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8.xml" ContentType="application/vnd.openxmlformats-officedocument.presentationml.tags+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24.xml" ContentType="application/vnd.openxmlformats-officedocument.presentationml.tag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25.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notesSlides/notesSlide11.xml" ContentType="application/vnd.openxmlformats-officedocument.presentationml.notesSlide+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3.xml" ContentType="application/vnd.openxmlformats-officedocument.presentationml.notesSlide+xml"/>
  <Override PartName="/ppt/tags/tag34.xml" ContentType="application/vnd.openxmlformats-officedocument.presentationml.tags+xml"/>
  <Override PartName="/ppt/notesSlides/notesSlide1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17.xml" ContentType="application/vnd.openxmlformats-officedocument.presentationml.notesSlide+xml"/>
  <Override PartName="/ppt/tags/tag39.xml" ContentType="application/vnd.openxmlformats-officedocument.presentationml.tags+xml"/>
  <Override PartName="/ppt/notesSlides/notesSlide1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42.xml" ContentType="application/vnd.openxmlformats-officedocument.presentationml.tags+xml"/>
  <Override PartName="/ppt/notesSlides/notesSlide20.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43.xml" ContentType="application/vnd.openxmlformats-officedocument.presentationml.tags+xml"/>
  <Override PartName="/ppt/notesSlides/notesSlide21.xml" ContentType="application/vnd.openxmlformats-officedocument.presentationml.notesSlide+xml"/>
  <Override PartName="/ppt/tags/tag44.xml" ContentType="application/vnd.openxmlformats-officedocument.presentationml.tags+xml"/>
  <Override PartName="/ppt/notesSlides/notesSlide22.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4.xml" ContentType="application/vnd.openxmlformats-officedocument.presentationml.notesSlide+xml"/>
  <Override PartName="/ppt/tags/tag49.xml" ContentType="application/vnd.openxmlformats-officedocument.presentationml.tags+xml"/>
  <Override PartName="/ppt/notesSlides/notesSlide25.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27.xml" ContentType="application/vnd.openxmlformats-officedocument.presentationml.notesSlide+xml"/>
  <Override PartName="/ppt/tags/tag55.xml" ContentType="application/vnd.openxmlformats-officedocument.presentationml.tags+xml"/>
  <Override PartName="/ppt/notesSlides/notesSlide28.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9.xml" ContentType="application/vnd.openxmlformats-officedocument.presentationml.notesSlide+xml"/>
  <Override PartName="/ppt/tags/tag59.xml" ContentType="application/vnd.openxmlformats-officedocument.presentationml.tags+xml"/>
  <Override PartName="/ppt/notesSlides/notesSlide30.xml" ContentType="application/vnd.openxmlformats-officedocument.presentationml.notesSlide+xml"/>
  <Override PartName="/ppt/tags/tag60.xml" ContentType="application/vnd.openxmlformats-officedocument.presentationml.tags+xml"/>
  <Override PartName="/ppt/notesSlides/notesSlide31.xml" ContentType="application/vnd.openxmlformats-officedocument.presentationml.notesSlide+xml"/>
  <Override PartName="/ppt/tags/tag61.xml" ContentType="application/vnd.openxmlformats-officedocument.presentationml.tags+xml"/>
  <Override PartName="/ppt/notesSlides/notesSlide32.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33.xml" ContentType="application/vnd.openxmlformats-officedocument.presentationml.notesSlide+xml"/>
  <Override PartName="/ppt/tags/tag64.xml" ContentType="application/vnd.openxmlformats-officedocument.presentationml.tags+xml"/>
  <Override PartName="/ppt/notesSlides/notesSlide34.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5.xml" ContentType="application/vnd.openxmlformats-officedocument.presentationml.notesSlide+xml"/>
  <Override PartName="/ppt/tags/tag67.xml" ContentType="application/vnd.openxmlformats-officedocument.presentationml.tags+xml"/>
  <Override PartName="/ppt/notesSlides/notesSlide36.xml" ContentType="application/vnd.openxmlformats-officedocument.presentationml.notesSlide+xml"/>
  <Override PartName="/ppt/tags/tag68.xml" ContentType="application/vnd.openxmlformats-officedocument.presentationml.tags+xml"/>
  <Override PartName="/ppt/notesSlides/notesSlide3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1"/>
  </p:sldMasterIdLst>
  <p:notesMasterIdLst>
    <p:notesMasterId r:id="rId63"/>
  </p:notesMasterIdLst>
  <p:sldIdLst>
    <p:sldId id="9189" r:id="rId2"/>
    <p:sldId id="3599" r:id="rId3"/>
    <p:sldId id="9210" r:id="rId4"/>
    <p:sldId id="9211" r:id="rId5"/>
    <p:sldId id="1009" r:id="rId6"/>
    <p:sldId id="261" r:id="rId7"/>
    <p:sldId id="9161" r:id="rId8"/>
    <p:sldId id="2312" r:id="rId9"/>
    <p:sldId id="9242" r:id="rId10"/>
    <p:sldId id="2255" r:id="rId11"/>
    <p:sldId id="2314" r:id="rId12"/>
    <p:sldId id="9239" r:id="rId13"/>
    <p:sldId id="2687" r:id="rId14"/>
    <p:sldId id="9133" r:id="rId15"/>
    <p:sldId id="9243" r:id="rId16"/>
    <p:sldId id="9250" r:id="rId17"/>
    <p:sldId id="9215" r:id="rId18"/>
    <p:sldId id="9240" r:id="rId19"/>
    <p:sldId id="9198" r:id="rId20"/>
    <p:sldId id="2260" r:id="rId21"/>
    <p:sldId id="9227" r:id="rId22"/>
    <p:sldId id="9213" r:id="rId23"/>
    <p:sldId id="9214" r:id="rId24"/>
    <p:sldId id="9115" r:id="rId25"/>
    <p:sldId id="9275" r:id="rId26"/>
    <p:sldId id="9216" r:id="rId27"/>
    <p:sldId id="294" r:id="rId28"/>
    <p:sldId id="9251" r:id="rId29"/>
    <p:sldId id="2258" r:id="rId30"/>
    <p:sldId id="2262" r:id="rId31"/>
    <p:sldId id="9217" r:id="rId32"/>
    <p:sldId id="2256" r:id="rId33"/>
    <p:sldId id="2739" r:id="rId34"/>
    <p:sldId id="9222" r:id="rId35"/>
    <p:sldId id="9183" r:id="rId36"/>
    <p:sldId id="9253" r:id="rId37"/>
    <p:sldId id="9235" r:id="rId38"/>
    <p:sldId id="9252" r:id="rId39"/>
    <p:sldId id="757" r:id="rId40"/>
    <p:sldId id="9207" r:id="rId41"/>
    <p:sldId id="9218" r:id="rId42"/>
    <p:sldId id="9051" r:id="rId43"/>
    <p:sldId id="9260" r:id="rId44"/>
    <p:sldId id="9236" r:id="rId45"/>
    <p:sldId id="9254" r:id="rId46"/>
    <p:sldId id="9255" r:id="rId47"/>
    <p:sldId id="9219" r:id="rId48"/>
    <p:sldId id="9153" r:id="rId49"/>
    <p:sldId id="2275" r:id="rId50"/>
    <p:sldId id="9229" r:id="rId51"/>
    <p:sldId id="9230" r:id="rId52"/>
    <p:sldId id="9261" r:id="rId53"/>
    <p:sldId id="9256" r:id="rId54"/>
    <p:sldId id="9164" r:id="rId55"/>
    <p:sldId id="9257" r:id="rId56"/>
    <p:sldId id="9220" r:id="rId57"/>
    <p:sldId id="9181" r:id="rId58"/>
    <p:sldId id="9206" r:id="rId59"/>
    <p:sldId id="9276" r:id="rId60"/>
    <p:sldId id="1477" r:id="rId61"/>
    <p:sldId id="9205" r:id="rId62"/>
  </p:sldIdLst>
  <p:sldSz cx="12192000" cy="6858000"/>
  <p:notesSz cx="7102475" cy="9388475"/>
  <p:custDataLst>
    <p:tags r:id="rId6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20" userDrawn="1">
          <p15:clr>
            <a:srgbClr val="A4A3A4"/>
          </p15:clr>
        </p15:guide>
        <p15:guide id="6" orient="horz" pos="1296" userDrawn="1">
          <p15:clr>
            <a:srgbClr val="A4A3A4"/>
          </p15:clr>
        </p15:guide>
        <p15:guide id="7"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F54E19-6C11-A2EE-E5A9-7931AE2DE5CF}" name="Peter Pollack" initials="PP" userId="S::ppollack@integritasgrp.com::5720e9d0-95c6-4329-af98-9bcdfb54afc2" providerId="AD"/>
  <p188:author id="{1CBD8A27-3E57-B832-B940-13DDFAB0D711}" name="Lynn Hayne" initials="LH" userId="S::lhayne@vindicocme.com::ff6631c0-b267-48c9-9077-66e7c0cfc9fb" providerId="AD"/>
  <p188:author id="{BF1CE983-F891-DE18-3364-07CBA3FDC917}" name="Becky Carney" initials="BC" userId="9e43c0ed50cf8aa1" providerId="Windows Live"/>
  <p188:author id="{2954C486-49F9-B4E9-B639-3C1F9147B31E}" name="Stacey Ullman" initials="SU" userId="S::sullman@integritasgrp.com::094df214-7d16-4124-bd1d-dbc881a5dd3b" providerId="AD"/>
  <p188:author id="{C5928198-5C61-2531-23D5-16448A3BD92C}" name="June Balish" initials="JB" userId="8df165edaeb30457"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Peter Pollack" initials="PP" lastIdx="2" clrIdx="6">
    <p:extLst>
      <p:ext uri="{19B8F6BF-5375-455C-9EA6-DF929625EA0E}">
        <p15:presenceInfo xmlns:p15="http://schemas.microsoft.com/office/powerpoint/2012/main" userId="S::ppollack@integritasgrp.com::5720e9d0-95c6-4329-af98-9bcdfb54afc2" providerId="AD"/>
      </p:ext>
    </p:extLst>
  </p:cmAuthor>
  <p:cmAuthor id="1" name="Becky Carney" initials="BC" lastIdx="246" clrIdx="0">
    <p:extLst>
      <p:ext uri="{19B8F6BF-5375-455C-9EA6-DF929625EA0E}">
        <p15:presenceInfo xmlns:p15="http://schemas.microsoft.com/office/powerpoint/2012/main" userId="9e43c0ed50cf8aa1" providerId="Windows Live"/>
      </p:ext>
    </p:extLst>
  </p:cmAuthor>
  <p:cmAuthor id="8" name="Stacey Ullman" initials="SU" lastIdx="148" clrIdx="7">
    <p:extLst>
      <p:ext uri="{19B8F6BF-5375-455C-9EA6-DF929625EA0E}">
        <p15:presenceInfo xmlns:p15="http://schemas.microsoft.com/office/powerpoint/2012/main" userId="S::sullman@integritasgrp.com::094df214-7d16-4124-bd1d-dbc881a5dd3b" providerId="AD"/>
      </p:ext>
    </p:extLst>
  </p:cmAuthor>
  <p:cmAuthor id="2" name="Gena Dolson" initials="GD" lastIdx="20" clrIdx="1"/>
  <p:cmAuthor id="9" name="Rose O'Connor" initials="RO" lastIdx="23" clrIdx="8"/>
  <p:cmAuthor id="3" name="Lynn Hayne" initials="LH" lastIdx="137" clrIdx="2">
    <p:extLst>
      <p:ext uri="{19B8F6BF-5375-455C-9EA6-DF929625EA0E}">
        <p15:presenceInfo xmlns:p15="http://schemas.microsoft.com/office/powerpoint/2012/main" userId="b7106270fbaef2e1" providerId="Windows Live"/>
      </p:ext>
    </p:extLst>
  </p:cmAuthor>
  <p:cmAuthor id="10" name="Lynn Hayne" initials="LH [2]" lastIdx="18" clrIdx="9">
    <p:extLst>
      <p:ext uri="{19B8F6BF-5375-455C-9EA6-DF929625EA0E}">
        <p15:presenceInfo xmlns:p15="http://schemas.microsoft.com/office/powerpoint/2012/main" userId="467fed3b625f75f4" providerId="Windows Live"/>
      </p:ext>
    </p:extLst>
  </p:cmAuthor>
  <p:cmAuthor id="4" name="Jeanette Ruby" initials="JR" lastIdx="579" clrIdx="3"/>
  <p:cmAuthor id="5" name="Christa Master" initials="CM" lastIdx="4" clrIdx="4">
    <p:extLst>
      <p:ext uri="{19B8F6BF-5375-455C-9EA6-DF929625EA0E}">
        <p15:presenceInfo xmlns:p15="http://schemas.microsoft.com/office/powerpoint/2012/main" userId="81ecc96ec5118edd" providerId="Windows Live"/>
      </p:ext>
    </p:extLst>
  </p:cmAuthor>
  <p:cmAuthor id="6" name="Becky Carney" initials="BC [2]" lastIdx="47" clrIdx="5">
    <p:extLst>
      <p:ext uri="{19B8F6BF-5375-455C-9EA6-DF929625EA0E}">
        <p15:presenceInfo xmlns:p15="http://schemas.microsoft.com/office/powerpoint/2012/main" userId="Becky Carn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4F60"/>
    <a:srgbClr val="E41E2C"/>
    <a:srgbClr val="B3CBAB"/>
    <a:srgbClr val="FFFFFF"/>
    <a:srgbClr val="F36622"/>
    <a:srgbClr val="E6E6E6"/>
    <a:srgbClr val="C3C28C"/>
    <a:srgbClr val="1B3F73"/>
    <a:srgbClr val="AEBCAB"/>
    <a:srgbClr val="2F5F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73" autoAdjust="0"/>
    <p:restoredTop sz="94204" autoAdjust="0"/>
  </p:normalViewPr>
  <p:slideViewPr>
    <p:cSldViewPr snapToGrid="0" showGuides="1">
      <p:cViewPr varScale="1">
        <p:scale>
          <a:sx n="128" d="100"/>
          <a:sy n="128" d="100"/>
        </p:scale>
        <p:origin x="240" y="176"/>
      </p:cViewPr>
      <p:guideLst>
        <p:guide orient="horz" pos="3720"/>
        <p:guide orient="horz" pos="1296"/>
        <p:guide pos="3840"/>
      </p:guideLst>
    </p:cSldViewPr>
  </p:slideViewPr>
  <p:outlineViewPr>
    <p:cViewPr>
      <p:scale>
        <a:sx n="33" d="100"/>
        <a:sy n="33" d="100"/>
      </p:scale>
      <p:origin x="0" y="-29722"/>
    </p:cViewPr>
  </p:outlineViewPr>
  <p:notesTextViewPr>
    <p:cViewPr>
      <p:scale>
        <a:sx n="3" d="2"/>
        <a:sy n="3" d="2"/>
      </p:scale>
      <p:origin x="0" y="0"/>
    </p:cViewPr>
  </p:notesTextViewPr>
  <p:sorterViewPr>
    <p:cViewPr varScale="1">
      <p:scale>
        <a:sx n="1" d="1"/>
        <a:sy n="1" d="1"/>
      </p:scale>
      <p:origin x="0" y="-45528"/>
    </p:cViewPr>
  </p:sorterViewPr>
  <p:gridSpacing cx="38100" cy="381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836005748182677"/>
          <c:y val="0"/>
          <c:w val="0.4783566687896027"/>
          <c:h val="0.89787262525171008"/>
        </c:manualLayout>
      </c:layout>
      <c:barChart>
        <c:barDir val="bar"/>
        <c:grouping val="clustered"/>
        <c:varyColors val="0"/>
        <c:ser>
          <c:idx val="0"/>
          <c:order val="0"/>
          <c:tx>
            <c:strRef>
              <c:f>Sheet1!$B$1</c:f>
              <c:strCache>
                <c:ptCount val="1"/>
                <c:pt idx="0">
                  <c:v>13-24 Years (N=6165)</c:v>
                </c:pt>
              </c:strCache>
            </c:strRef>
          </c:tx>
          <c:spPr>
            <a:solidFill>
              <a:srgbClr val="FFC00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Multiracial</c:v>
                </c:pt>
                <c:pt idx="1">
                  <c:v>White</c:v>
                </c:pt>
                <c:pt idx="2">
                  <c:v>Native Hawaiian/Other Pacific Islander</c:v>
                </c:pt>
                <c:pt idx="3">
                  <c:v>Hispanic/Latin descent</c:v>
                </c:pt>
                <c:pt idx="4">
                  <c:v>Black/African American</c:v>
                </c:pt>
                <c:pt idx="5">
                  <c:v>Asian</c:v>
                </c:pt>
                <c:pt idx="6">
                  <c:v>American Indian/Alaska Native</c:v>
                </c:pt>
              </c:strCache>
            </c:strRef>
          </c:cat>
          <c:val>
            <c:numRef>
              <c:f>Sheet1!$B$2:$B$8</c:f>
              <c:numCache>
                <c:formatCode>General</c:formatCode>
                <c:ptCount val="7"/>
                <c:pt idx="0">
                  <c:v>3</c:v>
                </c:pt>
                <c:pt idx="1">
                  <c:v>14</c:v>
                </c:pt>
                <c:pt idx="2">
                  <c:v>1</c:v>
                </c:pt>
                <c:pt idx="3">
                  <c:v>30</c:v>
                </c:pt>
                <c:pt idx="4">
                  <c:v>51</c:v>
                </c:pt>
                <c:pt idx="5">
                  <c:v>2</c:v>
                </c:pt>
                <c:pt idx="6">
                  <c:v>1</c:v>
                </c:pt>
              </c:numCache>
            </c:numRef>
          </c:val>
          <c:extLst>
            <c:ext xmlns:c16="http://schemas.microsoft.com/office/drawing/2014/chart" uri="{C3380CC4-5D6E-409C-BE32-E72D297353CC}">
              <c16:uniqueId val="{00000000-E29A-4B03-AD06-41DDDC9D31D5}"/>
            </c:ext>
          </c:extLst>
        </c:ser>
        <c:ser>
          <c:idx val="1"/>
          <c:order val="1"/>
          <c:tx>
            <c:strRef>
              <c:f>Sheet1!$C$1</c:f>
              <c:strCache>
                <c:ptCount val="1"/>
                <c:pt idx="0">
                  <c:v>&gt;24 Years (N=17919)</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Multiracial</c:v>
                </c:pt>
                <c:pt idx="1">
                  <c:v>White</c:v>
                </c:pt>
                <c:pt idx="2">
                  <c:v>Native Hawaiian/Other Pacific Islander</c:v>
                </c:pt>
                <c:pt idx="3">
                  <c:v>Hispanic/Latin descent</c:v>
                </c:pt>
                <c:pt idx="4">
                  <c:v>Black/African American</c:v>
                </c:pt>
                <c:pt idx="5">
                  <c:v>Asian</c:v>
                </c:pt>
                <c:pt idx="6">
                  <c:v>American Indian/Alaska Native</c:v>
                </c:pt>
              </c:strCache>
            </c:strRef>
          </c:cat>
          <c:val>
            <c:numRef>
              <c:f>Sheet1!$C$2:$C$8</c:f>
              <c:numCache>
                <c:formatCode>General</c:formatCode>
                <c:ptCount val="7"/>
                <c:pt idx="0">
                  <c:v>2</c:v>
                </c:pt>
                <c:pt idx="1">
                  <c:v>28</c:v>
                </c:pt>
                <c:pt idx="2">
                  <c:v>1</c:v>
                </c:pt>
                <c:pt idx="3">
                  <c:v>33</c:v>
                </c:pt>
                <c:pt idx="4">
                  <c:v>33</c:v>
                </c:pt>
                <c:pt idx="5">
                  <c:v>3</c:v>
                </c:pt>
                <c:pt idx="6">
                  <c:v>1</c:v>
                </c:pt>
              </c:numCache>
            </c:numRef>
          </c:val>
          <c:extLst>
            <c:ext xmlns:c16="http://schemas.microsoft.com/office/drawing/2014/chart" uri="{C3380CC4-5D6E-409C-BE32-E72D297353CC}">
              <c16:uniqueId val="{00000002-E29A-4B03-AD06-41DDDC9D31D5}"/>
            </c:ext>
          </c:extLst>
        </c:ser>
        <c:dLbls>
          <c:dLblPos val="outEnd"/>
          <c:showLegendKey val="0"/>
          <c:showVal val="1"/>
          <c:showCatName val="0"/>
          <c:showSerName val="0"/>
          <c:showPercent val="0"/>
          <c:showBubbleSize val="0"/>
        </c:dLbls>
        <c:gapWidth val="30"/>
        <c:axId val="-656588976"/>
        <c:axId val="-624729776"/>
      </c:barChart>
      <c:catAx>
        <c:axId val="-656588976"/>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0" spcFirstLastPara="1" vertOverflow="ellipsis"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24729776"/>
        <c:crosses val="autoZero"/>
        <c:auto val="1"/>
        <c:lblAlgn val="ctr"/>
        <c:lblOffset val="100"/>
        <c:noMultiLvlLbl val="0"/>
      </c:catAx>
      <c:valAx>
        <c:axId val="-624729776"/>
        <c:scaling>
          <c:orientation val="minMax"/>
        </c:scaling>
        <c:delete val="0"/>
        <c:axPos val="b"/>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56588976"/>
        <c:crossesAt val="1"/>
        <c:crossBetween val="between"/>
      </c:valAx>
      <c:spPr>
        <a:noFill/>
        <a:ln>
          <a:noFill/>
        </a:ln>
        <a:effectLst/>
      </c:spPr>
    </c:plotArea>
    <c:legend>
      <c:legendPos val="r"/>
      <c:layout>
        <c:manualLayout>
          <c:xMode val="edge"/>
          <c:yMode val="edge"/>
          <c:x val="0.68554883853818793"/>
          <c:y val="3.6556410120603022E-3"/>
          <c:w val="0.31445116146181218"/>
          <c:h val="0.1615440191975917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400" b="1">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3878528341852"/>
          <c:y val="6.9007300102967586E-2"/>
          <c:w val="0.87936121471658146"/>
          <c:h val="0.70496458621429758"/>
        </c:manualLayout>
      </c:layout>
      <c:barChart>
        <c:barDir val="col"/>
        <c:grouping val="clustered"/>
        <c:varyColors val="0"/>
        <c:ser>
          <c:idx val="0"/>
          <c:order val="0"/>
          <c:tx>
            <c:strRef>
              <c:f>Sheet1!$B$1</c:f>
              <c:strCache>
                <c:ptCount val="1"/>
                <c:pt idx="0">
                  <c:v>PrEP Users</c:v>
                </c:pt>
              </c:strCache>
            </c:strRef>
          </c:tx>
          <c:spPr>
            <a:solidFill>
              <a:srgbClr val="0070C0"/>
            </a:solidFill>
            <a:ln>
              <a:noFill/>
            </a:ln>
            <a:effectLst>
              <a:outerShdw blurRad="57150" dist="19050" dir="5400000" algn="ctr" rotWithShape="0">
                <a:srgbClr val="000000">
                  <a:alpha val="63000"/>
                </a:srgbClr>
              </a:outerShdw>
            </a:effectLst>
          </c:spPr>
          <c:invertIfNegative val="0"/>
          <c:cat>
            <c:strRef>
              <c:f>Sheet1!$A$2:$A$3</c:f>
              <c:strCache>
                <c:ptCount val="2"/>
                <c:pt idx="0">
                  <c:v>Black</c:v>
                </c:pt>
                <c:pt idx="1">
                  <c:v>White</c:v>
                </c:pt>
              </c:strCache>
            </c:strRef>
          </c:cat>
          <c:val>
            <c:numRef>
              <c:f>Sheet1!$B$2:$B$3</c:f>
              <c:numCache>
                <c:formatCode>General</c:formatCode>
                <c:ptCount val="2"/>
                <c:pt idx="0">
                  <c:v>34</c:v>
                </c:pt>
                <c:pt idx="1">
                  <c:v>57</c:v>
                </c:pt>
              </c:numCache>
            </c:numRef>
          </c:val>
          <c:extLst>
            <c:ext xmlns:c16="http://schemas.microsoft.com/office/drawing/2014/chart" uri="{C3380CC4-5D6E-409C-BE32-E72D297353CC}">
              <c16:uniqueId val="{00000000-0E7A-440E-B9C4-26B0CCEB1A30}"/>
            </c:ext>
          </c:extLst>
        </c:ser>
        <c:ser>
          <c:idx val="1"/>
          <c:order val="1"/>
          <c:tx>
            <c:strRef>
              <c:f>Sheet1!$C$1</c:f>
              <c:strCache>
                <c:ptCount val="1"/>
                <c:pt idx="0">
                  <c:v>New HIV Dx</c:v>
                </c:pt>
              </c:strCache>
            </c:strRef>
          </c:tx>
          <c:spPr>
            <a:solidFill>
              <a:srgbClr val="FFC000"/>
            </a:solidFill>
            <a:ln>
              <a:noFill/>
            </a:ln>
            <a:effectLst>
              <a:outerShdw blurRad="57150" dist="19050" dir="5400000" algn="ctr" rotWithShape="0">
                <a:srgbClr val="000000">
                  <a:alpha val="63000"/>
                </a:srgbClr>
              </a:outerShdw>
            </a:effectLst>
          </c:spPr>
          <c:invertIfNegative val="0"/>
          <c:cat>
            <c:strRef>
              <c:f>Sheet1!$A$2:$A$3</c:f>
              <c:strCache>
                <c:ptCount val="2"/>
                <c:pt idx="0">
                  <c:v>Black</c:v>
                </c:pt>
                <c:pt idx="1">
                  <c:v>White</c:v>
                </c:pt>
              </c:strCache>
            </c:strRef>
          </c:cat>
          <c:val>
            <c:numRef>
              <c:f>Sheet1!$C$2:$C$3</c:f>
              <c:numCache>
                <c:formatCode>General</c:formatCode>
                <c:ptCount val="2"/>
                <c:pt idx="0">
                  <c:v>77</c:v>
                </c:pt>
                <c:pt idx="1">
                  <c:v>16</c:v>
                </c:pt>
              </c:numCache>
            </c:numRef>
          </c:val>
          <c:extLst>
            <c:ext xmlns:c16="http://schemas.microsoft.com/office/drawing/2014/chart" uri="{C3380CC4-5D6E-409C-BE32-E72D297353CC}">
              <c16:uniqueId val="{00000003-0E7A-440E-B9C4-26B0CCEB1A30}"/>
            </c:ext>
          </c:extLst>
        </c:ser>
        <c:dLbls>
          <c:showLegendKey val="0"/>
          <c:showVal val="0"/>
          <c:showCatName val="0"/>
          <c:showSerName val="0"/>
          <c:showPercent val="0"/>
          <c:showBubbleSize val="0"/>
        </c:dLbls>
        <c:gapWidth val="30"/>
        <c:axId val="1034547695"/>
        <c:axId val="1034538543"/>
      </c:barChart>
      <c:catAx>
        <c:axId val="1034547695"/>
        <c:scaling>
          <c:orientation val="minMax"/>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034538543"/>
        <c:crosses val="autoZero"/>
        <c:auto val="1"/>
        <c:lblAlgn val="ctr"/>
        <c:lblOffset val="100"/>
        <c:noMultiLvlLbl val="0"/>
      </c:catAx>
      <c:valAx>
        <c:axId val="1034538543"/>
        <c:scaling>
          <c:orientation val="minMax"/>
        </c:scaling>
        <c:delete val="0"/>
        <c:axPos val="l"/>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034547695"/>
        <c:crosses val="autoZero"/>
        <c:crossBetween val="between"/>
        <c:majorUnit val="20"/>
      </c:valAx>
      <c:spPr>
        <a:noFill/>
        <a:ln>
          <a:noFill/>
        </a:ln>
        <a:effectLst/>
      </c:spPr>
    </c:plotArea>
    <c:legend>
      <c:legendPos val="b"/>
      <c:layout>
        <c:manualLayout>
          <c:xMode val="edge"/>
          <c:yMode val="edge"/>
          <c:x val="0.56920183496799737"/>
          <c:y val="1.7165114492499654E-2"/>
          <c:w val="0.42811679790026247"/>
          <c:h val="0.3152876800948825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3878528341852"/>
          <c:y val="6.9007300102967586E-2"/>
          <c:w val="0.87936121471658146"/>
          <c:h val="0.70496458621429758"/>
        </c:manualLayout>
      </c:layout>
      <c:barChart>
        <c:barDir val="col"/>
        <c:grouping val="clustered"/>
        <c:varyColors val="0"/>
        <c:ser>
          <c:idx val="0"/>
          <c:order val="0"/>
          <c:tx>
            <c:strRef>
              <c:f>Sheet1!$B$1</c:f>
              <c:strCache>
                <c:ptCount val="1"/>
                <c:pt idx="0">
                  <c:v>PrEP Users</c:v>
                </c:pt>
              </c:strCache>
            </c:strRef>
          </c:tx>
          <c:spPr>
            <a:solidFill>
              <a:srgbClr val="0070C0"/>
            </a:solidFill>
            <a:ln>
              <a:noFill/>
            </a:ln>
            <a:effectLst>
              <a:outerShdw blurRad="57150" dist="19050" dir="5400000" algn="ctr" rotWithShape="0">
                <a:srgbClr val="000000">
                  <a:alpha val="63000"/>
                </a:srgbClr>
              </a:outerShdw>
            </a:effectLst>
          </c:spPr>
          <c:invertIfNegative val="0"/>
          <c:cat>
            <c:strRef>
              <c:f>Sheet1!$A$2:$A$3</c:f>
              <c:strCache>
                <c:ptCount val="2"/>
                <c:pt idx="0">
                  <c:v>Black</c:v>
                </c:pt>
                <c:pt idx="1">
                  <c:v>White</c:v>
                </c:pt>
              </c:strCache>
            </c:strRef>
          </c:cat>
          <c:val>
            <c:numRef>
              <c:f>Sheet1!$B$2:$B$3</c:f>
              <c:numCache>
                <c:formatCode>General</c:formatCode>
                <c:ptCount val="2"/>
                <c:pt idx="0">
                  <c:v>21</c:v>
                </c:pt>
                <c:pt idx="1">
                  <c:v>52</c:v>
                </c:pt>
              </c:numCache>
            </c:numRef>
          </c:val>
          <c:extLst>
            <c:ext xmlns:c16="http://schemas.microsoft.com/office/drawing/2014/chart" uri="{C3380CC4-5D6E-409C-BE32-E72D297353CC}">
              <c16:uniqueId val="{00000000-0E7A-440E-B9C4-26B0CCEB1A30}"/>
            </c:ext>
          </c:extLst>
        </c:ser>
        <c:ser>
          <c:idx val="1"/>
          <c:order val="1"/>
          <c:tx>
            <c:strRef>
              <c:f>Sheet1!$C$1</c:f>
              <c:strCache>
                <c:ptCount val="1"/>
                <c:pt idx="0">
                  <c:v>New HIV Dx </c:v>
                </c:pt>
              </c:strCache>
            </c:strRef>
          </c:tx>
          <c:spPr>
            <a:solidFill>
              <a:srgbClr val="FFC000"/>
            </a:solidFill>
            <a:ln>
              <a:noFill/>
            </a:ln>
            <a:effectLst>
              <a:outerShdw blurRad="57150" dist="19050" dir="5400000" algn="ctr" rotWithShape="0">
                <a:srgbClr val="000000">
                  <a:alpha val="63000"/>
                </a:srgbClr>
              </a:outerShdw>
            </a:effectLst>
          </c:spPr>
          <c:invertIfNegative val="0"/>
          <c:cat>
            <c:strRef>
              <c:f>Sheet1!$A$2:$A$3</c:f>
              <c:strCache>
                <c:ptCount val="2"/>
                <c:pt idx="0">
                  <c:v>Black</c:v>
                </c:pt>
                <c:pt idx="1">
                  <c:v>White</c:v>
                </c:pt>
              </c:strCache>
            </c:strRef>
          </c:cat>
          <c:val>
            <c:numRef>
              <c:f>Sheet1!$C$2:$C$3</c:f>
              <c:numCache>
                <c:formatCode>General</c:formatCode>
                <c:ptCount val="2"/>
                <c:pt idx="0">
                  <c:v>40</c:v>
                </c:pt>
                <c:pt idx="1">
                  <c:v>24</c:v>
                </c:pt>
              </c:numCache>
            </c:numRef>
          </c:val>
          <c:extLst>
            <c:ext xmlns:c16="http://schemas.microsoft.com/office/drawing/2014/chart" uri="{C3380CC4-5D6E-409C-BE32-E72D297353CC}">
              <c16:uniqueId val="{00000003-0E7A-440E-B9C4-26B0CCEB1A30}"/>
            </c:ext>
          </c:extLst>
        </c:ser>
        <c:dLbls>
          <c:showLegendKey val="0"/>
          <c:showVal val="0"/>
          <c:showCatName val="0"/>
          <c:showSerName val="0"/>
          <c:showPercent val="0"/>
          <c:showBubbleSize val="0"/>
        </c:dLbls>
        <c:gapWidth val="30"/>
        <c:axId val="1034547695"/>
        <c:axId val="1034538543"/>
      </c:barChart>
      <c:catAx>
        <c:axId val="1034547695"/>
        <c:scaling>
          <c:orientation val="minMax"/>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034538543"/>
        <c:crosses val="autoZero"/>
        <c:auto val="1"/>
        <c:lblAlgn val="ctr"/>
        <c:lblOffset val="100"/>
        <c:noMultiLvlLbl val="0"/>
      </c:catAx>
      <c:valAx>
        <c:axId val="1034538543"/>
        <c:scaling>
          <c:orientation val="minMax"/>
          <c:max val="100"/>
        </c:scaling>
        <c:delete val="0"/>
        <c:axPos val="l"/>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034547695"/>
        <c:crosses val="autoZero"/>
        <c:crossBetween val="between"/>
        <c:majorUnit val="20"/>
      </c:valAx>
      <c:spPr>
        <a:noFill/>
        <a:ln>
          <a:noFill/>
        </a:ln>
        <a:effectLst/>
      </c:spPr>
    </c:plotArea>
    <c:legend>
      <c:legendPos val="b"/>
      <c:layout>
        <c:manualLayout>
          <c:xMode val="edge"/>
          <c:yMode val="edge"/>
          <c:x val="0.56920183496799737"/>
          <c:y val="1.7165114492499654E-2"/>
          <c:w val="0.42811679790026247"/>
          <c:h val="0.3152876800948825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3878528341852"/>
          <c:y val="6.9007300102967586E-2"/>
          <c:w val="0.87936121471658146"/>
          <c:h val="0.70496458621429758"/>
        </c:manualLayout>
      </c:layout>
      <c:barChart>
        <c:barDir val="col"/>
        <c:grouping val="clustered"/>
        <c:varyColors val="0"/>
        <c:ser>
          <c:idx val="0"/>
          <c:order val="0"/>
          <c:tx>
            <c:strRef>
              <c:f>Sheet1!$B$1</c:f>
              <c:strCache>
                <c:ptCount val="1"/>
                <c:pt idx="0">
                  <c:v>PrEP Users</c:v>
                </c:pt>
              </c:strCache>
            </c:strRef>
          </c:tx>
          <c:spPr>
            <a:solidFill>
              <a:srgbClr val="0070C0"/>
            </a:solidFill>
            <a:ln>
              <a:noFill/>
            </a:ln>
            <a:effectLst>
              <a:outerShdw blurRad="57150" dist="19050" dir="5400000" algn="ctr" rotWithShape="0">
                <a:srgbClr val="000000">
                  <a:alpha val="63000"/>
                </a:srgbClr>
              </a:outerShdw>
            </a:effectLst>
          </c:spPr>
          <c:invertIfNegative val="0"/>
          <c:cat>
            <c:strRef>
              <c:f>Sheet1!$A$2:$A$3</c:f>
              <c:strCache>
                <c:ptCount val="2"/>
                <c:pt idx="0">
                  <c:v>Black</c:v>
                </c:pt>
                <c:pt idx="1">
                  <c:v>White</c:v>
                </c:pt>
              </c:strCache>
            </c:strRef>
          </c:cat>
          <c:val>
            <c:numRef>
              <c:f>Sheet1!$B$2:$B$3</c:f>
              <c:numCache>
                <c:formatCode>General</c:formatCode>
                <c:ptCount val="2"/>
                <c:pt idx="0">
                  <c:v>8</c:v>
                </c:pt>
                <c:pt idx="1">
                  <c:v>65</c:v>
                </c:pt>
              </c:numCache>
            </c:numRef>
          </c:val>
          <c:extLst>
            <c:ext xmlns:c16="http://schemas.microsoft.com/office/drawing/2014/chart" uri="{C3380CC4-5D6E-409C-BE32-E72D297353CC}">
              <c16:uniqueId val="{00000000-0E7A-440E-B9C4-26B0CCEB1A30}"/>
            </c:ext>
          </c:extLst>
        </c:ser>
        <c:ser>
          <c:idx val="1"/>
          <c:order val="1"/>
          <c:tx>
            <c:strRef>
              <c:f>Sheet1!$C$1</c:f>
              <c:strCache>
                <c:ptCount val="1"/>
                <c:pt idx="0">
                  <c:v>New HIV Dx</c:v>
                </c:pt>
              </c:strCache>
            </c:strRef>
          </c:tx>
          <c:spPr>
            <a:solidFill>
              <a:srgbClr val="FFC000"/>
            </a:solidFill>
            <a:ln>
              <a:noFill/>
            </a:ln>
            <a:effectLst>
              <a:outerShdw blurRad="57150" dist="19050" dir="5400000" algn="ctr" rotWithShape="0">
                <a:srgbClr val="000000">
                  <a:alpha val="63000"/>
                </a:srgbClr>
              </a:outerShdw>
            </a:effectLst>
          </c:spPr>
          <c:invertIfNegative val="0"/>
          <c:cat>
            <c:strRef>
              <c:f>Sheet1!$A$2:$A$3</c:f>
              <c:strCache>
                <c:ptCount val="2"/>
                <c:pt idx="0">
                  <c:v>Black</c:v>
                </c:pt>
                <c:pt idx="1">
                  <c:v>White</c:v>
                </c:pt>
              </c:strCache>
            </c:strRef>
          </c:cat>
          <c:val>
            <c:numRef>
              <c:f>Sheet1!$C$2:$C$3</c:f>
              <c:numCache>
                <c:formatCode>General</c:formatCode>
                <c:ptCount val="2"/>
                <c:pt idx="0">
                  <c:v>36</c:v>
                </c:pt>
                <c:pt idx="1">
                  <c:v>33</c:v>
                </c:pt>
              </c:numCache>
            </c:numRef>
          </c:val>
          <c:extLst>
            <c:ext xmlns:c16="http://schemas.microsoft.com/office/drawing/2014/chart" uri="{C3380CC4-5D6E-409C-BE32-E72D297353CC}">
              <c16:uniqueId val="{00000003-0E7A-440E-B9C4-26B0CCEB1A30}"/>
            </c:ext>
          </c:extLst>
        </c:ser>
        <c:dLbls>
          <c:showLegendKey val="0"/>
          <c:showVal val="0"/>
          <c:showCatName val="0"/>
          <c:showSerName val="0"/>
          <c:showPercent val="0"/>
          <c:showBubbleSize val="0"/>
        </c:dLbls>
        <c:gapWidth val="30"/>
        <c:axId val="1034547695"/>
        <c:axId val="1034538543"/>
      </c:barChart>
      <c:catAx>
        <c:axId val="1034547695"/>
        <c:scaling>
          <c:orientation val="minMax"/>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034538543"/>
        <c:crosses val="autoZero"/>
        <c:auto val="1"/>
        <c:lblAlgn val="ctr"/>
        <c:lblOffset val="100"/>
        <c:noMultiLvlLbl val="0"/>
      </c:catAx>
      <c:valAx>
        <c:axId val="1034538543"/>
        <c:scaling>
          <c:orientation val="minMax"/>
          <c:max val="100"/>
        </c:scaling>
        <c:delete val="0"/>
        <c:axPos val="l"/>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034547695"/>
        <c:crosses val="autoZero"/>
        <c:crossBetween val="between"/>
        <c:majorUnit val="20"/>
      </c:valAx>
      <c:spPr>
        <a:noFill/>
        <a:ln>
          <a:noFill/>
        </a:ln>
        <a:effectLst/>
      </c:spPr>
    </c:plotArea>
    <c:legend>
      <c:legendPos val="b"/>
      <c:layout>
        <c:manualLayout>
          <c:xMode val="edge"/>
          <c:yMode val="edge"/>
          <c:x val="0.11598546069899159"/>
          <c:y val="1.7165114492499696E-2"/>
          <c:w val="0.39156709029792336"/>
          <c:h val="0.3152876800948825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36141489258286"/>
          <c:y val="3.1729296836686807E-2"/>
          <c:w val="0.85763858510741708"/>
          <c:h val="0.79911509146365811"/>
        </c:manualLayout>
      </c:layout>
      <c:barChart>
        <c:barDir val="col"/>
        <c:grouping val="clustered"/>
        <c:varyColors val="0"/>
        <c:ser>
          <c:idx val="0"/>
          <c:order val="0"/>
          <c:tx>
            <c:strRef>
              <c:f>Sheet1!$B$1</c:f>
              <c:strCache>
                <c:ptCount val="1"/>
                <c:pt idx="0">
                  <c:v>South</c:v>
                </c:pt>
              </c:strCache>
            </c:strRef>
          </c:tx>
          <c:spPr>
            <a:solidFill>
              <a:srgbClr val="0070C0"/>
            </a:solidFill>
            <a:ln>
              <a:noFill/>
            </a:ln>
            <a:effectLst>
              <a:outerShdw blurRad="57150" dist="19050" dir="5400000" algn="ctr" rotWithShape="0">
                <a:srgbClr val="000000">
                  <a:alpha val="63000"/>
                </a:srgbClr>
              </a:outerShdw>
            </a:effectLst>
          </c:spPr>
          <c:invertIfNegative val="0"/>
          <c:dPt>
            <c:idx val="0"/>
            <c:invertIfNegative val="0"/>
            <c:bubble3D val="0"/>
            <c:extLst>
              <c:ext xmlns:c16="http://schemas.microsoft.com/office/drawing/2014/chart" uri="{C3380CC4-5D6E-409C-BE32-E72D297353CC}">
                <c16:uniqueId val="{00000001-0B44-4175-A871-6E9AAAD6E143}"/>
              </c:ext>
            </c:extLst>
          </c:dPt>
          <c:dPt>
            <c:idx val="1"/>
            <c:invertIfNegative val="0"/>
            <c:bubble3D val="0"/>
            <c:spPr>
              <a:solidFill>
                <a:srgbClr val="FFC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B44-4175-A871-6E9AAAD6E143}"/>
              </c:ext>
            </c:extLst>
          </c:dPt>
          <c:dLbls>
            <c:dLbl>
              <c:idx val="0"/>
              <c:tx>
                <c:rich>
                  <a:bodyPr/>
                  <a:lstStyle/>
                  <a:p>
                    <a:r>
                      <a:rPr lang="en-US" dirty="0"/>
                      <a:t>44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B44-4175-A871-6E9AAAD6E143}"/>
                </c:ext>
              </c:extLst>
            </c:dLbl>
            <c:dLbl>
              <c:idx val="1"/>
              <c:tx>
                <c:rich>
                  <a:bodyPr/>
                  <a:lstStyle/>
                  <a:p>
                    <a:r>
                      <a:rPr lang="en-US" dirty="0"/>
                      <a:t>92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B44-4175-A871-6E9AAAD6E143}"/>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Overall</c:v>
                </c:pt>
                <c:pt idx="1">
                  <c:v>Detectable 
TFV-DP</c:v>
                </c:pt>
              </c:strCache>
            </c:strRef>
          </c:cat>
          <c:val>
            <c:numRef>
              <c:f>Sheet1!$B$2:$B$3</c:f>
              <c:numCache>
                <c:formatCode>General</c:formatCode>
                <c:ptCount val="2"/>
                <c:pt idx="0">
                  <c:v>44</c:v>
                </c:pt>
                <c:pt idx="1">
                  <c:v>92</c:v>
                </c:pt>
              </c:numCache>
            </c:numRef>
          </c:val>
          <c:extLst>
            <c:ext xmlns:c16="http://schemas.microsoft.com/office/drawing/2014/chart" uri="{C3380CC4-5D6E-409C-BE32-E72D297353CC}">
              <c16:uniqueId val="{00000006-0B44-4175-A871-6E9AAAD6E143}"/>
            </c:ext>
          </c:extLst>
        </c:ser>
        <c:dLbls>
          <c:dLblPos val="outEnd"/>
          <c:showLegendKey val="0"/>
          <c:showVal val="1"/>
          <c:showCatName val="0"/>
          <c:showSerName val="0"/>
          <c:showPercent val="0"/>
          <c:showBubbleSize val="0"/>
        </c:dLbls>
        <c:gapWidth val="30"/>
        <c:axId val="445273280"/>
        <c:axId val="436586928"/>
      </c:barChart>
      <c:catAx>
        <c:axId val="445273280"/>
        <c:scaling>
          <c:orientation val="minMax"/>
        </c:scaling>
        <c:delete val="0"/>
        <c:axPos val="b"/>
        <c:numFmt formatCode="General" sourceLinked="1"/>
        <c:majorTickMark val="out"/>
        <c:minorTickMark val="none"/>
        <c:tickLblPos val="nextTo"/>
        <c:spPr>
          <a:noFill/>
          <a:ln w="28575" cap="flat" cmpd="sng" algn="ctr">
            <a:solidFill>
              <a:schemeClr val="tx1"/>
            </a:solidFill>
            <a:round/>
          </a:ln>
          <a:effectLst/>
        </c:spPr>
        <c:txPr>
          <a:bodyPr rot="0" spcFirstLastPara="1" vertOverflow="ellipsis"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36586928"/>
        <c:crosses val="autoZero"/>
        <c:auto val="1"/>
        <c:lblAlgn val="ctr"/>
        <c:lblOffset val="100"/>
        <c:noMultiLvlLbl val="0"/>
      </c:catAx>
      <c:valAx>
        <c:axId val="436586928"/>
        <c:scaling>
          <c:orientation val="minMax"/>
          <c:max val="100"/>
        </c:scaling>
        <c:delete val="0"/>
        <c:axPos val="l"/>
        <c:numFmt formatCode="General"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45273280"/>
        <c:crosses val="autoZero"/>
        <c:crossBetween val="between"/>
      </c:valAx>
      <c:spPr>
        <a:noFill/>
        <a:ln>
          <a:noFill/>
        </a:ln>
        <a:effectLst/>
      </c:spPr>
    </c:plotArea>
    <c:plotVisOnly val="1"/>
    <c:dispBlanksAs val="gap"/>
    <c:showDLblsOverMax val="0"/>
  </c:chart>
  <c:spPr>
    <a:noFill/>
    <a:ln>
      <a:noFill/>
    </a:ln>
    <a:effectLst/>
  </c:spPr>
  <c:txPr>
    <a:bodyPr/>
    <a:lstStyle/>
    <a:p>
      <a:pPr>
        <a:defRPr sz="1400" b="1">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36141489258286"/>
          <c:y val="3.1729296836686807E-2"/>
          <c:w val="0.85763858510741708"/>
          <c:h val="0.79911509146365811"/>
        </c:manualLayout>
      </c:layout>
      <c:barChart>
        <c:barDir val="col"/>
        <c:grouping val="clustered"/>
        <c:varyColors val="0"/>
        <c:ser>
          <c:idx val="0"/>
          <c:order val="0"/>
          <c:tx>
            <c:strRef>
              <c:f>Sheet1!$B$1</c:f>
              <c:strCache>
                <c:ptCount val="1"/>
                <c:pt idx="0">
                  <c:v>South</c:v>
                </c:pt>
              </c:strCache>
            </c:strRef>
          </c:tx>
          <c:spPr>
            <a:solidFill>
              <a:srgbClr val="0070C0"/>
            </a:solidFill>
            <a:ln>
              <a:noFill/>
            </a:ln>
            <a:effectLst>
              <a:outerShdw blurRad="57150" dist="19050" dir="5400000" algn="ctr" rotWithShape="0">
                <a:srgbClr val="000000">
                  <a:alpha val="63000"/>
                </a:srgbClr>
              </a:outerShdw>
            </a:effectLst>
          </c:spPr>
          <c:invertIfNegative val="0"/>
          <c:dPt>
            <c:idx val="0"/>
            <c:invertIfNegative val="0"/>
            <c:bubble3D val="0"/>
            <c:extLst>
              <c:ext xmlns:c16="http://schemas.microsoft.com/office/drawing/2014/chart" uri="{C3380CC4-5D6E-409C-BE32-E72D297353CC}">
                <c16:uniqueId val="{00000001-0B44-4175-A871-6E9AAAD6E143}"/>
              </c:ext>
            </c:extLst>
          </c:dPt>
          <c:dPt>
            <c:idx val="1"/>
            <c:invertIfNegative val="0"/>
            <c:bubble3D val="0"/>
            <c:spPr>
              <a:solidFill>
                <a:srgbClr val="FFC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B44-4175-A871-6E9AAAD6E143}"/>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Overall</c:v>
                </c:pt>
                <c:pt idx="1">
                  <c:v>Detectable 
TFV-DP</c:v>
                </c:pt>
              </c:strCache>
            </c:strRef>
          </c:cat>
          <c:val>
            <c:numRef>
              <c:f>Sheet1!$B$2:$B$3</c:f>
              <c:numCache>
                <c:formatCode>General</c:formatCode>
                <c:ptCount val="2"/>
                <c:pt idx="0">
                  <c:v>75</c:v>
                </c:pt>
                <c:pt idx="1">
                  <c:v>90</c:v>
                </c:pt>
              </c:numCache>
            </c:numRef>
          </c:val>
          <c:extLst>
            <c:ext xmlns:c16="http://schemas.microsoft.com/office/drawing/2014/chart" uri="{C3380CC4-5D6E-409C-BE32-E72D297353CC}">
              <c16:uniqueId val="{00000006-0B44-4175-A871-6E9AAAD6E143}"/>
            </c:ext>
          </c:extLst>
        </c:ser>
        <c:dLbls>
          <c:dLblPos val="outEnd"/>
          <c:showLegendKey val="0"/>
          <c:showVal val="1"/>
          <c:showCatName val="0"/>
          <c:showSerName val="0"/>
          <c:showPercent val="0"/>
          <c:showBubbleSize val="0"/>
        </c:dLbls>
        <c:gapWidth val="30"/>
        <c:axId val="436581048"/>
        <c:axId val="440635080"/>
      </c:barChart>
      <c:catAx>
        <c:axId val="436581048"/>
        <c:scaling>
          <c:orientation val="minMax"/>
        </c:scaling>
        <c:delete val="0"/>
        <c:axPos val="b"/>
        <c:numFmt formatCode="General" sourceLinked="1"/>
        <c:majorTickMark val="out"/>
        <c:minorTickMark val="none"/>
        <c:tickLblPos val="nextTo"/>
        <c:spPr>
          <a:noFill/>
          <a:ln w="28575" cap="flat" cmpd="sng" algn="ctr">
            <a:solidFill>
              <a:schemeClr val="tx1"/>
            </a:solidFill>
            <a:round/>
          </a:ln>
          <a:effectLst/>
        </c:spPr>
        <c:txPr>
          <a:bodyPr rot="0" spcFirstLastPara="1" vertOverflow="ellipsis"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40635080"/>
        <c:crosses val="autoZero"/>
        <c:auto val="1"/>
        <c:lblAlgn val="ctr"/>
        <c:lblOffset val="100"/>
        <c:noMultiLvlLbl val="0"/>
      </c:catAx>
      <c:valAx>
        <c:axId val="440635080"/>
        <c:scaling>
          <c:orientation val="minMax"/>
          <c:max val="100"/>
          <c:min val="0"/>
        </c:scaling>
        <c:delete val="0"/>
        <c:axPos val="l"/>
        <c:numFmt formatCode="General"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36581048"/>
        <c:crosses val="autoZero"/>
        <c:crossBetween val="between"/>
      </c:valAx>
      <c:spPr>
        <a:noFill/>
        <a:ln>
          <a:noFill/>
        </a:ln>
        <a:effectLst/>
      </c:spPr>
    </c:plotArea>
    <c:plotVisOnly val="1"/>
    <c:dispBlanksAs val="gap"/>
    <c:showDLblsOverMax val="0"/>
  </c:chart>
  <c:spPr>
    <a:noFill/>
    <a:ln>
      <a:noFill/>
    </a:ln>
    <a:effectLst/>
  </c:spPr>
  <c:txPr>
    <a:bodyPr/>
    <a:lstStyle/>
    <a:p>
      <a:pPr>
        <a:defRPr sz="1400" b="1">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36141489258286"/>
          <c:y val="3.1729296836686807E-2"/>
          <c:w val="0.85763858510741708"/>
          <c:h val="0.79911509146365811"/>
        </c:manualLayout>
      </c:layout>
      <c:barChart>
        <c:barDir val="col"/>
        <c:grouping val="clustered"/>
        <c:varyColors val="0"/>
        <c:ser>
          <c:idx val="0"/>
          <c:order val="0"/>
          <c:tx>
            <c:strRef>
              <c:f>Sheet1!$B$1</c:f>
              <c:strCache>
                <c:ptCount val="1"/>
                <c:pt idx="0">
                  <c:v>South</c:v>
                </c:pt>
              </c:strCache>
            </c:strRef>
          </c:tx>
          <c:spPr>
            <a:solidFill>
              <a:srgbClr val="0070C0"/>
            </a:solidFill>
            <a:ln>
              <a:noFill/>
            </a:ln>
            <a:effectLst>
              <a:outerShdw blurRad="57150" dist="19050" dir="5400000" algn="ctr" rotWithShape="0">
                <a:srgbClr val="000000">
                  <a:alpha val="63000"/>
                </a:srgbClr>
              </a:outerShdw>
            </a:effectLst>
          </c:spPr>
          <c:invertIfNegative val="0"/>
          <c:dPt>
            <c:idx val="0"/>
            <c:invertIfNegative val="0"/>
            <c:bubble3D val="0"/>
            <c:extLst>
              <c:ext xmlns:c16="http://schemas.microsoft.com/office/drawing/2014/chart" uri="{C3380CC4-5D6E-409C-BE32-E72D297353CC}">
                <c16:uniqueId val="{00000001-0B44-4175-A871-6E9AAAD6E143}"/>
              </c:ext>
            </c:extLst>
          </c:dPt>
          <c:dPt>
            <c:idx val="1"/>
            <c:invertIfNegative val="0"/>
            <c:bubble3D val="0"/>
            <c:spPr>
              <a:solidFill>
                <a:srgbClr val="FFC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B44-4175-A871-6E9AAAD6E143}"/>
              </c:ext>
            </c:extLst>
          </c:dPt>
          <c:dLbls>
            <c:dLbl>
              <c:idx val="1"/>
              <c:tx>
                <c:rich>
                  <a:bodyPr/>
                  <a:lstStyle/>
                  <a:p>
                    <a:r>
                      <a:rPr lang="en-US" dirty="0"/>
                      <a:t>70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B44-4175-A871-6E9AAAD6E143}"/>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Overall</c:v>
                </c:pt>
                <c:pt idx="1">
                  <c:v>Detectable 
TFV-DP</c:v>
                </c:pt>
              </c:strCache>
            </c:strRef>
          </c:cat>
          <c:val>
            <c:numRef>
              <c:f>Sheet1!$B$2:$B$3</c:f>
              <c:numCache>
                <c:formatCode>General</c:formatCode>
                <c:ptCount val="2"/>
                <c:pt idx="0">
                  <c:v>49</c:v>
                </c:pt>
                <c:pt idx="1">
                  <c:v>70</c:v>
                </c:pt>
              </c:numCache>
            </c:numRef>
          </c:val>
          <c:extLst>
            <c:ext xmlns:c16="http://schemas.microsoft.com/office/drawing/2014/chart" uri="{C3380CC4-5D6E-409C-BE32-E72D297353CC}">
              <c16:uniqueId val="{00000006-0B44-4175-A871-6E9AAAD6E143}"/>
            </c:ext>
          </c:extLst>
        </c:ser>
        <c:dLbls>
          <c:dLblPos val="outEnd"/>
          <c:showLegendKey val="0"/>
          <c:showVal val="1"/>
          <c:showCatName val="0"/>
          <c:showSerName val="0"/>
          <c:showPercent val="0"/>
          <c:showBubbleSize val="0"/>
        </c:dLbls>
        <c:gapWidth val="30"/>
        <c:axId val="440631552"/>
        <c:axId val="239243688"/>
      </c:barChart>
      <c:catAx>
        <c:axId val="440631552"/>
        <c:scaling>
          <c:orientation val="minMax"/>
        </c:scaling>
        <c:delete val="0"/>
        <c:axPos val="b"/>
        <c:numFmt formatCode="General" sourceLinked="1"/>
        <c:majorTickMark val="out"/>
        <c:minorTickMark val="none"/>
        <c:tickLblPos val="nextTo"/>
        <c:spPr>
          <a:noFill/>
          <a:ln w="28575" cap="flat" cmpd="sng" algn="ctr">
            <a:solidFill>
              <a:schemeClr val="tx1"/>
            </a:solidFill>
            <a:round/>
          </a:ln>
          <a:effectLst/>
        </c:spPr>
        <c:txPr>
          <a:bodyPr rot="0" spcFirstLastPara="1" vertOverflow="ellipsis"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39243688"/>
        <c:crosses val="autoZero"/>
        <c:auto val="1"/>
        <c:lblAlgn val="ctr"/>
        <c:lblOffset val="100"/>
        <c:noMultiLvlLbl val="0"/>
      </c:catAx>
      <c:valAx>
        <c:axId val="239243688"/>
        <c:scaling>
          <c:orientation val="minMax"/>
          <c:max val="100"/>
        </c:scaling>
        <c:delete val="0"/>
        <c:axPos val="l"/>
        <c:numFmt formatCode="General"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40631552"/>
        <c:crosses val="autoZero"/>
        <c:crossBetween val="between"/>
      </c:valAx>
      <c:spPr>
        <a:noFill/>
        <a:ln>
          <a:noFill/>
        </a:ln>
        <a:effectLst/>
      </c:spPr>
    </c:plotArea>
    <c:plotVisOnly val="1"/>
    <c:dispBlanksAs val="gap"/>
    <c:showDLblsOverMax val="0"/>
  </c:chart>
  <c:spPr>
    <a:noFill/>
    <a:ln>
      <a:noFill/>
    </a:ln>
    <a:effectLst/>
  </c:spPr>
  <c:txPr>
    <a:bodyPr/>
    <a:lstStyle/>
    <a:p>
      <a:pPr>
        <a:defRPr sz="1400" b="1">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49283877281651E-2"/>
          <c:y val="4.1500007521599526E-2"/>
          <c:w val="0.91115071612271836"/>
          <c:h val="0.82269625942498203"/>
        </c:manualLayout>
      </c:layout>
      <c:barChart>
        <c:barDir val="col"/>
        <c:grouping val="clustered"/>
        <c:varyColors val="0"/>
        <c:ser>
          <c:idx val="0"/>
          <c:order val="0"/>
          <c:tx>
            <c:strRef>
              <c:f>Sheet1!$B$1</c:f>
              <c:strCache>
                <c:ptCount val="1"/>
                <c:pt idx="0">
                  <c:v>BIC/TAF/FTC</c:v>
                </c:pt>
              </c:strCache>
            </c:strRef>
          </c:tx>
          <c:spPr>
            <a:solidFill>
              <a:srgbClr val="0070C0"/>
            </a:solidFill>
            <a:ln>
              <a:noFill/>
            </a:ln>
            <a:effectLst>
              <a:outerShdw blurRad="57150" dist="19050" dir="5400000" algn="ctr" rotWithShape="0">
                <a:srgbClr val="000000">
                  <a:alpha val="63000"/>
                </a:srgbClr>
              </a:outerShdw>
            </a:effectLst>
          </c:spPr>
          <c:invertIfNegative val="0"/>
          <c:dPt>
            <c:idx val="0"/>
            <c:invertIfNegative val="0"/>
            <c:bubble3D val="0"/>
            <c:spPr>
              <a:solidFill>
                <a:srgbClr val="8DC63F"/>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E46-412C-B9E6-ECA24021DC9E}"/>
              </c:ext>
            </c:extLst>
          </c:dPt>
          <c:cat>
            <c:strRef>
              <c:f>Sheet1!$A$2:$A$3</c:f>
              <c:strCache>
                <c:ptCount val="2"/>
                <c:pt idx="0">
                  <c:v>TAF/FTC (n=2670)</c:v>
                </c:pt>
                <c:pt idx="1">
                  <c:v>TDF/FTC (n=2665)</c:v>
                </c:pt>
              </c:strCache>
            </c:strRef>
          </c:cat>
          <c:val>
            <c:numRef>
              <c:f>Sheet1!$B$2:$B$3</c:f>
              <c:numCache>
                <c:formatCode>General</c:formatCode>
                <c:ptCount val="2"/>
                <c:pt idx="0">
                  <c:v>0.16</c:v>
                </c:pt>
                <c:pt idx="1">
                  <c:v>0.34</c:v>
                </c:pt>
              </c:numCache>
            </c:numRef>
          </c:val>
          <c:extLst>
            <c:ext xmlns:c16="http://schemas.microsoft.com/office/drawing/2014/chart" uri="{C3380CC4-5D6E-409C-BE32-E72D297353CC}">
              <c16:uniqueId val="{00000002-FE46-412C-B9E6-ECA24021DC9E}"/>
            </c:ext>
          </c:extLst>
        </c:ser>
        <c:dLbls>
          <c:showLegendKey val="0"/>
          <c:showVal val="0"/>
          <c:showCatName val="0"/>
          <c:showSerName val="0"/>
          <c:showPercent val="0"/>
          <c:showBubbleSize val="0"/>
        </c:dLbls>
        <c:gapWidth val="30"/>
        <c:axId val="1165593600"/>
        <c:axId val="1165592616"/>
      </c:barChart>
      <c:catAx>
        <c:axId val="1165593600"/>
        <c:scaling>
          <c:orientation val="minMax"/>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65592616"/>
        <c:crosses val="autoZero"/>
        <c:auto val="1"/>
        <c:lblAlgn val="ctr"/>
        <c:lblOffset val="100"/>
        <c:noMultiLvlLbl val="0"/>
      </c:catAx>
      <c:valAx>
        <c:axId val="1165592616"/>
        <c:scaling>
          <c:orientation val="minMax"/>
          <c:max val="0.60000000000000009"/>
        </c:scaling>
        <c:delete val="0"/>
        <c:axPos val="l"/>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65593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543943184961036E-2"/>
          <c:y val="3.0983072142375754E-2"/>
          <c:w val="0.92345605681503895"/>
          <c:h val="0.86753425367695269"/>
        </c:manualLayout>
      </c:layout>
      <c:barChart>
        <c:barDir val="col"/>
        <c:grouping val="clustered"/>
        <c:varyColors val="0"/>
        <c:ser>
          <c:idx val="0"/>
          <c:order val="0"/>
          <c:tx>
            <c:strRef>
              <c:f>Sheet1!$B$1</c:f>
              <c:strCache>
                <c:ptCount val="1"/>
                <c:pt idx="0">
                  <c:v>BIC/TAF/FTC</c:v>
                </c:pt>
              </c:strCache>
            </c:strRef>
          </c:tx>
          <c:spPr>
            <a:solidFill>
              <a:srgbClr val="0070C0"/>
            </a:solidFill>
            <a:ln>
              <a:noFill/>
            </a:ln>
            <a:effectLst>
              <a:outerShdw blurRad="57150" dist="19050" dir="5400000" algn="ctr" rotWithShape="0">
                <a:srgbClr val="000000">
                  <a:alpha val="63000"/>
                </a:srgbClr>
              </a:outerShdw>
            </a:effectLst>
          </c:spPr>
          <c:invertIfNegative val="0"/>
          <c:dPt>
            <c:idx val="0"/>
            <c:invertIfNegative val="0"/>
            <c:bubble3D val="0"/>
            <c:spPr>
              <a:solidFill>
                <a:srgbClr val="8DC63F"/>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B50-4A1F-87D6-91078DCC1996}"/>
              </c:ext>
            </c:extLst>
          </c:dPt>
          <c:cat>
            <c:strRef>
              <c:f>Sheet1!$A$2:$A$3</c:f>
              <c:strCache>
                <c:ptCount val="2"/>
                <c:pt idx="0">
                  <c:v>CAB (n=2282)</c:v>
                </c:pt>
                <c:pt idx="1">
                  <c:v>TDF/FTC (n=2284)</c:v>
                </c:pt>
              </c:strCache>
            </c:strRef>
          </c:cat>
          <c:val>
            <c:numRef>
              <c:f>Sheet1!$B$2:$B$3</c:f>
              <c:numCache>
                <c:formatCode>General</c:formatCode>
                <c:ptCount val="2"/>
                <c:pt idx="0">
                  <c:v>0.37</c:v>
                </c:pt>
                <c:pt idx="1">
                  <c:v>1.22</c:v>
                </c:pt>
              </c:numCache>
            </c:numRef>
          </c:val>
          <c:extLst>
            <c:ext xmlns:c16="http://schemas.microsoft.com/office/drawing/2014/chart" uri="{C3380CC4-5D6E-409C-BE32-E72D297353CC}">
              <c16:uniqueId val="{00000002-CB50-4A1F-87D6-91078DCC1996}"/>
            </c:ext>
          </c:extLst>
        </c:ser>
        <c:dLbls>
          <c:showLegendKey val="0"/>
          <c:showVal val="0"/>
          <c:showCatName val="0"/>
          <c:showSerName val="0"/>
          <c:showPercent val="0"/>
          <c:showBubbleSize val="0"/>
        </c:dLbls>
        <c:gapWidth val="30"/>
        <c:axId val="1165593600"/>
        <c:axId val="1165592616"/>
      </c:barChart>
      <c:catAx>
        <c:axId val="1165593600"/>
        <c:scaling>
          <c:orientation val="minMax"/>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165592616"/>
        <c:crosses val="autoZero"/>
        <c:auto val="1"/>
        <c:lblAlgn val="ctr"/>
        <c:lblOffset val="100"/>
        <c:noMultiLvlLbl val="0"/>
      </c:catAx>
      <c:valAx>
        <c:axId val="1165592616"/>
        <c:scaling>
          <c:orientation val="minMax"/>
          <c:max val="1.8"/>
        </c:scaling>
        <c:delete val="0"/>
        <c:axPos val="l"/>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165593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hPercent val="25"/>
      <c:rotY val="55"/>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827485380116959E-2"/>
          <c:y val="0"/>
          <c:w val="0.9817250382764654"/>
          <c:h val="1"/>
        </c:manualLayout>
      </c:layout>
      <c:pie3DChart>
        <c:varyColors val="1"/>
        <c:ser>
          <c:idx val="0"/>
          <c:order val="0"/>
          <c:tx>
            <c:strRef>
              <c:f>Sheet1!$B$1</c:f>
              <c:strCache>
                <c:ptCount val="1"/>
                <c:pt idx="0">
                  <c:v>Diagnosis by Age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plosion val="4"/>
          <c:dPt>
            <c:idx val="0"/>
            <c:bubble3D val="0"/>
            <c:spPr>
              <a:solidFill>
                <a:srgbClr val="0070C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749D-4ADA-8454-EA83B24A4D9F}"/>
              </c:ext>
            </c:extLst>
          </c:dPt>
          <c:dPt>
            <c:idx val="1"/>
            <c:bubble3D val="0"/>
            <c:spPr>
              <a:solidFill>
                <a:srgbClr val="8DC63F"/>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749D-4ADA-8454-EA83B24A4D9F}"/>
              </c:ext>
            </c:extLst>
          </c:dPt>
          <c:dPt>
            <c:idx val="2"/>
            <c:bubble3D val="0"/>
            <c:spPr>
              <a:solidFill>
                <a:srgbClr val="8571B8"/>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749D-4ADA-8454-EA83B24A4D9F}"/>
              </c:ext>
            </c:extLst>
          </c:dPt>
          <c:dPt>
            <c:idx val="3"/>
            <c:bubble3D val="0"/>
            <c:spPr>
              <a:solidFill>
                <a:srgbClr val="FBB04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749D-4ADA-8454-EA83B24A4D9F}"/>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1-749D-4ADA-8454-EA83B24A4D9F}"/>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3-749D-4ADA-8454-EA83B24A4D9F}"/>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5-749D-4ADA-8454-EA83B24A4D9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Hispanic</c:v>
                </c:pt>
                <c:pt idx="1">
                  <c:v>White</c:v>
                </c:pt>
                <c:pt idx="2">
                  <c:v>Black</c:v>
                </c:pt>
                <c:pt idx="3">
                  <c:v>Other </c:v>
                </c:pt>
              </c:strCache>
            </c:strRef>
          </c:cat>
          <c:val>
            <c:numRef>
              <c:f>Sheet1!$B$2:$B$5</c:f>
              <c:numCache>
                <c:formatCode>0.00%</c:formatCode>
                <c:ptCount val="4"/>
                <c:pt idx="0">
                  <c:v>0.24</c:v>
                </c:pt>
                <c:pt idx="1">
                  <c:v>0.22</c:v>
                </c:pt>
                <c:pt idx="2">
                  <c:v>0.5</c:v>
                </c:pt>
                <c:pt idx="3">
                  <c:v>0.04</c:v>
                </c:pt>
              </c:numCache>
            </c:numRef>
          </c:val>
          <c:extLst>
            <c:ext xmlns:c16="http://schemas.microsoft.com/office/drawing/2014/chart" uri="{C3380CC4-5D6E-409C-BE32-E72D297353CC}">
              <c16:uniqueId val="{0000000A-749D-4ADA-8454-EA83B24A4D9F}"/>
            </c:ext>
          </c:extLst>
        </c:ser>
        <c:dLbls>
          <c:dLblPos val="bestFit"/>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hPercent val="25"/>
      <c:rotY val="55"/>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116811156181235E-2"/>
          <c:y val="0"/>
          <c:w val="0.98883184629806464"/>
          <c:h val="0.98590282420821784"/>
        </c:manualLayout>
      </c:layout>
      <c:pie3DChart>
        <c:varyColors val="1"/>
        <c:ser>
          <c:idx val="0"/>
          <c:order val="0"/>
          <c:tx>
            <c:strRef>
              <c:f>Sheet1!$B$1</c:f>
              <c:strCache>
                <c:ptCount val="1"/>
                <c:pt idx="0">
                  <c:v>Sales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plosion val="4"/>
          <c:dPt>
            <c:idx val="0"/>
            <c:bubble3D val="0"/>
            <c:spPr>
              <a:solidFill>
                <a:srgbClr val="0070C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D8A4-4978-B4C7-B5410DC79B8D}"/>
              </c:ext>
            </c:extLst>
          </c:dPt>
          <c:dPt>
            <c:idx val="1"/>
            <c:bubble3D val="0"/>
            <c:spPr>
              <a:solidFill>
                <a:srgbClr val="8DC63F"/>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D8A4-4978-B4C7-B5410DC79B8D}"/>
              </c:ext>
            </c:extLst>
          </c:dPt>
          <c:dPt>
            <c:idx val="2"/>
            <c:bubble3D val="0"/>
            <c:spPr>
              <a:solidFill>
                <a:srgbClr val="8571B8"/>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D8A4-4978-B4C7-B5410DC79B8D}"/>
              </c:ext>
            </c:extLst>
          </c:dPt>
          <c:dPt>
            <c:idx val="3"/>
            <c:bubble3D val="0"/>
            <c:spPr>
              <a:solidFill>
                <a:srgbClr val="FBB04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D8A4-4978-B4C7-B5410DC79B8D}"/>
              </c:ext>
            </c:extLst>
          </c:dPt>
          <c:dPt>
            <c:idx val="4"/>
            <c:bubble3D val="0"/>
            <c:spPr>
              <a:solidFill>
                <a:srgbClr val="C0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D8A4-4978-B4C7-B5410DC79B8D}"/>
              </c:ext>
            </c:extLst>
          </c:dPt>
          <c:dLbls>
            <c:dLbl>
              <c:idx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1-D8A4-4978-B4C7-B5410DC79B8D}"/>
                </c:ext>
              </c:extLst>
            </c:dLbl>
            <c:dLbl>
              <c:idx val="1"/>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3-D8A4-4978-B4C7-B5410DC79B8D}"/>
                </c:ext>
              </c:extLst>
            </c:dLbl>
            <c:dLbl>
              <c:idx val="2"/>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5-D8A4-4978-B4C7-B5410DC79B8D}"/>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Black</c:v>
                </c:pt>
                <c:pt idx="1">
                  <c:v>White</c:v>
                </c:pt>
                <c:pt idx="2">
                  <c:v>Hispanic/Latin descent</c:v>
                </c:pt>
                <c:pt idx="3">
                  <c:v>Asian</c:v>
                </c:pt>
                <c:pt idx="4">
                  <c:v>Multiracial</c:v>
                </c:pt>
              </c:strCache>
            </c:strRef>
          </c:cat>
          <c:val>
            <c:numRef>
              <c:f>Sheet1!$B$2:$B$6</c:f>
              <c:numCache>
                <c:formatCode>0.00%</c:formatCode>
                <c:ptCount val="5"/>
                <c:pt idx="0">
                  <c:v>0.55000000000000004</c:v>
                </c:pt>
                <c:pt idx="1">
                  <c:v>0.22</c:v>
                </c:pt>
                <c:pt idx="2">
                  <c:v>0.19</c:v>
                </c:pt>
                <c:pt idx="3">
                  <c:v>0.01</c:v>
                </c:pt>
                <c:pt idx="4">
                  <c:v>0.03</c:v>
                </c:pt>
              </c:numCache>
            </c:numRef>
          </c:val>
          <c:extLst>
            <c:ext xmlns:c16="http://schemas.microsoft.com/office/drawing/2014/chart" uri="{C3380CC4-5D6E-409C-BE32-E72D297353CC}">
              <c16:uniqueId val="{0000000A-D8A4-4978-B4C7-B5410DC79B8D}"/>
            </c:ext>
          </c:extLst>
        </c:ser>
        <c:dLbls>
          <c:dLblPos val="bestFit"/>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
          <c:y val="0.70189244349186353"/>
          <c:w val="1"/>
          <c:h val="0.2981075565081365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hPercent val="25"/>
      <c:rotY val="55"/>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4066186802407276E-2"/>
          <c:y val="0"/>
          <c:w val="0.9817250382764654"/>
          <c:h val="1"/>
        </c:manualLayout>
      </c:layout>
      <c:pie3DChart>
        <c:varyColors val="1"/>
        <c:ser>
          <c:idx val="0"/>
          <c:order val="0"/>
          <c:tx>
            <c:strRef>
              <c:f>Sheet1!$B$1</c:f>
              <c:strCache>
                <c:ptCount val="1"/>
                <c:pt idx="0">
                  <c:v>Diagnosis by Age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plosion val="4"/>
          <c:dPt>
            <c:idx val="0"/>
            <c:bubble3D val="0"/>
            <c:spPr>
              <a:solidFill>
                <a:srgbClr val="0070C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D8A4-4978-B4C7-B5410DC79B8D}"/>
              </c:ext>
            </c:extLst>
          </c:dPt>
          <c:dPt>
            <c:idx val="1"/>
            <c:bubble3D val="0"/>
            <c:spPr>
              <a:solidFill>
                <a:srgbClr val="8DC63F"/>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D8A4-4978-B4C7-B5410DC79B8D}"/>
              </c:ext>
            </c:extLst>
          </c:dPt>
          <c:dPt>
            <c:idx val="2"/>
            <c:bubble3D val="0"/>
            <c:spPr>
              <a:solidFill>
                <a:srgbClr val="8571B8"/>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D8A4-4978-B4C7-B5410DC79B8D}"/>
              </c:ext>
            </c:extLst>
          </c:dPt>
          <c:dPt>
            <c:idx val="3"/>
            <c:bubble3D val="0"/>
            <c:spPr>
              <a:solidFill>
                <a:srgbClr val="FBB04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D8A4-4978-B4C7-B5410DC79B8D}"/>
              </c:ext>
            </c:extLst>
          </c:dPt>
          <c:dPt>
            <c:idx val="4"/>
            <c:bubble3D val="0"/>
            <c:spPr>
              <a:solidFill>
                <a:srgbClr val="C0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D8A4-4978-B4C7-B5410DC79B8D}"/>
              </c:ext>
            </c:extLst>
          </c:dPt>
          <c:dLbls>
            <c:dLbl>
              <c:idx val="3"/>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7-D8A4-4978-B4C7-B5410DC79B8D}"/>
                </c:ext>
              </c:extLst>
            </c:dLbl>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13-24</c:v>
                </c:pt>
                <c:pt idx="1">
                  <c:v>25-34</c:v>
                </c:pt>
                <c:pt idx="2">
                  <c:v>35-44</c:v>
                </c:pt>
                <c:pt idx="3">
                  <c:v>45-54</c:v>
                </c:pt>
                <c:pt idx="4">
                  <c:v>55+</c:v>
                </c:pt>
              </c:strCache>
            </c:strRef>
          </c:cat>
          <c:val>
            <c:numRef>
              <c:f>Sheet1!$B$2:$B$6</c:f>
              <c:numCache>
                <c:formatCode>0.00%</c:formatCode>
                <c:ptCount val="5"/>
                <c:pt idx="0">
                  <c:v>0.13</c:v>
                </c:pt>
                <c:pt idx="1">
                  <c:v>0.28000000000000003</c:v>
                </c:pt>
                <c:pt idx="2">
                  <c:v>0.24</c:v>
                </c:pt>
                <c:pt idx="3">
                  <c:v>0.19</c:v>
                </c:pt>
                <c:pt idx="4">
                  <c:v>0.17</c:v>
                </c:pt>
              </c:numCache>
            </c:numRef>
          </c:val>
          <c:extLst>
            <c:ext xmlns:c16="http://schemas.microsoft.com/office/drawing/2014/chart" uri="{C3380CC4-5D6E-409C-BE32-E72D297353CC}">
              <c16:uniqueId val="{0000000A-D8A4-4978-B4C7-B5410DC79B8D}"/>
            </c:ext>
          </c:extLst>
        </c:ser>
        <c:dLbls>
          <c:dLblPos val="bestFit"/>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10850698586919059"/>
          <c:y val="0.82619369548503396"/>
          <c:w val="0.78298602826161878"/>
          <c:h val="0.1653115803706354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b="1">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55643588321883"/>
          <c:y val="2.8294696295795726E-2"/>
          <c:w val="0.89944356411678117"/>
          <c:h val="0.82422395078301813"/>
        </c:manualLayout>
      </c:layout>
      <c:lineChart>
        <c:grouping val="standard"/>
        <c:varyColors val="0"/>
        <c:ser>
          <c:idx val="0"/>
          <c:order val="0"/>
          <c:tx>
            <c:strRef>
              <c:f>Sheet1!$B$1</c:f>
              <c:strCache>
                <c:ptCount val="1"/>
                <c:pt idx="0">
                  <c:v>South</c:v>
                </c:pt>
              </c:strCache>
            </c:strRef>
          </c:tx>
          <c:spPr>
            <a:ln w="76200" cap="rnd">
              <a:solidFill>
                <a:srgbClr val="0070C0"/>
              </a:solidFill>
              <a:round/>
            </a:ln>
            <a:effectLst/>
          </c:spPr>
          <c:marker>
            <c:symbol val="square"/>
            <c:size val="10"/>
            <c:spPr>
              <a:solidFill>
                <a:srgbClr val="0070C0"/>
              </a:solidFill>
              <a:ln w="9525">
                <a:solidFill>
                  <a:srgbClr val="0070C0"/>
                </a:solidFill>
              </a:ln>
              <a:effectLst/>
            </c:spPr>
          </c:marker>
          <c:dPt>
            <c:idx val="15"/>
            <c:marker>
              <c:symbol val="square"/>
              <c:size val="10"/>
              <c:spPr>
                <a:solidFill>
                  <a:srgbClr val="F36622"/>
                </a:solidFill>
                <a:ln w="9525">
                  <a:solidFill>
                    <a:srgbClr val="F36622"/>
                  </a:solidFill>
                </a:ln>
                <a:effectLst/>
              </c:spPr>
            </c:marker>
            <c:bubble3D val="0"/>
            <c:spPr>
              <a:ln w="76200" cap="rnd">
                <a:solidFill>
                  <a:srgbClr val="F36622"/>
                </a:solidFill>
                <a:round/>
              </a:ln>
              <a:effectLst/>
            </c:spPr>
            <c:extLst>
              <c:ext xmlns:c16="http://schemas.microsoft.com/office/drawing/2014/chart" uri="{C3380CC4-5D6E-409C-BE32-E72D297353CC}">
                <c16:uniqueId val="{00000003-1F7A-4B80-81E2-92AFCA6F4BC6}"/>
              </c:ext>
            </c:extLst>
          </c:dPt>
          <c:dLbls>
            <c:dLbl>
              <c:idx val="0"/>
              <c:layout>
                <c:manualLayout>
                  <c:x val="-7.2812135574838344E-2"/>
                  <c:y val="-6.9669151211093572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13132618626107173"/>
                      <c:h val="7.3320918191972478E-2"/>
                    </c:manualLayout>
                  </c15:layout>
                </c:ext>
                <c:ext xmlns:c16="http://schemas.microsoft.com/office/drawing/2014/chart" uri="{C3380CC4-5D6E-409C-BE32-E72D297353CC}">
                  <c16:uniqueId val="{00000002-4AF9-4BEC-8061-DB429BB46142}"/>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F7A-4B80-81E2-92AFCA6F4BC6}"/>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7A-4B80-81E2-92AFCA6F4BC6}"/>
                </c:ext>
              </c:extLst>
            </c:dLbl>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Sheet1!$A$2:$A$17</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Sheet1!$B$2:$B$17</c:f>
              <c:numCache>
                <c:formatCode>General</c:formatCode>
                <c:ptCount val="16"/>
                <c:pt idx="0">
                  <c:v>37800</c:v>
                </c:pt>
                <c:pt idx="1">
                  <c:v>37900</c:v>
                </c:pt>
                <c:pt idx="2">
                  <c:v>36700</c:v>
                </c:pt>
                <c:pt idx="3">
                  <c:v>36200</c:v>
                </c:pt>
                <c:pt idx="4">
                  <c:v>34800</c:v>
                </c:pt>
                <c:pt idx="15">
                  <c:v>3000</c:v>
                </c:pt>
              </c:numCache>
            </c:numRef>
          </c:val>
          <c:smooth val="0"/>
          <c:extLst>
            <c:ext xmlns:c16="http://schemas.microsoft.com/office/drawing/2014/chart" uri="{C3380CC4-5D6E-409C-BE32-E72D297353CC}">
              <c16:uniqueId val="{00000000-1F7A-4B80-81E2-92AFCA6F4BC6}"/>
            </c:ext>
          </c:extLst>
        </c:ser>
        <c:dLbls>
          <c:dLblPos val="t"/>
          <c:showLegendKey val="0"/>
          <c:showVal val="1"/>
          <c:showCatName val="0"/>
          <c:showSerName val="0"/>
          <c:showPercent val="0"/>
          <c:showBubbleSize val="0"/>
        </c:dLbls>
        <c:marker val="1"/>
        <c:smooth val="0"/>
        <c:axId val="416799512"/>
        <c:axId val="416796768"/>
      </c:lineChart>
      <c:catAx>
        <c:axId val="416799512"/>
        <c:scaling>
          <c:orientation val="minMax"/>
        </c:scaling>
        <c:delete val="0"/>
        <c:axPos val="b"/>
        <c:numFmt formatCode="General" sourceLinked="1"/>
        <c:majorTickMark val="out"/>
        <c:minorTickMark val="none"/>
        <c:tickLblPos val="nextTo"/>
        <c:spPr>
          <a:noFill/>
          <a:ln w="28575" cap="flat" cmpd="sng" algn="ctr">
            <a:solidFill>
              <a:schemeClr val="tx1"/>
            </a:solidFill>
            <a:round/>
          </a:ln>
          <a:effectLst/>
        </c:spPr>
        <c:txPr>
          <a:bodyPr rot="-5400000" spcFirstLastPara="1" vertOverflow="ellipsis" wrap="square" anchor="ctr" anchorCtr="1"/>
          <a:lstStyle/>
          <a:p>
            <a:pPr>
              <a:defRPr sz="1400" b="1" i="0" u="none" strike="noStrike" kern="1200" baseline="0">
                <a:solidFill>
                  <a:schemeClr val="tx1"/>
                </a:solidFill>
                <a:latin typeface="+mn-lt"/>
                <a:ea typeface="+mn-ea"/>
                <a:cs typeface="Arial" panose="020B0604020202020204" pitchFamily="34" charset="0"/>
              </a:defRPr>
            </a:pPr>
            <a:endParaRPr lang="en-US"/>
          </a:p>
        </c:txPr>
        <c:crossAx val="416796768"/>
        <c:crosses val="autoZero"/>
        <c:auto val="1"/>
        <c:lblAlgn val="ctr"/>
        <c:lblOffset val="100"/>
        <c:noMultiLvlLbl val="0"/>
      </c:catAx>
      <c:valAx>
        <c:axId val="416796768"/>
        <c:scaling>
          <c:orientation val="minMax"/>
          <c:max val="45000"/>
        </c:scaling>
        <c:delete val="0"/>
        <c:axPos val="l"/>
        <c:numFmt formatCode="#,##0"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Arial" panose="020B0604020202020204" pitchFamily="34" charset="0"/>
              </a:defRPr>
            </a:pPr>
            <a:endParaRPr lang="en-US"/>
          </a:p>
        </c:txPr>
        <c:crossAx val="416799512"/>
        <c:crosses val="autoZero"/>
        <c:crossBetween val="between"/>
      </c:valAx>
      <c:spPr>
        <a:noFill/>
        <a:ln>
          <a:noFill/>
        </a:ln>
        <a:effectLst/>
      </c:spPr>
    </c:plotArea>
    <c:plotVisOnly val="1"/>
    <c:dispBlanksAs val="gap"/>
    <c:showDLblsOverMax val="0"/>
  </c:chart>
  <c:spPr>
    <a:noFill/>
    <a:ln>
      <a:noFill/>
    </a:ln>
    <a:effectLst/>
  </c:spPr>
  <c:txPr>
    <a:bodyPr/>
    <a:lstStyle/>
    <a:p>
      <a:pPr>
        <a:defRPr sz="1200" b="1">
          <a:solidFill>
            <a:schemeClr val="tx1"/>
          </a:solidFill>
          <a:latin typeface="+mn-lt"/>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57168007919939E-2"/>
          <c:y val="2.7381986259070557E-2"/>
          <c:w val="0.93064283199208009"/>
          <c:h val="0.89764093137254897"/>
        </c:manualLayout>
      </c:layout>
      <c:lineChart>
        <c:grouping val="standard"/>
        <c:varyColors val="0"/>
        <c:ser>
          <c:idx val="0"/>
          <c:order val="0"/>
          <c:tx>
            <c:strRef>
              <c:f>Sheet1!$B$1</c:f>
              <c:strCache>
                <c:ptCount val="1"/>
                <c:pt idx="0">
                  <c:v>South</c:v>
                </c:pt>
              </c:strCache>
            </c:strRef>
          </c:tx>
          <c:spPr>
            <a:ln w="76200" cap="rnd">
              <a:solidFill>
                <a:srgbClr val="0070C0"/>
              </a:solidFill>
              <a:round/>
            </a:ln>
            <a:effectLst/>
          </c:spPr>
          <c:marker>
            <c:symbol val="square"/>
            <c:size val="15"/>
            <c:spPr>
              <a:solidFill>
                <a:srgbClr val="0070C0"/>
              </a:solidFill>
              <a:ln w="9525">
                <a:solidFill>
                  <a:srgbClr val="0070C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10494</c:v>
                </c:pt>
                <c:pt idx="1">
                  <c:v>15076</c:v>
                </c:pt>
                <c:pt idx="2">
                  <c:v>32807</c:v>
                </c:pt>
                <c:pt idx="3">
                  <c:v>71559</c:v>
                </c:pt>
                <c:pt idx="4">
                  <c:v>99436</c:v>
                </c:pt>
                <c:pt idx="5">
                  <c:v>135941</c:v>
                </c:pt>
                <c:pt idx="6">
                  <c:v>188903</c:v>
                </c:pt>
                <c:pt idx="7">
                  <c:v>227046</c:v>
                </c:pt>
              </c:numCache>
            </c:numRef>
          </c:val>
          <c:smooth val="0"/>
          <c:extLst>
            <c:ext xmlns:c16="http://schemas.microsoft.com/office/drawing/2014/chart" uri="{C3380CC4-5D6E-409C-BE32-E72D297353CC}">
              <c16:uniqueId val="{00000003-FF78-4528-9870-2DFE6FFFF763}"/>
            </c:ext>
          </c:extLst>
        </c:ser>
        <c:dLbls>
          <c:dLblPos val="t"/>
          <c:showLegendKey val="0"/>
          <c:showVal val="1"/>
          <c:showCatName val="0"/>
          <c:showSerName val="0"/>
          <c:showPercent val="0"/>
          <c:showBubbleSize val="0"/>
        </c:dLbls>
        <c:marker val="1"/>
        <c:smooth val="0"/>
        <c:axId val="416805392"/>
        <c:axId val="416807744"/>
      </c:lineChart>
      <c:catAx>
        <c:axId val="416805392"/>
        <c:scaling>
          <c:orientation val="minMax"/>
        </c:scaling>
        <c:delete val="0"/>
        <c:axPos val="b"/>
        <c:numFmt formatCode="General" sourceLinked="1"/>
        <c:majorTickMark val="out"/>
        <c:minorTickMark val="none"/>
        <c:tickLblPos val="nextTo"/>
        <c:spPr>
          <a:noFill/>
          <a:ln w="28575" cap="flat" cmpd="sng" algn="ctr">
            <a:solidFill>
              <a:schemeClr val="tx1"/>
            </a:solidFill>
            <a:round/>
          </a:ln>
          <a:effectLst/>
        </c:spPr>
        <c:txPr>
          <a:bodyPr rot="0" spcFirstLastPara="1" vertOverflow="ellipsis"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16807744"/>
        <c:crosses val="autoZero"/>
        <c:auto val="1"/>
        <c:lblAlgn val="ctr"/>
        <c:lblOffset val="100"/>
        <c:noMultiLvlLbl val="0"/>
      </c:catAx>
      <c:valAx>
        <c:axId val="416807744"/>
        <c:scaling>
          <c:orientation val="minMax"/>
          <c:max val="1400000"/>
        </c:scaling>
        <c:delete val="0"/>
        <c:axPos val="l"/>
        <c:numFmt formatCode="#,##0"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16805392"/>
        <c:crosses val="autoZero"/>
        <c:crossBetween val="between"/>
      </c:valAx>
      <c:spPr>
        <a:noFill/>
        <a:ln>
          <a:noFill/>
        </a:ln>
        <a:effectLst/>
      </c:spPr>
    </c:plotArea>
    <c:plotVisOnly val="1"/>
    <c:dispBlanksAs val="gap"/>
    <c:showDLblsOverMax val="0"/>
  </c:chart>
  <c:spPr>
    <a:noFill/>
    <a:ln>
      <a:noFill/>
    </a:ln>
    <a:effectLst/>
  </c:spPr>
  <c:txPr>
    <a:bodyPr/>
    <a:lstStyle/>
    <a:p>
      <a:pPr>
        <a:defRPr sz="1400" b="1">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57168007919939E-2"/>
          <c:y val="2.7381986259070557E-2"/>
          <c:w val="0.93064283199208009"/>
          <c:h val="0.89764093137254897"/>
        </c:manualLayout>
      </c:layout>
      <c:lineChart>
        <c:grouping val="standard"/>
        <c:varyColors val="0"/>
        <c:ser>
          <c:idx val="0"/>
          <c:order val="0"/>
          <c:tx>
            <c:strRef>
              <c:f>Sheet1!$B$1</c:f>
              <c:strCache>
                <c:ptCount val="1"/>
                <c:pt idx="0">
                  <c:v>South</c:v>
                </c:pt>
              </c:strCache>
            </c:strRef>
          </c:tx>
          <c:spPr>
            <a:ln w="76200" cap="rnd">
              <a:solidFill>
                <a:srgbClr val="0070C0"/>
              </a:solidFill>
              <a:round/>
            </a:ln>
            <a:effectLst/>
          </c:spPr>
          <c:marker>
            <c:symbol val="square"/>
            <c:size val="15"/>
            <c:spPr>
              <a:solidFill>
                <a:srgbClr val="0070C0"/>
              </a:solidFill>
              <a:ln w="9525">
                <a:solidFill>
                  <a:srgbClr val="0070C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10494</c:v>
                </c:pt>
                <c:pt idx="1">
                  <c:v>15076</c:v>
                </c:pt>
                <c:pt idx="2">
                  <c:v>32807</c:v>
                </c:pt>
                <c:pt idx="3">
                  <c:v>71559</c:v>
                </c:pt>
                <c:pt idx="4">
                  <c:v>99436</c:v>
                </c:pt>
                <c:pt idx="5">
                  <c:v>135941</c:v>
                </c:pt>
                <c:pt idx="6">
                  <c:v>188903</c:v>
                </c:pt>
                <c:pt idx="7">
                  <c:v>227046</c:v>
                </c:pt>
              </c:numCache>
            </c:numRef>
          </c:val>
          <c:smooth val="0"/>
          <c:extLst>
            <c:ext xmlns:c16="http://schemas.microsoft.com/office/drawing/2014/chart" uri="{C3380CC4-5D6E-409C-BE32-E72D297353CC}">
              <c16:uniqueId val="{00000000-7DA5-47B8-AD88-9F0032DD2710}"/>
            </c:ext>
          </c:extLst>
        </c:ser>
        <c:dLbls>
          <c:dLblPos val="t"/>
          <c:showLegendKey val="0"/>
          <c:showVal val="1"/>
          <c:showCatName val="0"/>
          <c:showSerName val="0"/>
          <c:showPercent val="0"/>
          <c:showBubbleSize val="0"/>
        </c:dLbls>
        <c:marker val="1"/>
        <c:smooth val="0"/>
        <c:axId val="416799512"/>
        <c:axId val="416796768"/>
      </c:lineChart>
      <c:catAx>
        <c:axId val="416799512"/>
        <c:scaling>
          <c:orientation val="minMax"/>
        </c:scaling>
        <c:delete val="0"/>
        <c:axPos val="b"/>
        <c:numFmt formatCode="General" sourceLinked="1"/>
        <c:majorTickMark val="out"/>
        <c:minorTickMark val="none"/>
        <c:tickLblPos val="nextTo"/>
        <c:spPr>
          <a:noFill/>
          <a:ln w="28575" cap="flat" cmpd="sng" algn="ctr">
            <a:solidFill>
              <a:schemeClr val="tx1"/>
            </a:solidFill>
            <a:round/>
          </a:ln>
          <a:effectLst/>
        </c:spPr>
        <c:txPr>
          <a:bodyPr rot="0" spcFirstLastPara="1" vertOverflow="ellipsis"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16796768"/>
        <c:crosses val="autoZero"/>
        <c:auto val="1"/>
        <c:lblAlgn val="ctr"/>
        <c:lblOffset val="100"/>
        <c:noMultiLvlLbl val="0"/>
      </c:catAx>
      <c:valAx>
        <c:axId val="416796768"/>
        <c:scaling>
          <c:orientation val="minMax"/>
          <c:max val="250000"/>
          <c:min val="0"/>
        </c:scaling>
        <c:delete val="0"/>
        <c:axPos val="l"/>
        <c:numFmt formatCode="#,##0"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16799512"/>
        <c:crosses val="autoZero"/>
        <c:crossBetween val="between"/>
        <c:majorUnit val="50000"/>
      </c:valAx>
      <c:spPr>
        <a:noFill/>
        <a:ln>
          <a:noFill/>
        </a:ln>
        <a:effectLst/>
      </c:spPr>
    </c:plotArea>
    <c:plotVisOnly val="1"/>
    <c:dispBlanksAs val="gap"/>
    <c:showDLblsOverMax val="0"/>
  </c:chart>
  <c:spPr>
    <a:noFill/>
    <a:ln>
      <a:noFill/>
    </a:ln>
    <a:effectLst/>
  </c:spPr>
  <c:txPr>
    <a:bodyPr/>
    <a:lstStyle/>
    <a:p>
      <a:pPr>
        <a:defRPr sz="1400" b="1">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57168007919939E-2"/>
          <c:y val="2.7381986259070557E-2"/>
          <c:w val="0.93064283199208009"/>
          <c:h val="0.89764093137254897"/>
        </c:manualLayout>
      </c:layout>
      <c:lineChart>
        <c:grouping val="standard"/>
        <c:varyColors val="0"/>
        <c:ser>
          <c:idx val="0"/>
          <c:order val="0"/>
          <c:tx>
            <c:strRef>
              <c:f>Sheet1!$B$1</c:f>
              <c:strCache>
                <c:ptCount val="1"/>
                <c:pt idx="0">
                  <c:v>South</c:v>
                </c:pt>
              </c:strCache>
            </c:strRef>
          </c:tx>
          <c:spPr>
            <a:ln w="76200" cap="rnd">
              <a:solidFill>
                <a:srgbClr val="0070C0"/>
              </a:solidFill>
              <a:round/>
            </a:ln>
            <a:effectLst/>
          </c:spPr>
          <c:marker>
            <c:symbol val="square"/>
            <c:size val="15"/>
            <c:spPr>
              <a:solidFill>
                <a:srgbClr val="0070C0"/>
              </a:solidFill>
              <a:ln w="9525">
                <a:solidFill>
                  <a:srgbClr val="0070C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10494</c:v>
                </c:pt>
                <c:pt idx="1">
                  <c:v>15076</c:v>
                </c:pt>
                <c:pt idx="2">
                  <c:v>32807</c:v>
                </c:pt>
                <c:pt idx="3">
                  <c:v>71559</c:v>
                </c:pt>
                <c:pt idx="4">
                  <c:v>99436</c:v>
                </c:pt>
                <c:pt idx="5">
                  <c:v>135941</c:v>
                </c:pt>
                <c:pt idx="6">
                  <c:v>188903</c:v>
                </c:pt>
                <c:pt idx="7">
                  <c:v>227046</c:v>
                </c:pt>
              </c:numCache>
            </c:numRef>
          </c:val>
          <c:smooth val="0"/>
          <c:extLst>
            <c:ext xmlns:c16="http://schemas.microsoft.com/office/drawing/2014/chart" uri="{C3380CC4-5D6E-409C-BE32-E72D297353CC}">
              <c16:uniqueId val="{00000000-DBD8-48F9-9F94-7300BA7F3D98}"/>
            </c:ext>
          </c:extLst>
        </c:ser>
        <c:dLbls>
          <c:dLblPos val="t"/>
          <c:showLegendKey val="0"/>
          <c:showVal val="1"/>
          <c:showCatName val="0"/>
          <c:showSerName val="0"/>
          <c:showPercent val="0"/>
          <c:showBubbleSize val="0"/>
        </c:dLbls>
        <c:marker val="1"/>
        <c:smooth val="0"/>
        <c:axId val="416805392"/>
        <c:axId val="416807744"/>
      </c:lineChart>
      <c:catAx>
        <c:axId val="416805392"/>
        <c:scaling>
          <c:orientation val="minMax"/>
        </c:scaling>
        <c:delete val="0"/>
        <c:axPos val="b"/>
        <c:numFmt formatCode="General" sourceLinked="1"/>
        <c:majorTickMark val="out"/>
        <c:minorTickMark val="none"/>
        <c:tickLblPos val="nextTo"/>
        <c:spPr>
          <a:noFill/>
          <a:ln w="28575" cap="flat" cmpd="sng" algn="ctr">
            <a:solidFill>
              <a:schemeClr val="tx1"/>
            </a:solidFill>
            <a:round/>
          </a:ln>
          <a:effectLst/>
        </c:spPr>
        <c:txPr>
          <a:bodyPr rot="0" spcFirstLastPara="1" vertOverflow="ellipsis"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16807744"/>
        <c:crosses val="autoZero"/>
        <c:auto val="1"/>
        <c:lblAlgn val="ctr"/>
        <c:lblOffset val="100"/>
        <c:noMultiLvlLbl val="0"/>
      </c:catAx>
      <c:valAx>
        <c:axId val="416807744"/>
        <c:scaling>
          <c:orientation val="minMax"/>
          <c:max val="1400000"/>
        </c:scaling>
        <c:delete val="0"/>
        <c:axPos val="l"/>
        <c:numFmt formatCode="#,##0"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16805392"/>
        <c:crosses val="autoZero"/>
        <c:crossBetween val="between"/>
      </c:valAx>
      <c:spPr>
        <a:noFill/>
        <a:ln>
          <a:noFill/>
        </a:ln>
        <a:effectLst/>
      </c:spPr>
    </c:plotArea>
    <c:plotVisOnly val="1"/>
    <c:dispBlanksAs val="gap"/>
    <c:showDLblsOverMax val="0"/>
  </c:chart>
  <c:spPr>
    <a:noFill/>
    <a:ln>
      <a:noFill/>
    </a:ln>
    <a:effectLst/>
  </c:spPr>
  <c:txPr>
    <a:bodyPr/>
    <a:lstStyle/>
    <a:p>
      <a:pPr>
        <a:defRPr sz="1400" b="1">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solidFill>
                <a:latin typeface="+mn-lt"/>
                <a:ea typeface="+mn-ea"/>
                <a:cs typeface="+mn-cs"/>
              </a:defRPr>
            </a:pPr>
            <a:endParaRPr lang="en-US" dirty="0"/>
          </a:p>
        </c:rich>
      </c:tx>
      <c:layout>
        <c:manualLayout>
          <c:xMode val="edge"/>
          <c:yMode val="edge"/>
          <c:x val="0.27406946345271854"/>
          <c:y val="7.7211069246616037E-4"/>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278710444213341E-2"/>
          <c:y val="5.5555555555555552E-2"/>
          <c:w val="0.93721289555786658"/>
          <c:h val="0.76247648731408579"/>
        </c:manualLayout>
      </c:layout>
      <c:barChart>
        <c:barDir val="col"/>
        <c:grouping val="clustered"/>
        <c:varyColors val="0"/>
        <c:ser>
          <c:idx val="0"/>
          <c:order val="0"/>
          <c:tx>
            <c:strRef>
              <c:f>Sheet1!$B$1</c:f>
              <c:strCache>
                <c:ptCount val="1"/>
                <c:pt idx="0">
                  <c:v>% of all PrEP Users</c:v>
                </c:pt>
              </c:strCache>
            </c:strRef>
          </c:tx>
          <c:spPr>
            <a:solidFill>
              <a:srgbClr val="0070C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c:v>
                </c:pt>
                <c:pt idx="1">
                  <c:v>Hispanic/Latinx</c:v>
                </c:pt>
                <c:pt idx="2">
                  <c:v>White</c:v>
                </c:pt>
              </c:strCache>
            </c:strRef>
          </c:cat>
          <c:val>
            <c:numRef>
              <c:f>Sheet1!$B$2:$B$4</c:f>
              <c:numCache>
                <c:formatCode>General</c:formatCode>
                <c:ptCount val="3"/>
                <c:pt idx="0">
                  <c:v>14</c:v>
                </c:pt>
                <c:pt idx="1">
                  <c:v>17</c:v>
                </c:pt>
                <c:pt idx="2">
                  <c:v>65</c:v>
                </c:pt>
              </c:numCache>
            </c:numRef>
          </c:val>
          <c:extLst>
            <c:ext xmlns:c16="http://schemas.microsoft.com/office/drawing/2014/chart" uri="{C3380CC4-5D6E-409C-BE32-E72D297353CC}">
              <c16:uniqueId val="{00000000-81E9-42A2-A73F-5548B470D723}"/>
            </c:ext>
          </c:extLst>
        </c:ser>
        <c:ser>
          <c:idx val="1"/>
          <c:order val="1"/>
          <c:tx>
            <c:strRef>
              <c:f>Sheet1!$C$1</c:f>
              <c:strCache>
                <c:ptCount val="1"/>
                <c:pt idx="0">
                  <c:v>% of New HIV Diagnoses</c:v>
                </c:pt>
              </c:strCache>
            </c:strRef>
          </c:tx>
          <c:spPr>
            <a:solidFill>
              <a:srgbClr val="FFC00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c:v>
                </c:pt>
                <c:pt idx="1">
                  <c:v>Hispanic/Latinx</c:v>
                </c:pt>
                <c:pt idx="2">
                  <c:v>White</c:v>
                </c:pt>
              </c:strCache>
            </c:strRef>
          </c:cat>
          <c:val>
            <c:numRef>
              <c:f>Sheet1!$C$2:$C$4</c:f>
              <c:numCache>
                <c:formatCode>General</c:formatCode>
                <c:ptCount val="3"/>
                <c:pt idx="0">
                  <c:v>42</c:v>
                </c:pt>
                <c:pt idx="1">
                  <c:v>27</c:v>
                </c:pt>
                <c:pt idx="2">
                  <c:v>26</c:v>
                </c:pt>
              </c:numCache>
            </c:numRef>
          </c:val>
          <c:extLst>
            <c:ext xmlns:c16="http://schemas.microsoft.com/office/drawing/2014/chart" uri="{C3380CC4-5D6E-409C-BE32-E72D297353CC}">
              <c16:uniqueId val="{00000001-81E9-42A2-A73F-5548B470D723}"/>
            </c:ext>
          </c:extLst>
        </c:ser>
        <c:dLbls>
          <c:dLblPos val="outEnd"/>
          <c:showLegendKey val="0"/>
          <c:showVal val="1"/>
          <c:showCatName val="0"/>
          <c:showSerName val="0"/>
          <c:showPercent val="0"/>
          <c:showBubbleSize val="0"/>
        </c:dLbls>
        <c:gapWidth val="30"/>
        <c:axId val="1050027759"/>
        <c:axId val="1050034831"/>
      </c:barChart>
      <c:catAx>
        <c:axId val="1050027759"/>
        <c:scaling>
          <c:orientation val="minMax"/>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050034831"/>
        <c:crosses val="autoZero"/>
        <c:auto val="1"/>
        <c:lblAlgn val="ctr"/>
        <c:lblOffset val="100"/>
        <c:noMultiLvlLbl val="0"/>
      </c:catAx>
      <c:valAx>
        <c:axId val="1050034831"/>
        <c:scaling>
          <c:orientation val="minMax"/>
        </c:scaling>
        <c:delete val="0"/>
        <c:axPos val="l"/>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050027759"/>
        <c:crosses val="autoZero"/>
        <c:crossBetween val="between"/>
        <c:majorUnit val="20"/>
      </c:valAx>
      <c:spPr>
        <a:noFill/>
        <a:ln>
          <a:noFill/>
        </a:ln>
        <a:effectLst/>
      </c:spPr>
    </c:plotArea>
    <c:legend>
      <c:legendPos val="b"/>
      <c:layout>
        <c:manualLayout>
          <c:xMode val="edge"/>
          <c:yMode val="edge"/>
          <c:x val="6.2316891992274553E-2"/>
          <c:y val="1.1111111111111122E-3"/>
          <c:w val="0.39423414054375278"/>
          <c:h val="0.24194444444444449"/>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40" cy="471054"/>
          </a:xfrm>
          <a:prstGeom prst="rect">
            <a:avLst/>
          </a:prstGeom>
        </p:spPr>
        <p:txBody>
          <a:bodyPr vert="horz" lIns="94204" tIns="47102" rIns="94204" bIns="47102" rtlCol="0"/>
          <a:lstStyle>
            <a:lvl1pPr algn="l">
              <a:defRPr sz="1200"/>
            </a:lvl1pPr>
          </a:lstStyle>
          <a:p>
            <a:endParaRPr lang="en-US" dirty="0"/>
          </a:p>
        </p:txBody>
      </p:sp>
      <p:sp>
        <p:nvSpPr>
          <p:cNvPr id="3" name="Date Placeholder 2"/>
          <p:cNvSpPr>
            <a:spLocks noGrp="1"/>
          </p:cNvSpPr>
          <p:nvPr>
            <p:ph type="dt" idx="1"/>
          </p:nvPr>
        </p:nvSpPr>
        <p:spPr>
          <a:xfrm>
            <a:off x="4023094" y="0"/>
            <a:ext cx="3077740" cy="471054"/>
          </a:xfrm>
          <a:prstGeom prst="rect">
            <a:avLst/>
          </a:prstGeom>
        </p:spPr>
        <p:txBody>
          <a:bodyPr vert="horz" lIns="94204" tIns="47102" rIns="94204" bIns="47102" rtlCol="0"/>
          <a:lstStyle>
            <a:lvl1pPr algn="r">
              <a:defRPr sz="1200"/>
            </a:lvl1pPr>
          </a:lstStyle>
          <a:p>
            <a:fld id="{D4219C52-5E99-42B8-9A36-AE917940844B}" type="datetimeFigureOut">
              <a:rPr lang="en-US" smtClean="0"/>
              <a:t>9/1/22</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04" tIns="47102" rIns="94204" bIns="47102"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04" tIns="47102" rIns="94204" bIns="471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423"/>
            <a:ext cx="3077740" cy="471053"/>
          </a:xfrm>
          <a:prstGeom prst="rect">
            <a:avLst/>
          </a:prstGeom>
        </p:spPr>
        <p:txBody>
          <a:bodyPr vert="horz" lIns="94204" tIns="47102" rIns="94204" bIns="47102"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40" cy="471053"/>
          </a:xfrm>
          <a:prstGeom prst="rect">
            <a:avLst/>
          </a:prstGeom>
        </p:spPr>
        <p:txBody>
          <a:bodyPr vert="horz" lIns="94204" tIns="47102" rIns="94204" bIns="47102" rtlCol="0" anchor="b"/>
          <a:lstStyle>
            <a:lvl1pPr algn="r">
              <a:defRPr sz="1200"/>
            </a:lvl1pPr>
          </a:lstStyle>
          <a:p>
            <a:fld id="{E75180D7-AF97-44F8-ABA2-6FFA99A2F3DE}" type="slidenum">
              <a:rPr lang="en-US" smtClean="0"/>
              <a:t>‹#›</a:t>
            </a:fld>
            <a:endParaRPr lang="en-US" dirty="0"/>
          </a:p>
        </p:txBody>
      </p:sp>
    </p:spTree>
    <p:extLst>
      <p:ext uri="{BB962C8B-B14F-4D97-AF65-F5344CB8AC3E}">
        <p14:creationId xmlns:p14="http://schemas.microsoft.com/office/powerpoint/2010/main" val="1861398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Centers for Disease Control and Prevention; </a:t>
            </a:r>
            <a:r>
              <a:rPr lang="en-US" dirty="0">
                <a:effectLst/>
                <a:latin typeface="Segoe UI" panose="020B0502040204020203" pitchFamily="34" charset="0"/>
              </a:rPr>
              <a:t>MSM, men who have sex with men; </a:t>
            </a:r>
            <a:r>
              <a:rPr lang="en-US" dirty="0"/>
              <a:t>MTF, male-to-female; </a:t>
            </a:r>
            <a:r>
              <a:rPr lang="en-US" dirty="0">
                <a:effectLst/>
                <a:latin typeface="Segoe UI" panose="020B0502040204020203" pitchFamily="34" charset="0"/>
              </a:rPr>
              <a:t>PLWH, people living with HIV; PWID, people who inject drugs; </a:t>
            </a:r>
            <a:r>
              <a:rPr lang="en-US" dirty="0"/>
              <a:t>PR, Puerto Rico.</a:t>
            </a:r>
          </a:p>
          <a:p>
            <a:pPr defTabSz="922803" eaLnBrk="0" fontAlgn="base" hangingPunct="0">
              <a:spcBef>
                <a:spcPct val="30000"/>
              </a:spcBef>
              <a:spcAft>
                <a:spcPct val="0"/>
              </a:spcAft>
              <a:defRPr/>
            </a:pPr>
            <a:endParaRPr lang="en-US" b="1" dirty="0">
              <a:solidFill>
                <a:srgbClr val="0070C0"/>
              </a:solidFill>
            </a:endParaRPr>
          </a:p>
          <a:p>
            <a:pPr defTabSz="922803" eaLnBrk="0" fontAlgn="base" hangingPunct="0">
              <a:spcBef>
                <a:spcPct val="30000"/>
              </a:spcBef>
              <a:spcAft>
                <a:spcPct val="0"/>
              </a:spcAft>
              <a:defRPr/>
            </a:pPr>
            <a:endParaRPr lang="en-US" b="1" dirty="0">
              <a:solidFill>
                <a:srgbClr val="0070C0"/>
              </a:solidFill>
            </a:endParaRPr>
          </a:p>
          <a:p>
            <a:pPr defTabSz="922803" eaLnBrk="0" fontAlgn="base" hangingPunct="0">
              <a:spcBef>
                <a:spcPct val="30000"/>
              </a:spcBef>
              <a:spcAft>
                <a:spcPct val="0"/>
              </a:spcAft>
              <a:defRPr/>
            </a:pPr>
            <a:endParaRPr lang="en-US" b="1" dirty="0">
              <a:solidFill>
                <a:srgbClr val="0070C0"/>
              </a:solidFill>
            </a:endParaRPr>
          </a:p>
          <a:p>
            <a:pPr defTabSz="922803" eaLnBrk="0" fontAlgn="base" hangingPunct="0">
              <a:spcBef>
                <a:spcPct val="30000"/>
              </a:spcBef>
              <a:spcAft>
                <a:spcPct val="0"/>
              </a:spcAft>
              <a:defRPr/>
            </a:pPr>
            <a:r>
              <a:rPr lang="en-US" b="1" dirty="0">
                <a:solidFill>
                  <a:srgbClr val="0070C0"/>
                </a:solidFill>
              </a:rPr>
              <a:t>Data </a:t>
            </a:r>
            <a:r>
              <a:rPr lang="en-US" dirty="0"/>
              <a:t>https://www.cdc.gov/hiv/statistics/overview/ataglance.html</a:t>
            </a:r>
            <a:endParaRPr lang="en-US" b="1" dirty="0">
              <a:solidFill>
                <a:srgbClr val="0070C0"/>
              </a:solidFill>
            </a:endParaRPr>
          </a:p>
          <a:p>
            <a:pPr defTabSz="922803" eaLnBrk="0" fontAlgn="base" hangingPunct="0">
              <a:spcBef>
                <a:spcPct val="30000"/>
              </a:spcBef>
              <a:spcAft>
                <a:spcPct val="0"/>
              </a:spcAft>
              <a:defRPr/>
            </a:pPr>
            <a:r>
              <a:rPr lang="en-US" b="1" dirty="0">
                <a:solidFill>
                  <a:srgbClr val="0070C0"/>
                </a:solidFill>
              </a:rPr>
              <a:t>48 counties </a:t>
            </a:r>
            <a:r>
              <a:rPr lang="en-US" dirty="0"/>
              <a:t>https://www.hiv.gov/federal-response/ending-the-hiv-epidemic/jurisdictions</a:t>
            </a:r>
            <a:endParaRPr lang="en-US" b="1" dirty="0">
              <a:solidFill>
                <a:srgbClr val="0070C0"/>
              </a:solidFill>
            </a:endParaRPr>
          </a:p>
          <a:p>
            <a:pPr defTabSz="922803" eaLnBrk="0" fontAlgn="base" hangingPunct="0">
              <a:spcBef>
                <a:spcPct val="30000"/>
              </a:spcBef>
              <a:spcAft>
                <a:spcPct val="0"/>
              </a:spcAft>
              <a:defRPr/>
            </a:pPr>
            <a:r>
              <a:rPr lang="en-US" b="1" dirty="0">
                <a:solidFill>
                  <a:srgbClr val="0070C0"/>
                </a:solidFill>
              </a:rPr>
              <a:t>HIV Dx map: https://www.cdc.gov/hiv/pdf/library/reports/surveillance/cdc-hiv-surveillance-report-2020-updated-vol-33.pdf</a:t>
            </a:r>
          </a:p>
          <a:p>
            <a:pPr defTabSz="922803" eaLnBrk="0" fontAlgn="base" hangingPunct="0">
              <a:spcBef>
                <a:spcPct val="30000"/>
              </a:spcBef>
              <a:spcAft>
                <a:spcPct val="0"/>
              </a:spcAft>
              <a:defRPr/>
            </a:pPr>
            <a:r>
              <a:rPr lang="en-US" b="1" dirty="0">
                <a:solidFill>
                  <a:srgbClr val="0070C0"/>
                </a:solidFill>
              </a:rPr>
              <a:t>DC/GA: https://www.cdc.gov/hiv/pdf/library/reports/surveillance/cdc-hiv-surveillance-report-2020-updated-vol-33.pdf</a:t>
            </a:r>
          </a:p>
          <a:p>
            <a:pPr defTabSz="922803" eaLnBrk="0" fontAlgn="base" hangingPunct="0">
              <a:spcBef>
                <a:spcPct val="30000"/>
              </a:spcBef>
              <a:spcAft>
                <a:spcPct val="0"/>
              </a:spcAft>
              <a:defRPr/>
            </a:pPr>
            <a:endParaRPr lang="en-US" b="1" dirty="0">
              <a:solidFill>
                <a:srgbClr val="0070C0"/>
              </a:solidFill>
            </a:endParaRPr>
          </a:p>
          <a:p>
            <a:pPr defTabSz="922803" eaLnBrk="0" fontAlgn="base" hangingPunct="0">
              <a:spcBef>
                <a:spcPct val="30000"/>
              </a:spcBef>
              <a:spcAft>
                <a:spcPct val="0"/>
              </a:spcAft>
              <a:defRPr/>
            </a:pPr>
            <a:r>
              <a:rPr lang="en-US" b="1" dirty="0">
                <a:solidFill>
                  <a:srgbClr val="0070C0"/>
                </a:solidFill>
              </a:rPr>
              <a:t>48 counties plus Washington, DC, San Juan, PR where &gt;50% of HIV diagnoses occurred in 2016 &amp; 2017 + 7 states with high number of diagnoses in rural areas</a:t>
            </a:r>
            <a:r>
              <a:rPr lang="en-US" b="1" baseline="30000" dirty="0">
                <a:solidFill>
                  <a:srgbClr val="0070C0"/>
                </a:solidFill>
              </a:rPr>
              <a:t>2</a:t>
            </a:r>
          </a:p>
          <a:p>
            <a:pPr defTabSz="922803" eaLnBrk="0" fontAlgn="base" hangingPunct="0">
              <a:spcBef>
                <a:spcPct val="30000"/>
              </a:spcBef>
              <a:spcAft>
                <a:spcPct val="0"/>
              </a:spcAft>
              <a:defRPr/>
            </a:pPr>
            <a:endParaRPr lang="en-US" dirty="0">
              <a:solidFill>
                <a:schemeClr val="bg1"/>
              </a:solidFill>
            </a:endParaRPr>
          </a:p>
          <a:p>
            <a:pPr defTabSz="922803" eaLnBrk="0" fontAlgn="base" hangingPunct="0">
              <a:spcBef>
                <a:spcPct val="30000"/>
              </a:spcBef>
              <a:spcAft>
                <a:spcPct val="0"/>
              </a:spcAft>
              <a:defRPr/>
            </a:pPr>
            <a:endParaRPr lang="en-US" dirty="0">
              <a:solidFill>
                <a:schemeClr val="bg1"/>
              </a:solidFill>
            </a:endParaRPr>
          </a:p>
          <a:p>
            <a:r>
              <a:rPr lang="en-US" dirty="0"/>
              <a:t>1. https://www.hiv.gov/federal-response/ending-the-hiv-epidemic/jurisdictions. 2. https://www.cdc.gov/hiv/statistics/overview/ataglance.html. 3. </a:t>
            </a:r>
            <a:r>
              <a:rPr lang="en-US" b="1" dirty="0">
                <a:solidFill>
                  <a:srgbClr val="0070C0"/>
                </a:solidFill>
              </a:rPr>
              <a:t>https://www.cdc.gov/hiv/pdf/library/reports/surveillance/cdc-hiv-surveillance-report-2020-updated-vol-33.pdf. 4. </a:t>
            </a:r>
            <a:endParaRPr lang="en-US" dirty="0"/>
          </a:p>
        </p:txBody>
      </p:sp>
      <p:sp>
        <p:nvSpPr>
          <p:cNvPr id="4" name="Slide Number Placeholder 3"/>
          <p:cNvSpPr>
            <a:spLocks noGrp="1"/>
          </p:cNvSpPr>
          <p:nvPr>
            <p:ph type="sldNum" sz="quarter" idx="10"/>
          </p:nvPr>
        </p:nvSpPr>
        <p:spPr/>
        <p:txBody>
          <a:bodyPr/>
          <a:lstStyle/>
          <a:p>
            <a:pPr>
              <a:defRPr/>
            </a:pPr>
            <a:fld id="{5F185092-CFF5-4A98-A389-9BF364CFC6BA}" type="slidenum">
              <a:rPr lang="en-GB" smtClean="0"/>
              <a:pPr>
                <a:defRPr/>
              </a:pPr>
              <a:t>5</a:t>
            </a:fld>
            <a:endParaRPr lang="en-GB" dirty="0"/>
          </a:p>
        </p:txBody>
      </p:sp>
    </p:spTree>
    <p:extLst>
      <p:ext uri="{BB962C8B-B14F-4D97-AF65-F5344CB8AC3E}">
        <p14:creationId xmlns:p14="http://schemas.microsoft.com/office/powerpoint/2010/main" val="1379442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CT part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Faculty we have a query about the last question on the right: what is the threshold? Why does this matter? What if it's just one person--but that person is sleeping with 3 other people a week? Should we keep this or delete? </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70DFFFA-5AEA-47E0-8527-3D2B694D1EFE}" type="slidenum">
              <a:rPr lang="en-US" smtClean="0"/>
              <a:t>19</a:t>
            </a:fld>
            <a:endParaRPr lang="en-US" dirty="0"/>
          </a:p>
        </p:txBody>
      </p:sp>
    </p:spTree>
    <p:extLst>
      <p:ext uri="{BB962C8B-B14F-4D97-AF65-F5344CB8AC3E}">
        <p14:creationId xmlns:p14="http://schemas.microsoft.com/office/powerpoint/2010/main" val="1661279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AE10DE-A1BD-744D-A0CB-33871230F9EC}" type="slidenum">
              <a:rPr lang="en-US" smtClean="0"/>
              <a:pPr/>
              <a:t>20</a:t>
            </a:fld>
            <a:endParaRPr lang="en-US" dirty="0"/>
          </a:p>
        </p:txBody>
      </p:sp>
    </p:spTree>
    <p:extLst>
      <p:ext uri="{BB962C8B-B14F-4D97-AF65-F5344CB8AC3E}">
        <p14:creationId xmlns:p14="http://schemas.microsoft.com/office/powerpoint/2010/main" val="1254250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13537"/>
                </a:solidFill>
                <a:effectLst/>
                <a:latin typeface="Lato" panose="020F0502020204030203" pitchFamily="34" charset="0"/>
              </a:rPr>
              <a:t>1. Devarajan S, et al. </a:t>
            </a:r>
            <a:r>
              <a:rPr lang="en-US" b="0" i="1" dirty="0">
                <a:solidFill>
                  <a:srgbClr val="313537"/>
                </a:solidFill>
                <a:effectLst/>
                <a:latin typeface="Lato" panose="020F0502020204030203" pitchFamily="34" charset="0"/>
              </a:rPr>
              <a:t>AIDS Care</a:t>
            </a:r>
            <a:r>
              <a:rPr lang="en-US" b="0" i="0" dirty="0">
                <a:solidFill>
                  <a:srgbClr val="313537"/>
                </a:solidFill>
                <a:effectLst/>
                <a:latin typeface="Lato" panose="020F0502020204030203" pitchFamily="34" charset="0"/>
              </a:rPr>
              <a:t>. 2020;32(3):386-393.</a:t>
            </a:r>
            <a:endParaRPr lang="en-US" dirty="0"/>
          </a:p>
        </p:txBody>
      </p:sp>
      <p:sp>
        <p:nvSpPr>
          <p:cNvPr id="4" name="Slide Number Placeholder 3"/>
          <p:cNvSpPr>
            <a:spLocks noGrp="1"/>
          </p:cNvSpPr>
          <p:nvPr>
            <p:ph type="sldNum" sz="quarter" idx="5"/>
          </p:nvPr>
        </p:nvSpPr>
        <p:spPr/>
        <p:txBody>
          <a:bodyPr/>
          <a:lstStyle/>
          <a:p>
            <a:fld id="{570DFFFA-5AEA-47E0-8527-3D2B694D1EFE}" type="slidenum">
              <a:rPr lang="en-US" smtClean="0"/>
              <a:t>21</a:t>
            </a:fld>
            <a:endParaRPr lang="en-US" dirty="0"/>
          </a:p>
        </p:txBody>
      </p:sp>
    </p:spTree>
    <p:extLst>
      <p:ext uri="{BB962C8B-B14F-4D97-AF65-F5344CB8AC3E}">
        <p14:creationId xmlns:p14="http://schemas.microsoft.com/office/powerpoint/2010/main" val="2573827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45284-14C1-453E-A80C-41A3C0335890}" type="slidenum">
              <a:rPr lang="en-US" smtClean="0"/>
              <a:t>24</a:t>
            </a:fld>
            <a:endParaRPr lang="en-US" dirty="0"/>
          </a:p>
        </p:txBody>
      </p:sp>
    </p:spTree>
    <p:extLst>
      <p:ext uri="{BB962C8B-B14F-4D97-AF65-F5344CB8AC3E}">
        <p14:creationId xmlns:p14="http://schemas.microsoft.com/office/powerpoint/2010/main" val="3264110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45284-14C1-453E-A80C-41A3C0335890}" type="slidenum">
              <a:rPr lang="en-US" smtClean="0"/>
              <a:t>25</a:t>
            </a:fld>
            <a:endParaRPr lang="en-US" dirty="0"/>
          </a:p>
        </p:txBody>
      </p:sp>
    </p:spTree>
    <p:extLst>
      <p:ext uri="{BB962C8B-B14F-4D97-AF65-F5344CB8AC3E}">
        <p14:creationId xmlns:p14="http://schemas.microsoft.com/office/powerpoint/2010/main" val="2465763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a:solidFill>
                  <a:srgbClr val="313537"/>
                </a:solidFill>
                <a:effectLst/>
                <a:latin typeface="+mn-lt"/>
              </a:rPr>
              <a:t>Guidance for PrEP</a:t>
            </a:r>
            <a:br>
              <a:rPr lang="en-US" sz="1200" b="1" i="0" dirty="0">
                <a:solidFill>
                  <a:srgbClr val="313537"/>
                </a:solidFill>
                <a:effectLst/>
                <a:latin typeface="+mn-lt"/>
              </a:rPr>
            </a:br>
            <a:r>
              <a:rPr lang="en-US" sz="1200" b="0" i="0" dirty="0">
                <a:solidFill>
                  <a:srgbClr val="313537"/>
                </a:solidFill>
                <a:effectLst/>
                <a:latin typeface="+mn-lt"/>
              </a:rPr>
              <a:t>The updated 2021 CDC Clinical Practice Guidelines provide criteria for determining how to identify sexually active teens, adults, and IDUs at substantial risk of acquiring HIV infection. They also delineate who is clinically eligible for daily oral PrEP use and cabotegravir injection for PrEP.  </a:t>
            </a:r>
            <a:endParaRPr lang="en-US" sz="1100" b="0" i="0" dirty="0">
              <a:solidFill>
                <a:srgbClr val="313537"/>
              </a:solidFill>
              <a:effectLst/>
              <a:latin typeface="merriweather" panose="00000500000000000000" pitchFamily="2" charset="0"/>
            </a:endParaRPr>
          </a:p>
          <a:p>
            <a:r>
              <a:rPr lang="en-US" b="0" i="0" dirty="0">
                <a:solidFill>
                  <a:srgbClr val="313537"/>
                </a:solidFill>
                <a:effectLst/>
                <a:latin typeface="Lato" panose="020F0502020204030203" pitchFamily="34" charset="0"/>
              </a:rPr>
              <a:t>CDC. PrEP Clinical Practice Guidelines – 2021 Update. https://www.cdc.gov/hiv/pdf/risk/prep/cdc-hiv-prep-guidelines-2021.pdf; Accessed August 22, 2022.</a:t>
            </a:r>
            <a:endParaRPr lang="en-US" dirty="0"/>
          </a:p>
        </p:txBody>
      </p:sp>
      <p:sp>
        <p:nvSpPr>
          <p:cNvPr id="4" name="Slide Number Placeholder 3"/>
          <p:cNvSpPr>
            <a:spLocks noGrp="1"/>
          </p:cNvSpPr>
          <p:nvPr>
            <p:ph type="sldNum" sz="quarter" idx="5"/>
          </p:nvPr>
        </p:nvSpPr>
        <p:spPr/>
        <p:txBody>
          <a:bodyPr/>
          <a:lstStyle/>
          <a:p>
            <a:fld id="{570DFFFA-5AEA-47E0-8527-3D2B694D1EFE}" type="slidenum">
              <a:rPr lang="en-US" smtClean="0"/>
              <a:t>27</a:t>
            </a:fld>
            <a:endParaRPr lang="en-US" dirty="0"/>
          </a:p>
        </p:txBody>
      </p:sp>
    </p:spTree>
    <p:extLst>
      <p:ext uri="{BB962C8B-B14F-4D97-AF65-F5344CB8AC3E}">
        <p14:creationId xmlns:p14="http://schemas.microsoft.com/office/powerpoint/2010/main" val="1454553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D9BBA9-3665-49A3-B826-43C4DD26061C}" type="slidenum">
              <a:rPr lang="en-US" smtClean="0"/>
              <a:t>28</a:t>
            </a:fld>
            <a:endParaRPr lang="en-US" dirty="0"/>
          </a:p>
        </p:txBody>
      </p:sp>
    </p:spTree>
    <p:extLst>
      <p:ext uri="{BB962C8B-B14F-4D97-AF65-F5344CB8AC3E}">
        <p14:creationId xmlns:p14="http://schemas.microsoft.com/office/powerpoint/2010/main" val="2634013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title</a:t>
            </a:r>
          </a:p>
          <a:p>
            <a:endParaRPr lang="en-US" b="1" dirty="0"/>
          </a:p>
          <a:p>
            <a:endParaRPr lang="en-US" b="1" dirty="0"/>
          </a:p>
          <a:p>
            <a:r>
              <a:rPr lang="en-US" b="1" dirty="0"/>
              <a:t>-Explain how this is integrated</a:t>
            </a:r>
            <a:r>
              <a:rPr lang="en-US" b="1" baseline="0" dirty="0"/>
              <a:t> into their clinical workflow (i.e., how it is introduced, any cues/prompts/standard order sets for new patients, etc..)? </a:t>
            </a:r>
          </a:p>
          <a:p>
            <a:r>
              <a:rPr lang="en-US" b="1" baseline="0" dirty="0"/>
              <a:t>-Emphasize definition of opt-out—standard test conducted on everyone unless patient refuses</a:t>
            </a:r>
          </a:p>
          <a:p>
            <a:pPr lvl="1"/>
            <a:r>
              <a:rPr lang="en-US" b="1" baseline="0" dirty="0"/>
              <a:t>-Underscore that conducting opt-out also helps minimize risk of any patient being offended </a:t>
            </a:r>
          </a:p>
          <a:p>
            <a:pPr defTabSz="891357" eaLnBrk="0" fontAlgn="base" hangingPunct="0">
              <a:spcBef>
                <a:spcPct val="30000"/>
              </a:spcBef>
              <a:spcAft>
                <a:spcPct val="0"/>
              </a:spcAft>
              <a:defRPr/>
            </a:pPr>
            <a:r>
              <a:rPr lang="en-US" b="1" dirty="0"/>
              <a:t>Opt-out </a:t>
            </a:r>
            <a:r>
              <a:rPr lang="en-US" dirty="0"/>
              <a:t>Means the test is performed on everyone unless patient refuses HIV tests are offered on an “opt-out” basis in all states except Nebraska</a:t>
            </a:r>
          </a:p>
          <a:p>
            <a:pPr lvl="1"/>
            <a:endParaRPr lang="en-US" b="1" dirty="0"/>
          </a:p>
          <a:p>
            <a:pPr defTabSz="891357" eaLnBrk="0" fontAlgn="base" hangingPunct="0">
              <a:spcBef>
                <a:spcPct val="30000"/>
              </a:spcBef>
              <a:spcAft>
                <a:spcPct val="0"/>
              </a:spcAft>
              <a:defRPr/>
            </a:pPr>
            <a:r>
              <a:rPr lang="en-US" dirty="0"/>
              <a:t>Tests: Serum 4th Gen Ag/Ab; Alere™ rapid 4th Gen Ag/Ab</a:t>
            </a:r>
          </a:p>
          <a:p>
            <a:endParaRPr lang="en-US" dirty="0"/>
          </a:p>
        </p:txBody>
      </p:sp>
      <p:sp>
        <p:nvSpPr>
          <p:cNvPr id="4" name="Slide Number Placeholder 3"/>
          <p:cNvSpPr>
            <a:spLocks noGrp="1"/>
          </p:cNvSpPr>
          <p:nvPr>
            <p:ph type="sldNum" sz="quarter" idx="10"/>
          </p:nvPr>
        </p:nvSpPr>
        <p:spPr/>
        <p:txBody>
          <a:bodyPr/>
          <a:lstStyle/>
          <a:p>
            <a:pPr defTabSz="945754" fontAlgn="base">
              <a:spcBef>
                <a:spcPct val="0"/>
              </a:spcBef>
              <a:spcAft>
                <a:spcPct val="0"/>
              </a:spcAft>
              <a:defRPr/>
            </a:pPr>
            <a:fld id="{52D9BBA9-3665-49A3-B826-43C4DD26061C}" type="slidenum">
              <a:rPr lang="en-US" sz="1300">
                <a:solidFill>
                  <a:srgbClr val="000000"/>
                </a:solidFill>
                <a:latin typeface="Arial" panose="020B0604020202020204" pitchFamily="34" charset="0"/>
                <a:cs typeface="Arial" panose="020B0604020202020204" pitchFamily="34" charset="0"/>
              </a:rPr>
              <a:pPr defTabSz="945754" fontAlgn="base">
                <a:spcBef>
                  <a:spcPct val="0"/>
                </a:spcBef>
                <a:spcAft>
                  <a:spcPct val="0"/>
                </a:spcAft>
                <a:defRPr/>
              </a:pPr>
              <a:t>29</a:t>
            </a:fld>
            <a:endParaRPr lang="en-US" sz="13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5298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11d322e10ee322a_1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11d322e10ee322a_166:notes"/>
          <p:cNvSpPr txBox="1">
            <a:spLocks noGrp="1"/>
          </p:cNvSpPr>
          <p:nvPr>
            <p:ph type="body" idx="1"/>
          </p:nvPr>
        </p:nvSpPr>
        <p:spPr>
          <a:xfrm>
            <a:off x="701675" y="4473575"/>
            <a:ext cx="5607000" cy="366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7" name="Google Shape;187;g511d322e10ee322a_166:notes"/>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dirty="0"/>
          </a:p>
        </p:txBody>
      </p:sp>
    </p:spTree>
    <p:extLst>
      <p:ext uri="{BB962C8B-B14F-4D97-AF65-F5344CB8AC3E}">
        <p14:creationId xmlns:p14="http://schemas.microsoft.com/office/powerpoint/2010/main" val="691438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p:txBody>
          <a:bodyPr/>
          <a:lstStyle>
            <a:lvl1pPr defTabSz="908329" eaLnBrk="0" hangingPunct="0">
              <a:defRPr sz="3100">
                <a:solidFill>
                  <a:schemeClr val="bg1"/>
                </a:solidFill>
                <a:latin typeface="Arial" pitchFamily="34" charset="0"/>
              </a:defRPr>
            </a:lvl1pPr>
            <a:lvl2pPr marL="724188" indent="-278534" defTabSz="908329" eaLnBrk="0" hangingPunct="0">
              <a:defRPr sz="3100">
                <a:solidFill>
                  <a:schemeClr val="bg1"/>
                </a:solidFill>
                <a:latin typeface="Arial" pitchFamily="34" charset="0"/>
              </a:defRPr>
            </a:lvl2pPr>
            <a:lvl3pPr marL="1114135" indent="-222827" defTabSz="908329" eaLnBrk="0" hangingPunct="0">
              <a:defRPr sz="3100">
                <a:solidFill>
                  <a:schemeClr val="bg1"/>
                </a:solidFill>
                <a:latin typeface="Arial" pitchFamily="34" charset="0"/>
              </a:defRPr>
            </a:lvl3pPr>
            <a:lvl4pPr marL="1559788" indent="-222827" defTabSz="908329" eaLnBrk="0" hangingPunct="0">
              <a:defRPr sz="3100">
                <a:solidFill>
                  <a:schemeClr val="bg1"/>
                </a:solidFill>
                <a:latin typeface="Arial" pitchFamily="34" charset="0"/>
              </a:defRPr>
            </a:lvl4pPr>
            <a:lvl5pPr marL="2005443" indent="-222827" defTabSz="908329" eaLnBrk="0" hangingPunct="0">
              <a:defRPr sz="3100">
                <a:solidFill>
                  <a:schemeClr val="bg1"/>
                </a:solidFill>
                <a:latin typeface="Arial" pitchFamily="34" charset="0"/>
              </a:defRPr>
            </a:lvl5pPr>
            <a:lvl6pPr marL="2451097" indent="-222827" defTabSz="908329" eaLnBrk="0" fontAlgn="base" hangingPunct="0">
              <a:lnSpc>
                <a:spcPct val="90000"/>
              </a:lnSpc>
              <a:spcBef>
                <a:spcPct val="0"/>
              </a:spcBef>
              <a:spcAft>
                <a:spcPct val="0"/>
              </a:spcAft>
              <a:defRPr sz="3100">
                <a:solidFill>
                  <a:schemeClr val="bg1"/>
                </a:solidFill>
                <a:latin typeface="Arial" pitchFamily="34" charset="0"/>
              </a:defRPr>
            </a:lvl6pPr>
            <a:lvl7pPr marL="2896750" indent="-222827" defTabSz="908329" eaLnBrk="0" fontAlgn="base" hangingPunct="0">
              <a:lnSpc>
                <a:spcPct val="90000"/>
              </a:lnSpc>
              <a:spcBef>
                <a:spcPct val="0"/>
              </a:spcBef>
              <a:spcAft>
                <a:spcPct val="0"/>
              </a:spcAft>
              <a:defRPr sz="3100">
                <a:solidFill>
                  <a:schemeClr val="bg1"/>
                </a:solidFill>
                <a:latin typeface="Arial" pitchFamily="34" charset="0"/>
              </a:defRPr>
            </a:lvl7pPr>
            <a:lvl8pPr marL="3342405" indent="-222827" defTabSz="908329" eaLnBrk="0" fontAlgn="base" hangingPunct="0">
              <a:lnSpc>
                <a:spcPct val="90000"/>
              </a:lnSpc>
              <a:spcBef>
                <a:spcPct val="0"/>
              </a:spcBef>
              <a:spcAft>
                <a:spcPct val="0"/>
              </a:spcAft>
              <a:defRPr sz="3100">
                <a:solidFill>
                  <a:schemeClr val="bg1"/>
                </a:solidFill>
                <a:latin typeface="Arial" pitchFamily="34" charset="0"/>
              </a:defRPr>
            </a:lvl8pPr>
            <a:lvl9pPr marL="3788058" indent="-222827" defTabSz="908329" eaLnBrk="0" fontAlgn="base" hangingPunct="0">
              <a:lnSpc>
                <a:spcPct val="90000"/>
              </a:lnSpc>
              <a:spcBef>
                <a:spcPct val="0"/>
              </a:spcBef>
              <a:spcAft>
                <a:spcPct val="0"/>
              </a:spcAft>
              <a:defRPr sz="3100">
                <a:solidFill>
                  <a:schemeClr val="bg1"/>
                </a:solidFill>
                <a:latin typeface="Arial" pitchFamily="34" charset="0"/>
              </a:defRPr>
            </a:lvl9pPr>
          </a:lstStyle>
          <a:p>
            <a:fld id="{D3C79CB2-E3CA-44DE-92DD-D6AD42840181}" type="slidenum">
              <a:rPr lang="en-US" altLang="en-US" smtClean="0"/>
              <a:pPr/>
              <a:t>32</a:t>
            </a:fld>
            <a:endParaRPr lang="en-US" altLang="en-US" dirty="0"/>
          </a:p>
        </p:txBody>
      </p:sp>
      <p:sp>
        <p:nvSpPr>
          <p:cNvPr id="3" name="Slide Image Placeholder 2">
            <a:extLst>
              <a:ext uri="{FF2B5EF4-FFF2-40B4-BE49-F238E27FC236}">
                <a16:creationId xmlns:a16="http://schemas.microsoft.com/office/drawing/2014/main" id="{77836E6B-8D6D-4F89-9239-6377BC56E974}"/>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B88D1413-3926-40F2-8C0F-21DA31F5F498}"/>
              </a:ext>
            </a:extLst>
          </p:cNvPr>
          <p:cNvSpPr>
            <a:spLocks noGrp="1"/>
          </p:cNvSpPr>
          <p:nvPr>
            <p:ph type="body" idx="1"/>
          </p:nvPr>
        </p:nvSpPr>
        <p:spPr/>
        <p:txBody>
          <a:bodyPr/>
          <a:lstStyle/>
          <a:p>
            <a:r>
              <a:rPr lang="en-US" dirty="0"/>
              <a:t>First—just to set the stage, we’ll acknowledge the well-established facts. PrEP works—according to this pivotal trial data from the original PREP regimen</a:t>
            </a:r>
          </a:p>
        </p:txBody>
      </p:sp>
    </p:spTree>
    <p:extLst>
      <p:ext uri="{BB962C8B-B14F-4D97-AF65-F5344CB8AC3E}">
        <p14:creationId xmlns:p14="http://schemas.microsoft.com/office/powerpoint/2010/main" val="70171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11d322e10ee322a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11d322e10ee322a_84:notes"/>
          <p:cNvSpPr txBox="1">
            <a:spLocks noGrp="1"/>
          </p:cNvSpPr>
          <p:nvPr>
            <p:ph type="body" idx="1"/>
          </p:nvPr>
        </p:nvSpPr>
        <p:spPr>
          <a:xfrm>
            <a:off x="701675" y="4473575"/>
            <a:ext cx="5607000" cy="3660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400" dirty="0">
              <a:solidFill>
                <a:srgbClr val="3F3F3F"/>
              </a:solidFill>
              <a:latin typeface="Arial"/>
              <a:ea typeface="Arial"/>
              <a:cs typeface="Arial"/>
              <a:sym typeface="Arial"/>
            </a:endParaRPr>
          </a:p>
        </p:txBody>
      </p:sp>
      <p:sp>
        <p:nvSpPr>
          <p:cNvPr id="103" name="Google Shape;103;g511d322e10ee322a_84:notes"/>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dirty="0"/>
          </a:p>
        </p:txBody>
      </p:sp>
    </p:spTree>
    <p:extLst>
      <p:ext uri="{BB962C8B-B14F-4D97-AF65-F5344CB8AC3E}">
        <p14:creationId xmlns:p14="http://schemas.microsoft.com/office/powerpoint/2010/main" val="343342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And more data that PrEP works</a:t>
            </a:r>
          </a:p>
          <a:p>
            <a:endParaRPr lang="en-US" dirty="0"/>
          </a:p>
          <a:p>
            <a:r>
              <a:rPr lang="en-US" dirty="0"/>
              <a:t>BMD, bone mineral density; eCrCl, estimated creatinine clearance; NI = noninferiority; PY, patient-years; TAF, tenofovir alafenamide; TGM, transgender man.</a:t>
            </a:r>
          </a:p>
          <a:p>
            <a:r>
              <a:rPr lang="en-US" dirty="0"/>
              <a:t>1. Mayer KH, et al. </a:t>
            </a:r>
            <a:r>
              <a:rPr lang="en-US" i="1" dirty="0"/>
              <a:t>Lancet. </a:t>
            </a:r>
            <a:r>
              <a:rPr lang="en-US" dirty="0"/>
              <a:t>2020;396(10246):239-254; </a:t>
            </a:r>
            <a:r>
              <a:rPr lang="en-US" b="0" i="0" dirty="0">
                <a:solidFill>
                  <a:srgbClr val="313537"/>
                </a:solidFill>
                <a:effectLst/>
                <a:latin typeface="Lato" panose="020F0502020204030203" pitchFamily="34" charset="0"/>
              </a:rPr>
              <a:t>2. https://www.accessdata.fda.gov/drugsatfda_docs/label/2020/021752s061lbl.pdf; 3. https://www.accessdata.fda.gov/drugsatfda_docs/label/2021/208215s019lbl.pdf; 4. Wood BR, Huhn GD. </a:t>
            </a:r>
            <a:r>
              <a:rPr lang="en-US" b="0" i="1" dirty="0">
                <a:solidFill>
                  <a:srgbClr val="313537"/>
                </a:solidFill>
                <a:effectLst/>
                <a:latin typeface="Lato" panose="020F0502020204030203" pitchFamily="34" charset="0"/>
              </a:rPr>
              <a:t>Open Forum Inf Dis</a:t>
            </a:r>
            <a:r>
              <a:rPr lang="en-US" b="0" i="0" dirty="0">
                <a:solidFill>
                  <a:srgbClr val="313537"/>
                </a:solidFill>
                <a:effectLst/>
                <a:latin typeface="Lato" panose="020F0502020204030203" pitchFamily="34" charset="0"/>
              </a:rPr>
              <a:t>. 2021;8(12):ofab542. </a:t>
            </a:r>
            <a:endParaRPr lang="en-US" dirty="0"/>
          </a:p>
        </p:txBody>
      </p:sp>
      <p:sp>
        <p:nvSpPr>
          <p:cNvPr id="4" name="Slide Number Placeholder 3"/>
          <p:cNvSpPr>
            <a:spLocks noGrp="1"/>
          </p:cNvSpPr>
          <p:nvPr>
            <p:ph type="sldNum" sz="quarter" idx="5"/>
          </p:nvPr>
        </p:nvSpPr>
        <p:spPr/>
        <p:txBody>
          <a:bodyPr/>
          <a:lstStyle/>
          <a:p>
            <a:fld id="{E75180D7-AF97-44F8-ABA2-6FFA99A2F3DE}" type="slidenum">
              <a:rPr lang="en-US" smtClean="0"/>
              <a:t>33</a:t>
            </a:fld>
            <a:endParaRPr lang="en-US" dirty="0"/>
          </a:p>
        </p:txBody>
      </p:sp>
    </p:spTree>
    <p:extLst>
      <p:ext uri="{BB962C8B-B14F-4D97-AF65-F5344CB8AC3E}">
        <p14:creationId xmlns:p14="http://schemas.microsoft.com/office/powerpoint/2010/main" val="3162368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13537"/>
                </a:solidFill>
                <a:effectLst/>
                <a:latin typeface="Lato" panose="020F0502020204030203" pitchFamily="34" charset="0"/>
              </a:rPr>
              <a:t>1. Marrazzo JM, et al. </a:t>
            </a:r>
            <a:r>
              <a:rPr lang="en-US" b="0" i="1" dirty="0">
                <a:solidFill>
                  <a:srgbClr val="313537"/>
                </a:solidFill>
                <a:effectLst/>
                <a:latin typeface="Lato" panose="020F0502020204030203" pitchFamily="34" charset="0"/>
              </a:rPr>
              <a:t>N Engl J Med</a:t>
            </a:r>
            <a:r>
              <a:rPr lang="en-US" b="0" i="0" dirty="0">
                <a:solidFill>
                  <a:srgbClr val="313537"/>
                </a:solidFill>
                <a:effectLst/>
                <a:latin typeface="Lato" panose="020F0502020204030203" pitchFamily="34" charset="0"/>
              </a:rPr>
              <a:t>. 2015;372(6):509-518; 2. Van Damme L, et al. </a:t>
            </a:r>
            <a:r>
              <a:rPr lang="en-US" b="0" i="1" dirty="0">
                <a:solidFill>
                  <a:srgbClr val="313537"/>
                </a:solidFill>
                <a:effectLst/>
                <a:latin typeface="Lato" panose="020F0502020204030203" pitchFamily="34" charset="0"/>
              </a:rPr>
              <a:t>N Engl J Med</a:t>
            </a:r>
            <a:r>
              <a:rPr lang="en-US" b="0" i="0" dirty="0">
                <a:solidFill>
                  <a:srgbClr val="313537"/>
                </a:solidFill>
                <a:effectLst/>
                <a:latin typeface="Lato" panose="020F0502020204030203" pitchFamily="34" charset="0"/>
              </a:rPr>
              <a:t>. 2012;367(5):411-422; 3. Grant RM, et al. </a:t>
            </a:r>
            <a:r>
              <a:rPr lang="en-US" b="0" i="1" dirty="0">
                <a:solidFill>
                  <a:srgbClr val="313537"/>
                </a:solidFill>
                <a:effectLst/>
                <a:latin typeface="Lato" panose="020F0502020204030203" pitchFamily="34" charset="0"/>
              </a:rPr>
              <a:t>N Engl J Med</a:t>
            </a:r>
            <a:r>
              <a:rPr lang="en-US" b="0" i="0" dirty="0">
                <a:solidFill>
                  <a:srgbClr val="313537"/>
                </a:solidFill>
                <a:effectLst/>
                <a:latin typeface="Lato" panose="020F0502020204030203" pitchFamily="34" charset="0"/>
              </a:rPr>
              <a:t>. 2010;363(27):2587-2599; 4. Thigpen MC, et al. </a:t>
            </a:r>
            <a:r>
              <a:rPr lang="en-US" b="0" i="1" dirty="0">
                <a:solidFill>
                  <a:srgbClr val="313537"/>
                </a:solidFill>
                <a:effectLst/>
                <a:latin typeface="Lato" panose="020F0502020204030203" pitchFamily="34" charset="0"/>
              </a:rPr>
              <a:t>N Engl J Med</a:t>
            </a:r>
            <a:r>
              <a:rPr lang="en-US" b="0" i="0" dirty="0">
                <a:solidFill>
                  <a:srgbClr val="313537"/>
                </a:solidFill>
                <a:effectLst/>
                <a:latin typeface="Lato" panose="020F0502020204030203" pitchFamily="34" charset="0"/>
              </a:rPr>
              <a:t>. 2012;367(5):423-434; 5. Baeten JM, et al.</a:t>
            </a:r>
            <a:r>
              <a:rPr lang="en-US" b="0" i="1" dirty="0">
                <a:solidFill>
                  <a:srgbClr val="313537"/>
                </a:solidFill>
                <a:effectLst/>
                <a:latin typeface="Lato" panose="020F0502020204030203" pitchFamily="34" charset="0"/>
              </a:rPr>
              <a:t> N Engl J Med</a:t>
            </a:r>
            <a:r>
              <a:rPr lang="en-US" b="0" i="0" dirty="0">
                <a:solidFill>
                  <a:srgbClr val="313537"/>
                </a:solidFill>
                <a:effectLst/>
                <a:latin typeface="Lato" panose="020F0502020204030203" pitchFamily="34" charset="0"/>
              </a:rPr>
              <a:t>. 2012;367(5):399-410; 6. McCormack S, et al. </a:t>
            </a:r>
            <a:r>
              <a:rPr lang="en-US" b="0" i="1" dirty="0">
                <a:solidFill>
                  <a:srgbClr val="313537"/>
                </a:solidFill>
                <a:effectLst/>
                <a:latin typeface="Lato" panose="020F0502020204030203" pitchFamily="34" charset="0"/>
              </a:rPr>
              <a:t>Lancet</a:t>
            </a:r>
            <a:r>
              <a:rPr lang="en-US" b="0" i="0" dirty="0">
                <a:solidFill>
                  <a:srgbClr val="313537"/>
                </a:solidFill>
                <a:effectLst/>
                <a:latin typeface="Lato" panose="020F0502020204030203" pitchFamily="34" charset="0"/>
              </a:rPr>
              <a:t>. 2016;387(10013):53-60.</a:t>
            </a:r>
            <a:endParaRPr lang="en-US" dirty="0"/>
          </a:p>
        </p:txBody>
      </p:sp>
      <p:sp>
        <p:nvSpPr>
          <p:cNvPr id="4" name="Slide Number Placeholder 3"/>
          <p:cNvSpPr>
            <a:spLocks noGrp="1"/>
          </p:cNvSpPr>
          <p:nvPr>
            <p:ph type="sldNum" sz="quarter" idx="5"/>
          </p:nvPr>
        </p:nvSpPr>
        <p:spPr/>
        <p:txBody>
          <a:bodyPr/>
          <a:lstStyle/>
          <a:p>
            <a:fld id="{570DFFFA-5AEA-47E0-8527-3D2B694D1EFE}" type="slidenum">
              <a:rPr lang="en-US" smtClean="0"/>
              <a:t>34</a:t>
            </a:fld>
            <a:endParaRPr lang="en-US" dirty="0"/>
          </a:p>
        </p:txBody>
      </p:sp>
    </p:spTree>
    <p:extLst>
      <p:ext uri="{BB962C8B-B14F-4D97-AF65-F5344CB8AC3E}">
        <p14:creationId xmlns:p14="http://schemas.microsoft.com/office/powerpoint/2010/main" val="979845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1F3864"/>
                </a:solidFill>
                <a:effectLst/>
                <a:latin typeface="Quire Sans" panose="020B0502040400020003" pitchFamily="34" charset="0"/>
                <a:ea typeface="Calibri" panose="020F0502020204030204" pitchFamily="34" charset="0"/>
              </a:rPr>
              <a:t>This is one of those topics, as an example. Data are emerging on the benefits of TAF  in PrEP—but are still evolving and clinicians will need to stay up to date.</a:t>
            </a:r>
          </a:p>
          <a:p>
            <a:pPr marL="0" marR="0">
              <a:spcBef>
                <a:spcPts val="0"/>
              </a:spcBef>
              <a:spcAft>
                <a:spcPts val="0"/>
              </a:spcAft>
            </a:pPr>
            <a:endParaRPr lang="en-US" sz="1800" dirty="0">
              <a:solidFill>
                <a:srgbClr val="1F3864"/>
              </a:solidFill>
              <a:effectLst/>
              <a:latin typeface="Quire Sans" panose="020B0502040400020003" pitchFamily="34" charset="0"/>
              <a:ea typeface="Calibri" panose="020F0502020204030204" pitchFamily="34" charset="0"/>
            </a:endParaRPr>
          </a:p>
          <a:p>
            <a:pPr marL="0" marR="0">
              <a:spcBef>
                <a:spcPts val="0"/>
              </a:spcBef>
              <a:spcAft>
                <a:spcPts val="0"/>
              </a:spcAft>
            </a:pPr>
            <a:endParaRPr lang="en-US" sz="1800" dirty="0">
              <a:solidFill>
                <a:srgbClr val="1F3864"/>
              </a:solidFill>
              <a:effectLst/>
              <a:latin typeface="Quire Sans" panose="020B0502040400020003" pitchFamily="34" charset="0"/>
              <a:ea typeface="Calibri" panose="020F0502020204030204" pitchFamily="34" charset="0"/>
            </a:endParaRPr>
          </a:p>
          <a:p>
            <a:pPr marL="0" marR="0">
              <a:spcBef>
                <a:spcPts val="0"/>
              </a:spcBef>
              <a:spcAft>
                <a:spcPts val="0"/>
              </a:spcAft>
            </a:pPr>
            <a:r>
              <a:rPr lang="en-US" sz="1800" dirty="0">
                <a:solidFill>
                  <a:srgbClr val="1F3864"/>
                </a:solidFill>
                <a:effectLst/>
                <a:latin typeface="Quire Sans" panose="020B0502040400020003" pitchFamily="34" charset="0"/>
                <a:ea typeface="Calibri" panose="020F0502020204030204" pitchFamily="34" charset="0"/>
              </a:rPr>
              <a:t>ager JL, et al. </a:t>
            </a:r>
            <a:r>
              <a:rPr lang="en-US" sz="1800" i="1" dirty="0">
                <a:solidFill>
                  <a:srgbClr val="1F3864"/>
                </a:solidFill>
                <a:effectLst/>
                <a:latin typeface="Quire Sans" panose="020B0502040400020003" pitchFamily="34" charset="0"/>
                <a:ea typeface="Calibri" panose="020F0502020204030204" pitchFamily="34" charset="0"/>
              </a:rPr>
              <a:t>AIDS</a:t>
            </a:r>
            <a:r>
              <a:rPr lang="en-US" sz="1800" dirty="0">
                <a:solidFill>
                  <a:srgbClr val="1F3864"/>
                </a:solidFill>
                <a:effectLst/>
                <a:latin typeface="Quire Sans" panose="020B0502040400020003" pitchFamily="34" charset="0"/>
                <a:ea typeface="Calibri" panose="020F0502020204030204" pitchFamily="34" charset="0"/>
              </a:rPr>
              <a:t>. 2021;35(15):2481-2487</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F3864"/>
                </a:solidFill>
                <a:effectLst/>
                <a:latin typeface="Quire Sans" panose="020B05020404000200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F3864"/>
                </a:solidFill>
                <a:effectLst/>
                <a:latin typeface="Quire Sans" panose="020B0502040400020003" pitchFamily="34" charset="0"/>
                <a:ea typeface="Calibri" panose="020F0502020204030204" pitchFamily="34" charset="0"/>
              </a:rPr>
              <a:t>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323232"/>
                </a:solidFill>
                <a:effectLst/>
                <a:latin typeface="Hind" panose="02000000000000000000" pitchFamily="2" charset="0"/>
                <a:ea typeface="Calibri" panose="020F0502020204030204" pitchFamily="34" charset="0"/>
              </a:rPr>
              <a:t>Yager study: What this study does </a:t>
            </a:r>
            <a:r>
              <a:rPr lang="en-US" sz="1800" i="1" dirty="0">
                <a:solidFill>
                  <a:srgbClr val="323232"/>
                </a:solidFill>
                <a:effectLst/>
                <a:latin typeface="Hind" panose="02000000000000000000" pitchFamily="2" charset="0"/>
                <a:ea typeface="Calibri" panose="020F0502020204030204" pitchFamily="34" charset="0"/>
              </a:rPr>
              <a:t>not</a:t>
            </a:r>
            <a:r>
              <a:rPr lang="en-US" sz="1800" dirty="0">
                <a:solidFill>
                  <a:srgbClr val="323232"/>
                </a:solidFill>
                <a:effectLst/>
                <a:latin typeface="Hind" panose="02000000000000000000" pitchFamily="2" charset="0"/>
                <a:ea typeface="Calibri" panose="020F0502020204030204" pitchFamily="34" charset="0"/>
              </a:rPr>
              <a:t> show is that TAF has better efficacy than TDF when used as PrEP. This is an </a:t>
            </a:r>
            <a:r>
              <a:rPr lang="en-US" sz="1800" i="1" dirty="0">
                <a:solidFill>
                  <a:srgbClr val="323232"/>
                </a:solidFill>
                <a:effectLst/>
                <a:latin typeface="Hind" panose="02000000000000000000" pitchFamily="2" charset="0"/>
                <a:ea typeface="Calibri" panose="020F0502020204030204" pitchFamily="34" charset="0"/>
              </a:rPr>
              <a:t>implication</a:t>
            </a:r>
            <a:r>
              <a:rPr lang="en-US" sz="1800" dirty="0">
                <a:solidFill>
                  <a:srgbClr val="323232"/>
                </a:solidFill>
                <a:effectLst/>
                <a:latin typeface="Hind" panose="02000000000000000000" pitchFamily="2" charset="0"/>
                <a:ea typeface="Calibri" panose="020F0502020204030204" pitchFamily="34" charset="0"/>
              </a:rPr>
              <a:t>, but we have knowledge gaps about precisely how PrEP works. We do know from iPrEx that </a:t>
            </a:r>
            <a:r>
              <a:rPr lang="en-US" sz="1800" dirty="0">
                <a:solidFill>
                  <a:srgbClr val="000000"/>
                </a:solidFill>
                <a:effectLst/>
                <a:latin typeface="Hind" panose="02000000000000000000" pitchFamily="2" charset="0"/>
                <a:ea typeface="Calibri" panose="020F0502020204030204" pitchFamily="34" charset="0"/>
              </a:rPr>
              <a:t>intracellular levels of tenofovir do predict PrEP efficacy</a:t>
            </a:r>
            <a:r>
              <a:rPr lang="en-US" sz="1800" dirty="0">
                <a:solidFill>
                  <a:srgbClr val="323232"/>
                </a:solidFill>
                <a:effectLst/>
                <a:latin typeface="Hind" panose="02000000000000000000" pitchFamily="2" charset="0"/>
                <a:ea typeface="Calibri" panose="020F0502020204030204" pitchFamily="34" charset="0"/>
              </a:rPr>
              <a:t>. But iPrex only used TDF.</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solidFill>
                  <a:srgbClr val="000000"/>
                </a:solidFill>
                <a:effectLst/>
                <a:latin typeface="Hind" panose="02000000000000000000" pitchFamily="2" charset="0"/>
                <a:ea typeface="Calibri" panose="020F0502020204030204" pitchFamily="34" charset="0"/>
              </a:rPr>
              <a:t>Spinner post-hoc analysis: A post-hoc analysis did find </a:t>
            </a:r>
            <a:r>
              <a:rPr lang="en-US" sz="1800" b="1" dirty="0">
                <a:solidFill>
                  <a:srgbClr val="323232"/>
                </a:solidFill>
                <a:effectLst/>
                <a:latin typeface="Hind" panose="02000000000000000000" pitchFamily="2" charset="0"/>
                <a:ea typeface="Calibri" panose="020F0502020204030204" pitchFamily="34" charset="0"/>
              </a:rPr>
              <a:t>that HIV infection was more likely in people taking 2-4 TDF pills a week than in people taking 2-4 TAF pills per week. </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323232"/>
                </a:solidFill>
                <a:effectLst/>
                <a:latin typeface="Hind" panose="02000000000000000000" pitchFamily="2" charset="0"/>
                <a:ea typeface="Calibri" panose="020F0502020204030204" pitchFamily="34" charset="0"/>
              </a:rPr>
              <a:t>This suggests that TAF could, in theory, be more ‘forgiving’ of relatively low rates of adherence to PrEP than TDF.</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5180D7-AF97-44F8-ABA2-6FFA99A2F3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030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180D7-AF97-44F8-ABA2-6FFA99A2F3DE}" type="slidenum">
              <a:rPr lang="en-US" smtClean="0"/>
              <a:t>37</a:t>
            </a:fld>
            <a:endParaRPr lang="en-US" dirty="0"/>
          </a:p>
        </p:txBody>
      </p:sp>
    </p:spTree>
    <p:extLst>
      <p:ext uri="{BB962C8B-B14F-4D97-AF65-F5344CB8AC3E}">
        <p14:creationId xmlns:p14="http://schemas.microsoft.com/office/powerpoint/2010/main" val="80585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Truvada = 6/2020</a:t>
            </a:r>
          </a:p>
          <a:p>
            <a:r>
              <a:rPr lang="en-US" dirty="0"/>
              <a:t>https://www.accessdata.fda.gov/drugsatfda_docs/label/2020/021752s061lbl.pdf</a:t>
            </a:r>
          </a:p>
          <a:p>
            <a:r>
              <a:rPr lang="en-US" dirty="0"/>
              <a:t>Descovy = 1/2022</a:t>
            </a:r>
          </a:p>
          <a:p>
            <a:r>
              <a:rPr lang="en-US" dirty="0"/>
              <a:t>https://www.gilead.com/-/media/55b14ac03ef94b6f98d5d3c31ea0137b.ashx</a:t>
            </a:r>
          </a:p>
        </p:txBody>
      </p:sp>
      <p:sp>
        <p:nvSpPr>
          <p:cNvPr id="4" name="Slide Number Placeholder 3"/>
          <p:cNvSpPr>
            <a:spLocks noGrp="1"/>
          </p:cNvSpPr>
          <p:nvPr>
            <p:ph type="sldNum" sz="quarter" idx="10"/>
          </p:nvPr>
        </p:nvSpPr>
        <p:spPr/>
        <p:txBody>
          <a:bodyPr/>
          <a:lstStyle/>
          <a:p>
            <a:fld id="{52D9BBA9-3665-49A3-B826-43C4DD26061C}" type="slidenum">
              <a:rPr lang="en-US" smtClean="0"/>
              <a:t>39</a:t>
            </a:fld>
            <a:endParaRPr lang="en-US" dirty="0"/>
          </a:p>
        </p:txBody>
      </p:sp>
    </p:spTree>
    <p:extLst>
      <p:ext uri="{BB962C8B-B14F-4D97-AF65-F5344CB8AC3E}">
        <p14:creationId xmlns:p14="http://schemas.microsoft.com/office/powerpoint/2010/main" val="1837460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265">
              <a:defRPr/>
            </a:pPr>
            <a:fld id="{52D9BBA9-3665-49A3-B826-43C4DD26061C}" type="slidenum">
              <a:rPr lang="en-US">
                <a:solidFill>
                  <a:prstClr val="black"/>
                </a:solidFill>
                <a:latin typeface="Calibri" panose="020F0502020204030204"/>
              </a:rPr>
              <a:pPr defTabSz="914265">
                <a:defRPr/>
              </a:pPr>
              <a:t>40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96872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newer data that even newer kinds of PrEP works</a:t>
            </a:r>
          </a:p>
        </p:txBody>
      </p:sp>
      <p:sp>
        <p:nvSpPr>
          <p:cNvPr id="4" name="Slide Number Placeholder 3"/>
          <p:cNvSpPr>
            <a:spLocks noGrp="1"/>
          </p:cNvSpPr>
          <p:nvPr>
            <p:ph type="sldNum" sz="quarter" idx="5"/>
          </p:nvPr>
        </p:nvSpPr>
        <p:spPr/>
        <p:txBody>
          <a:bodyPr/>
          <a:lstStyle/>
          <a:p>
            <a:fld id="{E75180D7-AF97-44F8-ABA2-6FFA99A2F3DE}" type="slidenum">
              <a:rPr lang="en-US" smtClean="0"/>
              <a:t>42</a:t>
            </a:fld>
            <a:endParaRPr lang="en-US" dirty="0"/>
          </a:p>
        </p:txBody>
      </p:sp>
    </p:spTree>
    <p:extLst>
      <p:ext uri="{BB962C8B-B14F-4D97-AF65-F5344CB8AC3E}">
        <p14:creationId xmlns:p14="http://schemas.microsoft.com/office/powerpoint/2010/main" val="4247955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https://www.accessdata.fda.gov/drugsatfda_docs/label/2021/215499s000lbl.pdf</a:t>
            </a:r>
          </a:p>
          <a:p>
            <a:r>
              <a:rPr lang="en-US" dirty="0"/>
              <a:t>Apretude pI</a:t>
            </a:r>
          </a:p>
        </p:txBody>
      </p:sp>
      <p:sp>
        <p:nvSpPr>
          <p:cNvPr id="4" name="Slide Number Placeholder 3"/>
          <p:cNvSpPr>
            <a:spLocks noGrp="1"/>
          </p:cNvSpPr>
          <p:nvPr>
            <p:ph type="sldNum" sz="quarter" idx="5"/>
          </p:nvPr>
        </p:nvSpPr>
        <p:spPr/>
        <p:txBody>
          <a:bodyPr/>
          <a:lstStyle/>
          <a:p>
            <a:fld id="{E75180D7-AF97-44F8-ABA2-6FFA99A2F3DE}" type="slidenum">
              <a:rPr lang="en-US" smtClean="0"/>
              <a:t>45</a:t>
            </a:fld>
            <a:endParaRPr lang="en-US" dirty="0"/>
          </a:p>
        </p:txBody>
      </p:sp>
    </p:spTree>
    <p:extLst>
      <p:ext uri="{BB962C8B-B14F-4D97-AF65-F5344CB8AC3E}">
        <p14:creationId xmlns:p14="http://schemas.microsoft.com/office/powerpoint/2010/main" val="380517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Truvada = 6/2020</a:t>
            </a:r>
          </a:p>
          <a:p>
            <a:r>
              <a:rPr lang="en-US" dirty="0"/>
              <a:t>https://www.accessdata.fda.gov/drugsatfda_docs/label/2020/021752s061lbl.pdf</a:t>
            </a:r>
          </a:p>
          <a:p>
            <a:r>
              <a:rPr lang="en-US" dirty="0"/>
              <a:t>Descovy = 1/2022</a:t>
            </a:r>
          </a:p>
          <a:p>
            <a:r>
              <a:rPr lang="en-US" dirty="0"/>
              <a:t>https://www.gilead.com/-/media/55b14ac03ef94b6f98d5d3c31ea0137b.ashx</a:t>
            </a:r>
          </a:p>
        </p:txBody>
      </p:sp>
      <p:sp>
        <p:nvSpPr>
          <p:cNvPr id="4" name="Slide Number Placeholder 3"/>
          <p:cNvSpPr>
            <a:spLocks noGrp="1"/>
          </p:cNvSpPr>
          <p:nvPr>
            <p:ph type="sldNum" sz="quarter" idx="10"/>
          </p:nvPr>
        </p:nvSpPr>
        <p:spPr/>
        <p:txBody>
          <a:bodyPr/>
          <a:lstStyle/>
          <a:p>
            <a:fld id="{52D9BBA9-3665-49A3-B826-43C4DD26061C}" type="slidenum">
              <a:rPr lang="en-US" smtClean="0"/>
              <a:t>46</a:t>
            </a:fld>
            <a:endParaRPr lang="en-US" dirty="0"/>
          </a:p>
        </p:txBody>
      </p:sp>
    </p:spTree>
    <p:extLst>
      <p:ext uri="{BB962C8B-B14F-4D97-AF65-F5344CB8AC3E}">
        <p14:creationId xmlns:p14="http://schemas.microsoft.com/office/powerpoint/2010/main" val="2606454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i="0" dirty="0">
                <a:solidFill>
                  <a:schemeClr val="tx1"/>
                </a:solidFill>
                <a:effectLst/>
              </a:rPr>
              <a:t>CDC. USPHS. Preexposure Prophylaxis for the Prevention of HIV Infection in the United States—2021 Update. https://www.cdc.gov/hiv/pdf/risk/prep/cdc-hiv-prep-guidelines-2021.pdf. Accessed March 20, 2022; 2. https://www.accessdata.fda.gov/drugsatfda_docs/label/2020/021752s061lbl.pdf; </a:t>
            </a:r>
          </a:p>
          <a:p>
            <a:r>
              <a:rPr lang="en-US" dirty="0"/>
              <a:t>Truvada = 6/2020</a:t>
            </a:r>
          </a:p>
          <a:p>
            <a:r>
              <a:rPr lang="en-US" dirty="0"/>
              <a:t>https://www.accessdata.fda.gov/drugsatfda_docs/label/2020/021752s061lbl.pdf</a:t>
            </a:r>
          </a:p>
          <a:p>
            <a:r>
              <a:rPr lang="en-US" dirty="0"/>
              <a:t>Descovy = 1/2022</a:t>
            </a:r>
          </a:p>
          <a:p>
            <a:r>
              <a:rPr lang="en-US" dirty="0"/>
              <a:t>https://www.gilead.com/-/media/55b14ac03ef94b6f98d5d3c31ea0137b.ashx</a:t>
            </a:r>
          </a:p>
          <a:p>
            <a:r>
              <a:rPr lang="en-US" sz="1200" b="1" dirty="0">
                <a:solidFill>
                  <a:schemeClr val="tx1"/>
                </a:solidFill>
                <a:latin typeface="+mn-lt"/>
              </a:rPr>
              <a:t>Drugs@FDA. www.accessdata.fda.gov/scripts/cder/daf. Accessed August 22, 2022</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94FCB6FC-D9F5-264D-BB89-A1877E10053C}" type="slidenum">
              <a:rPr lang="en-US" smtClean="0"/>
              <a:t>49</a:t>
            </a:fld>
            <a:endParaRPr lang="en-US" dirty="0"/>
          </a:p>
        </p:txBody>
      </p:sp>
    </p:spTree>
    <p:extLst>
      <p:ext uri="{BB962C8B-B14F-4D97-AF65-F5344CB8AC3E}">
        <p14:creationId xmlns:p14="http://schemas.microsoft.com/office/powerpoint/2010/main" val="2516874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 we acknowledge the racial disparities in HIV diagnosis—especially the stark differential among young black MSMs</a:t>
            </a:r>
          </a:p>
        </p:txBody>
      </p:sp>
      <p:sp>
        <p:nvSpPr>
          <p:cNvPr id="4" name="Slide Number Placeholder 3"/>
          <p:cNvSpPr>
            <a:spLocks noGrp="1"/>
          </p:cNvSpPr>
          <p:nvPr>
            <p:ph type="sldNum" sz="quarter" idx="5"/>
          </p:nvPr>
        </p:nvSpPr>
        <p:spPr/>
        <p:txBody>
          <a:bodyPr/>
          <a:lstStyle/>
          <a:p>
            <a:fld id="{E75180D7-AF97-44F8-ABA2-6FFA99A2F3DE}" type="slidenum">
              <a:rPr lang="en-US" smtClean="0"/>
              <a:t>7</a:t>
            </a:fld>
            <a:endParaRPr lang="en-US" dirty="0"/>
          </a:p>
        </p:txBody>
      </p:sp>
    </p:spTree>
    <p:extLst>
      <p:ext uri="{BB962C8B-B14F-4D97-AF65-F5344CB8AC3E}">
        <p14:creationId xmlns:p14="http://schemas.microsoft.com/office/powerpoint/2010/main" val="816250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0DFFFA-5AEA-47E0-8527-3D2B694D1EFE}" type="slidenum">
              <a:rPr lang="en-US" smtClean="0"/>
              <a:t>50</a:t>
            </a:fld>
            <a:endParaRPr lang="en-US" dirty="0"/>
          </a:p>
        </p:txBody>
      </p:sp>
    </p:spTree>
    <p:extLst>
      <p:ext uri="{BB962C8B-B14F-4D97-AF65-F5344CB8AC3E}">
        <p14:creationId xmlns:p14="http://schemas.microsoft.com/office/powerpoint/2010/main" val="3420418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13537"/>
                </a:solidFill>
                <a:effectLst/>
                <a:latin typeface="Lato" panose="020F0502020204030203" pitchFamily="34" charset="0"/>
              </a:rPr>
              <a:t>1. Highleyman L. NAM AIDSMAP. 2021. https://www.aidsmap.com/news/dec-2021/us-approves-injectable-cabotegravir-prep. Accessed April 8, 2022; 2. CDC. USPHS. Preexposure Prophylaxis for the Prevention of HIV Infection in the United States—2021 Update. https://www.cdc.gov/hiv/pdf/risk/prep/cdc-hiv-prep-guidelines-2021.pdf. Accessed March 20, 2022;  3. https://www.accessdata.fda.gov/drugsatfda_docs/label/2021/215499s000lbl.pdf; 4. Personal communication with Dr. Raphael Landovitz. April 28, 2022.</a:t>
            </a:r>
            <a:endParaRPr lang="en-US" dirty="0"/>
          </a:p>
        </p:txBody>
      </p:sp>
      <p:sp>
        <p:nvSpPr>
          <p:cNvPr id="4" name="Slide Number Placeholder 3"/>
          <p:cNvSpPr>
            <a:spLocks noGrp="1"/>
          </p:cNvSpPr>
          <p:nvPr>
            <p:ph type="sldNum" sz="quarter" idx="5"/>
          </p:nvPr>
        </p:nvSpPr>
        <p:spPr/>
        <p:txBody>
          <a:bodyPr/>
          <a:lstStyle/>
          <a:p>
            <a:fld id="{570DFFFA-5AEA-47E0-8527-3D2B694D1EFE}" type="slidenum">
              <a:rPr lang="en-US" smtClean="0"/>
              <a:t>51</a:t>
            </a:fld>
            <a:endParaRPr lang="en-US" dirty="0"/>
          </a:p>
        </p:txBody>
      </p:sp>
    </p:spTree>
    <p:extLst>
      <p:ext uri="{BB962C8B-B14F-4D97-AF65-F5344CB8AC3E}">
        <p14:creationId xmlns:p14="http://schemas.microsoft.com/office/powerpoint/2010/main" val="3014608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13537"/>
                </a:solidFill>
                <a:effectLst/>
                <a:latin typeface="Lato" panose="020F0502020204030203" pitchFamily="34" charset="0"/>
              </a:rPr>
              <a:t>1. Highleyman L. NAM AIDSMAP. 2021. https://www.aidsmap.com/news/dec-2021/us-approves-injectable-cabotegravir-prep. Accessed April 8, 2022; 2. CDC. USPHS. Preexposure Prophylaxis for the Prevention of HIV Infection in the United States—2021 Update. https://www.cdc.gov/hiv/pdf/risk/prep/cdc-hiv-prep-guidelines-2021.pdf. Accessed March 20, 2022;  3. https://www.accessdata.fda.gov/drugsatfda_docs/label/2021/215499s000lbl.pdf; 4. Personal communication with Dr. Raphael Landovitz. April 28, 2022.</a:t>
            </a:r>
            <a:endParaRPr lang="en-US" dirty="0"/>
          </a:p>
        </p:txBody>
      </p:sp>
      <p:sp>
        <p:nvSpPr>
          <p:cNvPr id="4" name="Slide Number Placeholder 3"/>
          <p:cNvSpPr>
            <a:spLocks noGrp="1"/>
          </p:cNvSpPr>
          <p:nvPr>
            <p:ph type="sldNum" sz="quarter" idx="5"/>
          </p:nvPr>
        </p:nvSpPr>
        <p:spPr/>
        <p:txBody>
          <a:bodyPr/>
          <a:lstStyle/>
          <a:p>
            <a:fld id="{570DFFFA-5AEA-47E0-8527-3D2B694D1EFE}" type="slidenum">
              <a:rPr lang="en-US" smtClean="0"/>
              <a:t>52</a:t>
            </a:fld>
            <a:endParaRPr lang="en-US" dirty="0"/>
          </a:p>
        </p:txBody>
      </p:sp>
    </p:spTree>
    <p:extLst>
      <p:ext uri="{BB962C8B-B14F-4D97-AF65-F5344CB8AC3E}">
        <p14:creationId xmlns:p14="http://schemas.microsoft.com/office/powerpoint/2010/main" val="1606826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12529"/>
                </a:solidFill>
                <a:effectLst/>
                <a:latin typeface="proxima-nova"/>
              </a:rPr>
              <a:t>And we anticipate even MORE evolving data that even newer PreP with improved administration and dosing intervals will WORK!</a:t>
            </a:r>
          </a:p>
          <a:p>
            <a:pPr algn="l"/>
            <a:endParaRPr lang="en-US" b="1" i="0" dirty="0">
              <a:solidFill>
                <a:srgbClr val="212529"/>
              </a:solidFill>
              <a:effectLst/>
              <a:latin typeface="proxima-nova"/>
            </a:endParaRPr>
          </a:p>
          <a:p>
            <a:pPr algn="l"/>
            <a:endParaRPr lang="en-US" b="1" i="0" dirty="0">
              <a:solidFill>
                <a:srgbClr val="212529"/>
              </a:solidFill>
              <a:effectLst/>
              <a:latin typeface="proxima-nova"/>
            </a:endParaRPr>
          </a:p>
          <a:p>
            <a:pPr algn="l"/>
            <a:r>
              <a:rPr lang="en-US" b="1" i="0" dirty="0">
                <a:solidFill>
                  <a:srgbClr val="212529"/>
                </a:solidFill>
                <a:effectLst/>
                <a:latin typeface="proxima-nova"/>
              </a:rPr>
              <a:t>Gilead Announces New Arm of HIV Women’s Prevention Study to Evaluate the Investigational Long-Acting HIV-1 Capsid Inhibitor Lenacapavir in Addition to Descovy for PrEP®</a:t>
            </a:r>
          </a:p>
          <a:p>
            <a:pPr algn="l"/>
            <a:r>
              <a:rPr lang="en-US" b="1" i="0" dirty="0">
                <a:solidFill>
                  <a:srgbClr val="212529"/>
                </a:solidFill>
                <a:effectLst/>
                <a:latin typeface="proxima-nova"/>
              </a:rPr>
              <a:t>Foster City, Calif., December 21, 2020</a:t>
            </a:r>
            <a:r>
              <a:rPr lang="en-US" b="0" i="0" dirty="0">
                <a:solidFill>
                  <a:srgbClr val="212529"/>
                </a:solidFill>
                <a:effectLst/>
                <a:latin typeface="proxima-nova"/>
              </a:rPr>
              <a:t> – Gilead recently announced the addition of a new study arm to the Women’s HIV Prevention Study evaluating the use of lenacapavir, the company’s investigational, long-acting HIV-1 capsid inhibitor, as an injectable PrEP option administered every six months. The planned trial in adolescent girls and young women will also evaluate the use of oral HIV prevention options Descovy (emtricitabine 200 mg/tenofovir alafenamide 25 mg) for PrEP</a:t>
            </a:r>
            <a:r>
              <a:rPr lang="en-US" b="0" i="0" baseline="30000" dirty="0">
                <a:solidFill>
                  <a:srgbClr val="212529"/>
                </a:solidFill>
                <a:effectLst/>
                <a:latin typeface="proxima-nova"/>
              </a:rPr>
              <a:t>®</a:t>
            </a:r>
            <a:r>
              <a:rPr lang="en-US" b="0" i="0" dirty="0">
                <a:solidFill>
                  <a:srgbClr val="212529"/>
                </a:solidFill>
                <a:effectLst/>
                <a:latin typeface="proxima-nova"/>
              </a:rPr>
              <a:t> and Truvada (emtricitabine 200 mg and tenofovir disoproxil fumarate 300 mg tablets; F/TDF) for PrEP®.</a:t>
            </a:r>
          </a:p>
          <a:p>
            <a:pPr algn="l"/>
            <a:endParaRPr lang="en-US" b="0" i="0" dirty="0">
              <a:solidFill>
                <a:srgbClr val="212529"/>
              </a:solidFill>
              <a:effectLst/>
              <a:latin typeface="proxima-nova"/>
            </a:endParaRPr>
          </a:p>
          <a:p>
            <a:pPr algn="l"/>
            <a:r>
              <a:rPr lang="en-US" b="0" i="0" dirty="0">
                <a:solidFill>
                  <a:srgbClr val="212529"/>
                </a:solidFill>
                <a:effectLst/>
                <a:latin typeface="proxima-nova"/>
              </a:rPr>
              <a:t>WOMEN’S STUDY ARMS:</a:t>
            </a:r>
          </a:p>
          <a:p>
            <a:pPr algn="l"/>
            <a:r>
              <a:rPr lang="en-US" b="0" i="0" dirty="0">
                <a:solidFill>
                  <a:srgbClr val="212529"/>
                </a:solidFill>
                <a:effectLst/>
                <a:latin typeface="proxima-nova"/>
              </a:rPr>
              <a:t>LEN + PLACEBO TAF/FTC</a:t>
            </a:r>
          </a:p>
          <a:p>
            <a:pPr algn="l"/>
            <a:r>
              <a:rPr lang="en-US" b="0" i="0" dirty="0">
                <a:solidFill>
                  <a:srgbClr val="212529"/>
                </a:solidFill>
                <a:effectLst/>
                <a:latin typeface="proxima-nova"/>
              </a:rPr>
              <a:t>LEN + PLACEBO TDF/FTC</a:t>
            </a:r>
          </a:p>
          <a:p>
            <a:pPr algn="l"/>
            <a:r>
              <a:rPr lang="en-US" b="0" i="0" dirty="0">
                <a:solidFill>
                  <a:srgbClr val="212529"/>
                </a:solidFill>
                <a:effectLst/>
                <a:latin typeface="proxima-nova"/>
              </a:rPr>
              <a:t>PLACEBO LEN + TAF/FTC</a:t>
            </a:r>
          </a:p>
          <a:p>
            <a:pPr algn="l"/>
            <a:r>
              <a:rPr lang="en-US" b="0" i="0" dirty="0">
                <a:solidFill>
                  <a:srgbClr val="212529"/>
                </a:solidFill>
                <a:effectLst/>
                <a:latin typeface="proxima-nova"/>
              </a:rPr>
              <a:t>PLACEBO LEN + TDF/FTC</a:t>
            </a:r>
          </a:p>
          <a:p>
            <a:endParaRPr lang="en-US" dirty="0"/>
          </a:p>
        </p:txBody>
      </p:sp>
      <p:sp>
        <p:nvSpPr>
          <p:cNvPr id="4" name="Slide Number Placeholder 3"/>
          <p:cNvSpPr>
            <a:spLocks noGrp="1"/>
          </p:cNvSpPr>
          <p:nvPr>
            <p:ph type="sldNum" sz="quarter" idx="5"/>
          </p:nvPr>
        </p:nvSpPr>
        <p:spPr/>
        <p:txBody>
          <a:bodyPr/>
          <a:lstStyle/>
          <a:p>
            <a:fld id="{E75180D7-AF97-44F8-ABA2-6FFA99A2F3DE}" type="slidenum">
              <a:rPr lang="en-US" smtClean="0"/>
              <a:t>54</a:t>
            </a:fld>
            <a:endParaRPr lang="en-US" dirty="0"/>
          </a:p>
        </p:txBody>
      </p:sp>
    </p:spTree>
    <p:extLst>
      <p:ext uri="{BB962C8B-B14F-4D97-AF65-F5344CB8AC3E}">
        <p14:creationId xmlns:p14="http://schemas.microsoft.com/office/powerpoint/2010/main" val="262797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 = cab + rip</a:t>
            </a:r>
          </a:p>
        </p:txBody>
      </p:sp>
      <p:sp>
        <p:nvSpPr>
          <p:cNvPr id="4" name="Slide Number Placeholder 3"/>
          <p:cNvSpPr>
            <a:spLocks noGrp="1"/>
          </p:cNvSpPr>
          <p:nvPr>
            <p:ph type="sldNum" sz="quarter" idx="5"/>
          </p:nvPr>
        </p:nvSpPr>
        <p:spPr/>
        <p:txBody>
          <a:bodyPr/>
          <a:lstStyle/>
          <a:p>
            <a:fld id="{E75180D7-AF97-44F8-ABA2-6FFA99A2F3DE}" type="slidenum">
              <a:rPr lang="en-US" smtClean="0"/>
              <a:t>55</a:t>
            </a:fld>
            <a:endParaRPr lang="en-US" dirty="0"/>
          </a:p>
        </p:txBody>
      </p:sp>
    </p:spTree>
    <p:extLst>
      <p:ext uri="{BB962C8B-B14F-4D97-AF65-F5344CB8AC3E}">
        <p14:creationId xmlns:p14="http://schemas.microsoft.com/office/powerpoint/2010/main" val="2857086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chemeClr val="tx1"/>
                </a:solidFill>
                <a:effectLst/>
              </a:rPr>
              <a:t>1. Cooper RL, et al. </a:t>
            </a:r>
            <a:r>
              <a:rPr lang="en-US" b="1" i="1" dirty="0">
                <a:solidFill>
                  <a:schemeClr val="tx1"/>
                </a:solidFill>
                <a:effectLst/>
              </a:rPr>
              <a:t>Inquiry.</a:t>
            </a:r>
            <a:r>
              <a:rPr lang="en-US" b="1" dirty="0">
                <a:solidFill>
                  <a:schemeClr val="tx1"/>
                </a:solidFill>
                <a:effectLst/>
              </a:rPr>
              <a:t> 2021;58:469580211017666; 2. Bunting SR, et al. </a:t>
            </a:r>
            <a:r>
              <a:rPr lang="en-US" b="1" i="1" dirty="0">
                <a:solidFill>
                  <a:schemeClr val="tx1"/>
                </a:solidFill>
                <a:effectLst/>
              </a:rPr>
              <a:t>Sex Transm Dis</a:t>
            </a:r>
            <a:r>
              <a:rPr lang="en-US" b="1" dirty="0">
                <a:solidFill>
                  <a:schemeClr val="tx1"/>
                </a:solidFill>
                <a:effectLst/>
              </a:rPr>
              <a:t>. 2020;47(8):530-534; 3. Zhang C, et al. </a:t>
            </a:r>
            <a:r>
              <a:rPr lang="en-US" b="1" i="1" dirty="0">
                <a:solidFill>
                  <a:schemeClr val="tx1"/>
                </a:solidFill>
                <a:effectLst/>
              </a:rPr>
              <a:t>BMC Nursing.</a:t>
            </a:r>
            <a:r>
              <a:rPr lang="en-US" b="1" dirty="0">
                <a:solidFill>
                  <a:schemeClr val="tx1"/>
                </a:solidFill>
                <a:effectLst/>
              </a:rPr>
              <a:t> 2020;19(1):117; 4. Evans C. </a:t>
            </a:r>
            <a:r>
              <a:rPr lang="en-US" b="1" i="1" dirty="0">
                <a:solidFill>
                  <a:schemeClr val="tx1"/>
                </a:solidFill>
                <a:effectLst/>
              </a:rPr>
              <a:t>BMJ Open</a:t>
            </a:r>
            <a:r>
              <a:rPr lang="en-US" b="1" dirty="0">
                <a:solidFill>
                  <a:schemeClr val="tx1"/>
                </a:solidFill>
                <a:effectLst/>
              </a:rPr>
              <a:t>. 2020;10(5):e036192; 5. Xue Y, et al. </a:t>
            </a:r>
            <a:r>
              <a:rPr lang="en-US" b="1" i="1" dirty="0">
                <a:solidFill>
                  <a:schemeClr val="tx1"/>
                </a:solidFill>
                <a:effectLst/>
              </a:rPr>
              <a:t>JAMA</a:t>
            </a:r>
            <a:r>
              <a:rPr lang="en-US" b="1" dirty="0">
                <a:solidFill>
                  <a:schemeClr val="tx1"/>
                </a:solidFill>
                <a:effectLst/>
              </a:rPr>
              <a:t>. 2019;321(1):102-105; 6. Grumbach K, et al. </a:t>
            </a:r>
            <a:r>
              <a:rPr lang="en-US" b="1" i="1" dirty="0">
                <a:solidFill>
                  <a:schemeClr val="tx1"/>
                </a:solidFill>
                <a:effectLst/>
              </a:rPr>
              <a:t>Ann Fam Med</a:t>
            </a:r>
            <a:r>
              <a:rPr lang="en-US" b="1" dirty="0">
                <a:solidFill>
                  <a:schemeClr val="tx1"/>
                </a:solidFill>
                <a:effectLst/>
              </a:rPr>
              <a:t>. 2003;1(2):97-104.</a:t>
            </a:r>
          </a:p>
        </p:txBody>
      </p:sp>
      <p:sp>
        <p:nvSpPr>
          <p:cNvPr id="4" name="Slide Number Placeholder 3"/>
          <p:cNvSpPr>
            <a:spLocks noGrp="1"/>
          </p:cNvSpPr>
          <p:nvPr>
            <p:ph type="sldNum" sz="quarter" idx="5"/>
          </p:nvPr>
        </p:nvSpPr>
        <p:spPr/>
        <p:txBody>
          <a:bodyPr/>
          <a:lstStyle/>
          <a:p>
            <a:fld id="{E75180D7-AF97-44F8-ABA2-6FFA99A2F3DE}" type="slidenum">
              <a:rPr lang="en-US" smtClean="0"/>
              <a:t>57</a:t>
            </a:fld>
            <a:endParaRPr lang="en-US" dirty="0"/>
          </a:p>
        </p:txBody>
      </p:sp>
    </p:spTree>
    <p:extLst>
      <p:ext uri="{BB962C8B-B14F-4D97-AF65-F5344CB8AC3E}">
        <p14:creationId xmlns:p14="http://schemas.microsoft.com/office/powerpoint/2010/main" val="6684971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Apretude = CAB, cabotegravir; Descovy = TAF/FTC, tenofovir alafenamide/emtricitabine; TFV-DP, tenofovir diphosphate; Truvada = TDF/FTC, tenofovir disoproxil fumarate/emtricitabine.</a:t>
            </a:r>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https://www.accessdata.fda.gov/drugsatfda_docs/label/2020/021752s061lbl.pdf; 2. Gandhi M, et al. Lancet HIV. 2016;3(11):e521-e5283; 3. https://www.accessdata.fda.gov/drugsatfda_docs/label/2021/208215s019lbl.pdf; 4. NYSDOH AIDS Institute. Clinical guidelines program. 2022. https://www.hivguidelines.org/home/guideline-slides-and-pocket-guides/. Accessed July 13, 2022. 5. CDC. USPHS. Preexposure Prophylaxis for the Prevention of HIV Infection in the United States—2021 Update. https://www.cdc.gov/hiv/pdf/risk/prep/cdc-hiv-prep-guidelines-2021.pdf. Accessed March 20, 2022; 6. Shah S, et al. AIDS. 2021;35(suppl 2):S189-S195; 7. Wood BR, </a:t>
            </a:r>
            <a:r>
              <a:rPr lang="en-US" dirty="0" err="1"/>
              <a:t>Huhn</a:t>
            </a:r>
            <a:r>
              <a:rPr lang="en-US" dirty="0"/>
              <a:t> GD. Open Forum Inf Dis. 2021;8(12):ofab542.</a:t>
            </a:r>
          </a:p>
        </p:txBody>
      </p:sp>
      <p:sp>
        <p:nvSpPr>
          <p:cNvPr id="4" name="Slide Number Placeholder 3"/>
          <p:cNvSpPr>
            <a:spLocks noGrp="1"/>
          </p:cNvSpPr>
          <p:nvPr>
            <p:ph type="sldNum" sz="quarter" idx="10"/>
          </p:nvPr>
        </p:nvSpPr>
        <p:spPr/>
        <p:txBody>
          <a:bodyPr/>
          <a:lstStyle/>
          <a:p>
            <a:fld id="{52D9BBA9-3665-49A3-B826-43C4DD26061C}" type="slidenum">
              <a:rPr lang="en-US" smtClean="0"/>
              <a:t>58</a:t>
            </a:fld>
            <a:endParaRPr lang="en-US" dirty="0"/>
          </a:p>
        </p:txBody>
      </p:sp>
    </p:spTree>
    <p:extLst>
      <p:ext uri="{BB962C8B-B14F-4D97-AF65-F5344CB8AC3E}">
        <p14:creationId xmlns:p14="http://schemas.microsoft.com/office/powerpoint/2010/main" val="11518697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Verdana" panose="020B0604030504040204" pitchFamily="34" charset="0"/>
              </a:rPr>
              <a:t>USPSTF, US Preventive Services Task Force.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Verdana" panose="020B0604030504040204" pitchFamily="34" charset="0"/>
              </a:rPr>
              <a:t>1. US Preventive Services Task Force. Preexposure Prophylaxis for the Prevention of HIV Infection: USPSTF Recommendation Statement. </a:t>
            </a:r>
            <a:r>
              <a:rPr lang="en-US" sz="1800" b="1" i="1" dirty="0">
                <a:effectLst/>
                <a:latin typeface="Arial" panose="020B0604020202020204" pitchFamily="34" charset="0"/>
                <a:ea typeface="Verdana" panose="020B0604030504040204" pitchFamily="34" charset="0"/>
              </a:rPr>
              <a:t>JAMA</a:t>
            </a:r>
            <a:r>
              <a:rPr lang="en-US" sz="1800" b="1" dirty="0">
                <a:effectLst/>
                <a:latin typeface="Arial" panose="020B0604020202020204" pitchFamily="34" charset="0"/>
                <a:ea typeface="Verdana" panose="020B0604030504040204" pitchFamily="34" charset="0"/>
              </a:rPr>
              <a:t>. 2019;321(22):2203-2213. 2. US Department of Health and Human Services. Guidance Portal. FAQs about Affordable Care Act Implementation Part 47.  https://www.hhs.gov/guidance/document/faqs-about-affordable-care-act-implementation-part-47. Accessed August 31, 2022.</a:t>
            </a:r>
            <a:endParaRPr lang="en-US"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75180D7-AF97-44F8-ABA2-6FFA99A2F3DE}" type="slidenum">
              <a:rPr lang="en-US" smtClean="0"/>
              <a:t>59</a:t>
            </a:fld>
            <a:endParaRPr lang="en-US" dirty="0"/>
          </a:p>
        </p:txBody>
      </p:sp>
    </p:spTree>
    <p:extLst>
      <p:ext uri="{BB962C8B-B14F-4D97-AF65-F5344CB8AC3E}">
        <p14:creationId xmlns:p14="http://schemas.microsoft.com/office/powerpoint/2010/main" val="3923301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180D7-AF97-44F8-ABA2-6FFA99A2F3DE}" type="slidenum">
              <a:rPr lang="en-US" smtClean="0"/>
              <a:t>61</a:t>
            </a:fld>
            <a:endParaRPr lang="en-US" dirty="0"/>
          </a:p>
        </p:txBody>
      </p:sp>
    </p:spTree>
    <p:extLst>
      <p:ext uri="{BB962C8B-B14F-4D97-AF65-F5344CB8AC3E}">
        <p14:creationId xmlns:p14="http://schemas.microsoft.com/office/powerpoint/2010/main" val="302679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data highlight new infection rates in women—a key population we’ll address in our concepts—again, with notable racial inequalities in HIV burden</a:t>
            </a:r>
          </a:p>
        </p:txBody>
      </p:sp>
      <p:sp>
        <p:nvSpPr>
          <p:cNvPr id="4" name="Slide Number Placeholder 3"/>
          <p:cNvSpPr>
            <a:spLocks noGrp="1"/>
          </p:cNvSpPr>
          <p:nvPr>
            <p:ph type="sldNum" sz="quarter" idx="5"/>
          </p:nvPr>
        </p:nvSpPr>
        <p:spPr/>
        <p:txBody>
          <a:bodyPr/>
          <a:lstStyle/>
          <a:p>
            <a:pPr>
              <a:defRPr/>
            </a:pPr>
            <a:fld id="{B7BE1D06-D346-468B-9ADB-E675963D4B8B}" type="slidenum">
              <a:rPr lang="en-US" smtClean="0"/>
              <a:pPr>
                <a:defRPr/>
              </a:pPr>
              <a:t>8</a:t>
            </a:fld>
            <a:endParaRPr lang="en-US" dirty="0"/>
          </a:p>
        </p:txBody>
      </p:sp>
    </p:spTree>
    <p:extLst>
      <p:ext uri="{BB962C8B-B14F-4D97-AF65-F5344CB8AC3E}">
        <p14:creationId xmlns:p14="http://schemas.microsoft.com/office/powerpoint/2010/main" val="1063264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180D7-AF97-44F8-ABA2-6FFA99A2F3DE}" type="slidenum">
              <a:rPr lang="en-US" smtClean="0"/>
              <a:t>9</a:t>
            </a:fld>
            <a:endParaRPr lang="en-US" dirty="0"/>
          </a:p>
        </p:txBody>
      </p:sp>
    </p:spTree>
    <p:extLst>
      <p:ext uri="{BB962C8B-B14F-4D97-AF65-F5344CB8AC3E}">
        <p14:creationId xmlns:p14="http://schemas.microsoft.com/office/powerpoint/2010/main" val="736360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79d4f942c_0_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79d4f942c_0_11:notes"/>
          <p:cNvSpPr txBox="1">
            <a:spLocks noGrp="1"/>
          </p:cNvSpPr>
          <p:nvPr>
            <p:ph type="body" idx="1"/>
          </p:nvPr>
        </p:nvSpPr>
        <p:spPr>
          <a:xfrm>
            <a:off x="701675" y="4473575"/>
            <a:ext cx="5607000" cy="36609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sz="1400" dirty="0"/>
              <a:t> Apretude = CAB, cabotegravir; Descovy = TAF/FTC, tenofovir alafenamide/emtricitabine; Truvada = TDF/FTC, tenofovir disoproxil fumarate/emtricitabine.</a:t>
            </a:r>
          </a:p>
          <a:p>
            <a:pPr marL="0" lvl="0" indent="0" algn="l" rtl="0">
              <a:spcBef>
                <a:spcPts val="1000"/>
              </a:spcBef>
              <a:spcAft>
                <a:spcPts val="0"/>
              </a:spcAft>
              <a:buNone/>
            </a:pPr>
            <a:endParaRPr sz="1400" dirty="0">
              <a:latin typeface="Arial"/>
              <a:ea typeface="Arial"/>
              <a:cs typeface="Arial"/>
              <a:sym typeface="Arial"/>
            </a:endParaRPr>
          </a:p>
        </p:txBody>
      </p:sp>
      <p:sp>
        <p:nvSpPr>
          <p:cNvPr id="207" name="Google Shape;207;g279d4f942c_0_11:notes"/>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dirty="0"/>
          </a:p>
        </p:txBody>
      </p:sp>
    </p:spTree>
    <p:extLst>
      <p:ext uri="{BB962C8B-B14F-4D97-AF65-F5344CB8AC3E}">
        <p14:creationId xmlns:p14="http://schemas.microsoft.com/office/powerpoint/2010/main" val="1434807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FCB6FC-D9F5-264D-BB89-A1877E10053C}" type="slidenum">
              <a:rPr lang="en-US" smtClean="0"/>
              <a:t>11</a:t>
            </a:fld>
            <a:endParaRPr lang="en-US" dirty="0"/>
          </a:p>
        </p:txBody>
      </p:sp>
    </p:spTree>
    <p:extLst>
      <p:ext uri="{BB962C8B-B14F-4D97-AF65-F5344CB8AC3E}">
        <p14:creationId xmlns:p14="http://schemas.microsoft.com/office/powerpoint/2010/main" val="718740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177800"/>
            <a:ext cx="6262687" cy="3524250"/>
          </a:xfrm>
        </p:spPr>
      </p:sp>
      <p:sp>
        <p:nvSpPr>
          <p:cNvPr id="3" name="Notes Placeholder 2"/>
          <p:cNvSpPr>
            <a:spLocks noGrp="1"/>
          </p:cNvSpPr>
          <p:nvPr>
            <p:ph type="body" idx="1"/>
          </p:nvPr>
        </p:nvSpPr>
        <p:spPr>
          <a:xfrm>
            <a:off x="236930" y="4002712"/>
            <a:ext cx="6616341" cy="5183235"/>
          </a:xfrm>
        </p:spPr>
        <p:txBody>
          <a:bodyPr/>
          <a:lstStyle/>
          <a:p>
            <a:r>
              <a:rPr lang="en-US" sz="1800" dirty="0">
                <a:effectLst/>
                <a:latin typeface="Segoe UI" panose="020B0502040204020203" pitchFamily="34" charset="0"/>
              </a:rPr>
              <a:t>B, Black; L, Latinx; MSM, men who have sex with men; NNT, number needed to treat; YB, young Black; YL, young Latinx.</a:t>
            </a:r>
            <a:endParaRPr lang="en-US" sz="1800" dirty="0">
              <a:effectLst/>
              <a:latin typeface="Arial" panose="020B0604020202020204" pitchFamily="34" charset="0"/>
            </a:endParaRPr>
          </a:p>
          <a:p>
            <a:r>
              <a:rPr lang="en-US" sz="1200" baseline="30000" dirty="0">
                <a:solidFill>
                  <a:schemeClr val="tx1"/>
                </a:solidFill>
              </a:rPr>
              <a:t>a</a:t>
            </a:r>
            <a:r>
              <a:rPr lang="en-US" sz="1200" dirty="0">
                <a:solidFill>
                  <a:schemeClr val="tx1"/>
                </a:solidFill>
              </a:rPr>
              <a:t>PrEP offered to all MSM at high risk for HIV infection (HIV incidence risk index for MSM &gt;10). </a:t>
            </a:r>
            <a:r>
              <a:rPr lang="en-US" sz="1200" baseline="30000" dirty="0">
                <a:solidFill>
                  <a:schemeClr val="tx1"/>
                </a:solidFill>
              </a:rPr>
              <a:t>b</a:t>
            </a:r>
            <a:r>
              <a:rPr lang="en-US" altLang="en-US" sz="1200" dirty="0">
                <a:solidFill>
                  <a:schemeClr val="tx1"/>
                </a:solidFill>
              </a:rPr>
              <a:t>Agent-based microsimulation model</a:t>
            </a:r>
            <a:r>
              <a:rPr lang="en-US" sz="1200" dirty="0">
                <a:solidFill>
                  <a:schemeClr val="tx1"/>
                </a:solidFill>
              </a:rPr>
              <a:t> calibrated to represent HIV prevalence by race among MSM in the United States (2010-2013; data from CDC).</a:t>
            </a:r>
          </a:p>
          <a:p>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13537"/>
                </a:solidFill>
                <a:effectLst/>
                <a:latin typeface="+mn-lt"/>
              </a:rPr>
              <a:t>Providing 10 YB MSM with PrEP results in a </a:t>
            </a:r>
            <a:r>
              <a:rPr lang="en-US" b="1" i="0" dirty="0">
                <a:solidFill>
                  <a:srgbClr val="313537"/>
                </a:solidFill>
                <a:effectLst/>
                <a:latin typeface="+mn-lt"/>
              </a:rPr>
              <a:t>lower</a:t>
            </a:r>
            <a:r>
              <a:rPr lang="en-US" b="0" i="0" dirty="0">
                <a:solidFill>
                  <a:srgbClr val="313537"/>
                </a:solidFill>
                <a:effectLst/>
                <a:latin typeface="+mn-lt"/>
              </a:rPr>
              <a:t> NNT and </a:t>
            </a:r>
            <a:r>
              <a:rPr lang="en-US" b="1" i="0" dirty="0">
                <a:solidFill>
                  <a:srgbClr val="313537"/>
                </a:solidFill>
                <a:effectLst/>
                <a:latin typeface="+mn-lt"/>
              </a:rPr>
              <a:t>higher</a:t>
            </a:r>
            <a:r>
              <a:rPr lang="en-US" b="0" i="0" dirty="0">
                <a:solidFill>
                  <a:srgbClr val="313537"/>
                </a:solidFill>
                <a:effectLst/>
                <a:latin typeface="+mn-lt"/>
              </a:rPr>
              <a:t> public health benefit compared with commonly prescribed statins for MI</a:t>
            </a:r>
            <a:r>
              <a:rPr lang="en-US" b="0" i="0" baseline="30000" dirty="0">
                <a:solidFill>
                  <a:srgbClr val="313537"/>
                </a:solidFill>
                <a:effectLst/>
                <a:latin typeface="+mn-lt"/>
              </a:rPr>
              <a:t>2</a:t>
            </a:r>
            <a:endParaRPr lang="en-US" dirty="0">
              <a:latin typeface="+mn-lt"/>
            </a:endParaRPr>
          </a:p>
          <a:p>
            <a:endParaRPr lang="en-US" sz="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pPr>
              <a:defRPr/>
            </a:pPr>
            <a:fld id="{A126C07F-197D-4C71-9C57-5BCA7895808A}" type="slidenum">
              <a:rPr lang="en-US" smtClean="0"/>
              <a:pPr>
                <a:defRPr/>
              </a:pPr>
              <a:t>13</a:t>
            </a:fld>
            <a:endParaRPr lang="en-US" dirty="0"/>
          </a:p>
        </p:txBody>
      </p:sp>
    </p:spTree>
    <p:extLst>
      <p:ext uri="{BB962C8B-B14F-4D97-AF65-F5344CB8AC3E}">
        <p14:creationId xmlns:p14="http://schemas.microsoft.com/office/powerpoint/2010/main" val="1736008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00"/>
                </a:solidFill>
                <a:latin typeface="Open Sans" panose="020B0606030504020204" pitchFamily="34" charset="0"/>
              </a:rPr>
              <a:t> And when we look at the progressive uptake in the last 10 years we need to recognize that while this is positive (CLICK) the gap between those who need PrEP and those who are getting it is still vast</a:t>
            </a:r>
            <a:endParaRPr lang="en-US" b="1" i="0" dirty="0">
              <a:solidFill>
                <a:srgbClr val="000000"/>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FEC45284-14C1-453E-A80C-41A3C0335890}" type="slidenum">
              <a:rPr lang="en-US" smtClean="0"/>
              <a:t>14</a:t>
            </a:fld>
            <a:endParaRPr lang="en-US" dirty="0"/>
          </a:p>
        </p:txBody>
      </p:sp>
    </p:spTree>
    <p:extLst>
      <p:ext uri="{BB962C8B-B14F-4D97-AF65-F5344CB8AC3E}">
        <p14:creationId xmlns:p14="http://schemas.microsoft.com/office/powerpoint/2010/main" val="1210463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A9666D-B959-24AD-E231-9DA5601AD42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ctrTitle"/>
          </p:nvPr>
        </p:nvSpPr>
        <p:spPr>
          <a:xfrm>
            <a:off x="609600" y="2422571"/>
            <a:ext cx="10972800" cy="2012859"/>
          </a:xfrm>
        </p:spPr>
        <p:txBody>
          <a:bodyPr anchor="ctr"/>
          <a:lstStyle>
            <a:lvl1pPr algn="ctr">
              <a:lnSpc>
                <a:spcPct val="75000"/>
              </a:lnSpc>
              <a:defRPr sz="8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9600" y="4435430"/>
            <a:ext cx="10972800" cy="646331"/>
          </a:xfrm>
        </p:spPr>
        <p:txBody>
          <a:bodyPr/>
          <a:lstStyle>
            <a:lvl1pPr marL="0" indent="0" algn="ctr">
              <a:buNone/>
              <a:defRPr sz="4000" b="0">
                <a:solidFill>
                  <a:srgbClr val="FFC000"/>
                </a:solidFill>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US" dirty="0"/>
              <a:t>Click to edit Master subtitle style</a:t>
            </a:r>
          </a:p>
        </p:txBody>
      </p:sp>
      <p:sp>
        <p:nvSpPr>
          <p:cNvPr id="4" name="Footer Placeholder 3">
            <a:extLst>
              <a:ext uri="{FF2B5EF4-FFF2-40B4-BE49-F238E27FC236}">
                <a16:creationId xmlns:a16="http://schemas.microsoft.com/office/drawing/2014/main" id="{09EBED3B-2D0F-B92F-A0BC-BC15F01B3B20}"/>
              </a:ext>
            </a:extLst>
          </p:cNvPr>
          <p:cNvSpPr>
            <a:spLocks noGrp="1"/>
          </p:cNvSpPr>
          <p:nvPr>
            <p:ph type="ftr" sz="quarter" idx="10"/>
          </p:nvPr>
        </p:nvSpPr>
        <p:spPr>
          <a:xfrm>
            <a:off x="609600" y="6128930"/>
            <a:ext cx="10380453" cy="264250"/>
          </a:xfrm>
        </p:spPr>
        <p:txBody>
          <a:bodyPr/>
          <a:lstStyle/>
          <a:p>
            <a:endParaRPr lang="en-US" dirty="0"/>
          </a:p>
        </p:txBody>
      </p:sp>
    </p:spTree>
    <p:custDataLst>
      <p:tags r:id="rId1"/>
    </p:custDataLst>
    <p:extLst>
      <p:ext uri="{BB962C8B-B14F-4D97-AF65-F5344CB8AC3E}">
        <p14:creationId xmlns:p14="http://schemas.microsoft.com/office/powerpoint/2010/main" val="248316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A9666D-B959-24AD-E231-9DA5601AD42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ctrTitle"/>
          </p:nvPr>
        </p:nvSpPr>
        <p:spPr>
          <a:xfrm>
            <a:off x="609600" y="2519521"/>
            <a:ext cx="10972800" cy="1818959"/>
          </a:xfrm>
        </p:spPr>
        <p:txBody>
          <a:bodyPr anchor="ctr"/>
          <a:lstStyle>
            <a:lvl1pPr algn="ctr">
              <a:lnSpc>
                <a:spcPct val="85000"/>
              </a:lnSpc>
              <a:defRPr sz="6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9600" y="4435430"/>
            <a:ext cx="10972800" cy="646331"/>
          </a:xfrm>
        </p:spPr>
        <p:txBody>
          <a:bodyPr/>
          <a:lstStyle>
            <a:lvl1pPr marL="0" indent="0" algn="ctr">
              <a:buNone/>
              <a:defRPr sz="4000" b="0">
                <a:solidFill>
                  <a:srgbClr val="FFC000"/>
                </a:solidFill>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US" dirty="0"/>
              <a:t>Click to edit Master subtitle style</a:t>
            </a:r>
          </a:p>
        </p:txBody>
      </p:sp>
    </p:spTree>
    <p:custDataLst>
      <p:tags r:id="rId1"/>
    </p:custDataLst>
    <p:extLst>
      <p:ext uri="{BB962C8B-B14F-4D97-AF65-F5344CB8AC3E}">
        <p14:creationId xmlns:p14="http://schemas.microsoft.com/office/powerpoint/2010/main" val="3658768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174618" indent="-174618">
              <a:buClr>
                <a:srgbClr val="0070C0"/>
              </a:buClr>
              <a:defRPr/>
            </a:lvl1pPr>
            <a:lvl2pPr marL="400034" indent="-225416">
              <a:buClr>
                <a:srgbClr val="F26522"/>
              </a:buClr>
              <a:defRPr/>
            </a:lvl2pPr>
            <a:lvl3pPr marL="514330" indent="-114295">
              <a:buClr>
                <a:srgbClr val="00B050"/>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609600" y="6467817"/>
            <a:ext cx="10972800" cy="161583"/>
          </a:xfrm>
        </p:spPr>
        <p:txBody>
          <a:bodyPr/>
          <a:lstStyle/>
          <a:p>
            <a:endParaRPr lang="en-US" dirty="0"/>
          </a:p>
        </p:txBody>
      </p:sp>
    </p:spTree>
    <p:custDataLst>
      <p:tags r:id="rId1"/>
    </p:custDataLst>
    <p:extLst>
      <p:ext uri="{BB962C8B-B14F-4D97-AF65-F5344CB8AC3E}">
        <p14:creationId xmlns:p14="http://schemas.microsoft.com/office/powerpoint/2010/main" val="1661080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9727"/>
            <a:ext cx="10972800" cy="966418"/>
          </a:xfrm>
        </p:spPr>
        <p:txBody>
          <a:bodyPr/>
          <a:lstStyle>
            <a:lvl1pPr marL="0" indent="0">
              <a:spcAft>
                <a:spcPts val="600"/>
              </a:spcAft>
              <a:buNone/>
              <a:defRPr sz="2800" b="1"/>
            </a:lvl1pPr>
            <a:lvl2pPr marL="342900" indent="-342900">
              <a:spcAft>
                <a:spcPts val="600"/>
              </a:spcAft>
              <a:buClr>
                <a:srgbClr val="0070C0"/>
              </a:buClr>
              <a:buFont typeface="+mj-lt"/>
              <a:buAutoNum type="arabicPeriod"/>
              <a:defRPr/>
            </a:lvl2pPr>
            <a:lvl3pPr marL="514330" indent="-114295">
              <a:defRPr/>
            </a:lvl3pPr>
          </a:lstStyle>
          <a:p>
            <a:pPr lvl="0"/>
            <a:r>
              <a:rPr lang="en-US" dirty="0"/>
              <a:t>Click to edit Master text styles</a:t>
            </a:r>
          </a:p>
          <a:p>
            <a:pPr lvl="1"/>
            <a:r>
              <a:rPr lang="en-US" dirty="0"/>
              <a:t>Question</a:t>
            </a:r>
          </a:p>
        </p:txBody>
      </p:sp>
      <p:sp>
        <p:nvSpPr>
          <p:cNvPr id="4" name="Footer Placeholder 3"/>
          <p:cNvSpPr>
            <a:spLocks noGrp="1"/>
          </p:cNvSpPr>
          <p:nvPr>
            <p:ph type="ftr" sz="quarter" idx="10"/>
          </p:nvPr>
        </p:nvSpPr>
        <p:spPr>
          <a:xfrm>
            <a:off x="609600" y="6467817"/>
            <a:ext cx="10972800" cy="161583"/>
          </a:xfrm>
        </p:spPr>
        <p:txBody>
          <a:bodyPr/>
          <a:lstStyle/>
          <a:p>
            <a:endParaRPr lang="en-US" dirty="0"/>
          </a:p>
        </p:txBody>
      </p:sp>
      <p:sp>
        <p:nvSpPr>
          <p:cNvPr id="8" name="Freeform: Shape 7">
            <a:extLst>
              <a:ext uri="{FF2B5EF4-FFF2-40B4-BE49-F238E27FC236}">
                <a16:creationId xmlns:a16="http://schemas.microsoft.com/office/drawing/2014/main" id="{31F630D8-86BE-47D0-D1DA-68066FBC605F}"/>
              </a:ext>
            </a:extLst>
          </p:cNvPr>
          <p:cNvSpPr/>
          <p:nvPr userDrawn="1"/>
        </p:nvSpPr>
        <p:spPr bwMode="auto">
          <a:xfrm>
            <a:off x="11411211" y="-37578"/>
            <a:ext cx="933189" cy="807929"/>
          </a:xfrm>
          <a:custGeom>
            <a:avLst/>
            <a:gdLst>
              <a:gd name="connsiteX0" fmla="*/ 125260 w 933189"/>
              <a:gd name="connsiteY0" fmla="*/ 118997 h 807929"/>
              <a:gd name="connsiteX1" fmla="*/ 0 w 933189"/>
              <a:gd name="connsiteY1" fmla="*/ 494778 h 807929"/>
              <a:gd name="connsiteX2" fmla="*/ 288099 w 933189"/>
              <a:gd name="connsiteY2" fmla="*/ 776614 h 807929"/>
              <a:gd name="connsiteX3" fmla="*/ 551145 w 933189"/>
              <a:gd name="connsiteY3" fmla="*/ 807929 h 807929"/>
              <a:gd name="connsiteX4" fmla="*/ 933189 w 933189"/>
              <a:gd name="connsiteY4" fmla="*/ 513567 h 807929"/>
              <a:gd name="connsiteX5" fmla="*/ 845507 w 933189"/>
              <a:gd name="connsiteY5" fmla="*/ 106471 h 807929"/>
              <a:gd name="connsiteX6" fmla="*/ 482252 w 933189"/>
              <a:gd name="connsiteY6" fmla="*/ 0 h 807929"/>
              <a:gd name="connsiteX7" fmla="*/ 125260 w 933189"/>
              <a:gd name="connsiteY7" fmla="*/ 118997 h 80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189" h="807929">
                <a:moveTo>
                  <a:pt x="125260" y="118997"/>
                </a:moveTo>
                <a:lnTo>
                  <a:pt x="0" y="494778"/>
                </a:lnTo>
                <a:lnTo>
                  <a:pt x="288099" y="776614"/>
                </a:lnTo>
                <a:lnTo>
                  <a:pt x="551145" y="807929"/>
                </a:lnTo>
                <a:lnTo>
                  <a:pt x="933189" y="513567"/>
                </a:lnTo>
                <a:lnTo>
                  <a:pt x="845507" y="106471"/>
                </a:lnTo>
                <a:lnTo>
                  <a:pt x="482252" y="0"/>
                </a:lnTo>
                <a:lnTo>
                  <a:pt x="125260" y="118997"/>
                </a:lnTo>
                <a:close/>
              </a:path>
            </a:pathLst>
          </a:custGeom>
          <a:solidFill>
            <a:schemeClr val="bg1"/>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grpSp>
        <p:nvGrpSpPr>
          <p:cNvPr id="5" name="Group 5">
            <a:extLst>
              <a:ext uri="{FF2B5EF4-FFF2-40B4-BE49-F238E27FC236}">
                <a16:creationId xmlns:a16="http://schemas.microsoft.com/office/drawing/2014/main" id="{862FEEBA-30CF-4184-80CA-7103047AF009}"/>
              </a:ext>
            </a:extLst>
          </p:cNvPr>
          <p:cNvGrpSpPr>
            <a:grpSpLocks/>
          </p:cNvGrpSpPr>
          <p:nvPr userDrawn="1"/>
        </p:nvGrpSpPr>
        <p:grpSpPr bwMode="auto">
          <a:xfrm>
            <a:off x="11443309" y="-135111"/>
            <a:ext cx="1040182" cy="2090737"/>
            <a:chOff x="8183881" y="169333"/>
            <a:chExt cx="749808" cy="1554461"/>
          </a:xfrm>
        </p:grpSpPr>
        <p:sp>
          <p:nvSpPr>
            <p:cNvPr id="6" name="Freeform 5">
              <a:extLst>
                <a:ext uri="{FF2B5EF4-FFF2-40B4-BE49-F238E27FC236}">
                  <a16:creationId xmlns:a16="http://schemas.microsoft.com/office/drawing/2014/main" id="{3E161515-47A8-46CD-B6EA-5AE049B1A076}"/>
                </a:ext>
              </a:extLst>
            </p:cNvPr>
            <p:cNvSpPr>
              <a:spLocks noEditPoints="1"/>
            </p:cNvSpPr>
            <p:nvPr userDrawn="1"/>
          </p:nvSpPr>
          <p:spPr bwMode="auto">
            <a:xfrm>
              <a:off x="8183881" y="169333"/>
              <a:ext cx="749808" cy="1431509"/>
            </a:xfrm>
            <a:custGeom>
              <a:avLst/>
              <a:gdLst>
                <a:gd name="T0" fmla="*/ 0 w 938"/>
                <a:gd name="T1" fmla="*/ 452 h 1790"/>
                <a:gd name="T2" fmla="*/ 82 w 938"/>
                <a:gd name="T3" fmla="*/ 124 h 1790"/>
                <a:gd name="T4" fmla="*/ 216 w 938"/>
                <a:gd name="T5" fmla="*/ 46 h 1790"/>
                <a:gd name="T6" fmla="*/ 356 w 938"/>
                <a:gd name="T7" fmla="*/ 8 h 1790"/>
                <a:gd name="T8" fmla="*/ 518 w 938"/>
                <a:gd name="T9" fmla="*/ 2 h 1790"/>
                <a:gd name="T10" fmla="*/ 702 w 938"/>
                <a:gd name="T11" fmla="*/ 44 h 1790"/>
                <a:gd name="T12" fmla="*/ 810 w 938"/>
                <a:gd name="T13" fmla="*/ 112 h 1790"/>
                <a:gd name="T14" fmla="*/ 906 w 938"/>
                <a:gd name="T15" fmla="*/ 238 h 1790"/>
                <a:gd name="T16" fmla="*/ 938 w 938"/>
                <a:gd name="T17" fmla="*/ 390 h 1790"/>
                <a:gd name="T18" fmla="*/ 930 w 938"/>
                <a:gd name="T19" fmla="*/ 472 h 1790"/>
                <a:gd name="T20" fmla="*/ 894 w 938"/>
                <a:gd name="T21" fmla="*/ 574 h 1790"/>
                <a:gd name="T22" fmla="*/ 848 w 938"/>
                <a:gd name="T23" fmla="*/ 648 h 1790"/>
                <a:gd name="T24" fmla="*/ 740 w 938"/>
                <a:gd name="T25" fmla="*/ 758 h 1790"/>
                <a:gd name="T26" fmla="*/ 580 w 938"/>
                <a:gd name="T27" fmla="*/ 888 h 1790"/>
                <a:gd name="T28" fmla="*/ 434 w 938"/>
                <a:gd name="T29" fmla="*/ 1024 h 1790"/>
                <a:gd name="T30" fmla="*/ 398 w 938"/>
                <a:gd name="T31" fmla="*/ 1094 h 1790"/>
                <a:gd name="T32" fmla="*/ 392 w 938"/>
                <a:gd name="T33" fmla="*/ 1136 h 1790"/>
                <a:gd name="T34" fmla="*/ 422 w 938"/>
                <a:gd name="T35" fmla="*/ 1234 h 1790"/>
                <a:gd name="T36" fmla="*/ 306 w 938"/>
                <a:gd name="T37" fmla="*/ 1224 h 1790"/>
                <a:gd name="T38" fmla="*/ 274 w 938"/>
                <a:gd name="T39" fmla="*/ 1128 h 1790"/>
                <a:gd name="T40" fmla="*/ 270 w 938"/>
                <a:gd name="T41" fmla="*/ 1052 h 1790"/>
                <a:gd name="T42" fmla="*/ 300 w 938"/>
                <a:gd name="T43" fmla="*/ 958 h 1790"/>
                <a:gd name="T44" fmla="*/ 436 w 938"/>
                <a:gd name="T45" fmla="*/ 762 h 1790"/>
                <a:gd name="T46" fmla="*/ 544 w 938"/>
                <a:gd name="T47" fmla="*/ 614 h 1790"/>
                <a:gd name="T48" fmla="*/ 586 w 938"/>
                <a:gd name="T49" fmla="*/ 512 h 1790"/>
                <a:gd name="T50" fmla="*/ 592 w 938"/>
                <a:gd name="T51" fmla="*/ 426 h 1790"/>
                <a:gd name="T52" fmla="*/ 570 w 938"/>
                <a:gd name="T53" fmla="*/ 348 h 1790"/>
                <a:gd name="T54" fmla="*/ 530 w 938"/>
                <a:gd name="T55" fmla="*/ 298 h 1790"/>
                <a:gd name="T56" fmla="*/ 454 w 938"/>
                <a:gd name="T57" fmla="*/ 256 h 1790"/>
                <a:gd name="T58" fmla="*/ 354 w 938"/>
                <a:gd name="T59" fmla="*/ 242 h 1790"/>
                <a:gd name="T60" fmla="*/ 278 w 938"/>
                <a:gd name="T61" fmla="*/ 248 h 1790"/>
                <a:gd name="T62" fmla="*/ 216 w 938"/>
                <a:gd name="T63" fmla="*/ 274 h 1790"/>
                <a:gd name="T64" fmla="*/ 154 w 938"/>
                <a:gd name="T65" fmla="*/ 334 h 1790"/>
                <a:gd name="T66" fmla="*/ 378 w 938"/>
                <a:gd name="T67" fmla="*/ 1394 h 1790"/>
                <a:gd name="T68" fmla="*/ 436 w 938"/>
                <a:gd name="T69" fmla="*/ 1402 h 1790"/>
                <a:gd name="T70" fmla="*/ 504 w 938"/>
                <a:gd name="T71" fmla="*/ 1438 h 1790"/>
                <a:gd name="T72" fmla="*/ 544 w 938"/>
                <a:gd name="T73" fmla="*/ 1482 h 1790"/>
                <a:gd name="T74" fmla="*/ 572 w 938"/>
                <a:gd name="T75" fmla="*/ 1552 h 1790"/>
                <a:gd name="T76" fmla="*/ 576 w 938"/>
                <a:gd name="T77" fmla="*/ 1612 h 1790"/>
                <a:gd name="T78" fmla="*/ 554 w 938"/>
                <a:gd name="T79" fmla="*/ 1686 h 1790"/>
                <a:gd name="T80" fmla="*/ 518 w 938"/>
                <a:gd name="T81" fmla="*/ 1732 h 1790"/>
                <a:gd name="T82" fmla="*/ 454 w 938"/>
                <a:gd name="T83" fmla="*/ 1776 h 1790"/>
                <a:gd name="T84" fmla="*/ 378 w 938"/>
                <a:gd name="T85" fmla="*/ 1790 h 1790"/>
                <a:gd name="T86" fmla="*/ 320 w 938"/>
                <a:gd name="T87" fmla="*/ 1782 h 1790"/>
                <a:gd name="T88" fmla="*/ 252 w 938"/>
                <a:gd name="T89" fmla="*/ 1746 h 1790"/>
                <a:gd name="T90" fmla="*/ 212 w 938"/>
                <a:gd name="T91" fmla="*/ 1702 h 1790"/>
                <a:gd name="T92" fmla="*/ 184 w 938"/>
                <a:gd name="T93" fmla="*/ 1632 h 1790"/>
                <a:gd name="T94" fmla="*/ 180 w 938"/>
                <a:gd name="T95" fmla="*/ 1572 h 1790"/>
                <a:gd name="T96" fmla="*/ 202 w 938"/>
                <a:gd name="T97" fmla="*/ 1500 h 1790"/>
                <a:gd name="T98" fmla="*/ 238 w 938"/>
                <a:gd name="T99" fmla="*/ 1452 h 1790"/>
                <a:gd name="T100" fmla="*/ 302 w 938"/>
                <a:gd name="T101" fmla="*/ 1408 h 1790"/>
                <a:gd name="T102" fmla="*/ 378 w 938"/>
                <a:gd name="T103" fmla="*/ 1394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38" h="1790">
                  <a:moveTo>
                    <a:pt x="88" y="482"/>
                  </a:moveTo>
                  <a:lnTo>
                    <a:pt x="12" y="472"/>
                  </a:lnTo>
                  <a:lnTo>
                    <a:pt x="0" y="452"/>
                  </a:lnTo>
                  <a:lnTo>
                    <a:pt x="0" y="452"/>
                  </a:lnTo>
                  <a:lnTo>
                    <a:pt x="24" y="372"/>
                  </a:lnTo>
                  <a:lnTo>
                    <a:pt x="46" y="290"/>
                  </a:lnTo>
                  <a:lnTo>
                    <a:pt x="66" y="208"/>
                  </a:lnTo>
                  <a:lnTo>
                    <a:pt x="82" y="124"/>
                  </a:lnTo>
                  <a:lnTo>
                    <a:pt x="82" y="124"/>
                  </a:lnTo>
                  <a:lnTo>
                    <a:pt x="126" y="92"/>
                  </a:lnTo>
                  <a:lnTo>
                    <a:pt x="170" y="66"/>
                  </a:lnTo>
                  <a:lnTo>
                    <a:pt x="216" y="46"/>
                  </a:lnTo>
                  <a:lnTo>
                    <a:pt x="260" y="28"/>
                  </a:lnTo>
                  <a:lnTo>
                    <a:pt x="260" y="28"/>
                  </a:lnTo>
                  <a:lnTo>
                    <a:pt x="306" y="16"/>
                  </a:lnTo>
                  <a:lnTo>
                    <a:pt x="356" y="8"/>
                  </a:lnTo>
                  <a:lnTo>
                    <a:pt x="408" y="2"/>
                  </a:lnTo>
                  <a:lnTo>
                    <a:pt x="464" y="0"/>
                  </a:lnTo>
                  <a:lnTo>
                    <a:pt x="464" y="0"/>
                  </a:lnTo>
                  <a:lnTo>
                    <a:pt x="518" y="2"/>
                  </a:lnTo>
                  <a:lnTo>
                    <a:pt x="568" y="8"/>
                  </a:lnTo>
                  <a:lnTo>
                    <a:pt x="616" y="16"/>
                  </a:lnTo>
                  <a:lnTo>
                    <a:pt x="660" y="28"/>
                  </a:lnTo>
                  <a:lnTo>
                    <a:pt x="702" y="44"/>
                  </a:lnTo>
                  <a:lnTo>
                    <a:pt x="742" y="64"/>
                  </a:lnTo>
                  <a:lnTo>
                    <a:pt x="778" y="86"/>
                  </a:lnTo>
                  <a:lnTo>
                    <a:pt x="810" y="112"/>
                  </a:lnTo>
                  <a:lnTo>
                    <a:pt x="810" y="112"/>
                  </a:lnTo>
                  <a:lnTo>
                    <a:pt x="840" y="140"/>
                  </a:lnTo>
                  <a:lnTo>
                    <a:pt x="866" y="172"/>
                  </a:lnTo>
                  <a:lnTo>
                    <a:pt x="888" y="204"/>
                  </a:lnTo>
                  <a:lnTo>
                    <a:pt x="906" y="238"/>
                  </a:lnTo>
                  <a:lnTo>
                    <a:pt x="920" y="274"/>
                  </a:lnTo>
                  <a:lnTo>
                    <a:pt x="930" y="310"/>
                  </a:lnTo>
                  <a:lnTo>
                    <a:pt x="936" y="350"/>
                  </a:lnTo>
                  <a:lnTo>
                    <a:pt x="938" y="390"/>
                  </a:lnTo>
                  <a:lnTo>
                    <a:pt x="938" y="390"/>
                  </a:lnTo>
                  <a:lnTo>
                    <a:pt x="936" y="418"/>
                  </a:lnTo>
                  <a:lnTo>
                    <a:pt x="934" y="444"/>
                  </a:lnTo>
                  <a:lnTo>
                    <a:pt x="930" y="472"/>
                  </a:lnTo>
                  <a:lnTo>
                    <a:pt x="924" y="498"/>
                  </a:lnTo>
                  <a:lnTo>
                    <a:pt x="916" y="524"/>
                  </a:lnTo>
                  <a:lnTo>
                    <a:pt x="906" y="548"/>
                  </a:lnTo>
                  <a:lnTo>
                    <a:pt x="894" y="574"/>
                  </a:lnTo>
                  <a:lnTo>
                    <a:pt x="882" y="598"/>
                  </a:lnTo>
                  <a:lnTo>
                    <a:pt x="882" y="598"/>
                  </a:lnTo>
                  <a:lnTo>
                    <a:pt x="866" y="622"/>
                  </a:lnTo>
                  <a:lnTo>
                    <a:pt x="848" y="648"/>
                  </a:lnTo>
                  <a:lnTo>
                    <a:pt x="826" y="674"/>
                  </a:lnTo>
                  <a:lnTo>
                    <a:pt x="800" y="702"/>
                  </a:lnTo>
                  <a:lnTo>
                    <a:pt x="772" y="730"/>
                  </a:lnTo>
                  <a:lnTo>
                    <a:pt x="740" y="758"/>
                  </a:lnTo>
                  <a:lnTo>
                    <a:pt x="706" y="788"/>
                  </a:lnTo>
                  <a:lnTo>
                    <a:pt x="668" y="818"/>
                  </a:lnTo>
                  <a:lnTo>
                    <a:pt x="668" y="818"/>
                  </a:lnTo>
                  <a:lnTo>
                    <a:pt x="580" y="888"/>
                  </a:lnTo>
                  <a:lnTo>
                    <a:pt x="512" y="946"/>
                  </a:lnTo>
                  <a:lnTo>
                    <a:pt x="464" y="990"/>
                  </a:lnTo>
                  <a:lnTo>
                    <a:pt x="446" y="1010"/>
                  </a:lnTo>
                  <a:lnTo>
                    <a:pt x="434" y="1024"/>
                  </a:lnTo>
                  <a:lnTo>
                    <a:pt x="434" y="1024"/>
                  </a:lnTo>
                  <a:lnTo>
                    <a:pt x="416" y="1052"/>
                  </a:lnTo>
                  <a:lnTo>
                    <a:pt x="404" y="1080"/>
                  </a:lnTo>
                  <a:lnTo>
                    <a:pt x="398" y="1094"/>
                  </a:lnTo>
                  <a:lnTo>
                    <a:pt x="396" y="1108"/>
                  </a:lnTo>
                  <a:lnTo>
                    <a:pt x="394" y="1122"/>
                  </a:lnTo>
                  <a:lnTo>
                    <a:pt x="392" y="1136"/>
                  </a:lnTo>
                  <a:lnTo>
                    <a:pt x="392" y="1136"/>
                  </a:lnTo>
                  <a:lnTo>
                    <a:pt x="394" y="1156"/>
                  </a:lnTo>
                  <a:lnTo>
                    <a:pt x="400" y="1180"/>
                  </a:lnTo>
                  <a:lnTo>
                    <a:pt x="408" y="1206"/>
                  </a:lnTo>
                  <a:lnTo>
                    <a:pt x="422" y="1234"/>
                  </a:lnTo>
                  <a:lnTo>
                    <a:pt x="336" y="1272"/>
                  </a:lnTo>
                  <a:lnTo>
                    <a:pt x="336" y="1272"/>
                  </a:lnTo>
                  <a:lnTo>
                    <a:pt x="320" y="1248"/>
                  </a:lnTo>
                  <a:lnTo>
                    <a:pt x="306" y="1224"/>
                  </a:lnTo>
                  <a:lnTo>
                    <a:pt x="294" y="1200"/>
                  </a:lnTo>
                  <a:lnTo>
                    <a:pt x="286" y="1176"/>
                  </a:lnTo>
                  <a:lnTo>
                    <a:pt x="278" y="1152"/>
                  </a:lnTo>
                  <a:lnTo>
                    <a:pt x="274" y="1128"/>
                  </a:lnTo>
                  <a:lnTo>
                    <a:pt x="270" y="1106"/>
                  </a:lnTo>
                  <a:lnTo>
                    <a:pt x="268" y="1084"/>
                  </a:lnTo>
                  <a:lnTo>
                    <a:pt x="268" y="1084"/>
                  </a:lnTo>
                  <a:lnTo>
                    <a:pt x="270" y="1052"/>
                  </a:lnTo>
                  <a:lnTo>
                    <a:pt x="276" y="1022"/>
                  </a:lnTo>
                  <a:lnTo>
                    <a:pt x="286" y="990"/>
                  </a:lnTo>
                  <a:lnTo>
                    <a:pt x="300" y="958"/>
                  </a:lnTo>
                  <a:lnTo>
                    <a:pt x="300" y="958"/>
                  </a:lnTo>
                  <a:lnTo>
                    <a:pt x="320" y="922"/>
                  </a:lnTo>
                  <a:lnTo>
                    <a:pt x="348" y="876"/>
                  </a:lnTo>
                  <a:lnTo>
                    <a:pt x="388" y="824"/>
                  </a:lnTo>
                  <a:lnTo>
                    <a:pt x="436" y="762"/>
                  </a:lnTo>
                  <a:lnTo>
                    <a:pt x="436" y="762"/>
                  </a:lnTo>
                  <a:lnTo>
                    <a:pt x="482" y="706"/>
                  </a:lnTo>
                  <a:lnTo>
                    <a:pt x="518" y="656"/>
                  </a:lnTo>
                  <a:lnTo>
                    <a:pt x="544" y="614"/>
                  </a:lnTo>
                  <a:lnTo>
                    <a:pt x="564" y="578"/>
                  </a:lnTo>
                  <a:lnTo>
                    <a:pt x="564" y="578"/>
                  </a:lnTo>
                  <a:lnTo>
                    <a:pt x="578" y="544"/>
                  </a:lnTo>
                  <a:lnTo>
                    <a:pt x="586" y="512"/>
                  </a:lnTo>
                  <a:lnTo>
                    <a:pt x="592" y="480"/>
                  </a:lnTo>
                  <a:lnTo>
                    <a:pt x="594" y="450"/>
                  </a:lnTo>
                  <a:lnTo>
                    <a:pt x="594" y="450"/>
                  </a:lnTo>
                  <a:lnTo>
                    <a:pt x="592" y="426"/>
                  </a:lnTo>
                  <a:lnTo>
                    <a:pt x="590" y="406"/>
                  </a:lnTo>
                  <a:lnTo>
                    <a:pt x="586" y="384"/>
                  </a:lnTo>
                  <a:lnTo>
                    <a:pt x="578" y="366"/>
                  </a:lnTo>
                  <a:lnTo>
                    <a:pt x="570" y="348"/>
                  </a:lnTo>
                  <a:lnTo>
                    <a:pt x="558" y="330"/>
                  </a:lnTo>
                  <a:lnTo>
                    <a:pt x="546" y="314"/>
                  </a:lnTo>
                  <a:lnTo>
                    <a:pt x="530" y="298"/>
                  </a:lnTo>
                  <a:lnTo>
                    <a:pt x="530" y="298"/>
                  </a:lnTo>
                  <a:lnTo>
                    <a:pt x="514" y="286"/>
                  </a:lnTo>
                  <a:lnTo>
                    <a:pt x="496" y="274"/>
                  </a:lnTo>
                  <a:lnTo>
                    <a:pt x="476" y="264"/>
                  </a:lnTo>
                  <a:lnTo>
                    <a:pt x="454" y="256"/>
                  </a:lnTo>
                  <a:lnTo>
                    <a:pt x="432" y="250"/>
                  </a:lnTo>
                  <a:lnTo>
                    <a:pt x="408" y="244"/>
                  </a:lnTo>
                  <a:lnTo>
                    <a:pt x="382" y="242"/>
                  </a:lnTo>
                  <a:lnTo>
                    <a:pt x="354" y="242"/>
                  </a:lnTo>
                  <a:lnTo>
                    <a:pt x="354" y="242"/>
                  </a:lnTo>
                  <a:lnTo>
                    <a:pt x="326" y="242"/>
                  </a:lnTo>
                  <a:lnTo>
                    <a:pt x="302" y="244"/>
                  </a:lnTo>
                  <a:lnTo>
                    <a:pt x="278" y="248"/>
                  </a:lnTo>
                  <a:lnTo>
                    <a:pt x="258" y="254"/>
                  </a:lnTo>
                  <a:lnTo>
                    <a:pt x="258" y="254"/>
                  </a:lnTo>
                  <a:lnTo>
                    <a:pt x="236" y="262"/>
                  </a:lnTo>
                  <a:lnTo>
                    <a:pt x="216" y="274"/>
                  </a:lnTo>
                  <a:lnTo>
                    <a:pt x="194" y="288"/>
                  </a:lnTo>
                  <a:lnTo>
                    <a:pt x="170" y="304"/>
                  </a:lnTo>
                  <a:lnTo>
                    <a:pt x="170" y="304"/>
                  </a:lnTo>
                  <a:lnTo>
                    <a:pt x="154" y="334"/>
                  </a:lnTo>
                  <a:lnTo>
                    <a:pt x="136" y="374"/>
                  </a:lnTo>
                  <a:lnTo>
                    <a:pt x="88" y="482"/>
                  </a:lnTo>
                  <a:lnTo>
                    <a:pt x="88" y="482"/>
                  </a:lnTo>
                  <a:close/>
                  <a:moveTo>
                    <a:pt x="378" y="1394"/>
                  </a:moveTo>
                  <a:lnTo>
                    <a:pt x="378" y="1394"/>
                  </a:lnTo>
                  <a:lnTo>
                    <a:pt x="398" y="1394"/>
                  </a:lnTo>
                  <a:lnTo>
                    <a:pt x="418" y="1398"/>
                  </a:lnTo>
                  <a:lnTo>
                    <a:pt x="436" y="1402"/>
                  </a:lnTo>
                  <a:lnTo>
                    <a:pt x="454" y="1408"/>
                  </a:lnTo>
                  <a:lnTo>
                    <a:pt x="472" y="1416"/>
                  </a:lnTo>
                  <a:lnTo>
                    <a:pt x="488" y="1426"/>
                  </a:lnTo>
                  <a:lnTo>
                    <a:pt x="504" y="1438"/>
                  </a:lnTo>
                  <a:lnTo>
                    <a:pt x="518" y="1452"/>
                  </a:lnTo>
                  <a:lnTo>
                    <a:pt x="518" y="1452"/>
                  </a:lnTo>
                  <a:lnTo>
                    <a:pt x="532" y="1466"/>
                  </a:lnTo>
                  <a:lnTo>
                    <a:pt x="544" y="1482"/>
                  </a:lnTo>
                  <a:lnTo>
                    <a:pt x="554" y="1498"/>
                  </a:lnTo>
                  <a:lnTo>
                    <a:pt x="562" y="1516"/>
                  </a:lnTo>
                  <a:lnTo>
                    <a:pt x="568" y="1534"/>
                  </a:lnTo>
                  <a:lnTo>
                    <a:pt x="572" y="1552"/>
                  </a:lnTo>
                  <a:lnTo>
                    <a:pt x="576" y="1572"/>
                  </a:lnTo>
                  <a:lnTo>
                    <a:pt x="576" y="1592"/>
                  </a:lnTo>
                  <a:lnTo>
                    <a:pt x="576" y="1592"/>
                  </a:lnTo>
                  <a:lnTo>
                    <a:pt x="576" y="1612"/>
                  </a:lnTo>
                  <a:lnTo>
                    <a:pt x="572" y="1632"/>
                  </a:lnTo>
                  <a:lnTo>
                    <a:pt x="568" y="1650"/>
                  </a:lnTo>
                  <a:lnTo>
                    <a:pt x="562" y="1668"/>
                  </a:lnTo>
                  <a:lnTo>
                    <a:pt x="554" y="1686"/>
                  </a:lnTo>
                  <a:lnTo>
                    <a:pt x="544" y="1702"/>
                  </a:lnTo>
                  <a:lnTo>
                    <a:pt x="532" y="1718"/>
                  </a:lnTo>
                  <a:lnTo>
                    <a:pt x="518" y="1732"/>
                  </a:lnTo>
                  <a:lnTo>
                    <a:pt x="518" y="1732"/>
                  </a:lnTo>
                  <a:lnTo>
                    <a:pt x="504" y="1746"/>
                  </a:lnTo>
                  <a:lnTo>
                    <a:pt x="488" y="1758"/>
                  </a:lnTo>
                  <a:lnTo>
                    <a:pt x="472" y="1768"/>
                  </a:lnTo>
                  <a:lnTo>
                    <a:pt x="454" y="1776"/>
                  </a:lnTo>
                  <a:lnTo>
                    <a:pt x="436" y="1782"/>
                  </a:lnTo>
                  <a:lnTo>
                    <a:pt x="418" y="1788"/>
                  </a:lnTo>
                  <a:lnTo>
                    <a:pt x="398" y="1790"/>
                  </a:lnTo>
                  <a:lnTo>
                    <a:pt x="378" y="1790"/>
                  </a:lnTo>
                  <a:lnTo>
                    <a:pt x="378" y="1790"/>
                  </a:lnTo>
                  <a:lnTo>
                    <a:pt x="358" y="1790"/>
                  </a:lnTo>
                  <a:lnTo>
                    <a:pt x="338" y="1788"/>
                  </a:lnTo>
                  <a:lnTo>
                    <a:pt x="320" y="1782"/>
                  </a:lnTo>
                  <a:lnTo>
                    <a:pt x="302" y="1776"/>
                  </a:lnTo>
                  <a:lnTo>
                    <a:pt x="284" y="1768"/>
                  </a:lnTo>
                  <a:lnTo>
                    <a:pt x="268" y="1758"/>
                  </a:lnTo>
                  <a:lnTo>
                    <a:pt x="252" y="1746"/>
                  </a:lnTo>
                  <a:lnTo>
                    <a:pt x="238" y="1732"/>
                  </a:lnTo>
                  <a:lnTo>
                    <a:pt x="238" y="1732"/>
                  </a:lnTo>
                  <a:lnTo>
                    <a:pt x="224" y="1718"/>
                  </a:lnTo>
                  <a:lnTo>
                    <a:pt x="212" y="1702"/>
                  </a:lnTo>
                  <a:lnTo>
                    <a:pt x="202" y="1686"/>
                  </a:lnTo>
                  <a:lnTo>
                    <a:pt x="194" y="1668"/>
                  </a:lnTo>
                  <a:lnTo>
                    <a:pt x="188" y="1650"/>
                  </a:lnTo>
                  <a:lnTo>
                    <a:pt x="184" y="1632"/>
                  </a:lnTo>
                  <a:lnTo>
                    <a:pt x="180" y="1612"/>
                  </a:lnTo>
                  <a:lnTo>
                    <a:pt x="180" y="1592"/>
                  </a:lnTo>
                  <a:lnTo>
                    <a:pt x="180" y="1592"/>
                  </a:lnTo>
                  <a:lnTo>
                    <a:pt x="180" y="1572"/>
                  </a:lnTo>
                  <a:lnTo>
                    <a:pt x="184" y="1552"/>
                  </a:lnTo>
                  <a:lnTo>
                    <a:pt x="188" y="1534"/>
                  </a:lnTo>
                  <a:lnTo>
                    <a:pt x="194" y="1516"/>
                  </a:lnTo>
                  <a:lnTo>
                    <a:pt x="202" y="1500"/>
                  </a:lnTo>
                  <a:lnTo>
                    <a:pt x="212" y="1482"/>
                  </a:lnTo>
                  <a:lnTo>
                    <a:pt x="224" y="1468"/>
                  </a:lnTo>
                  <a:lnTo>
                    <a:pt x="238" y="1452"/>
                  </a:lnTo>
                  <a:lnTo>
                    <a:pt x="238" y="1452"/>
                  </a:lnTo>
                  <a:lnTo>
                    <a:pt x="252" y="1438"/>
                  </a:lnTo>
                  <a:lnTo>
                    <a:pt x="268" y="1426"/>
                  </a:lnTo>
                  <a:lnTo>
                    <a:pt x="284" y="1416"/>
                  </a:lnTo>
                  <a:lnTo>
                    <a:pt x="302" y="1408"/>
                  </a:lnTo>
                  <a:lnTo>
                    <a:pt x="320" y="1402"/>
                  </a:lnTo>
                  <a:lnTo>
                    <a:pt x="338" y="1398"/>
                  </a:lnTo>
                  <a:lnTo>
                    <a:pt x="358" y="1394"/>
                  </a:lnTo>
                  <a:lnTo>
                    <a:pt x="378" y="1394"/>
                  </a:lnTo>
                  <a:lnTo>
                    <a:pt x="378" y="1394"/>
                  </a:lnTo>
                  <a:close/>
                </a:path>
              </a:pathLst>
            </a:custGeom>
            <a:solidFill>
              <a:srgbClr val="B5292A"/>
            </a:solidFill>
            <a:ln w="19050">
              <a:solidFill>
                <a:srgbClr val="FBC587"/>
              </a:solidFill>
            </a:ln>
            <a:effectLst>
              <a:outerShdw blurRad="50800" dist="38100" dir="2700000" algn="tl" rotWithShape="0">
                <a:prstClr val="black">
                  <a:alpha val="40000"/>
                </a:prstClr>
              </a:outerShdw>
            </a:effectLst>
          </p:spPr>
          <p:txBody>
            <a:bodyPr/>
            <a:lstStyle/>
            <a:p>
              <a:pPr eaLnBrk="0" hangingPunct="0">
                <a:defRPr/>
              </a:pPr>
              <a:endParaRPr lang="en-US" sz="1800" dirty="0">
                <a:latin typeface="Arial" panose="020B0604020202020204" pitchFamily="34" charset="0"/>
                <a:cs typeface="Arial" panose="020B0604020202020204" pitchFamily="34" charset="0"/>
              </a:endParaRPr>
            </a:p>
          </p:txBody>
        </p:sp>
        <p:pic>
          <p:nvPicPr>
            <p:cNvPr id="7" name="Picture 8" descr="Untitled-1">
              <a:extLst>
                <a:ext uri="{FF2B5EF4-FFF2-40B4-BE49-F238E27FC236}">
                  <a16:creationId xmlns:a16="http://schemas.microsoft.com/office/drawing/2014/main" id="{6C91FDCD-07BF-4EC8-9096-18C38F006BDF}"/>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251994" y="1204500"/>
              <a:ext cx="519294" cy="519294"/>
            </a:xfrm>
            <a:prstGeom prst="rect">
              <a:avLst/>
            </a:prstGeom>
          </p:spPr>
        </p:pic>
      </p:grpSp>
    </p:spTree>
    <p:custDataLst>
      <p:tags r:id="rId1"/>
    </p:custDataLst>
    <p:extLst>
      <p:ext uri="{BB962C8B-B14F-4D97-AF65-F5344CB8AC3E}">
        <p14:creationId xmlns:p14="http://schemas.microsoft.com/office/powerpoint/2010/main" val="4293737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9727"/>
            <a:ext cx="5384800" cy="2006703"/>
          </a:xfrm>
        </p:spPr>
        <p:txBody>
          <a:bodyPr/>
          <a:lstStyle>
            <a:lvl1pPr marL="174618" indent="-174618">
              <a:defRPr/>
            </a:lvl1pPr>
            <a:lvl2pPr marL="400034" indent="-225416">
              <a:defRPr/>
            </a:lvl2pPr>
            <a:lvl3pPr marL="514330" indent="-114295">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9727"/>
            <a:ext cx="5384800" cy="2006703"/>
          </a:xfrm>
        </p:spPr>
        <p:txBody>
          <a:bodyPr/>
          <a:lstStyle>
            <a:lvl1pPr marL="174618" indent="-174618">
              <a:defRPr/>
            </a:lvl1pPr>
            <a:lvl2pPr marL="400034" indent="-225416">
              <a:defRPr/>
            </a:lvl2pPr>
            <a:lvl3pPr marL="514330" indent="-114295">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a:xfrm>
            <a:off x="609600" y="6467817"/>
            <a:ext cx="10972800" cy="161583"/>
          </a:xfrm>
        </p:spPr>
        <p:txBody>
          <a:bodyPr/>
          <a:lstStyle/>
          <a:p>
            <a:endParaRPr lang="en-US" dirty="0"/>
          </a:p>
        </p:txBody>
      </p:sp>
    </p:spTree>
    <p:custDataLst>
      <p:tags r:id="rId1"/>
    </p:custDataLst>
    <p:extLst>
      <p:ext uri="{BB962C8B-B14F-4D97-AF65-F5344CB8AC3E}">
        <p14:creationId xmlns:p14="http://schemas.microsoft.com/office/powerpoint/2010/main" val="3873428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609600" y="6467817"/>
            <a:ext cx="10972800" cy="161583"/>
          </a:xfrm>
        </p:spPr>
        <p:txBody>
          <a:bodyPr/>
          <a:lstStyle/>
          <a:p>
            <a:endParaRPr lang="en-US" dirty="0"/>
          </a:p>
        </p:txBody>
      </p:sp>
    </p:spTree>
    <p:custDataLst>
      <p:tags r:id="rId1"/>
    </p:custDataLst>
    <p:extLst>
      <p:ext uri="{BB962C8B-B14F-4D97-AF65-F5344CB8AC3E}">
        <p14:creationId xmlns:p14="http://schemas.microsoft.com/office/powerpoint/2010/main" val="610581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650163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C784B-88CB-82C7-DF9C-BB461C2F255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1028" name="Rectangle 3"/>
          <p:cNvSpPr>
            <a:spLocks noGrp="1" noChangeArrowheads="1"/>
          </p:cNvSpPr>
          <p:nvPr>
            <p:ph type="title"/>
          </p:nvPr>
        </p:nvSpPr>
        <p:spPr bwMode="auto">
          <a:xfrm>
            <a:off x="609600" y="266700"/>
            <a:ext cx="10972800" cy="66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0" bIns="45720" numCol="1" anchor="t" anchorCtr="0" compatLnSpc="1">
            <a:prstTxWarp prst="textNoShape">
              <a:avLst/>
            </a:prstTxWarp>
            <a:spAutoFit/>
          </a:bodyPr>
          <a:lstStyle/>
          <a:p>
            <a:pPr lvl="0"/>
            <a:r>
              <a:rPr lang="en-US" dirty="0"/>
              <a:t>Click to edit Master title style</a:t>
            </a:r>
          </a:p>
        </p:txBody>
      </p:sp>
      <p:sp>
        <p:nvSpPr>
          <p:cNvPr id="1029" name="Rectangle 4"/>
          <p:cNvSpPr>
            <a:spLocks noGrp="1" noChangeArrowheads="1"/>
          </p:cNvSpPr>
          <p:nvPr>
            <p:ph type="body" idx="1"/>
          </p:nvPr>
        </p:nvSpPr>
        <p:spPr bwMode="auto">
          <a:xfrm>
            <a:off x="609600" y="1609727"/>
            <a:ext cx="10972800" cy="1895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9144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609600" y="6365150"/>
            <a:ext cx="10380453" cy="264250"/>
          </a:xfrm>
          <a:prstGeom prst="rect">
            <a:avLst/>
          </a:prstGeom>
        </p:spPr>
        <p:txBody>
          <a:bodyPr vert="horz" wrap="square" lIns="0" tIns="0" rIns="0" bIns="0" rtlCol="0" anchor="b">
            <a:spAutoFit/>
          </a:bodyPr>
          <a:lstStyle>
            <a:lvl1pPr algn="l">
              <a:defRPr sz="1200" b="1">
                <a:solidFill>
                  <a:schemeClr val="tx1"/>
                </a:solidFill>
                <a:latin typeface="+mn-lt"/>
                <a:cs typeface="Arial" panose="020B0604020202020204" pitchFamily="34" charset="0"/>
              </a:defRPr>
            </a:lvl1pPr>
          </a:lstStyle>
          <a:p>
            <a:endParaRPr lang="en-US" dirty="0"/>
          </a:p>
        </p:txBody>
      </p:sp>
      <p:sp>
        <p:nvSpPr>
          <p:cNvPr id="3" name="Rectangle 2">
            <a:extLst>
              <a:ext uri="{FF2B5EF4-FFF2-40B4-BE49-F238E27FC236}">
                <a16:creationId xmlns:a16="http://schemas.microsoft.com/office/drawing/2014/main" id="{001F07E9-6133-8F54-65AF-F1ED888DDC9B}"/>
              </a:ext>
            </a:extLst>
          </p:cNvPr>
          <p:cNvSpPr/>
          <p:nvPr userDrawn="1"/>
        </p:nvSpPr>
        <p:spPr bwMode="auto">
          <a:xfrm>
            <a:off x="-281836" y="470926"/>
            <a:ext cx="237995" cy="524893"/>
          </a:xfrm>
          <a:prstGeom prst="rect">
            <a:avLst/>
          </a:prstGeom>
          <a:solidFill>
            <a:srgbClr val="8F4F6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8" name="Rectangle 7">
            <a:extLst>
              <a:ext uri="{FF2B5EF4-FFF2-40B4-BE49-F238E27FC236}">
                <a16:creationId xmlns:a16="http://schemas.microsoft.com/office/drawing/2014/main" id="{191AA216-235A-8D13-5B4B-A8A4FBB76941}"/>
              </a:ext>
            </a:extLst>
          </p:cNvPr>
          <p:cNvSpPr/>
          <p:nvPr userDrawn="1"/>
        </p:nvSpPr>
        <p:spPr bwMode="auto">
          <a:xfrm>
            <a:off x="-281836" y="1084834"/>
            <a:ext cx="237995" cy="524893"/>
          </a:xfrm>
          <a:prstGeom prst="rect">
            <a:avLst/>
          </a:prstGeom>
          <a:solidFill>
            <a:srgbClr val="B3CBAB"/>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9" name="Rectangle 8">
            <a:extLst>
              <a:ext uri="{FF2B5EF4-FFF2-40B4-BE49-F238E27FC236}">
                <a16:creationId xmlns:a16="http://schemas.microsoft.com/office/drawing/2014/main" id="{FC37DB9F-F569-6493-EB64-8BAC5E28F2EA}"/>
              </a:ext>
            </a:extLst>
          </p:cNvPr>
          <p:cNvSpPr/>
          <p:nvPr userDrawn="1"/>
        </p:nvSpPr>
        <p:spPr bwMode="auto">
          <a:xfrm>
            <a:off x="-281836" y="1718263"/>
            <a:ext cx="237995" cy="524893"/>
          </a:xfrm>
          <a:prstGeom prst="rect">
            <a:avLst/>
          </a:prstGeom>
          <a:solidFill>
            <a:srgbClr val="C3C28C"/>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DA09C3D9-783C-E3C0-0BF6-CBA19450AD98}"/>
              </a:ext>
            </a:extLst>
          </p:cNvPr>
          <p:cNvSpPr/>
          <p:nvPr userDrawn="1"/>
        </p:nvSpPr>
        <p:spPr bwMode="auto">
          <a:xfrm>
            <a:off x="-281836" y="2351692"/>
            <a:ext cx="237995" cy="524893"/>
          </a:xfrm>
          <a:prstGeom prst="rect">
            <a:avLst/>
          </a:prstGeom>
          <a:solidFill>
            <a:srgbClr val="2F5F6D"/>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5EB41DA3-6F5C-607F-8E39-0F82FC4A6690}"/>
              </a:ext>
            </a:extLst>
          </p:cNvPr>
          <p:cNvSpPr/>
          <p:nvPr userDrawn="1"/>
        </p:nvSpPr>
        <p:spPr bwMode="auto">
          <a:xfrm>
            <a:off x="-281836" y="2985121"/>
            <a:ext cx="237995" cy="524893"/>
          </a:xfrm>
          <a:prstGeom prst="rect">
            <a:avLst/>
          </a:prstGeom>
          <a:solidFill>
            <a:srgbClr val="1B3F73"/>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Tree>
    <p:custDataLst>
      <p:tags r:id="rId9"/>
    </p:custDataLst>
    <p:extLst>
      <p:ext uri="{BB962C8B-B14F-4D97-AF65-F5344CB8AC3E}">
        <p14:creationId xmlns:p14="http://schemas.microsoft.com/office/powerpoint/2010/main" val="913432726"/>
      </p:ext>
    </p:extLst>
  </p:cSld>
  <p:clrMap bg1="lt1" tx1="dk1" bg2="lt2" tx2="dk2" accent1="accent1" accent2="accent2" accent3="accent3" accent4="accent4" accent5="accent5" accent6="accent6" hlink="hlink" folHlink="folHlink"/>
  <p:sldLayoutIdLst>
    <p:sldLayoutId id="2147483798" r:id="rId1"/>
    <p:sldLayoutId id="2147483804" r:id="rId2"/>
    <p:sldLayoutId id="2147483799" r:id="rId3"/>
    <p:sldLayoutId id="2147483800" r:id="rId4"/>
    <p:sldLayoutId id="2147483801" r:id="rId5"/>
    <p:sldLayoutId id="2147483802" r:id="rId6"/>
    <p:sldLayoutId id="2147483803" r:id="rId7"/>
  </p:sldLayoutIdLst>
  <p:hf sldNum="0" hdr="0" dt="0"/>
  <p:txStyles>
    <p:titleStyle>
      <a:lvl1pPr algn="ctr" rtl="0" eaLnBrk="0" fontAlgn="base" hangingPunct="0">
        <a:lnSpc>
          <a:spcPct val="85000"/>
        </a:lnSpc>
        <a:spcBef>
          <a:spcPct val="0"/>
        </a:spcBef>
        <a:spcAft>
          <a:spcPct val="0"/>
        </a:spcAft>
        <a:defRPr sz="4400" b="1" kern="1200">
          <a:solidFill>
            <a:srgbClr val="8F4F60"/>
          </a:solidFill>
          <a:effectLst/>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3200" b="1">
          <a:solidFill>
            <a:srgbClr val="00AEEF"/>
          </a:solidFill>
          <a:latin typeface="Arial Narrow" panose="020B0606020202030204" pitchFamily="34" charset="0"/>
          <a:cs typeface="Arial" panose="020B0604020202020204" pitchFamily="34" charset="0"/>
        </a:defRPr>
      </a:lvl2pPr>
      <a:lvl3pPr algn="l" rtl="0" eaLnBrk="0" fontAlgn="base" hangingPunct="0">
        <a:lnSpc>
          <a:spcPct val="90000"/>
        </a:lnSpc>
        <a:spcBef>
          <a:spcPct val="0"/>
        </a:spcBef>
        <a:spcAft>
          <a:spcPct val="0"/>
        </a:spcAft>
        <a:defRPr sz="3200" b="1">
          <a:solidFill>
            <a:srgbClr val="00AEEF"/>
          </a:solidFill>
          <a:latin typeface="Arial Narrow" panose="020B0606020202030204" pitchFamily="34" charset="0"/>
          <a:cs typeface="Arial" panose="020B0604020202020204" pitchFamily="34" charset="0"/>
        </a:defRPr>
      </a:lvl3pPr>
      <a:lvl4pPr algn="l" rtl="0" eaLnBrk="0" fontAlgn="base" hangingPunct="0">
        <a:lnSpc>
          <a:spcPct val="90000"/>
        </a:lnSpc>
        <a:spcBef>
          <a:spcPct val="0"/>
        </a:spcBef>
        <a:spcAft>
          <a:spcPct val="0"/>
        </a:spcAft>
        <a:defRPr sz="3200" b="1">
          <a:solidFill>
            <a:srgbClr val="00AEEF"/>
          </a:solidFill>
          <a:latin typeface="Arial Narrow" panose="020B0606020202030204" pitchFamily="34" charset="0"/>
          <a:cs typeface="Arial" panose="020B0604020202020204" pitchFamily="34" charset="0"/>
        </a:defRPr>
      </a:lvl4pPr>
      <a:lvl5pPr algn="l" rtl="0" eaLnBrk="0" fontAlgn="base" hangingPunct="0">
        <a:lnSpc>
          <a:spcPct val="90000"/>
        </a:lnSpc>
        <a:spcBef>
          <a:spcPct val="0"/>
        </a:spcBef>
        <a:spcAft>
          <a:spcPct val="0"/>
        </a:spcAft>
        <a:defRPr sz="3200" b="1">
          <a:solidFill>
            <a:srgbClr val="00AEEF"/>
          </a:solidFill>
          <a:latin typeface="Arial Narrow" panose="020B0606020202030204" pitchFamily="34" charset="0"/>
          <a:cs typeface="Arial" panose="020B0604020202020204" pitchFamily="34" charset="0"/>
        </a:defRPr>
      </a:lvl5pPr>
      <a:lvl6pPr marL="457182" algn="ctr" rtl="0" fontAlgn="base">
        <a:lnSpc>
          <a:spcPct val="90000"/>
        </a:lnSpc>
        <a:spcBef>
          <a:spcPct val="0"/>
        </a:spcBef>
        <a:spcAft>
          <a:spcPct val="0"/>
        </a:spcAft>
        <a:defRPr sz="4400" b="1">
          <a:solidFill>
            <a:srgbClr val="00AEEF"/>
          </a:solidFill>
          <a:latin typeface="Arial Narrow" panose="020B0606020202030204" pitchFamily="34" charset="0"/>
          <a:cs typeface="Arial" panose="020B0604020202020204" pitchFamily="34" charset="0"/>
        </a:defRPr>
      </a:lvl6pPr>
      <a:lvl7pPr marL="914364" algn="ctr" rtl="0" fontAlgn="base">
        <a:lnSpc>
          <a:spcPct val="90000"/>
        </a:lnSpc>
        <a:spcBef>
          <a:spcPct val="0"/>
        </a:spcBef>
        <a:spcAft>
          <a:spcPct val="0"/>
        </a:spcAft>
        <a:defRPr sz="4400" b="1">
          <a:solidFill>
            <a:srgbClr val="00AEEF"/>
          </a:solidFill>
          <a:latin typeface="Arial Narrow" panose="020B0606020202030204" pitchFamily="34" charset="0"/>
          <a:cs typeface="Arial" panose="020B0604020202020204" pitchFamily="34" charset="0"/>
        </a:defRPr>
      </a:lvl7pPr>
      <a:lvl8pPr marL="1371545" algn="ctr" rtl="0" fontAlgn="base">
        <a:lnSpc>
          <a:spcPct val="90000"/>
        </a:lnSpc>
        <a:spcBef>
          <a:spcPct val="0"/>
        </a:spcBef>
        <a:spcAft>
          <a:spcPct val="0"/>
        </a:spcAft>
        <a:defRPr sz="4400" b="1">
          <a:solidFill>
            <a:srgbClr val="00AEEF"/>
          </a:solidFill>
          <a:latin typeface="Arial Narrow" panose="020B0606020202030204" pitchFamily="34" charset="0"/>
          <a:cs typeface="Arial" panose="020B0604020202020204" pitchFamily="34" charset="0"/>
        </a:defRPr>
      </a:lvl8pPr>
      <a:lvl9pPr marL="1828727" algn="ctr" rtl="0" fontAlgn="base">
        <a:lnSpc>
          <a:spcPct val="90000"/>
        </a:lnSpc>
        <a:spcBef>
          <a:spcPct val="0"/>
        </a:spcBef>
        <a:spcAft>
          <a:spcPct val="0"/>
        </a:spcAft>
        <a:defRPr sz="4400" b="1">
          <a:solidFill>
            <a:srgbClr val="00AEEF"/>
          </a:solidFill>
          <a:latin typeface="Arial Narrow" panose="020B0606020202030204" pitchFamily="34" charset="0"/>
          <a:cs typeface="Arial" panose="020B0604020202020204" pitchFamily="34" charset="0"/>
        </a:defRPr>
      </a:lvl9pPr>
    </p:titleStyle>
    <p:bodyStyle>
      <a:lvl1pPr marL="169863" indent="-169863" algn="l" rtl="0" eaLnBrk="0" fontAlgn="base" hangingPunct="0">
        <a:lnSpc>
          <a:spcPct val="90000"/>
        </a:lnSpc>
        <a:spcBef>
          <a:spcPts val="600"/>
        </a:spcBef>
        <a:spcAft>
          <a:spcPct val="0"/>
        </a:spcAft>
        <a:buClr>
          <a:srgbClr val="0070C0"/>
        </a:buClr>
        <a:buChar char="•"/>
        <a:defRPr sz="2800" kern="1200">
          <a:solidFill>
            <a:schemeClr val="tx1"/>
          </a:solidFill>
          <a:latin typeface="Arial" panose="020B0604020202020204" pitchFamily="34" charset="0"/>
          <a:ea typeface="+mn-ea"/>
          <a:cs typeface="Arial" panose="020B0604020202020204" pitchFamily="34" charset="0"/>
        </a:defRPr>
      </a:lvl1pPr>
      <a:lvl2pPr marL="457200" indent="-225425" algn="l" rtl="0" eaLnBrk="0" fontAlgn="base" hangingPunct="0">
        <a:lnSpc>
          <a:spcPct val="90000"/>
        </a:lnSpc>
        <a:spcBef>
          <a:spcPts val="600"/>
        </a:spcBef>
        <a:spcAft>
          <a:spcPct val="0"/>
        </a:spcAft>
        <a:buClr>
          <a:srgbClr val="8F4F6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27063" indent="-169863" algn="l" rtl="0" eaLnBrk="0" fontAlgn="base" hangingPunct="0">
        <a:lnSpc>
          <a:spcPct val="90000"/>
        </a:lnSpc>
        <a:spcBef>
          <a:spcPts val="600"/>
        </a:spcBef>
        <a:spcAft>
          <a:spcPct val="0"/>
        </a:spcAft>
        <a:buClr>
          <a:srgbClr val="FBB040"/>
        </a:buClr>
        <a:buChar char="•"/>
        <a:defRPr sz="2000" kern="1200">
          <a:solidFill>
            <a:schemeClr val="tx1"/>
          </a:solidFill>
          <a:latin typeface="Arial" panose="020B0604020202020204" pitchFamily="34" charset="0"/>
          <a:ea typeface="+mn-ea"/>
          <a:cs typeface="Arial" panose="020B0604020202020204" pitchFamily="34" charset="0"/>
        </a:defRPr>
      </a:lvl3pPr>
      <a:lvl4pPr marL="804863" indent="-177800" algn="l" rtl="0" eaLnBrk="0" fontAlgn="base" hangingPunct="0">
        <a:lnSpc>
          <a:spcPct val="90000"/>
        </a:lnSpc>
        <a:spcBef>
          <a:spcPts val="600"/>
        </a:spcBef>
        <a:spcAft>
          <a:spcPct val="0"/>
        </a:spcAft>
        <a:buClr>
          <a:srgbClr val="00AEE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973138" indent="-168275" algn="l" rtl="0" eaLnBrk="0" fontAlgn="base" hangingPunct="0">
        <a:lnSpc>
          <a:spcPct val="90000"/>
        </a:lnSpc>
        <a:spcBef>
          <a:spcPts val="600"/>
        </a:spcBef>
        <a:spcAft>
          <a:spcPct val="0"/>
        </a:spcAft>
        <a:buClr>
          <a:schemeClr val="hlink"/>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08">
          <p15:clr>
            <a:srgbClr val="F26B43"/>
          </p15:clr>
        </p15:guide>
        <p15:guide id="3" pos="384">
          <p15:clr>
            <a:srgbClr val="F26B43"/>
          </p15:clr>
        </p15:guide>
        <p15:guide id="4" orient="horz" pos="4176">
          <p15:clr>
            <a:srgbClr val="F26B43"/>
          </p15:clr>
        </p15:guide>
        <p15:guide id="6" orient="horz" pos="168">
          <p15:clr>
            <a:srgbClr val="F26B43"/>
          </p15:clr>
        </p15:guide>
        <p15:guide id="7" pos="3840">
          <p15:clr>
            <a:srgbClr val="F26B43"/>
          </p15:clr>
        </p15:guide>
        <p15:guide id="8" pos="7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1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3.xml"/><Relationship Id="rId5" Type="http://schemas.openxmlformats.org/officeDocument/2006/relationships/chart" Target="../charts/chart7.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3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9.jp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42.xml"/><Relationship Id="rId4" Type="http://schemas.openxmlformats.org/officeDocument/2006/relationships/chart" Target="../charts/chart1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44.xml"/><Relationship Id="rId5" Type="http://schemas.microsoft.com/office/2007/relationships/hdphoto" Target="../media/hdphoto1.wdp"/><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4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49.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51.xml"/><Relationship Id="rId4" Type="http://schemas.openxmlformats.org/officeDocument/2006/relationships/chart" Target="../charts/chart17.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5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5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60.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63.xml"/><Relationship Id="rId4" Type="http://schemas.openxmlformats.org/officeDocument/2006/relationships/image" Target="../media/image12.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64.xml"/><Relationship Id="rId4" Type="http://schemas.openxmlformats.org/officeDocument/2006/relationships/image" Target="../media/image13.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6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6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61.xml.rels><?xml version="1.0" encoding="UTF-8" standalone="yes"?>
<Relationships xmlns="http://schemas.openxmlformats.org/package/2006/relationships"><Relationship Id="rId8" Type="http://schemas.openxmlformats.org/officeDocument/2006/relationships/hyperlink" Target="https://www.viivconnect.com/for-providers/viivconnect-programs/" TargetMode="External"/><Relationship Id="rId3" Type="http://schemas.openxmlformats.org/officeDocument/2006/relationships/notesSlide" Target="../notesSlides/notesSlide38.xml"/><Relationship Id="rId7" Type="http://schemas.openxmlformats.org/officeDocument/2006/relationships/hyperlink" Target="https://www.gileadadvancingaccess.com/copay-coupon-card" TargetMode="External"/><Relationship Id="rId2" Type="http://schemas.openxmlformats.org/officeDocument/2006/relationships/slideLayout" Target="../slideLayouts/slideLayout5.xml"/><Relationship Id="rId1" Type="http://schemas.openxmlformats.org/officeDocument/2006/relationships/tags" Target="../tags/tag70.xml"/><Relationship Id="rId6" Type="http://schemas.openxmlformats.org/officeDocument/2006/relationships/hyperlink" Target="https://www.gilead.com/purpose/medication-access/us-patient-access" TargetMode="External"/><Relationship Id="rId5" Type="http://schemas.openxmlformats.org/officeDocument/2006/relationships/hyperlink" Target="https://aidsetc.org/" TargetMode="External"/><Relationship Id="rId4" Type="http://schemas.openxmlformats.org/officeDocument/2006/relationships/hyperlink" Target="https://pleaseprepme.or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chart" Target="../charts/char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9EA07B0F-D701-76BA-D090-082DB587E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526826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5"/>
          <p:cNvSpPr txBox="1">
            <a:spLocks noGrp="1"/>
          </p:cNvSpPr>
          <p:nvPr>
            <p:ph type="title"/>
          </p:nvPr>
        </p:nvSpPr>
        <p:spPr/>
        <p:txBody>
          <a:bodyPr/>
          <a:lstStyle/>
          <a:p>
            <a:pPr lvl="0"/>
            <a:r>
              <a:rPr lang="en-US" dirty="0"/>
              <a:t>There Is Something You Can Do to Prevent HIV!</a:t>
            </a:r>
            <a:br>
              <a:rPr lang="en-US" sz="3600" b="0" i="1" dirty="0">
                <a:solidFill>
                  <a:schemeClr val="tx1"/>
                </a:solidFill>
              </a:rPr>
            </a:br>
            <a:r>
              <a:rPr lang="en-US" sz="3600" b="0" i="1" dirty="0">
                <a:solidFill>
                  <a:schemeClr val="tx1"/>
                </a:solidFill>
              </a:rPr>
              <a:t>Initiate PrEP (Preexposure Prophylaxis)</a:t>
            </a:r>
          </a:p>
        </p:txBody>
      </p:sp>
      <p:sp>
        <p:nvSpPr>
          <p:cNvPr id="210" name="Google Shape;210;p35"/>
          <p:cNvSpPr txBox="1">
            <a:spLocks noGrp="1"/>
          </p:cNvSpPr>
          <p:nvPr>
            <p:ph sz="half" idx="1"/>
          </p:nvPr>
        </p:nvSpPr>
        <p:spPr>
          <a:xfrm>
            <a:off x="609600" y="2459693"/>
            <a:ext cx="5384800" cy="2347309"/>
          </a:xfrm>
        </p:spPr>
        <p:txBody>
          <a:bodyPr/>
          <a:lstStyle/>
          <a:p>
            <a:pPr lvl="1">
              <a:spcBef>
                <a:spcPts val="400"/>
              </a:spcBef>
            </a:pPr>
            <a:r>
              <a:rPr lang="en-US" sz="2000" b="1" dirty="0"/>
              <a:t>3 FDA-approved medications for PrEP</a:t>
            </a:r>
          </a:p>
          <a:p>
            <a:pPr lvl="2">
              <a:spcBef>
                <a:spcPts val="400"/>
              </a:spcBef>
            </a:pPr>
            <a:r>
              <a:rPr lang="en-US" sz="1800" dirty="0"/>
              <a:t>Oral tenofovir disoproxil fumarate/emtricitabine (TDF/FTC; Truvada</a:t>
            </a:r>
            <a:r>
              <a:rPr lang="en-US" sz="1800" dirty="0">
                <a:latin typeface="Trade Gothic Next" panose="020B0503040303020004" pitchFamily="34" charset="0"/>
              </a:rPr>
              <a:t>®</a:t>
            </a:r>
            <a:r>
              <a:rPr lang="en-US" sz="1800" dirty="0"/>
              <a:t>) (available in generic)</a:t>
            </a:r>
          </a:p>
          <a:p>
            <a:pPr lvl="2">
              <a:spcBef>
                <a:spcPts val="400"/>
              </a:spcBef>
            </a:pPr>
            <a:r>
              <a:rPr lang="en-US" sz="1800" dirty="0"/>
              <a:t>Oral tenofovir alafenamide/emtricitabine (TAF/FTC; Descovy</a:t>
            </a:r>
            <a:r>
              <a:rPr lang="en-US" sz="1800" dirty="0">
                <a:latin typeface="Trade Gothic Next" panose="020B0503040303020004" pitchFamily="34" charset="0"/>
              </a:rPr>
              <a:t>®</a:t>
            </a:r>
            <a:r>
              <a:rPr lang="en-US" sz="1800" dirty="0"/>
              <a:t>)</a:t>
            </a:r>
          </a:p>
          <a:p>
            <a:pPr lvl="2">
              <a:spcBef>
                <a:spcPts val="400"/>
              </a:spcBef>
            </a:pPr>
            <a:r>
              <a:rPr lang="en-US" sz="1800" dirty="0"/>
              <a:t>Cabotegravir long-acting injectable (CAB LAI; Apretude</a:t>
            </a:r>
            <a:r>
              <a:rPr lang="en-US" sz="1800" dirty="0">
                <a:latin typeface="Trade Gothic Next" panose="020B0503040303020004" pitchFamily="34" charset="0"/>
              </a:rPr>
              <a:t>™</a:t>
            </a:r>
            <a:r>
              <a:rPr lang="en-US" sz="1800" dirty="0"/>
              <a:t>)</a:t>
            </a:r>
          </a:p>
          <a:p>
            <a:pPr lvl="1">
              <a:spcBef>
                <a:spcPts val="400"/>
              </a:spcBef>
            </a:pPr>
            <a:r>
              <a:rPr lang="en-US" sz="2000" b="1" dirty="0"/>
              <a:t>May only be used in persons without HIV</a:t>
            </a:r>
          </a:p>
        </p:txBody>
      </p:sp>
      <p:sp>
        <p:nvSpPr>
          <p:cNvPr id="2" name="Content Placeholder 1">
            <a:extLst>
              <a:ext uri="{FF2B5EF4-FFF2-40B4-BE49-F238E27FC236}">
                <a16:creationId xmlns:a16="http://schemas.microsoft.com/office/drawing/2014/main" id="{663A947C-0F00-8FF5-BA65-84D98895D904}"/>
              </a:ext>
            </a:extLst>
          </p:cNvPr>
          <p:cNvSpPr>
            <a:spLocks noGrp="1"/>
          </p:cNvSpPr>
          <p:nvPr>
            <p:ph sz="half" idx="2"/>
          </p:nvPr>
        </p:nvSpPr>
        <p:spPr>
          <a:xfrm>
            <a:off x="6197600" y="2459693"/>
            <a:ext cx="5384800" cy="3581493"/>
          </a:xfrm>
        </p:spPr>
        <p:txBody>
          <a:bodyPr/>
          <a:lstStyle/>
          <a:p>
            <a:pPr lvl="1">
              <a:spcBef>
                <a:spcPts val="400"/>
              </a:spcBef>
            </a:pPr>
            <a:r>
              <a:rPr lang="en-US" sz="2000" b="1" dirty="0"/>
              <a:t>All are indicated to reduce the risk of sexually acquired HIV  </a:t>
            </a:r>
          </a:p>
          <a:p>
            <a:pPr lvl="2">
              <a:spcBef>
                <a:spcPts val="400"/>
              </a:spcBef>
            </a:pPr>
            <a:r>
              <a:rPr lang="en-US" sz="1800" dirty="0"/>
              <a:t>TAF/FTC is not indicated in individuals having receptive vaginal sex</a:t>
            </a:r>
          </a:p>
          <a:p>
            <a:pPr lvl="2">
              <a:spcBef>
                <a:spcPts val="400"/>
              </a:spcBef>
            </a:pPr>
            <a:r>
              <a:rPr lang="en-US" sz="1800" dirty="0"/>
              <a:t>There is no data for TAF/FTC and CAB “on-demand”</a:t>
            </a:r>
          </a:p>
          <a:p>
            <a:pPr lvl="1">
              <a:spcBef>
                <a:spcPts val="400"/>
              </a:spcBef>
            </a:pPr>
            <a:r>
              <a:rPr lang="en-US" sz="2000" b="1" dirty="0"/>
              <a:t>Only oral TDF/FTC has been shown to prevent HIV from IDU</a:t>
            </a:r>
            <a:r>
              <a:rPr lang="en-US" sz="2000" b="1" baseline="30000" dirty="0">
                <a:sym typeface="Arial"/>
              </a:rPr>
              <a:t>2</a:t>
            </a:r>
            <a:endParaRPr lang="en-US" sz="2000" b="1" baseline="30000" dirty="0"/>
          </a:p>
          <a:p>
            <a:pPr lvl="1">
              <a:spcBef>
                <a:spcPts val="400"/>
              </a:spcBef>
            </a:pPr>
            <a:r>
              <a:rPr lang="en-US" sz="2000" b="1" dirty="0">
                <a:sym typeface="Arial"/>
              </a:rPr>
              <a:t>Comprehensive services include</a:t>
            </a:r>
          </a:p>
          <a:p>
            <a:pPr lvl="2">
              <a:spcBef>
                <a:spcPts val="400"/>
              </a:spcBef>
            </a:pPr>
            <a:r>
              <a:rPr lang="en-US" sz="1800" dirty="0">
                <a:sym typeface="Arial"/>
              </a:rPr>
              <a:t>Regular HIV screening</a:t>
            </a:r>
          </a:p>
          <a:p>
            <a:pPr lvl="2">
              <a:spcBef>
                <a:spcPts val="400"/>
              </a:spcBef>
            </a:pPr>
            <a:r>
              <a:rPr lang="en-US" sz="1800" dirty="0">
                <a:sym typeface="Arial"/>
              </a:rPr>
              <a:t>Regular STI screening</a:t>
            </a:r>
          </a:p>
          <a:p>
            <a:pPr lvl="2">
              <a:spcBef>
                <a:spcPts val="400"/>
              </a:spcBef>
            </a:pPr>
            <a:r>
              <a:rPr lang="en-US" sz="1800" dirty="0">
                <a:sym typeface="Arial"/>
              </a:rPr>
              <a:t>Safer sex + risk-reduction counseling </a:t>
            </a:r>
          </a:p>
        </p:txBody>
      </p:sp>
      <p:sp>
        <p:nvSpPr>
          <p:cNvPr id="7" name="Footer Placeholder 6">
            <a:extLst>
              <a:ext uri="{FF2B5EF4-FFF2-40B4-BE49-F238E27FC236}">
                <a16:creationId xmlns:a16="http://schemas.microsoft.com/office/drawing/2014/main" id="{A405997E-6E12-ECE3-7762-C1A3F33D3554}"/>
              </a:ext>
            </a:extLst>
          </p:cNvPr>
          <p:cNvSpPr>
            <a:spLocks noGrp="1"/>
          </p:cNvSpPr>
          <p:nvPr>
            <p:ph type="ftr" sz="quarter" idx="10"/>
          </p:nvPr>
        </p:nvSpPr>
        <p:spPr/>
        <p:txBody>
          <a:bodyPr/>
          <a:lstStyle/>
          <a:p>
            <a:r>
              <a:rPr lang="en-US" dirty="0"/>
              <a:t>FDA, US Food and Drug Administration; IDU, injection drug use; LAI, long-acting injectable; nPEP, nonoccupational postexposure prophylaxis; STI, sexually transmitted infection.</a:t>
            </a:r>
          </a:p>
          <a:p>
            <a:r>
              <a:rPr lang="en-US" dirty="0"/>
              <a:t>1. CDC. USPHS. Preexposure Prophylaxis for the Prevention of HIV Infection in the United States—2021 Update. https://www.cdc.gov/hiv/pdf/risk/prep/cdc-hiv-prep-guidelines-2021.pdf. Accessed June 25, 2022; 2. Biello KB, et al. </a:t>
            </a:r>
            <a:r>
              <a:rPr lang="en-US" i="1" dirty="0"/>
              <a:t>AIDS Care</a:t>
            </a:r>
            <a:r>
              <a:rPr lang="en-US" dirty="0"/>
              <a:t>. 2019;31(10):1214-1220.</a:t>
            </a:r>
          </a:p>
        </p:txBody>
      </p:sp>
      <p:sp>
        <p:nvSpPr>
          <p:cNvPr id="6" name="Google Shape;210;p35">
            <a:extLst>
              <a:ext uri="{FF2B5EF4-FFF2-40B4-BE49-F238E27FC236}">
                <a16:creationId xmlns:a16="http://schemas.microsoft.com/office/drawing/2014/main" id="{10617C2D-95C4-F8DC-C8C2-1962A9CBBEB2}"/>
              </a:ext>
            </a:extLst>
          </p:cNvPr>
          <p:cNvSpPr txBox="1">
            <a:spLocks/>
          </p:cNvSpPr>
          <p:nvPr/>
        </p:nvSpPr>
        <p:spPr bwMode="auto">
          <a:xfrm>
            <a:off x="609600" y="2042581"/>
            <a:ext cx="10972800"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91440" numCol="1" anchor="t" anchorCtr="0" compatLnSpc="1">
            <a:prstTxWarp prst="textNoShape">
              <a:avLst/>
            </a:prstTxWarp>
            <a:spAutoFit/>
          </a:bodyPr>
          <a:lstStyle>
            <a:lvl1pPr marL="174618" indent="-174618" eaLnBrk="0" fontAlgn="base" hangingPunct="0">
              <a:lnSpc>
                <a:spcPct val="90000"/>
              </a:lnSpc>
              <a:spcBef>
                <a:spcPts val="600"/>
              </a:spcBef>
              <a:spcAft>
                <a:spcPct val="0"/>
              </a:spcAft>
              <a:buClr>
                <a:srgbClr val="0070C0"/>
              </a:buClr>
              <a:buChar char="•"/>
              <a:defRPr sz="2400" b="1">
                <a:latin typeface="Arial" panose="020B0604020202020204" pitchFamily="34" charset="0"/>
                <a:cs typeface="Arial" panose="020B0604020202020204" pitchFamily="34" charset="0"/>
              </a:defRPr>
            </a:lvl1pPr>
            <a:lvl2pPr marL="400034" lvl="1" indent="-225416" eaLnBrk="0" fontAlgn="base" hangingPunct="0">
              <a:lnSpc>
                <a:spcPct val="90000"/>
              </a:lnSpc>
              <a:spcBef>
                <a:spcPts val="600"/>
              </a:spcBef>
              <a:spcAft>
                <a:spcPct val="0"/>
              </a:spcAft>
              <a:buClr>
                <a:srgbClr val="8F4F60"/>
              </a:buClr>
              <a:buFont typeface="Arial" panose="020B0604020202020204" pitchFamily="34" charset="0"/>
              <a:buChar char="–"/>
              <a:defRPr sz="2000">
                <a:latin typeface="Arial" panose="020B0604020202020204" pitchFamily="34" charset="0"/>
                <a:cs typeface="Arial" panose="020B0604020202020204" pitchFamily="34" charset="0"/>
              </a:defRPr>
            </a:lvl2pPr>
            <a:lvl3pPr marL="514330" indent="-114295" eaLnBrk="0" fontAlgn="base" hangingPunct="0">
              <a:lnSpc>
                <a:spcPct val="90000"/>
              </a:lnSpc>
              <a:spcBef>
                <a:spcPts val="600"/>
              </a:spcBef>
              <a:spcAft>
                <a:spcPct val="0"/>
              </a:spcAft>
              <a:buClr>
                <a:srgbClr val="FBB040"/>
              </a:buClr>
              <a:buChar char="•"/>
              <a:defRPr sz="2000">
                <a:latin typeface="Arial" panose="020B0604020202020204" pitchFamily="34" charset="0"/>
                <a:cs typeface="Arial" panose="020B0604020202020204" pitchFamily="34" charset="0"/>
              </a:defRPr>
            </a:lvl3pPr>
            <a:lvl4pPr marL="804863" indent="-177800" eaLnBrk="0" fontAlgn="base" hangingPunct="0">
              <a:lnSpc>
                <a:spcPct val="90000"/>
              </a:lnSpc>
              <a:spcBef>
                <a:spcPts val="600"/>
              </a:spcBef>
              <a:spcAft>
                <a:spcPct val="0"/>
              </a:spcAft>
              <a:buClr>
                <a:srgbClr val="00AEEF"/>
              </a:buClr>
              <a:buFont typeface="Arial" panose="020B0604020202020204" pitchFamily="34" charset="0"/>
              <a:buChar char="–"/>
              <a:defRPr>
                <a:latin typeface="Arial" panose="020B0604020202020204" pitchFamily="34" charset="0"/>
                <a:cs typeface="Arial" panose="020B0604020202020204" pitchFamily="34" charset="0"/>
              </a:defRPr>
            </a:lvl4pPr>
            <a:lvl5pPr marL="973138" indent="-168275" eaLnBrk="0" fontAlgn="base" hangingPunct="0">
              <a:lnSpc>
                <a:spcPct val="90000"/>
              </a:lnSpc>
              <a:spcBef>
                <a:spcPts val="600"/>
              </a:spcBef>
              <a:spcAft>
                <a:spcPct val="0"/>
              </a:spcAft>
              <a:buClr>
                <a:schemeClr val="hlink"/>
              </a:buClr>
              <a:buFont typeface="Arial" panose="020B0604020202020204" pitchFamily="34" charset="0"/>
              <a:buChar char="»"/>
              <a:defRPr sz="1600">
                <a:latin typeface="Arial" panose="020B0604020202020204" pitchFamily="34" charset="0"/>
                <a:cs typeface="Arial" panose="020B0604020202020204" pitchFamily="34" charset="0"/>
              </a:defRPr>
            </a:lvl5pPr>
            <a:lvl6pPr marL="2514499" indent="-228590" defTabSz="914364">
              <a:lnSpc>
                <a:spcPct val="90000"/>
              </a:lnSpc>
              <a:spcBef>
                <a:spcPts val="500"/>
              </a:spcBef>
              <a:buFont typeface="Arial" panose="020B0604020202020204" pitchFamily="34" charset="0"/>
              <a:buChar char="•"/>
            </a:lvl6pPr>
            <a:lvl7pPr marL="2971681" indent="-228590" defTabSz="914364">
              <a:lnSpc>
                <a:spcPct val="90000"/>
              </a:lnSpc>
              <a:spcBef>
                <a:spcPts val="500"/>
              </a:spcBef>
              <a:buFont typeface="Arial" panose="020B0604020202020204" pitchFamily="34" charset="0"/>
              <a:buChar char="•"/>
            </a:lvl7pPr>
            <a:lvl8pPr marL="3428863" indent="-228590" defTabSz="914364">
              <a:lnSpc>
                <a:spcPct val="90000"/>
              </a:lnSpc>
              <a:spcBef>
                <a:spcPts val="500"/>
              </a:spcBef>
              <a:buFont typeface="Arial" panose="020B0604020202020204" pitchFamily="34" charset="0"/>
              <a:buChar char="•"/>
            </a:lvl8pPr>
            <a:lvl9pPr marL="3886044" indent="-228590" defTabSz="914364">
              <a:lnSpc>
                <a:spcPct val="90000"/>
              </a:lnSpc>
              <a:spcBef>
                <a:spcPts val="500"/>
              </a:spcBef>
              <a:buFont typeface="Arial" panose="020B0604020202020204" pitchFamily="34" charset="0"/>
              <a:buChar char="•"/>
            </a:lvl9pPr>
          </a:lstStyle>
          <a:p>
            <a:r>
              <a:rPr lang="en-US" dirty="0">
                <a:solidFill>
                  <a:srgbClr val="0070C0"/>
                </a:solidFill>
                <a:sym typeface="Arial"/>
              </a:rPr>
              <a:t>PrEP is </a:t>
            </a:r>
            <a:r>
              <a:rPr lang="en-US" b="0" dirty="0">
                <a:sym typeface="Arial"/>
              </a:rPr>
              <a:t>a </a:t>
            </a:r>
            <a:r>
              <a:rPr lang="en-US" i="1" dirty="0">
                <a:sym typeface="Arial"/>
              </a:rPr>
              <a:t>comprehensive set of services </a:t>
            </a:r>
            <a:r>
              <a:rPr lang="en-US" b="0" dirty="0">
                <a:sym typeface="Arial"/>
              </a:rPr>
              <a:t>to reduce risk of HIV infection</a:t>
            </a:r>
            <a:r>
              <a:rPr lang="en-US" b="0" baseline="30000" dirty="0">
                <a:sym typeface="Arial"/>
              </a:rPr>
              <a:t>1</a:t>
            </a:r>
            <a:endParaRPr lang="en-US" b="0" baseline="30000" dirty="0"/>
          </a:p>
        </p:txBody>
      </p:sp>
    </p:spTree>
    <p:custDataLst>
      <p:tags r:id="rId1"/>
    </p:custDataLst>
    <p:extLst>
      <p:ext uri="{BB962C8B-B14F-4D97-AF65-F5344CB8AC3E}">
        <p14:creationId xmlns:p14="http://schemas.microsoft.com/office/powerpoint/2010/main" val="1254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8B947C2-02D2-458C-8DA8-B374A4A87093}"/>
              </a:ext>
            </a:extLst>
          </p:cNvPr>
          <p:cNvSpPr>
            <a:spLocks noGrp="1"/>
          </p:cNvSpPr>
          <p:nvPr>
            <p:ph type="title"/>
          </p:nvPr>
        </p:nvSpPr>
        <p:spPr/>
        <p:txBody>
          <a:bodyPr/>
          <a:lstStyle/>
          <a:p>
            <a:r>
              <a:rPr lang="en-US" dirty="0"/>
              <a:t>PrEP Is for the Individual Who…</a:t>
            </a:r>
          </a:p>
        </p:txBody>
      </p:sp>
      <p:sp>
        <p:nvSpPr>
          <p:cNvPr id="7" name="Content Placeholder 6">
            <a:extLst>
              <a:ext uri="{FF2B5EF4-FFF2-40B4-BE49-F238E27FC236}">
                <a16:creationId xmlns:a16="http://schemas.microsoft.com/office/drawing/2014/main" id="{87360E7F-F2D6-485E-B8E1-E9BBE8FAD534}"/>
              </a:ext>
            </a:extLst>
          </p:cNvPr>
          <p:cNvSpPr>
            <a:spLocks noGrp="1"/>
          </p:cNvSpPr>
          <p:nvPr>
            <p:ph sz="half" idx="1"/>
          </p:nvPr>
        </p:nvSpPr>
        <p:spPr>
          <a:xfrm>
            <a:off x="609600" y="1609727"/>
            <a:ext cx="5384800" cy="3387594"/>
          </a:xfrm>
        </p:spPr>
        <p:txBody>
          <a:bodyPr/>
          <a:lstStyle/>
          <a:p>
            <a:pPr>
              <a:spcBef>
                <a:spcPts val="400"/>
              </a:spcBef>
            </a:pPr>
            <a:r>
              <a:rPr lang="en-US" sz="2000" b="1" dirty="0">
                <a:solidFill>
                  <a:srgbClr val="0070C0"/>
                </a:solidFill>
              </a:rPr>
              <a:t>Has had anal or vaginal sex in the past </a:t>
            </a:r>
            <a:br>
              <a:rPr lang="en-US" sz="2000" b="1" dirty="0">
                <a:solidFill>
                  <a:srgbClr val="0070C0"/>
                </a:solidFill>
              </a:rPr>
            </a:br>
            <a:r>
              <a:rPr lang="en-US" sz="2000" b="1" dirty="0">
                <a:solidFill>
                  <a:srgbClr val="0070C0"/>
                </a:solidFill>
              </a:rPr>
              <a:t>6 months and </a:t>
            </a:r>
          </a:p>
          <a:p>
            <a:pPr lvl="1">
              <a:spcBef>
                <a:spcPts val="400"/>
              </a:spcBef>
            </a:pPr>
            <a:r>
              <a:rPr lang="en-US" sz="1600" dirty="0">
                <a:solidFill>
                  <a:srgbClr val="0070C0"/>
                </a:solidFill>
              </a:rPr>
              <a:t>Has inconsistent or no condom use</a:t>
            </a:r>
          </a:p>
          <a:p>
            <a:pPr lvl="1">
              <a:spcBef>
                <a:spcPts val="400"/>
              </a:spcBef>
            </a:pPr>
            <a:r>
              <a:rPr lang="en-US" sz="1600" dirty="0"/>
              <a:t>Has a sexual partner with HIV, with unknown or detectable viral load</a:t>
            </a:r>
          </a:p>
          <a:p>
            <a:pPr lvl="1">
              <a:spcBef>
                <a:spcPts val="400"/>
              </a:spcBef>
            </a:pPr>
            <a:r>
              <a:rPr lang="en-US" sz="1600" dirty="0"/>
              <a:t>Has been diagnosed with an STI in the past 6 months</a:t>
            </a:r>
          </a:p>
          <a:p>
            <a:pPr>
              <a:spcBef>
                <a:spcPts val="400"/>
              </a:spcBef>
            </a:pPr>
            <a:r>
              <a:rPr lang="en-US" sz="2000" b="1" dirty="0"/>
              <a:t>Is planning to get pregnant, is pregnant or breastfeeding and</a:t>
            </a:r>
          </a:p>
          <a:p>
            <a:pPr lvl="1">
              <a:spcBef>
                <a:spcPts val="400"/>
              </a:spcBef>
            </a:pPr>
            <a:r>
              <a:rPr lang="en-US" sz="1600" dirty="0"/>
              <a:t>Has a partner with HIV; oral PrEP may protect mother and baby from HIV transmission</a:t>
            </a:r>
          </a:p>
          <a:p>
            <a:pPr>
              <a:spcBef>
                <a:spcPts val="400"/>
              </a:spcBef>
            </a:pPr>
            <a:r>
              <a:rPr lang="en-US" sz="2000" b="1" dirty="0"/>
              <a:t>Is an adolescent and</a:t>
            </a:r>
          </a:p>
          <a:p>
            <a:pPr lvl="1">
              <a:spcBef>
                <a:spcPts val="400"/>
              </a:spcBef>
            </a:pPr>
            <a:r>
              <a:rPr lang="en-US" sz="1600" dirty="0"/>
              <a:t>Is at risk for HIV infection from sex or drug use </a:t>
            </a:r>
          </a:p>
        </p:txBody>
      </p:sp>
      <p:sp>
        <p:nvSpPr>
          <p:cNvPr id="6" name="Content Placeholder 5">
            <a:extLst>
              <a:ext uri="{FF2B5EF4-FFF2-40B4-BE49-F238E27FC236}">
                <a16:creationId xmlns:a16="http://schemas.microsoft.com/office/drawing/2014/main" id="{D470D17C-AFCA-4FB3-932C-4CCE241B69AC}"/>
              </a:ext>
            </a:extLst>
          </p:cNvPr>
          <p:cNvSpPr>
            <a:spLocks noGrp="1"/>
          </p:cNvSpPr>
          <p:nvPr>
            <p:ph sz="half" idx="2"/>
          </p:nvPr>
        </p:nvSpPr>
        <p:spPr>
          <a:xfrm>
            <a:off x="6197600" y="1609727"/>
            <a:ext cx="5285740" cy="2616101"/>
          </a:xfrm>
        </p:spPr>
        <p:txBody>
          <a:bodyPr/>
          <a:lstStyle/>
          <a:p>
            <a:pPr>
              <a:spcBef>
                <a:spcPts val="400"/>
              </a:spcBef>
            </a:pPr>
            <a:r>
              <a:rPr lang="en-US" sz="2000" b="1" dirty="0"/>
              <a:t>Lives in a high-prevalence geographic area or network</a:t>
            </a:r>
          </a:p>
          <a:p>
            <a:pPr>
              <a:spcBef>
                <a:spcPts val="400"/>
              </a:spcBef>
            </a:pPr>
            <a:r>
              <a:rPr lang="en-US" sz="2000" b="1" dirty="0"/>
              <a:t>Injects drugs and</a:t>
            </a:r>
          </a:p>
          <a:p>
            <a:pPr lvl="1">
              <a:spcBef>
                <a:spcPts val="400"/>
              </a:spcBef>
            </a:pPr>
            <a:r>
              <a:rPr lang="en-US" sz="1600" dirty="0"/>
              <a:t>Has an injection partner with HIV or</a:t>
            </a:r>
          </a:p>
          <a:p>
            <a:pPr lvl="1">
              <a:spcBef>
                <a:spcPts val="400"/>
              </a:spcBef>
            </a:pPr>
            <a:r>
              <a:rPr lang="en-US" sz="1600" dirty="0"/>
              <a:t>Shares needles, syringes or other drug injection equipment</a:t>
            </a:r>
          </a:p>
          <a:p>
            <a:pPr>
              <a:spcBef>
                <a:spcPts val="400"/>
              </a:spcBef>
            </a:pPr>
            <a:r>
              <a:rPr lang="en-US" sz="2000" b="1" dirty="0"/>
              <a:t>Was prescribed nPEP and</a:t>
            </a:r>
          </a:p>
          <a:p>
            <a:pPr lvl="1">
              <a:spcBef>
                <a:spcPts val="400"/>
              </a:spcBef>
            </a:pPr>
            <a:r>
              <a:rPr lang="en-US" sz="1600" dirty="0"/>
              <a:t>Reports continued behavior that puts them at risk</a:t>
            </a:r>
          </a:p>
          <a:p>
            <a:pPr lvl="1">
              <a:spcBef>
                <a:spcPts val="400"/>
              </a:spcBef>
            </a:pPr>
            <a:r>
              <a:rPr lang="en-US" sz="1600" dirty="0"/>
              <a:t>Has had multiple courses of nPEP</a:t>
            </a:r>
          </a:p>
        </p:txBody>
      </p:sp>
      <p:sp>
        <p:nvSpPr>
          <p:cNvPr id="10" name="Footer Placeholder 9">
            <a:extLst>
              <a:ext uri="{FF2B5EF4-FFF2-40B4-BE49-F238E27FC236}">
                <a16:creationId xmlns:a16="http://schemas.microsoft.com/office/drawing/2014/main" id="{00C5B28E-FF38-11FD-273C-0E0431B164C6}"/>
              </a:ext>
            </a:extLst>
          </p:cNvPr>
          <p:cNvSpPr>
            <a:spLocks noGrp="1"/>
          </p:cNvSpPr>
          <p:nvPr>
            <p:ph type="ftr" sz="quarter" idx="10"/>
          </p:nvPr>
        </p:nvSpPr>
        <p:spPr>
          <a:xfrm>
            <a:off x="609600" y="5890736"/>
            <a:ext cx="10972800" cy="738664"/>
          </a:xfrm>
        </p:spPr>
        <p:txBody>
          <a:bodyPr/>
          <a:lstStyle/>
          <a:p>
            <a:r>
              <a:rPr lang="en-US" dirty="0"/>
              <a:t>nPEP, nonoccupational postexposure prophylaxis (ie, the use of antiretroviral drugs after a high-risk event to stop HIV acquisition).</a:t>
            </a:r>
          </a:p>
          <a:p>
            <a:r>
              <a:rPr lang="en-US" dirty="0"/>
              <a:t>1. CDC. Deciding to take PrEP. Updated July 2022. https://www.cdc.gov/hiv/basics/prep/prep-decision.html; Accessed August 22, 2022; 2. Stewart J, Stekler JD. </a:t>
            </a:r>
            <a:r>
              <a:rPr lang="en-US" i="1" dirty="0"/>
              <a:t>J Fam Pract</a:t>
            </a:r>
            <a:r>
              <a:rPr lang="en-US" dirty="0"/>
              <a:t>. 2019;68(5):254-261; 3. CDC. USPHS. Preexposure Prophylaxis for the Prevention of HIV Infection in the United States—2021 Update. https://www.cdc.gov/hiv/pdf/risk/prep/cdc-hiv-prep-guidelines-2021.pdf. Accessed August 21, 2022.</a:t>
            </a:r>
          </a:p>
        </p:txBody>
      </p:sp>
      <p:sp>
        <p:nvSpPr>
          <p:cNvPr id="5" name="TextBox 4">
            <a:extLst>
              <a:ext uri="{FF2B5EF4-FFF2-40B4-BE49-F238E27FC236}">
                <a16:creationId xmlns:a16="http://schemas.microsoft.com/office/drawing/2014/main" id="{20C62EB5-E7A7-FD6F-58C3-E49B4F0A81BF}"/>
              </a:ext>
            </a:extLst>
          </p:cNvPr>
          <p:cNvSpPr txBox="1"/>
          <p:nvPr/>
        </p:nvSpPr>
        <p:spPr>
          <a:xfrm>
            <a:off x="609600" y="5073678"/>
            <a:ext cx="10972800" cy="707886"/>
          </a:xfrm>
          <a:prstGeom prst="rect">
            <a:avLst/>
          </a:prstGeom>
          <a:solidFill>
            <a:srgbClr val="1B3F73"/>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defPPr>
              <a:defRPr lang="en-US"/>
            </a:defPPr>
            <a:lvl1pPr indent="0" algn="ctr" defTabSz="1097280" eaLnBrk="0" fontAlgn="base" hangingPunct="0">
              <a:lnSpc>
                <a:spcPct val="85000"/>
              </a:lnSpc>
              <a:spcBef>
                <a:spcPct val="0"/>
              </a:spcBef>
              <a:spcAft>
                <a:spcPct val="0"/>
              </a:spcAft>
              <a:buClr>
                <a:srgbClr val="00AEEF"/>
              </a:buClr>
              <a:buNone/>
              <a:defRPr sz="2400" b="1">
                <a:solidFill>
                  <a:srgbClr val="FFFFFF"/>
                </a:solidFill>
                <a:latin typeface="Arial" panose="020B0604020202020204" pitchFamily="34" charset="0"/>
                <a:cs typeface="Arial" panose="020B0604020202020204" pitchFamily="34" charset="0"/>
              </a:defRPr>
            </a:lvl1pPr>
            <a:lvl2pPr marL="639763" indent="-296863" eaLnBrk="0" fontAlgn="base" hangingPunct="0">
              <a:lnSpc>
                <a:spcPct val="90000"/>
              </a:lnSpc>
              <a:spcBef>
                <a:spcPct val="20000"/>
              </a:spcBef>
              <a:spcAft>
                <a:spcPct val="0"/>
              </a:spcAft>
              <a:buClr>
                <a:srgbClr val="8DC63F"/>
              </a:buClr>
              <a:buFont typeface="Arial" panose="020B0604020202020204" pitchFamily="34" charset="0"/>
              <a:buChar char="–"/>
              <a:defRPr sz="2400"/>
            </a:lvl2pPr>
            <a:lvl3pPr indent="-160338" eaLnBrk="0" fontAlgn="base" hangingPunct="0">
              <a:lnSpc>
                <a:spcPct val="90000"/>
              </a:lnSpc>
              <a:spcBef>
                <a:spcPct val="20000"/>
              </a:spcBef>
              <a:spcAft>
                <a:spcPct val="0"/>
              </a:spcAft>
              <a:buClr>
                <a:srgbClr val="FBB040"/>
              </a:buClr>
              <a:buChar char="•"/>
              <a:defRPr sz="2000"/>
            </a:lvl3pPr>
            <a:lvl4pPr marL="1263650" indent="-234950" eaLnBrk="0" fontAlgn="base" hangingPunct="0">
              <a:lnSpc>
                <a:spcPct val="90000"/>
              </a:lnSpc>
              <a:spcBef>
                <a:spcPct val="20000"/>
              </a:spcBef>
              <a:spcAft>
                <a:spcPct val="0"/>
              </a:spcAft>
              <a:buClr>
                <a:srgbClr val="00AEEF"/>
              </a:buClr>
              <a:buFont typeface="Arial" panose="020B0604020202020204" pitchFamily="34" charset="0"/>
              <a:buChar char="–"/>
            </a:lvl4pPr>
            <a:lvl5pPr marL="1554163" indent="-176213" eaLnBrk="0" fontAlgn="base" hangingPunct="0">
              <a:lnSpc>
                <a:spcPct val="90000"/>
              </a:lnSpc>
              <a:spcBef>
                <a:spcPct val="20000"/>
              </a:spcBef>
              <a:spcAft>
                <a:spcPct val="0"/>
              </a:spcAft>
              <a:buClr>
                <a:schemeClr val="hlink"/>
              </a:buClr>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sz="2000" i="1" dirty="0"/>
              <a:t>According to the 2021 Updated Guidelines</a:t>
            </a:r>
            <a:r>
              <a:rPr lang="en-US" sz="2000" dirty="0"/>
              <a:t>: clients who request PrEP should be offered it, even if no specific risk behaviors are evident or mentioned by the client.</a:t>
            </a:r>
            <a:r>
              <a:rPr lang="en-US" sz="2000" baseline="30000" dirty="0"/>
              <a:t>3</a:t>
            </a:r>
          </a:p>
        </p:txBody>
      </p:sp>
    </p:spTree>
    <p:custDataLst>
      <p:tags r:id="rId1"/>
    </p:custDataLst>
    <p:extLst>
      <p:ext uri="{BB962C8B-B14F-4D97-AF65-F5344CB8AC3E}">
        <p14:creationId xmlns:p14="http://schemas.microsoft.com/office/powerpoint/2010/main" val="2726479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509C-AE43-5836-2A7A-A47EA173F9C5}"/>
              </a:ext>
            </a:extLst>
          </p:cNvPr>
          <p:cNvSpPr>
            <a:spLocks noGrp="1"/>
          </p:cNvSpPr>
          <p:nvPr>
            <p:ph type="title"/>
          </p:nvPr>
        </p:nvSpPr>
        <p:spPr/>
        <p:txBody>
          <a:bodyPr/>
          <a:lstStyle/>
          <a:p>
            <a:r>
              <a:rPr lang="en-US" dirty="0"/>
              <a:t>HIV Prevention Is Primary Care!</a:t>
            </a:r>
          </a:p>
        </p:txBody>
      </p:sp>
      <p:sp>
        <p:nvSpPr>
          <p:cNvPr id="3" name="Content Placeholder 2">
            <a:extLst>
              <a:ext uri="{FF2B5EF4-FFF2-40B4-BE49-F238E27FC236}">
                <a16:creationId xmlns:a16="http://schemas.microsoft.com/office/drawing/2014/main" id="{B2185E8B-2B4A-1D0D-00D3-7FAF2FCA7B94}"/>
              </a:ext>
            </a:extLst>
          </p:cNvPr>
          <p:cNvSpPr>
            <a:spLocks noGrp="1"/>
          </p:cNvSpPr>
          <p:nvPr>
            <p:ph idx="1"/>
          </p:nvPr>
        </p:nvSpPr>
        <p:spPr/>
        <p:txBody>
          <a:bodyPr/>
          <a:lstStyle/>
          <a:p>
            <a:r>
              <a:rPr lang="en-US" dirty="0"/>
              <a:t>It’s a preventive care strategy like other day-to-day practices that are an essential part of primary care </a:t>
            </a:r>
          </a:p>
          <a:p>
            <a:pPr lvl="1"/>
            <a:r>
              <a:rPr lang="en-US" dirty="0"/>
              <a:t>Statins to reduce hyperlipidemia and prevent myocardial infarction</a:t>
            </a:r>
          </a:p>
          <a:p>
            <a:pPr lvl="1"/>
            <a:r>
              <a:rPr lang="en-US" dirty="0"/>
              <a:t>Oral contraceptives to prevent unwanted pregnancy</a:t>
            </a:r>
          </a:p>
          <a:p>
            <a:pPr lvl="1"/>
            <a:r>
              <a:rPr lang="en-US" dirty="0"/>
              <a:t>Metformin for diabetes</a:t>
            </a:r>
          </a:p>
          <a:p>
            <a:endParaRPr lang="en-US" dirty="0"/>
          </a:p>
        </p:txBody>
      </p:sp>
      <p:sp>
        <p:nvSpPr>
          <p:cNvPr id="4" name="Footer Placeholder 3">
            <a:extLst>
              <a:ext uri="{FF2B5EF4-FFF2-40B4-BE49-F238E27FC236}">
                <a16:creationId xmlns:a16="http://schemas.microsoft.com/office/drawing/2014/main" id="{715BE727-339B-CE19-269A-B68D3EEF2788}"/>
              </a:ext>
            </a:extLst>
          </p:cNvPr>
          <p:cNvSpPr>
            <a:spLocks noGrp="1"/>
          </p:cNvSpPr>
          <p:nvPr>
            <p:ph type="ftr" sz="quarter" idx="10"/>
          </p:nvPr>
        </p:nvSpPr>
        <p:spPr/>
        <p:txBody>
          <a:bodyPr/>
          <a:lstStyle/>
          <a:p>
            <a:endParaRPr lang="en-US" dirty="0"/>
          </a:p>
        </p:txBody>
      </p:sp>
    </p:spTree>
    <p:custDataLst>
      <p:tags r:id="rId1"/>
    </p:custDataLst>
    <p:extLst>
      <p:ext uri="{BB962C8B-B14F-4D97-AF65-F5344CB8AC3E}">
        <p14:creationId xmlns:p14="http://schemas.microsoft.com/office/powerpoint/2010/main" val="2089335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9A0F67D-42FF-53DF-B4E4-C9539013300D}"/>
              </a:ext>
            </a:extLst>
          </p:cNvPr>
          <p:cNvGrpSpPr/>
          <p:nvPr/>
        </p:nvGrpSpPr>
        <p:grpSpPr>
          <a:xfrm>
            <a:off x="609600" y="1600200"/>
            <a:ext cx="10972799" cy="3634740"/>
            <a:chOff x="12334" y="-6325"/>
            <a:chExt cx="12185313" cy="3892524"/>
          </a:xfrm>
        </p:grpSpPr>
        <p:sp>
          <p:nvSpPr>
            <p:cNvPr id="110" name="Content Placeholder 5">
              <a:extLst>
                <a:ext uri="{FF2B5EF4-FFF2-40B4-BE49-F238E27FC236}">
                  <a16:creationId xmlns:a16="http://schemas.microsoft.com/office/drawing/2014/main" id="{3D21D7C0-FCCB-4855-9E74-6FC8206BFA34}"/>
                </a:ext>
              </a:extLst>
            </p:cNvPr>
            <p:cNvSpPr txBox="1">
              <a:spLocks noChangeArrowheads="1"/>
            </p:cNvSpPr>
            <p:nvPr/>
          </p:nvSpPr>
          <p:spPr>
            <a:xfrm rot="16200000">
              <a:off x="-1012402" y="1535459"/>
              <a:ext cx="2603470" cy="553998"/>
            </a:xfrm>
            <a:prstGeom prst="rect">
              <a:avLst/>
            </a:prstGeom>
          </p:spPr>
          <p:txBody>
            <a:bodyPr wrap="none" lIns="0" tIns="0" rIns="0" bIns="0">
              <a:spAutoFit/>
            </a:bodyPr>
            <a:lstStyle>
              <a:defPPr>
                <a:defRPr lang="en-US"/>
              </a:defPPr>
              <a:lvl1pPr algn="ctr">
                <a:lnSpc>
                  <a:spcPct val="90000"/>
                </a:lnSpc>
                <a:defRPr sz="2000" b="1">
                  <a:latin typeface="Arial" panose="020B0604020202020204" pitchFamily="34" charset="0"/>
                  <a:cs typeface="Arial" panose="020B0604020202020204" pitchFamily="34" charset="0"/>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r>
                <a:rPr lang="en-US" dirty="0"/>
                <a:t>PrEP NNT to Prevent </a:t>
              </a:r>
              <a:br>
                <a:rPr lang="en-US" dirty="0"/>
              </a:br>
              <a:r>
                <a:rPr lang="en-US" dirty="0"/>
                <a:t>1 HIV Infection</a:t>
              </a:r>
              <a:r>
                <a:rPr lang="en-US" baseline="30000" dirty="0"/>
                <a:t>a</a:t>
              </a:r>
            </a:p>
          </p:txBody>
        </p:sp>
        <p:sp>
          <p:nvSpPr>
            <p:cNvPr id="229" name="Rectangle 228">
              <a:extLst>
                <a:ext uri="{FF2B5EF4-FFF2-40B4-BE49-F238E27FC236}">
                  <a16:creationId xmlns:a16="http://schemas.microsoft.com/office/drawing/2014/main" id="{40575E55-5FDC-4933-ADE9-5664DE5A8085}"/>
                </a:ext>
              </a:extLst>
            </p:cNvPr>
            <p:cNvSpPr/>
            <p:nvPr/>
          </p:nvSpPr>
          <p:spPr bwMode="auto">
            <a:xfrm>
              <a:off x="10272906" y="461662"/>
              <a:ext cx="1924741" cy="1005840"/>
            </a:xfrm>
            <a:prstGeom prst="rect">
              <a:avLst/>
            </a:prstGeom>
            <a:solidFill>
              <a:srgbClr val="7030A0"/>
            </a:solidFill>
            <a:ln w="9525">
              <a:noFill/>
              <a:miter lim="800000"/>
              <a:headEnd/>
              <a:tailEnd/>
            </a:ln>
          </p:spPr>
          <p:txBody>
            <a:bodyPr wrap="square" lIns="68580" tIns="34290" rIns="68580" bIns="34290" anchor="ctr">
              <a:noAutofit/>
            </a:bodyPr>
            <a:lstStyle/>
            <a:p>
              <a:pPr algn="ctr">
                <a:lnSpc>
                  <a:spcPct val="90000"/>
                </a:lnSpc>
              </a:pPr>
              <a:r>
                <a:rPr lang="en-US" sz="1600" b="1" dirty="0">
                  <a:solidFill>
                    <a:schemeClr val="bg1"/>
                  </a:solidFill>
                  <a:latin typeface="Arial" panose="020B0604020202020204" pitchFamily="34" charset="0"/>
                  <a:cs typeface="Arial" panose="020B0604020202020204" pitchFamily="34" charset="0"/>
                </a:rPr>
                <a:t> Statin NNT to prevent </a:t>
              </a:r>
              <a:br>
                <a:rPr lang="en-US" sz="16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1 myocardial infarction=56</a:t>
              </a:r>
            </a:p>
          </p:txBody>
        </p:sp>
        <p:grpSp>
          <p:nvGrpSpPr>
            <p:cNvPr id="111" name="Group 110">
              <a:extLst>
                <a:ext uri="{FF2B5EF4-FFF2-40B4-BE49-F238E27FC236}">
                  <a16:creationId xmlns:a16="http://schemas.microsoft.com/office/drawing/2014/main" id="{2EA5E698-A2D1-4145-B6BE-6FF173257CAF}"/>
                </a:ext>
              </a:extLst>
            </p:cNvPr>
            <p:cNvGrpSpPr/>
            <p:nvPr/>
          </p:nvGrpSpPr>
          <p:grpSpPr>
            <a:xfrm>
              <a:off x="624596" y="1579146"/>
              <a:ext cx="328761" cy="193899"/>
              <a:chOff x="5449734" y="2064612"/>
              <a:chExt cx="356706" cy="190862"/>
            </a:xfrm>
          </p:grpSpPr>
          <p:sp>
            <p:nvSpPr>
              <p:cNvPr id="272" name="Content Placeholder 5">
                <a:extLst>
                  <a:ext uri="{FF2B5EF4-FFF2-40B4-BE49-F238E27FC236}">
                    <a16:creationId xmlns:a16="http://schemas.microsoft.com/office/drawing/2014/main" id="{04A0BF07-A751-4FC9-8DE7-1F102158F953}"/>
                  </a:ext>
                </a:extLst>
              </p:cNvPr>
              <p:cNvSpPr txBox="1">
                <a:spLocks noChangeArrowheads="1"/>
              </p:cNvSpPr>
              <p:nvPr/>
            </p:nvSpPr>
            <p:spPr>
              <a:xfrm>
                <a:off x="5449734" y="2064612"/>
                <a:ext cx="215669" cy="190862"/>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r">
                  <a:buNone/>
                </a:pPr>
                <a:r>
                  <a:rPr lang="en-US" sz="1400" b="1" kern="0" dirty="0">
                    <a:latin typeface="Arial" panose="020B0604020202020204" pitchFamily="34" charset="0"/>
                    <a:cs typeface="Arial" panose="020B0604020202020204" pitchFamily="34" charset="0"/>
                  </a:rPr>
                  <a:t>40</a:t>
                </a:r>
              </a:p>
            </p:txBody>
          </p:sp>
          <p:cxnSp>
            <p:nvCxnSpPr>
              <p:cNvPr id="273" name="Straight Connector 272">
                <a:extLst>
                  <a:ext uri="{FF2B5EF4-FFF2-40B4-BE49-F238E27FC236}">
                    <a16:creationId xmlns:a16="http://schemas.microsoft.com/office/drawing/2014/main" id="{20CEF523-2F09-4D29-8DCD-464A564D2CA8}"/>
                  </a:ext>
                </a:extLst>
              </p:cNvPr>
              <p:cNvCxnSpPr>
                <a:cxnSpLocks/>
              </p:cNvCxnSpPr>
              <p:nvPr/>
            </p:nvCxnSpPr>
            <p:spPr>
              <a:xfrm>
                <a:off x="5715000" y="2160044"/>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1A74C00D-4C71-454F-BF0B-72F04AFDF1E7}"/>
                </a:ext>
              </a:extLst>
            </p:cNvPr>
            <p:cNvGrpSpPr/>
            <p:nvPr/>
          </p:nvGrpSpPr>
          <p:grpSpPr>
            <a:xfrm>
              <a:off x="624596" y="2044989"/>
              <a:ext cx="328761" cy="193899"/>
              <a:chOff x="5449734" y="2064612"/>
              <a:chExt cx="356706" cy="190862"/>
            </a:xfrm>
          </p:grpSpPr>
          <p:sp>
            <p:nvSpPr>
              <p:cNvPr id="270" name="Content Placeholder 5">
                <a:extLst>
                  <a:ext uri="{FF2B5EF4-FFF2-40B4-BE49-F238E27FC236}">
                    <a16:creationId xmlns:a16="http://schemas.microsoft.com/office/drawing/2014/main" id="{A075BBEF-8113-46DF-B1F1-0F515F31EC3F}"/>
                  </a:ext>
                </a:extLst>
              </p:cNvPr>
              <p:cNvSpPr txBox="1">
                <a:spLocks noChangeArrowheads="1"/>
              </p:cNvSpPr>
              <p:nvPr/>
            </p:nvSpPr>
            <p:spPr>
              <a:xfrm>
                <a:off x="5449734" y="2064612"/>
                <a:ext cx="215669" cy="190862"/>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r">
                  <a:buNone/>
                </a:pPr>
                <a:r>
                  <a:rPr lang="en-US" sz="1400" b="1" kern="0" dirty="0">
                    <a:latin typeface="Arial" panose="020B0604020202020204" pitchFamily="34" charset="0"/>
                    <a:cs typeface="Arial" panose="020B0604020202020204" pitchFamily="34" charset="0"/>
                  </a:rPr>
                  <a:t>30</a:t>
                </a:r>
              </a:p>
            </p:txBody>
          </p:sp>
          <p:cxnSp>
            <p:nvCxnSpPr>
              <p:cNvPr id="271" name="Straight Connector 270">
                <a:extLst>
                  <a:ext uri="{FF2B5EF4-FFF2-40B4-BE49-F238E27FC236}">
                    <a16:creationId xmlns:a16="http://schemas.microsoft.com/office/drawing/2014/main" id="{099013AC-D5F1-4A13-99E4-B0A89E3C80C6}"/>
                  </a:ext>
                </a:extLst>
              </p:cNvPr>
              <p:cNvCxnSpPr>
                <a:cxnSpLocks/>
              </p:cNvCxnSpPr>
              <p:nvPr/>
            </p:nvCxnSpPr>
            <p:spPr>
              <a:xfrm>
                <a:off x="5715000" y="2160044"/>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2837FF1D-4E51-4CA3-B07A-49EEFD1163A2}"/>
                </a:ext>
              </a:extLst>
            </p:cNvPr>
            <p:cNvGrpSpPr/>
            <p:nvPr/>
          </p:nvGrpSpPr>
          <p:grpSpPr>
            <a:xfrm>
              <a:off x="624596" y="2487904"/>
              <a:ext cx="328761" cy="193899"/>
              <a:chOff x="5449734" y="2064612"/>
              <a:chExt cx="356706" cy="190862"/>
            </a:xfrm>
          </p:grpSpPr>
          <p:sp>
            <p:nvSpPr>
              <p:cNvPr id="268" name="Content Placeholder 5">
                <a:extLst>
                  <a:ext uri="{FF2B5EF4-FFF2-40B4-BE49-F238E27FC236}">
                    <a16:creationId xmlns:a16="http://schemas.microsoft.com/office/drawing/2014/main" id="{3F6D375B-BCB4-456B-A57A-61B9DA84D3CC}"/>
                  </a:ext>
                </a:extLst>
              </p:cNvPr>
              <p:cNvSpPr txBox="1">
                <a:spLocks noChangeArrowheads="1"/>
              </p:cNvSpPr>
              <p:nvPr/>
            </p:nvSpPr>
            <p:spPr>
              <a:xfrm>
                <a:off x="5449734" y="2064612"/>
                <a:ext cx="215669" cy="190862"/>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r">
                  <a:buNone/>
                </a:pPr>
                <a:r>
                  <a:rPr lang="en-US" sz="1400" b="1" kern="0" dirty="0">
                    <a:latin typeface="Arial" panose="020B0604020202020204" pitchFamily="34" charset="0"/>
                    <a:cs typeface="Arial" panose="020B0604020202020204" pitchFamily="34" charset="0"/>
                  </a:rPr>
                  <a:t>20</a:t>
                </a:r>
              </a:p>
            </p:txBody>
          </p:sp>
          <p:cxnSp>
            <p:nvCxnSpPr>
              <p:cNvPr id="269" name="Straight Connector 268">
                <a:extLst>
                  <a:ext uri="{FF2B5EF4-FFF2-40B4-BE49-F238E27FC236}">
                    <a16:creationId xmlns:a16="http://schemas.microsoft.com/office/drawing/2014/main" id="{387CFECA-4CE0-41E8-B444-B830026E5B26}"/>
                  </a:ext>
                </a:extLst>
              </p:cNvPr>
              <p:cNvCxnSpPr>
                <a:cxnSpLocks/>
              </p:cNvCxnSpPr>
              <p:nvPr/>
            </p:nvCxnSpPr>
            <p:spPr>
              <a:xfrm>
                <a:off x="5715000" y="2160044"/>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38EDA46-585A-48AF-BF08-4D2301363E8B}"/>
                </a:ext>
              </a:extLst>
            </p:cNvPr>
            <p:cNvGrpSpPr/>
            <p:nvPr/>
          </p:nvGrpSpPr>
          <p:grpSpPr>
            <a:xfrm>
              <a:off x="624596" y="2946665"/>
              <a:ext cx="328761" cy="193899"/>
              <a:chOff x="5449734" y="2064612"/>
              <a:chExt cx="356706" cy="190862"/>
            </a:xfrm>
          </p:grpSpPr>
          <p:sp>
            <p:nvSpPr>
              <p:cNvPr id="266" name="Content Placeholder 5">
                <a:extLst>
                  <a:ext uri="{FF2B5EF4-FFF2-40B4-BE49-F238E27FC236}">
                    <a16:creationId xmlns:a16="http://schemas.microsoft.com/office/drawing/2014/main" id="{AA963116-A50F-40A8-8456-F77296D67A66}"/>
                  </a:ext>
                </a:extLst>
              </p:cNvPr>
              <p:cNvSpPr txBox="1">
                <a:spLocks noChangeArrowheads="1"/>
              </p:cNvSpPr>
              <p:nvPr/>
            </p:nvSpPr>
            <p:spPr>
              <a:xfrm>
                <a:off x="5449734" y="2064612"/>
                <a:ext cx="215669" cy="190862"/>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r">
                  <a:buNone/>
                </a:pPr>
                <a:r>
                  <a:rPr lang="en-US" sz="1400" b="1" kern="0" dirty="0">
                    <a:latin typeface="Arial" panose="020B0604020202020204" pitchFamily="34" charset="0"/>
                    <a:cs typeface="Arial" panose="020B0604020202020204" pitchFamily="34" charset="0"/>
                  </a:rPr>
                  <a:t>10</a:t>
                </a:r>
              </a:p>
            </p:txBody>
          </p:sp>
          <p:cxnSp>
            <p:nvCxnSpPr>
              <p:cNvPr id="267" name="Straight Connector 266">
                <a:extLst>
                  <a:ext uri="{FF2B5EF4-FFF2-40B4-BE49-F238E27FC236}">
                    <a16:creationId xmlns:a16="http://schemas.microsoft.com/office/drawing/2014/main" id="{8FE09B63-D4AA-4872-9ACD-B733CCFD0EF7}"/>
                  </a:ext>
                </a:extLst>
              </p:cNvPr>
              <p:cNvCxnSpPr>
                <a:cxnSpLocks/>
              </p:cNvCxnSpPr>
              <p:nvPr/>
            </p:nvCxnSpPr>
            <p:spPr>
              <a:xfrm>
                <a:off x="5715000" y="2160044"/>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D0CEB4C3-342E-4608-B2E6-EAFD9B5EF95B}"/>
                </a:ext>
              </a:extLst>
            </p:cNvPr>
            <p:cNvGrpSpPr/>
            <p:nvPr/>
          </p:nvGrpSpPr>
          <p:grpSpPr>
            <a:xfrm>
              <a:off x="723971" y="3415882"/>
              <a:ext cx="229374" cy="193899"/>
              <a:chOff x="5557567" y="2064612"/>
              <a:chExt cx="248873" cy="190862"/>
            </a:xfrm>
          </p:grpSpPr>
          <p:sp>
            <p:nvSpPr>
              <p:cNvPr id="264" name="Content Placeholder 5">
                <a:extLst>
                  <a:ext uri="{FF2B5EF4-FFF2-40B4-BE49-F238E27FC236}">
                    <a16:creationId xmlns:a16="http://schemas.microsoft.com/office/drawing/2014/main" id="{DF61E280-590A-489C-B9BD-63A7FC339590}"/>
                  </a:ext>
                </a:extLst>
              </p:cNvPr>
              <p:cNvSpPr txBox="1">
                <a:spLocks noChangeArrowheads="1"/>
              </p:cNvSpPr>
              <p:nvPr/>
            </p:nvSpPr>
            <p:spPr>
              <a:xfrm>
                <a:off x="5557567" y="2064612"/>
                <a:ext cx="107836" cy="190862"/>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r">
                  <a:buNone/>
                </a:pPr>
                <a:r>
                  <a:rPr lang="en-US" sz="1400" b="1" kern="0" dirty="0">
                    <a:latin typeface="Arial" panose="020B0604020202020204" pitchFamily="34" charset="0"/>
                    <a:cs typeface="Arial" panose="020B0604020202020204" pitchFamily="34" charset="0"/>
                  </a:rPr>
                  <a:t>0</a:t>
                </a:r>
              </a:p>
            </p:txBody>
          </p:sp>
          <p:cxnSp>
            <p:nvCxnSpPr>
              <p:cNvPr id="265" name="Straight Connector 264">
                <a:extLst>
                  <a:ext uri="{FF2B5EF4-FFF2-40B4-BE49-F238E27FC236}">
                    <a16:creationId xmlns:a16="http://schemas.microsoft.com/office/drawing/2014/main" id="{4A3DEF12-3631-42BB-A691-81B330051137}"/>
                  </a:ext>
                </a:extLst>
              </p:cNvPr>
              <p:cNvCxnSpPr>
                <a:cxnSpLocks/>
              </p:cNvCxnSpPr>
              <p:nvPr/>
            </p:nvCxnSpPr>
            <p:spPr>
              <a:xfrm>
                <a:off x="5715000" y="2160044"/>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6" name="Straight Connector 115">
              <a:extLst>
                <a:ext uri="{FF2B5EF4-FFF2-40B4-BE49-F238E27FC236}">
                  <a16:creationId xmlns:a16="http://schemas.microsoft.com/office/drawing/2014/main" id="{4B4079C0-01A5-4B5F-88BE-EF1C40367C6A}"/>
                </a:ext>
              </a:extLst>
            </p:cNvPr>
            <p:cNvCxnSpPr>
              <a:cxnSpLocks/>
            </p:cNvCxnSpPr>
            <p:nvPr/>
          </p:nvCxnSpPr>
          <p:spPr>
            <a:xfrm flipV="1">
              <a:off x="958803" y="78658"/>
              <a:ext cx="0" cy="34676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a16="http://schemas.microsoft.com/office/drawing/2014/main" id="{5AFACED4-7CD6-4389-B535-D26FBDBB4CD9}"/>
                </a:ext>
              </a:extLst>
            </p:cNvPr>
            <p:cNvGrpSpPr/>
            <p:nvPr/>
          </p:nvGrpSpPr>
          <p:grpSpPr>
            <a:xfrm rot="10800000">
              <a:off x="9034654" y="-6325"/>
              <a:ext cx="328760" cy="193899"/>
              <a:chOff x="5449735" y="2064614"/>
              <a:chExt cx="356705" cy="190862"/>
            </a:xfrm>
          </p:grpSpPr>
          <p:sp>
            <p:nvSpPr>
              <p:cNvPr id="262" name="Content Placeholder 5">
                <a:extLst>
                  <a:ext uri="{FF2B5EF4-FFF2-40B4-BE49-F238E27FC236}">
                    <a16:creationId xmlns:a16="http://schemas.microsoft.com/office/drawing/2014/main" id="{298CB698-A6E4-4D7C-B215-A05FB53EFBAA}"/>
                  </a:ext>
                </a:extLst>
              </p:cNvPr>
              <p:cNvSpPr txBox="1">
                <a:spLocks noChangeArrowheads="1"/>
              </p:cNvSpPr>
              <p:nvPr/>
            </p:nvSpPr>
            <p:spPr>
              <a:xfrm rot="10800000">
                <a:off x="5449735" y="2064614"/>
                <a:ext cx="215668" cy="190862"/>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buNone/>
                </a:pPr>
                <a:r>
                  <a:rPr lang="en-US" sz="1400" b="1" kern="0" dirty="0">
                    <a:latin typeface="Arial" panose="020B0604020202020204" pitchFamily="34" charset="0"/>
                    <a:cs typeface="Arial" panose="020B0604020202020204" pitchFamily="34" charset="0"/>
                  </a:rPr>
                  <a:t>60</a:t>
                </a:r>
              </a:p>
            </p:txBody>
          </p:sp>
          <p:cxnSp>
            <p:nvCxnSpPr>
              <p:cNvPr id="263" name="Straight Connector 262">
                <a:extLst>
                  <a:ext uri="{FF2B5EF4-FFF2-40B4-BE49-F238E27FC236}">
                    <a16:creationId xmlns:a16="http://schemas.microsoft.com/office/drawing/2014/main" id="{50D992A3-1A0B-432D-B52B-73F5D0EC8A5D}"/>
                  </a:ext>
                </a:extLst>
              </p:cNvPr>
              <p:cNvCxnSpPr>
                <a:cxnSpLocks/>
              </p:cNvCxnSpPr>
              <p:nvPr/>
            </p:nvCxnSpPr>
            <p:spPr>
              <a:xfrm>
                <a:off x="5715000" y="2160044"/>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74B80982-FEB2-4804-AD25-9F054B92BE86}"/>
                </a:ext>
              </a:extLst>
            </p:cNvPr>
            <p:cNvGrpSpPr/>
            <p:nvPr/>
          </p:nvGrpSpPr>
          <p:grpSpPr>
            <a:xfrm>
              <a:off x="624596" y="1153036"/>
              <a:ext cx="328761" cy="193899"/>
              <a:chOff x="5449734" y="2064612"/>
              <a:chExt cx="356706" cy="190862"/>
            </a:xfrm>
          </p:grpSpPr>
          <p:sp>
            <p:nvSpPr>
              <p:cNvPr id="260" name="Content Placeholder 5">
                <a:extLst>
                  <a:ext uri="{FF2B5EF4-FFF2-40B4-BE49-F238E27FC236}">
                    <a16:creationId xmlns:a16="http://schemas.microsoft.com/office/drawing/2014/main" id="{F3B13B1D-4881-4FBF-8F21-35E929560095}"/>
                  </a:ext>
                </a:extLst>
              </p:cNvPr>
              <p:cNvSpPr txBox="1">
                <a:spLocks noChangeArrowheads="1"/>
              </p:cNvSpPr>
              <p:nvPr/>
            </p:nvSpPr>
            <p:spPr>
              <a:xfrm>
                <a:off x="5449734" y="2064612"/>
                <a:ext cx="215669" cy="190862"/>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r">
                  <a:buNone/>
                </a:pPr>
                <a:r>
                  <a:rPr lang="en-US" sz="1400" b="1" kern="0" dirty="0">
                    <a:latin typeface="Arial" panose="020B0604020202020204" pitchFamily="34" charset="0"/>
                    <a:cs typeface="Arial" panose="020B0604020202020204" pitchFamily="34" charset="0"/>
                  </a:rPr>
                  <a:t>50</a:t>
                </a:r>
              </a:p>
            </p:txBody>
          </p:sp>
          <p:cxnSp>
            <p:nvCxnSpPr>
              <p:cNvPr id="261" name="Straight Connector 260">
                <a:extLst>
                  <a:ext uri="{FF2B5EF4-FFF2-40B4-BE49-F238E27FC236}">
                    <a16:creationId xmlns:a16="http://schemas.microsoft.com/office/drawing/2014/main" id="{85468530-4EA2-49CD-81DF-79DFA5B6B66F}"/>
                  </a:ext>
                </a:extLst>
              </p:cNvPr>
              <p:cNvCxnSpPr>
                <a:cxnSpLocks/>
              </p:cNvCxnSpPr>
              <p:nvPr/>
            </p:nvCxnSpPr>
            <p:spPr>
              <a:xfrm>
                <a:off x="5715000" y="2160044"/>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729F3311-2C57-456D-9744-D9BD9E089C64}"/>
                </a:ext>
              </a:extLst>
            </p:cNvPr>
            <p:cNvGrpSpPr/>
            <p:nvPr/>
          </p:nvGrpSpPr>
          <p:grpSpPr>
            <a:xfrm>
              <a:off x="624596" y="692905"/>
              <a:ext cx="328761" cy="193899"/>
              <a:chOff x="5449734" y="2064612"/>
              <a:chExt cx="356706" cy="190862"/>
            </a:xfrm>
          </p:grpSpPr>
          <p:sp>
            <p:nvSpPr>
              <p:cNvPr id="258" name="Content Placeholder 5">
                <a:extLst>
                  <a:ext uri="{FF2B5EF4-FFF2-40B4-BE49-F238E27FC236}">
                    <a16:creationId xmlns:a16="http://schemas.microsoft.com/office/drawing/2014/main" id="{366BB115-01E6-45C9-9CFB-E2778A276131}"/>
                  </a:ext>
                </a:extLst>
              </p:cNvPr>
              <p:cNvSpPr txBox="1">
                <a:spLocks noChangeArrowheads="1"/>
              </p:cNvSpPr>
              <p:nvPr/>
            </p:nvSpPr>
            <p:spPr>
              <a:xfrm>
                <a:off x="5449734" y="2064612"/>
                <a:ext cx="215669" cy="190862"/>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r">
                  <a:buNone/>
                </a:pPr>
                <a:r>
                  <a:rPr lang="en-US" sz="1400" b="1" kern="0" dirty="0">
                    <a:latin typeface="Arial" panose="020B0604020202020204" pitchFamily="34" charset="0"/>
                    <a:cs typeface="Arial" panose="020B0604020202020204" pitchFamily="34" charset="0"/>
                  </a:rPr>
                  <a:t>60</a:t>
                </a:r>
              </a:p>
            </p:txBody>
          </p:sp>
          <p:cxnSp>
            <p:nvCxnSpPr>
              <p:cNvPr id="259" name="Straight Connector 258">
                <a:extLst>
                  <a:ext uri="{FF2B5EF4-FFF2-40B4-BE49-F238E27FC236}">
                    <a16:creationId xmlns:a16="http://schemas.microsoft.com/office/drawing/2014/main" id="{BCCF27DC-7954-477D-AA31-481C9CF5953B}"/>
                  </a:ext>
                </a:extLst>
              </p:cNvPr>
              <p:cNvCxnSpPr>
                <a:cxnSpLocks/>
              </p:cNvCxnSpPr>
              <p:nvPr/>
            </p:nvCxnSpPr>
            <p:spPr>
              <a:xfrm>
                <a:off x="5715000" y="2160044"/>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CEB814FF-3D5B-4066-BA1D-B27647D72937}"/>
                </a:ext>
              </a:extLst>
            </p:cNvPr>
            <p:cNvGrpSpPr/>
            <p:nvPr/>
          </p:nvGrpSpPr>
          <p:grpSpPr>
            <a:xfrm>
              <a:off x="624596" y="240445"/>
              <a:ext cx="328761" cy="193899"/>
              <a:chOff x="5449734" y="2064612"/>
              <a:chExt cx="356706" cy="190862"/>
            </a:xfrm>
          </p:grpSpPr>
          <p:sp>
            <p:nvSpPr>
              <p:cNvPr id="256" name="Content Placeholder 5">
                <a:extLst>
                  <a:ext uri="{FF2B5EF4-FFF2-40B4-BE49-F238E27FC236}">
                    <a16:creationId xmlns:a16="http://schemas.microsoft.com/office/drawing/2014/main" id="{BA3A0683-6340-46B4-9CC9-007BBE956863}"/>
                  </a:ext>
                </a:extLst>
              </p:cNvPr>
              <p:cNvSpPr txBox="1">
                <a:spLocks noChangeArrowheads="1"/>
              </p:cNvSpPr>
              <p:nvPr/>
            </p:nvSpPr>
            <p:spPr>
              <a:xfrm>
                <a:off x="5449734" y="2064612"/>
                <a:ext cx="215669" cy="190862"/>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r">
                  <a:buNone/>
                </a:pPr>
                <a:r>
                  <a:rPr lang="en-US" sz="1400" b="1" kern="0" dirty="0">
                    <a:latin typeface="Arial" panose="020B0604020202020204" pitchFamily="34" charset="0"/>
                    <a:cs typeface="Arial" panose="020B0604020202020204" pitchFamily="34" charset="0"/>
                  </a:rPr>
                  <a:t>70</a:t>
                </a:r>
              </a:p>
            </p:txBody>
          </p:sp>
          <p:cxnSp>
            <p:nvCxnSpPr>
              <p:cNvPr id="257" name="Straight Connector 256">
                <a:extLst>
                  <a:ext uri="{FF2B5EF4-FFF2-40B4-BE49-F238E27FC236}">
                    <a16:creationId xmlns:a16="http://schemas.microsoft.com/office/drawing/2014/main" id="{22664F93-3808-4A49-8672-21AF875B3C7C}"/>
                  </a:ext>
                </a:extLst>
              </p:cNvPr>
              <p:cNvCxnSpPr>
                <a:cxnSpLocks/>
              </p:cNvCxnSpPr>
              <p:nvPr/>
            </p:nvCxnSpPr>
            <p:spPr>
              <a:xfrm>
                <a:off x="5715000" y="2160044"/>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4A0BBAF4-BA35-4E56-94C5-F56441E1748A}"/>
                </a:ext>
              </a:extLst>
            </p:cNvPr>
            <p:cNvGrpSpPr/>
            <p:nvPr/>
          </p:nvGrpSpPr>
          <p:grpSpPr>
            <a:xfrm rot="10800000">
              <a:off x="9034637" y="3415913"/>
              <a:ext cx="229377" cy="193899"/>
              <a:chOff x="5557567" y="2064614"/>
              <a:chExt cx="248873" cy="190862"/>
            </a:xfrm>
          </p:grpSpPr>
          <p:sp>
            <p:nvSpPr>
              <p:cNvPr id="254" name="Content Placeholder 5">
                <a:extLst>
                  <a:ext uri="{FF2B5EF4-FFF2-40B4-BE49-F238E27FC236}">
                    <a16:creationId xmlns:a16="http://schemas.microsoft.com/office/drawing/2014/main" id="{E209E6ED-8C8E-433C-9904-2E013DC21FEA}"/>
                  </a:ext>
                </a:extLst>
              </p:cNvPr>
              <p:cNvSpPr txBox="1">
                <a:spLocks noChangeArrowheads="1"/>
              </p:cNvSpPr>
              <p:nvPr/>
            </p:nvSpPr>
            <p:spPr>
              <a:xfrm rot="10800000">
                <a:off x="5557567" y="2064614"/>
                <a:ext cx="107834" cy="190862"/>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buNone/>
                </a:pPr>
                <a:r>
                  <a:rPr lang="en-US" sz="1400" b="1" kern="0" dirty="0">
                    <a:latin typeface="Arial" panose="020B0604020202020204" pitchFamily="34" charset="0"/>
                    <a:cs typeface="Arial" panose="020B0604020202020204" pitchFamily="34" charset="0"/>
                  </a:rPr>
                  <a:t>0</a:t>
                </a:r>
              </a:p>
            </p:txBody>
          </p:sp>
          <p:cxnSp>
            <p:nvCxnSpPr>
              <p:cNvPr id="255" name="Straight Connector 254">
                <a:extLst>
                  <a:ext uri="{FF2B5EF4-FFF2-40B4-BE49-F238E27FC236}">
                    <a16:creationId xmlns:a16="http://schemas.microsoft.com/office/drawing/2014/main" id="{E9E6D500-1F3D-4C98-9ABC-9536A2EC2155}"/>
                  </a:ext>
                </a:extLst>
              </p:cNvPr>
              <p:cNvCxnSpPr>
                <a:cxnSpLocks/>
              </p:cNvCxnSpPr>
              <p:nvPr/>
            </p:nvCxnSpPr>
            <p:spPr>
              <a:xfrm>
                <a:off x="5715000" y="2160044"/>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11AF8B57-0882-4B06-8061-4FCE18A2964C}"/>
                </a:ext>
              </a:extLst>
            </p:cNvPr>
            <p:cNvGrpSpPr/>
            <p:nvPr/>
          </p:nvGrpSpPr>
          <p:grpSpPr>
            <a:xfrm rot="10800000">
              <a:off x="9034654" y="2845539"/>
              <a:ext cx="328760" cy="193899"/>
              <a:chOff x="5449735" y="2064614"/>
              <a:chExt cx="356705" cy="190862"/>
            </a:xfrm>
          </p:grpSpPr>
          <p:sp>
            <p:nvSpPr>
              <p:cNvPr id="252" name="Content Placeholder 5">
                <a:extLst>
                  <a:ext uri="{FF2B5EF4-FFF2-40B4-BE49-F238E27FC236}">
                    <a16:creationId xmlns:a16="http://schemas.microsoft.com/office/drawing/2014/main" id="{076D582A-31CC-4B16-A5C1-1FC5DDAED4A3}"/>
                  </a:ext>
                </a:extLst>
              </p:cNvPr>
              <p:cNvSpPr txBox="1">
                <a:spLocks noChangeArrowheads="1"/>
              </p:cNvSpPr>
              <p:nvPr/>
            </p:nvSpPr>
            <p:spPr>
              <a:xfrm rot="10800000">
                <a:off x="5449735" y="2064614"/>
                <a:ext cx="215668" cy="190862"/>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buNone/>
                </a:pPr>
                <a:r>
                  <a:rPr lang="en-US" sz="1400" b="1" kern="0" dirty="0">
                    <a:latin typeface="Arial" panose="020B0604020202020204" pitchFamily="34" charset="0"/>
                    <a:cs typeface="Arial" panose="020B0604020202020204" pitchFamily="34" charset="0"/>
                  </a:rPr>
                  <a:t>10</a:t>
                </a:r>
              </a:p>
            </p:txBody>
          </p:sp>
          <p:cxnSp>
            <p:nvCxnSpPr>
              <p:cNvPr id="253" name="Straight Connector 252">
                <a:extLst>
                  <a:ext uri="{FF2B5EF4-FFF2-40B4-BE49-F238E27FC236}">
                    <a16:creationId xmlns:a16="http://schemas.microsoft.com/office/drawing/2014/main" id="{BB2323A4-7EA1-48DF-A58F-CFA7A974510D}"/>
                  </a:ext>
                </a:extLst>
              </p:cNvPr>
              <p:cNvCxnSpPr>
                <a:cxnSpLocks/>
              </p:cNvCxnSpPr>
              <p:nvPr/>
            </p:nvCxnSpPr>
            <p:spPr>
              <a:xfrm>
                <a:off x="5715000" y="2160044"/>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13898BB2-C9E4-4FE9-9408-2E9EF2A8FF99}"/>
                </a:ext>
              </a:extLst>
            </p:cNvPr>
            <p:cNvGrpSpPr/>
            <p:nvPr/>
          </p:nvGrpSpPr>
          <p:grpSpPr>
            <a:xfrm rot="10800000">
              <a:off x="9034654" y="2275166"/>
              <a:ext cx="328760" cy="193899"/>
              <a:chOff x="5449735" y="2064614"/>
              <a:chExt cx="356705" cy="190862"/>
            </a:xfrm>
          </p:grpSpPr>
          <p:sp>
            <p:nvSpPr>
              <p:cNvPr id="250" name="Content Placeholder 5">
                <a:extLst>
                  <a:ext uri="{FF2B5EF4-FFF2-40B4-BE49-F238E27FC236}">
                    <a16:creationId xmlns:a16="http://schemas.microsoft.com/office/drawing/2014/main" id="{2B67E64D-81B1-4FFE-B4F7-F203D5EF280E}"/>
                  </a:ext>
                </a:extLst>
              </p:cNvPr>
              <p:cNvSpPr txBox="1">
                <a:spLocks noChangeArrowheads="1"/>
              </p:cNvSpPr>
              <p:nvPr/>
            </p:nvSpPr>
            <p:spPr>
              <a:xfrm rot="10800000">
                <a:off x="5449735" y="2064614"/>
                <a:ext cx="215668" cy="190862"/>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buNone/>
                </a:pPr>
                <a:r>
                  <a:rPr lang="en-US" sz="1400" b="1" kern="0" dirty="0">
                    <a:latin typeface="Arial" panose="020B0604020202020204" pitchFamily="34" charset="0"/>
                    <a:cs typeface="Arial" panose="020B0604020202020204" pitchFamily="34" charset="0"/>
                  </a:rPr>
                  <a:t>20</a:t>
                </a:r>
              </a:p>
            </p:txBody>
          </p:sp>
          <p:cxnSp>
            <p:nvCxnSpPr>
              <p:cNvPr id="251" name="Straight Connector 250">
                <a:extLst>
                  <a:ext uri="{FF2B5EF4-FFF2-40B4-BE49-F238E27FC236}">
                    <a16:creationId xmlns:a16="http://schemas.microsoft.com/office/drawing/2014/main" id="{7B76E98A-D5A3-48FF-A363-790431113272}"/>
                  </a:ext>
                </a:extLst>
              </p:cNvPr>
              <p:cNvCxnSpPr>
                <a:cxnSpLocks/>
              </p:cNvCxnSpPr>
              <p:nvPr/>
            </p:nvCxnSpPr>
            <p:spPr>
              <a:xfrm>
                <a:off x="5715000" y="2160044"/>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D187AA7E-B4F8-4259-9A19-6F36BCB47039}"/>
                </a:ext>
              </a:extLst>
            </p:cNvPr>
            <p:cNvGrpSpPr/>
            <p:nvPr/>
          </p:nvGrpSpPr>
          <p:grpSpPr>
            <a:xfrm rot="10800000">
              <a:off x="9034654" y="1704792"/>
              <a:ext cx="328760" cy="193899"/>
              <a:chOff x="5449735" y="2064614"/>
              <a:chExt cx="356705" cy="190862"/>
            </a:xfrm>
          </p:grpSpPr>
          <p:sp>
            <p:nvSpPr>
              <p:cNvPr id="248" name="Content Placeholder 5">
                <a:extLst>
                  <a:ext uri="{FF2B5EF4-FFF2-40B4-BE49-F238E27FC236}">
                    <a16:creationId xmlns:a16="http://schemas.microsoft.com/office/drawing/2014/main" id="{96A4C867-2A06-4EC4-A870-433EAD1DB3D4}"/>
                  </a:ext>
                </a:extLst>
              </p:cNvPr>
              <p:cNvSpPr txBox="1">
                <a:spLocks noChangeArrowheads="1"/>
              </p:cNvSpPr>
              <p:nvPr/>
            </p:nvSpPr>
            <p:spPr>
              <a:xfrm rot="10800000">
                <a:off x="5449735" y="2064614"/>
                <a:ext cx="215668" cy="190862"/>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buNone/>
                </a:pPr>
                <a:r>
                  <a:rPr lang="en-US" sz="1400" b="1" kern="0" dirty="0">
                    <a:latin typeface="Arial" panose="020B0604020202020204" pitchFamily="34" charset="0"/>
                    <a:cs typeface="Arial" panose="020B0604020202020204" pitchFamily="34" charset="0"/>
                  </a:rPr>
                  <a:t>30</a:t>
                </a:r>
              </a:p>
            </p:txBody>
          </p:sp>
          <p:cxnSp>
            <p:nvCxnSpPr>
              <p:cNvPr id="249" name="Straight Connector 248">
                <a:extLst>
                  <a:ext uri="{FF2B5EF4-FFF2-40B4-BE49-F238E27FC236}">
                    <a16:creationId xmlns:a16="http://schemas.microsoft.com/office/drawing/2014/main" id="{8C991E2A-1CCA-4E70-B463-34948BFF3F43}"/>
                  </a:ext>
                </a:extLst>
              </p:cNvPr>
              <p:cNvCxnSpPr>
                <a:cxnSpLocks/>
              </p:cNvCxnSpPr>
              <p:nvPr/>
            </p:nvCxnSpPr>
            <p:spPr>
              <a:xfrm>
                <a:off x="5715000" y="2160044"/>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5662BA24-AAFF-4593-9690-A6029371EFAE}"/>
                </a:ext>
              </a:extLst>
            </p:cNvPr>
            <p:cNvGrpSpPr/>
            <p:nvPr/>
          </p:nvGrpSpPr>
          <p:grpSpPr>
            <a:xfrm rot="10800000">
              <a:off x="9034654" y="1134420"/>
              <a:ext cx="328760" cy="193899"/>
              <a:chOff x="5449735" y="2064614"/>
              <a:chExt cx="356705" cy="190862"/>
            </a:xfrm>
          </p:grpSpPr>
          <p:sp>
            <p:nvSpPr>
              <p:cNvPr id="246" name="Content Placeholder 5">
                <a:extLst>
                  <a:ext uri="{FF2B5EF4-FFF2-40B4-BE49-F238E27FC236}">
                    <a16:creationId xmlns:a16="http://schemas.microsoft.com/office/drawing/2014/main" id="{3FB914BB-AAF4-433F-839D-0AEA518C1C1D}"/>
                  </a:ext>
                </a:extLst>
              </p:cNvPr>
              <p:cNvSpPr txBox="1">
                <a:spLocks noChangeArrowheads="1"/>
              </p:cNvSpPr>
              <p:nvPr/>
            </p:nvSpPr>
            <p:spPr>
              <a:xfrm rot="10800000">
                <a:off x="5449735" y="2064614"/>
                <a:ext cx="215668" cy="190862"/>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buNone/>
                </a:pPr>
                <a:r>
                  <a:rPr lang="en-US" sz="1400" b="1" kern="0" dirty="0">
                    <a:latin typeface="Arial" panose="020B0604020202020204" pitchFamily="34" charset="0"/>
                    <a:cs typeface="Arial" panose="020B0604020202020204" pitchFamily="34" charset="0"/>
                  </a:rPr>
                  <a:t>40</a:t>
                </a:r>
              </a:p>
            </p:txBody>
          </p:sp>
          <p:cxnSp>
            <p:nvCxnSpPr>
              <p:cNvPr id="247" name="Straight Connector 246">
                <a:extLst>
                  <a:ext uri="{FF2B5EF4-FFF2-40B4-BE49-F238E27FC236}">
                    <a16:creationId xmlns:a16="http://schemas.microsoft.com/office/drawing/2014/main" id="{0B6316DE-04E8-4BAE-A8C7-010FBA3D32E5}"/>
                  </a:ext>
                </a:extLst>
              </p:cNvPr>
              <p:cNvCxnSpPr>
                <a:cxnSpLocks/>
              </p:cNvCxnSpPr>
              <p:nvPr/>
            </p:nvCxnSpPr>
            <p:spPr>
              <a:xfrm>
                <a:off x="5715000" y="2160044"/>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B933CFC7-1005-4ACD-9576-D2E3B166419C}"/>
                </a:ext>
              </a:extLst>
            </p:cNvPr>
            <p:cNvGrpSpPr/>
            <p:nvPr/>
          </p:nvGrpSpPr>
          <p:grpSpPr>
            <a:xfrm rot="10800000">
              <a:off x="9034654" y="564047"/>
              <a:ext cx="328760" cy="193899"/>
              <a:chOff x="5449735" y="2064614"/>
              <a:chExt cx="356705" cy="190862"/>
            </a:xfrm>
          </p:grpSpPr>
          <p:sp>
            <p:nvSpPr>
              <p:cNvPr id="244" name="Content Placeholder 5">
                <a:extLst>
                  <a:ext uri="{FF2B5EF4-FFF2-40B4-BE49-F238E27FC236}">
                    <a16:creationId xmlns:a16="http://schemas.microsoft.com/office/drawing/2014/main" id="{284E6C14-5615-425A-AA39-CD46EF422F03}"/>
                  </a:ext>
                </a:extLst>
              </p:cNvPr>
              <p:cNvSpPr txBox="1">
                <a:spLocks noChangeArrowheads="1"/>
              </p:cNvSpPr>
              <p:nvPr/>
            </p:nvSpPr>
            <p:spPr>
              <a:xfrm rot="10800000">
                <a:off x="5449735" y="2064614"/>
                <a:ext cx="215668" cy="190862"/>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buNone/>
                </a:pPr>
                <a:r>
                  <a:rPr lang="en-US" sz="1400" b="1" kern="0" dirty="0">
                    <a:latin typeface="Arial" panose="020B0604020202020204" pitchFamily="34" charset="0"/>
                    <a:cs typeface="Arial" panose="020B0604020202020204" pitchFamily="34" charset="0"/>
                  </a:rPr>
                  <a:t>50</a:t>
                </a:r>
              </a:p>
            </p:txBody>
          </p:sp>
          <p:cxnSp>
            <p:nvCxnSpPr>
              <p:cNvPr id="245" name="Straight Connector 244">
                <a:extLst>
                  <a:ext uri="{FF2B5EF4-FFF2-40B4-BE49-F238E27FC236}">
                    <a16:creationId xmlns:a16="http://schemas.microsoft.com/office/drawing/2014/main" id="{881AF7A2-DE72-4D7E-8340-B735F8208708}"/>
                  </a:ext>
                </a:extLst>
              </p:cNvPr>
              <p:cNvCxnSpPr>
                <a:cxnSpLocks/>
              </p:cNvCxnSpPr>
              <p:nvPr/>
            </p:nvCxnSpPr>
            <p:spPr>
              <a:xfrm>
                <a:off x="5715000" y="2160044"/>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7" name="Straight Connector 126">
              <a:extLst>
                <a:ext uri="{FF2B5EF4-FFF2-40B4-BE49-F238E27FC236}">
                  <a16:creationId xmlns:a16="http://schemas.microsoft.com/office/drawing/2014/main" id="{6A6257D5-AF34-4AE6-B6C4-604FFE19D88A}"/>
                </a:ext>
              </a:extLst>
            </p:cNvPr>
            <p:cNvCxnSpPr>
              <a:cxnSpLocks/>
            </p:cNvCxnSpPr>
            <p:nvPr/>
          </p:nvCxnSpPr>
          <p:spPr>
            <a:xfrm flipV="1">
              <a:off x="9034652" y="77315"/>
              <a:ext cx="0" cy="34676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BB0595B-B713-4F97-988F-486FB1FA3A04}"/>
                </a:ext>
              </a:extLst>
            </p:cNvPr>
            <p:cNvCxnSpPr>
              <a:cxnSpLocks/>
            </p:cNvCxnSpPr>
            <p:nvPr/>
          </p:nvCxnSpPr>
          <p:spPr>
            <a:xfrm rot="5400000">
              <a:off x="911140" y="3559160"/>
              <a:ext cx="928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Content Placeholder 5">
              <a:extLst>
                <a:ext uri="{FF2B5EF4-FFF2-40B4-BE49-F238E27FC236}">
                  <a16:creationId xmlns:a16="http://schemas.microsoft.com/office/drawing/2014/main" id="{23E213FF-A9F4-4964-8FED-716A315485F3}"/>
                </a:ext>
              </a:extLst>
            </p:cNvPr>
            <p:cNvSpPr txBox="1">
              <a:spLocks noChangeArrowheads="1"/>
            </p:cNvSpPr>
            <p:nvPr/>
          </p:nvSpPr>
          <p:spPr>
            <a:xfrm>
              <a:off x="7834643" y="3599631"/>
              <a:ext cx="798296" cy="221599"/>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ctr">
                <a:buNone/>
              </a:pPr>
              <a:r>
                <a:rPr lang="en-US" sz="1600" b="1" kern="0" dirty="0">
                  <a:latin typeface="Arial" panose="020B0604020202020204" pitchFamily="34" charset="0"/>
                  <a:cs typeface="Arial" panose="020B0604020202020204" pitchFamily="34" charset="0"/>
                </a:rPr>
                <a:t>YL MSM</a:t>
              </a:r>
            </a:p>
          </p:txBody>
        </p:sp>
        <p:cxnSp>
          <p:nvCxnSpPr>
            <p:cNvPr id="136" name="Straight Connector 135">
              <a:extLst>
                <a:ext uri="{FF2B5EF4-FFF2-40B4-BE49-F238E27FC236}">
                  <a16:creationId xmlns:a16="http://schemas.microsoft.com/office/drawing/2014/main" id="{9750A5B0-CA8E-4508-8419-5C9FD90B1A27}"/>
                </a:ext>
              </a:extLst>
            </p:cNvPr>
            <p:cNvCxnSpPr>
              <a:cxnSpLocks/>
            </p:cNvCxnSpPr>
            <p:nvPr/>
          </p:nvCxnSpPr>
          <p:spPr>
            <a:xfrm rot="5400000">
              <a:off x="8995808" y="3559160"/>
              <a:ext cx="928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3E23307-A3DB-4ABD-AC69-37A32517F46C}"/>
                </a:ext>
              </a:extLst>
            </p:cNvPr>
            <p:cNvCxnSpPr>
              <a:cxnSpLocks/>
            </p:cNvCxnSpPr>
            <p:nvPr/>
          </p:nvCxnSpPr>
          <p:spPr>
            <a:xfrm rot="5400000">
              <a:off x="2528074" y="3559160"/>
              <a:ext cx="928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9193A4-8CBA-484D-823A-BB355047E546}"/>
                </a:ext>
              </a:extLst>
            </p:cNvPr>
            <p:cNvCxnSpPr>
              <a:cxnSpLocks/>
            </p:cNvCxnSpPr>
            <p:nvPr/>
          </p:nvCxnSpPr>
          <p:spPr>
            <a:xfrm rot="5400000">
              <a:off x="4145008" y="3559160"/>
              <a:ext cx="928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035342-E34B-499E-9FC3-DAA7D7BC6737}"/>
                </a:ext>
              </a:extLst>
            </p:cNvPr>
            <p:cNvCxnSpPr>
              <a:cxnSpLocks/>
            </p:cNvCxnSpPr>
            <p:nvPr/>
          </p:nvCxnSpPr>
          <p:spPr>
            <a:xfrm rot="5400000">
              <a:off x="5761942" y="3559160"/>
              <a:ext cx="928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003C517-64B0-4A39-B38C-C612F9C3D87D}"/>
                </a:ext>
              </a:extLst>
            </p:cNvPr>
            <p:cNvCxnSpPr>
              <a:cxnSpLocks/>
            </p:cNvCxnSpPr>
            <p:nvPr/>
          </p:nvCxnSpPr>
          <p:spPr>
            <a:xfrm rot="5400000">
              <a:off x="7378876" y="3559160"/>
              <a:ext cx="928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Content Placeholder 5">
              <a:extLst>
                <a:ext uri="{FF2B5EF4-FFF2-40B4-BE49-F238E27FC236}">
                  <a16:creationId xmlns:a16="http://schemas.microsoft.com/office/drawing/2014/main" id="{A565EF22-BE38-465A-A41B-E8B111DF0374}"/>
                </a:ext>
              </a:extLst>
            </p:cNvPr>
            <p:cNvSpPr txBox="1">
              <a:spLocks noChangeArrowheads="1"/>
            </p:cNvSpPr>
            <p:nvPr/>
          </p:nvSpPr>
          <p:spPr>
            <a:xfrm>
              <a:off x="6285836" y="3599631"/>
              <a:ext cx="662041" cy="221599"/>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ctr">
                <a:buNone/>
              </a:pPr>
              <a:r>
                <a:rPr lang="en-US" sz="1600" b="1" kern="0" dirty="0">
                  <a:latin typeface="Arial" panose="020B0604020202020204" pitchFamily="34" charset="0"/>
                  <a:cs typeface="Arial" panose="020B0604020202020204" pitchFamily="34" charset="0"/>
                </a:rPr>
                <a:t>L MSM</a:t>
              </a:r>
            </a:p>
          </p:txBody>
        </p:sp>
        <p:sp>
          <p:nvSpPr>
            <p:cNvPr id="142" name="Content Placeholder 5">
              <a:extLst>
                <a:ext uri="{FF2B5EF4-FFF2-40B4-BE49-F238E27FC236}">
                  <a16:creationId xmlns:a16="http://schemas.microsoft.com/office/drawing/2014/main" id="{CBF3B604-86C8-4348-BBF2-4390CB83FA56}"/>
                </a:ext>
              </a:extLst>
            </p:cNvPr>
            <p:cNvSpPr txBox="1">
              <a:spLocks noChangeArrowheads="1"/>
            </p:cNvSpPr>
            <p:nvPr/>
          </p:nvSpPr>
          <p:spPr>
            <a:xfrm>
              <a:off x="4589554" y="3599631"/>
              <a:ext cx="820738" cy="221599"/>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ctr">
                <a:buNone/>
              </a:pPr>
              <a:r>
                <a:rPr lang="en-US" sz="1600" b="1" kern="0" dirty="0">
                  <a:latin typeface="Arial" panose="020B0604020202020204" pitchFamily="34" charset="0"/>
                  <a:cs typeface="Arial" panose="020B0604020202020204" pitchFamily="34" charset="0"/>
                </a:rPr>
                <a:t>YB MSM</a:t>
              </a:r>
            </a:p>
          </p:txBody>
        </p:sp>
        <p:sp>
          <p:nvSpPr>
            <p:cNvPr id="143" name="Content Placeholder 5">
              <a:extLst>
                <a:ext uri="{FF2B5EF4-FFF2-40B4-BE49-F238E27FC236}">
                  <a16:creationId xmlns:a16="http://schemas.microsoft.com/office/drawing/2014/main" id="{8223C962-EA3C-4A00-B162-CB89BC5AFF8E}"/>
                </a:ext>
              </a:extLst>
            </p:cNvPr>
            <p:cNvSpPr txBox="1">
              <a:spLocks noChangeArrowheads="1"/>
            </p:cNvSpPr>
            <p:nvPr/>
          </p:nvSpPr>
          <p:spPr>
            <a:xfrm>
              <a:off x="3040747" y="3599631"/>
              <a:ext cx="684483" cy="221599"/>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ctr">
                <a:buNone/>
              </a:pPr>
              <a:r>
                <a:rPr lang="en-US" sz="1600" b="1" kern="0" dirty="0">
                  <a:latin typeface="Arial" panose="020B0604020202020204" pitchFamily="34" charset="0"/>
                  <a:cs typeface="Arial" panose="020B0604020202020204" pitchFamily="34" charset="0"/>
                </a:rPr>
                <a:t>B MSM</a:t>
              </a:r>
            </a:p>
          </p:txBody>
        </p:sp>
        <p:sp>
          <p:nvSpPr>
            <p:cNvPr id="144" name="Content Placeholder 5">
              <a:extLst>
                <a:ext uri="{FF2B5EF4-FFF2-40B4-BE49-F238E27FC236}">
                  <a16:creationId xmlns:a16="http://schemas.microsoft.com/office/drawing/2014/main" id="{4BCD0A59-6D74-4C3A-B537-9574E84009BD}"/>
                </a:ext>
              </a:extLst>
            </p:cNvPr>
            <p:cNvSpPr txBox="1">
              <a:spLocks noChangeArrowheads="1"/>
            </p:cNvSpPr>
            <p:nvPr/>
          </p:nvSpPr>
          <p:spPr>
            <a:xfrm>
              <a:off x="1526406" y="3599631"/>
              <a:ext cx="479298" cy="221599"/>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ctr">
                <a:buNone/>
              </a:pPr>
              <a:r>
                <a:rPr lang="en-US" sz="1600" b="1" kern="0" dirty="0">
                  <a:latin typeface="Arial" panose="020B0604020202020204" pitchFamily="34" charset="0"/>
                  <a:cs typeface="Arial" panose="020B0604020202020204" pitchFamily="34" charset="0"/>
                </a:rPr>
                <a:t>MSM</a:t>
              </a:r>
            </a:p>
          </p:txBody>
        </p:sp>
        <p:sp>
          <p:nvSpPr>
            <p:cNvPr id="128" name="Rectangle 127">
              <a:extLst>
                <a:ext uri="{FF2B5EF4-FFF2-40B4-BE49-F238E27FC236}">
                  <a16:creationId xmlns:a16="http://schemas.microsoft.com/office/drawing/2014/main" id="{0B8DB585-BC62-4EC5-9E94-6FB23C4968F2}"/>
                </a:ext>
              </a:extLst>
            </p:cNvPr>
            <p:cNvSpPr/>
            <p:nvPr/>
          </p:nvSpPr>
          <p:spPr>
            <a:xfrm>
              <a:off x="1171695" y="333523"/>
              <a:ext cx="1188720" cy="317401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Arial" panose="020B0604020202020204" pitchFamily="34" charset="0"/>
                <a:cs typeface="Arial" panose="020B0604020202020204" pitchFamily="34" charset="0"/>
              </a:endParaRPr>
            </a:p>
          </p:txBody>
        </p:sp>
        <p:sp>
          <p:nvSpPr>
            <p:cNvPr id="133" name="Rectangle 132">
              <a:extLst>
                <a:ext uri="{FF2B5EF4-FFF2-40B4-BE49-F238E27FC236}">
                  <a16:creationId xmlns:a16="http://schemas.microsoft.com/office/drawing/2014/main" id="{2F7447B7-6D63-4EA5-ACF7-094F6E6BF6A3}"/>
                </a:ext>
              </a:extLst>
            </p:cNvPr>
            <p:cNvSpPr/>
            <p:nvPr/>
          </p:nvSpPr>
          <p:spPr bwMode="auto">
            <a:xfrm>
              <a:off x="1625657" y="5178"/>
              <a:ext cx="273906"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algn="ctr">
                <a:spcBef>
                  <a:spcPct val="0"/>
                </a:spcBef>
              </a:pPr>
              <a:r>
                <a:rPr lang="en-US" b="1" dirty="0">
                  <a:solidFill>
                    <a:srgbClr val="0070C0"/>
                  </a:solidFill>
                  <a:latin typeface="Arial" panose="020B0604020202020204" pitchFamily="34" charset="0"/>
                  <a:cs typeface="Arial" panose="020B0604020202020204" pitchFamily="34" charset="0"/>
                </a:rPr>
                <a:t>70</a:t>
              </a:r>
            </a:p>
          </p:txBody>
        </p:sp>
        <p:sp>
          <p:nvSpPr>
            <p:cNvPr id="145" name="Oval 144">
              <a:extLst>
                <a:ext uri="{FF2B5EF4-FFF2-40B4-BE49-F238E27FC236}">
                  <a16:creationId xmlns:a16="http://schemas.microsoft.com/office/drawing/2014/main" id="{B525499B-9FC7-494E-AB95-FDADF82BC1E1}"/>
                </a:ext>
              </a:extLst>
            </p:cNvPr>
            <p:cNvSpPr/>
            <p:nvPr/>
          </p:nvSpPr>
          <p:spPr>
            <a:xfrm>
              <a:off x="1426948" y="1249987"/>
              <a:ext cx="198709" cy="217516"/>
            </a:xfrm>
            <a:prstGeom prst="ellipse">
              <a:avLst/>
            </a:prstGeom>
            <a:solidFill>
              <a:srgbClr val="00B05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800" dirty="0">
                <a:latin typeface="Arial" panose="020B0604020202020204" pitchFamily="34" charset="0"/>
                <a:cs typeface="Arial" panose="020B0604020202020204" pitchFamily="34" charset="0"/>
              </a:endParaRPr>
            </a:p>
          </p:txBody>
        </p:sp>
        <p:sp>
          <p:nvSpPr>
            <p:cNvPr id="146" name="Rectangle 145">
              <a:extLst>
                <a:ext uri="{FF2B5EF4-FFF2-40B4-BE49-F238E27FC236}">
                  <a16:creationId xmlns:a16="http://schemas.microsoft.com/office/drawing/2014/main" id="{F0BE2B0D-B89C-459A-B762-6491F7DAD9A4}"/>
                </a:ext>
              </a:extLst>
            </p:cNvPr>
            <p:cNvSpPr/>
            <p:nvPr/>
          </p:nvSpPr>
          <p:spPr>
            <a:xfrm>
              <a:off x="1674781" y="2606097"/>
              <a:ext cx="182546" cy="182880"/>
            </a:xfrm>
            <a:prstGeom prst="rect">
              <a:avLst/>
            </a:prstGeom>
            <a:solidFill>
              <a:srgbClr val="FF660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800" dirty="0">
                <a:latin typeface="Arial" panose="020B0604020202020204" pitchFamily="34" charset="0"/>
                <a:cs typeface="Arial" panose="020B0604020202020204" pitchFamily="34" charset="0"/>
              </a:endParaRPr>
            </a:p>
          </p:txBody>
        </p:sp>
        <p:sp>
          <p:nvSpPr>
            <p:cNvPr id="201" name="Rectangle 200">
              <a:extLst>
                <a:ext uri="{FF2B5EF4-FFF2-40B4-BE49-F238E27FC236}">
                  <a16:creationId xmlns:a16="http://schemas.microsoft.com/office/drawing/2014/main" id="{3F77258C-0F8A-438A-9B90-88C95064C624}"/>
                </a:ext>
              </a:extLst>
            </p:cNvPr>
            <p:cNvSpPr/>
            <p:nvPr/>
          </p:nvSpPr>
          <p:spPr bwMode="auto">
            <a:xfrm>
              <a:off x="1671369" y="1111637"/>
              <a:ext cx="34785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spcBef>
                  <a:spcPct val="0"/>
                </a:spcBef>
              </a:pPr>
              <a:r>
                <a:rPr lang="en-US" sz="1400" b="1" dirty="0">
                  <a:solidFill>
                    <a:schemeClr val="bg1"/>
                  </a:solidFill>
                  <a:latin typeface="Arial" panose="020B0604020202020204" pitchFamily="34" charset="0"/>
                  <a:cs typeface="Arial" panose="020B0604020202020204" pitchFamily="34" charset="0"/>
                </a:rPr>
                <a:t>49.4</a:t>
              </a:r>
            </a:p>
          </p:txBody>
        </p:sp>
        <p:sp>
          <p:nvSpPr>
            <p:cNvPr id="202" name="Rectangle 201">
              <a:extLst>
                <a:ext uri="{FF2B5EF4-FFF2-40B4-BE49-F238E27FC236}">
                  <a16:creationId xmlns:a16="http://schemas.microsoft.com/office/drawing/2014/main" id="{62F78197-29A2-4ABE-A20F-EA160AC9EC67}"/>
                </a:ext>
              </a:extLst>
            </p:cNvPr>
            <p:cNvSpPr/>
            <p:nvPr/>
          </p:nvSpPr>
          <p:spPr bwMode="auto">
            <a:xfrm>
              <a:off x="1921673" y="2586879"/>
              <a:ext cx="347852"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spcBef>
                  <a:spcPct val="0"/>
                </a:spcBef>
              </a:pPr>
              <a:r>
                <a:rPr lang="en-US" sz="1400" b="1" dirty="0">
                  <a:solidFill>
                    <a:schemeClr val="bg1"/>
                  </a:solidFill>
                  <a:latin typeface="Arial" panose="020B0604020202020204" pitchFamily="34" charset="0"/>
                  <a:cs typeface="Arial" panose="020B0604020202020204" pitchFamily="34" charset="0"/>
                </a:rPr>
                <a:t>14.7</a:t>
              </a:r>
            </a:p>
          </p:txBody>
        </p:sp>
        <p:sp>
          <p:nvSpPr>
            <p:cNvPr id="129" name="Rectangle 128">
              <a:extLst>
                <a:ext uri="{FF2B5EF4-FFF2-40B4-BE49-F238E27FC236}">
                  <a16:creationId xmlns:a16="http://schemas.microsoft.com/office/drawing/2014/main" id="{8DB39F0D-913D-46E1-B71E-3671FC37AC45}"/>
                </a:ext>
              </a:extLst>
            </p:cNvPr>
            <p:cNvSpPr/>
            <p:nvPr/>
          </p:nvSpPr>
          <p:spPr>
            <a:xfrm>
              <a:off x="2788629" y="2013591"/>
              <a:ext cx="1188720" cy="149394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Arial" panose="020B0604020202020204" pitchFamily="34" charset="0"/>
                <a:cs typeface="Arial" panose="020B0604020202020204" pitchFamily="34" charset="0"/>
              </a:endParaRPr>
            </a:p>
          </p:txBody>
        </p:sp>
        <p:sp>
          <p:nvSpPr>
            <p:cNvPr id="147" name="Rectangle 146">
              <a:extLst>
                <a:ext uri="{FF2B5EF4-FFF2-40B4-BE49-F238E27FC236}">
                  <a16:creationId xmlns:a16="http://schemas.microsoft.com/office/drawing/2014/main" id="{483A7ACA-414E-4A4E-8D84-3AFD7AEB9E32}"/>
                </a:ext>
              </a:extLst>
            </p:cNvPr>
            <p:cNvSpPr/>
            <p:nvPr/>
          </p:nvSpPr>
          <p:spPr>
            <a:xfrm>
              <a:off x="3291715" y="3189561"/>
              <a:ext cx="182546" cy="182880"/>
            </a:xfrm>
            <a:prstGeom prst="rect">
              <a:avLst/>
            </a:prstGeom>
            <a:solidFill>
              <a:srgbClr val="FF660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800" dirty="0">
                <a:latin typeface="Arial" panose="020B0604020202020204" pitchFamily="34" charset="0"/>
                <a:cs typeface="Arial" panose="020B0604020202020204" pitchFamily="34" charset="0"/>
              </a:endParaRPr>
            </a:p>
          </p:txBody>
        </p:sp>
        <p:sp>
          <p:nvSpPr>
            <p:cNvPr id="159" name="Oval 158">
              <a:extLst>
                <a:ext uri="{FF2B5EF4-FFF2-40B4-BE49-F238E27FC236}">
                  <a16:creationId xmlns:a16="http://schemas.microsoft.com/office/drawing/2014/main" id="{FCA9015A-ADFA-410C-9361-799906482196}"/>
                </a:ext>
              </a:extLst>
            </p:cNvPr>
            <p:cNvSpPr/>
            <p:nvPr/>
          </p:nvSpPr>
          <p:spPr>
            <a:xfrm>
              <a:off x="3291715" y="2809269"/>
              <a:ext cx="182546" cy="182880"/>
            </a:xfrm>
            <a:prstGeom prst="ellipse">
              <a:avLst/>
            </a:prstGeom>
            <a:solidFill>
              <a:srgbClr val="00B05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800" dirty="0">
                <a:latin typeface="Arial" panose="020B0604020202020204" pitchFamily="34" charset="0"/>
                <a:cs typeface="Arial" panose="020B0604020202020204" pitchFamily="34" charset="0"/>
              </a:endParaRPr>
            </a:p>
          </p:txBody>
        </p:sp>
        <p:sp>
          <p:nvSpPr>
            <p:cNvPr id="217" name="Rectangle 216">
              <a:extLst>
                <a:ext uri="{FF2B5EF4-FFF2-40B4-BE49-F238E27FC236}">
                  <a16:creationId xmlns:a16="http://schemas.microsoft.com/office/drawing/2014/main" id="{F9D9336D-8B41-40C8-988B-DFF6EB5E48E3}"/>
                </a:ext>
              </a:extLst>
            </p:cNvPr>
            <p:cNvSpPr/>
            <p:nvPr/>
          </p:nvSpPr>
          <p:spPr bwMode="auto">
            <a:xfrm>
              <a:off x="3247111" y="1661633"/>
              <a:ext cx="273906"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algn="ctr">
                <a:spcBef>
                  <a:spcPct val="0"/>
                </a:spcBef>
              </a:pPr>
              <a:r>
                <a:rPr lang="en-US" b="1" dirty="0">
                  <a:solidFill>
                    <a:srgbClr val="0070C0"/>
                  </a:solidFill>
                  <a:latin typeface="Arial" panose="020B0604020202020204" pitchFamily="34" charset="0"/>
                  <a:cs typeface="Arial" panose="020B0604020202020204" pitchFamily="34" charset="0"/>
                </a:rPr>
                <a:t>33</a:t>
              </a:r>
            </a:p>
          </p:txBody>
        </p:sp>
        <p:sp>
          <p:nvSpPr>
            <p:cNvPr id="221" name="Rectangle 220">
              <a:extLst>
                <a:ext uri="{FF2B5EF4-FFF2-40B4-BE49-F238E27FC236}">
                  <a16:creationId xmlns:a16="http://schemas.microsoft.com/office/drawing/2014/main" id="{DC907714-628C-4135-BD3F-A87E7172BA8F}"/>
                </a:ext>
              </a:extLst>
            </p:cNvPr>
            <p:cNvSpPr/>
            <p:nvPr/>
          </p:nvSpPr>
          <p:spPr bwMode="auto">
            <a:xfrm>
              <a:off x="3525804" y="2806596"/>
              <a:ext cx="347852"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spcBef>
                  <a:spcPct val="0"/>
                </a:spcBef>
              </a:pPr>
              <a:r>
                <a:rPr lang="en-US" sz="1400" b="1" dirty="0">
                  <a:solidFill>
                    <a:schemeClr val="bg1"/>
                  </a:solidFill>
                  <a:latin typeface="Arial" panose="020B0604020202020204" pitchFamily="34" charset="0"/>
                  <a:cs typeface="Arial" panose="020B0604020202020204" pitchFamily="34" charset="0"/>
                </a:rPr>
                <a:t>10.4</a:t>
              </a:r>
            </a:p>
          </p:txBody>
        </p:sp>
        <p:sp>
          <p:nvSpPr>
            <p:cNvPr id="222" name="Rectangle 221">
              <a:extLst>
                <a:ext uri="{FF2B5EF4-FFF2-40B4-BE49-F238E27FC236}">
                  <a16:creationId xmlns:a16="http://schemas.microsoft.com/office/drawing/2014/main" id="{1E1B0DDE-E94B-48C9-9013-6FCA13489783}"/>
                </a:ext>
              </a:extLst>
            </p:cNvPr>
            <p:cNvSpPr/>
            <p:nvPr/>
          </p:nvSpPr>
          <p:spPr bwMode="auto">
            <a:xfrm>
              <a:off x="3525804" y="3172835"/>
              <a:ext cx="248466"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spcBef>
                  <a:spcPct val="0"/>
                </a:spcBef>
              </a:pPr>
              <a:r>
                <a:rPr lang="en-US" sz="1400" b="1" dirty="0">
                  <a:solidFill>
                    <a:schemeClr val="bg1"/>
                  </a:solidFill>
                  <a:latin typeface="Arial" panose="020B0604020202020204" pitchFamily="34" charset="0"/>
                  <a:cs typeface="Arial" panose="020B0604020202020204" pitchFamily="34" charset="0"/>
                </a:rPr>
                <a:t>3.9</a:t>
              </a:r>
            </a:p>
          </p:txBody>
        </p:sp>
        <p:sp>
          <p:nvSpPr>
            <p:cNvPr id="130" name="Rectangle 129">
              <a:extLst>
                <a:ext uri="{FF2B5EF4-FFF2-40B4-BE49-F238E27FC236}">
                  <a16:creationId xmlns:a16="http://schemas.microsoft.com/office/drawing/2014/main" id="{56ACF43B-0A31-454B-BCEA-23BED07043C2}"/>
                </a:ext>
              </a:extLst>
            </p:cNvPr>
            <p:cNvSpPr/>
            <p:nvPr/>
          </p:nvSpPr>
          <p:spPr>
            <a:xfrm>
              <a:off x="4405563" y="3043629"/>
              <a:ext cx="1188720" cy="4639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Arial" panose="020B0604020202020204" pitchFamily="34" charset="0"/>
                <a:cs typeface="Arial" panose="020B0604020202020204" pitchFamily="34" charset="0"/>
              </a:endParaRPr>
            </a:p>
          </p:txBody>
        </p:sp>
        <p:sp>
          <p:nvSpPr>
            <p:cNvPr id="160" name="Rectangle 159">
              <a:extLst>
                <a:ext uri="{FF2B5EF4-FFF2-40B4-BE49-F238E27FC236}">
                  <a16:creationId xmlns:a16="http://schemas.microsoft.com/office/drawing/2014/main" id="{CD4C9860-B6AA-4EBE-8D9B-8BA061BD8799}"/>
                </a:ext>
              </a:extLst>
            </p:cNvPr>
            <p:cNvSpPr/>
            <p:nvPr/>
          </p:nvSpPr>
          <p:spPr>
            <a:xfrm>
              <a:off x="4908650" y="3227588"/>
              <a:ext cx="182546" cy="182880"/>
            </a:xfrm>
            <a:prstGeom prst="rect">
              <a:avLst/>
            </a:prstGeom>
            <a:solidFill>
              <a:srgbClr val="FF660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800" dirty="0">
                <a:latin typeface="Arial" panose="020B0604020202020204" pitchFamily="34" charset="0"/>
                <a:cs typeface="Arial" panose="020B0604020202020204" pitchFamily="34" charset="0"/>
              </a:endParaRPr>
            </a:p>
          </p:txBody>
        </p:sp>
        <p:sp>
          <p:nvSpPr>
            <p:cNvPr id="161" name="Oval 160">
              <a:extLst>
                <a:ext uri="{FF2B5EF4-FFF2-40B4-BE49-F238E27FC236}">
                  <a16:creationId xmlns:a16="http://schemas.microsoft.com/office/drawing/2014/main" id="{63B983C7-91B8-4EA0-9394-1BB6AFACA182}"/>
                </a:ext>
              </a:extLst>
            </p:cNvPr>
            <p:cNvSpPr/>
            <p:nvPr/>
          </p:nvSpPr>
          <p:spPr>
            <a:xfrm>
              <a:off x="4908650" y="2714323"/>
              <a:ext cx="182546" cy="182880"/>
            </a:xfrm>
            <a:prstGeom prst="ellipse">
              <a:avLst/>
            </a:prstGeom>
            <a:solidFill>
              <a:srgbClr val="00B05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800" dirty="0">
                <a:latin typeface="Arial" panose="020B0604020202020204" pitchFamily="34" charset="0"/>
                <a:cs typeface="Arial" panose="020B0604020202020204" pitchFamily="34" charset="0"/>
              </a:endParaRPr>
            </a:p>
          </p:txBody>
        </p:sp>
        <p:sp>
          <p:nvSpPr>
            <p:cNvPr id="219" name="Rectangle 218">
              <a:extLst>
                <a:ext uri="{FF2B5EF4-FFF2-40B4-BE49-F238E27FC236}">
                  <a16:creationId xmlns:a16="http://schemas.microsoft.com/office/drawing/2014/main" id="{D670E791-0255-4A17-855B-0BABD63531F7}"/>
                </a:ext>
              </a:extLst>
            </p:cNvPr>
            <p:cNvSpPr/>
            <p:nvPr/>
          </p:nvSpPr>
          <p:spPr bwMode="auto">
            <a:xfrm>
              <a:off x="4862970" y="2381604"/>
              <a:ext cx="273906"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algn="ctr">
                <a:spcBef>
                  <a:spcPct val="0"/>
                </a:spcBef>
              </a:pPr>
              <a:r>
                <a:rPr lang="en-US" b="1" dirty="0">
                  <a:solidFill>
                    <a:srgbClr val="0070C0"/>
                  </a:solidFill>
                  <a:latin typeface="Arial" panose="020B0604020202020204" pitchFamily="34" charset="0"/>
                  <a:cs typeface="Arial" panose="020B0604020202020204" pitchFamily="34" charset="0"/>
                </a:rPr>
                <a:t>10</a:t>
              </a:r>
            </a:p>
          </p:txBody>
        </p:sp>
        <p:sp>
          <p:nvSpPr>
            <p:cNvPr id="223" name="Rectangle 222">
              <a:extLst>
                <a:ext uri="{FF2B5EF4-FFF2-40B4-BE49-F238E27FC236}">
                  <a16:creationId xmlns:a16="http://schemas.microsoft.com/office/drawing/2014/main" id="{0F2D8ED3-5C40-4B8E-8B2E-335BD4746E93}"/>
                </a:ext>
              </a:extLst>
            </p:cNvPr>
            <p:cNvSpPr/>
            <p:nvPr/>
          </p:nvSpPr>
          <p:spPr bwMode="auto">
            <a:xfrm>
              <a:off x="5153104" y="2690880"/>
              <a:ext cx="371485"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spcBef>
                  <a:spcPct val="0"/>
                </a:spcBef>
              </a:pPr>
              <a:r>
                <a:rPr lang="en-US" sz="1400" b="1" dirty="0">
                  <a:solidFill>
                    <a:schemeClr val="tx1"/>
                  </a:solidFill>
                  <a:latin typeface="Arial" panose="020B0604020202020204" pitchFamily="34" charset="0"/>
                  <a:cs typeface="Arial" panose="020B0604020202020204" pitchFamily="34" charset="0"/>
                </a:rPr>
                <a:t>13.1</a:t>
              </a:r>
            </a:p>
          </p:txBody>
        </p:sp>
        <p:sp>
          <p:nvSpPr>
            <p:cNvPr id="224" name="Rectangle 223">
              <a:extLst>
                <a:ext uri="{FF2B5EF4-FFF2-40B4-BE49-F238E27FC236}">
                  <a16:creationId xmlns:a16="http://schemas.microsoft.com/office/drawing/2014/main" id="{D59DAE17-6DAE-4320-AA0A-29D15834C4A8}"/>
                </a:ext>
              </a:extLst>
            </p:cNvPr>
            <p:cNvSpPr/>
            <p:nvPr/>
          </p:nvSpPr>
          <p:spPr bwMode="auto">
            <a:xfrm>
              <a:off x="5153104" y="3220604"/>
              <a:ext cx="248466"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spcBef>
                  <a:spcPct val="0"/>
                </a:spcBef>
              </a:pPr>
              <a:r>
                <a:rPr lang="en-US" sz="1400" b="1" dirty="0">
                  <a:solidFill>
                    <a:schemeClr val="bg1"/>
                  </a:solidFill>
                  <a:latin typeface="Arial" panose="020B0604020202020204" pitchFamily="34" charset="0"/>
                  <a:cs typeface="Arial" panose="020B0604020202020204" pitchFamily="34" charset="0"/>
                </a:rPr>
                <a:t>2.9</a:t>
              </a:r>
            </a:p>
          </p:txBody>
        </p:sp>
        <p:sp>
          <p:nvSpPr>
            <p:cNvPr id="131" name="Rectangle 130">
              <a:extLst>
                <a:ext uri="{FF2B5EF4-FFF2-40B4-BE49-F238E27FC236}">
                  <a16:creationId xmlns:a16="http://schemas.microsoft.com/office/drawing/2014/main" id="{6CF79682-745A-47D2-9AC2-158F2E5500AA}"/>
                </a:ext>
              </a:extLst>
            </p:cNvPr>
            <p:cNvSpPr/>
            <p:nvPr/>
          </p:nvSpPr>
          <p:spPr>
            <a:xfrm>
              <a:off x="6022497" y="642541"/>
              <a:ext cx="1188720" cy="286499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Arial" panose="020B0604020202020204" pitchFamily="34" charset="0"/>
                <a:cs typeface="Arial" panose="020B0604020202020204" pitchFamily="34" charset="0"/>
              </a:endParaRPr>
            </a:p>
          </p:txBody>
        </p:sp>
        <p:sp>
          <p:nvSpPr>
            <p:cNvPr id="162" name="Rectangle 161">
              <a:extLst>
                <a:ext uri="{FF2B5EF4-FFF2-40B4-BE49-F238E27FC236}">
                  <a16:creationId xmlns:a16="http://schemas.microsoft.com/office/drawing/2014/main" id="{847567E9-A969-479D-9637-13D3F46FBA15}"/>
                </a:ext>
              </a:extLst>
            </p:cNvPr>
            <p:cNvSpPr/>
            <p:nvPr/>
          </p:nvSpPr>
          <p:spPr>
            <a:xfrm>
              <a:off x="6525583" y="3181218"/>
              <a:ext cx="182546" cy="182880"/>
            </a:xfrm>
            <a:prstGeom prst="rect">
              <a:avLst/>
            </a:prstGeom>
            <a:solidFill>
              <a:srgbClr val="FF660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800" dirty="0">
                <a:latin typeface="Arial" panose="020B0604020202020204" pitchFamily="34" charset="0"/>
                <a:cs typeface="Arial" panose="020B0604020202020204" pitchFamily="34" charset="0"/>
              </a:endParaRPr>
            </a:p>
          </p:txBody>
        </p:sp>
        <p:sp>
          <p:nvSpPr>
            <p:cNvPr id="163" name="Oval 162">
              <a:extLst>
                <a:ext uri="{FF2B5EF4-FFF2-40B4-BE49-F238E27FC236}">
                  <a16:creationId xmlns:a16="http://schemas.microsoft.com/office/drawing/2014/main" id="{9D364F8E-D919-4D4C-B97D-5D0434944A0E}"/>
                </a:ext>
              </a:extLst>
            </p:cNvPr>
            <p:cNvSpPr/>
            <p:nvPr/>
          </p:nvSpPr>
          <p:spPr>
            <a:xfrm>
              <a:off x="6525583" y="2647858"/>
              <a:ext cx="182546" cy="182880"/>
            </a:xfrm>
            <a:prstGeom prst="ellipse">
              <a:avLst/>
            </a:prstGeom>
            <a:solidFill>
              <a:srgbClr val="00B05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800" dirty="0">
                <a:latin typeface="Arial" panose="020B0604020202020204" pitchFamily="34" charset="0"/>
                <a:cs typeface="Arial" panose="020B0604020202020204" pitchFamily="34" charset="0"/>
              </a:endParaRPr>
            </a:p>
          </p:txBody>
        </p:sp>
        <p:sp>
          <p:nvSpPr>
            <p:cNvPr id="218" name="Rectangle 217">
              <a:extLst>
                <a:ext uri="{FF2B5EF4-FFF2-40B4-BE49-F238E27FC236}">
                  <a16:creationId xmlns:a16="http://schemas.microsoft.com/office/drawing/2014/main" id="{72E6E79C-1585-4ACD-BD43-E69CDEA82B00}"/>
                </a:ext>
              </a:extLst>
            </p:cNvPr>
            <p:cNvSpPr/>
            <p:nvPr/>
          </p:nvSpPr>
          <p:spPr bwMode="auto">
            <a:xfrm>
              <a:off x="6480979" y="305918"/>
              <a:ext cx="273906"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algn="ctr">
                <a:spcBef>
                  <a:spcPct val="0"/>
                </a:spcBef>
              </a:pPr>
              <a:r>
                <a:rPr lang="en-US" b="1" dirty="0">
                  <a:solidFill>
                    <a:srgbClr val="0070C0"/>
                  </a:solidFill>
                  <a:latin typeface="Arial" panose="020B0604020202020204" pitchFamily="34" charset="0"/>
                  <a:cs typeface="Arial" panose="020B0604020202020204" pitchFamily="34" charset="0"/>
                </a:rPr>
                <a:t>63</a:t>
              </a:r>
            </a:p>
          </p:txBody>
        </p:sp>
        <p:sp>
          <p:nvSpPr>
            <p:cNvPr id="225" name="Rectangle 224">
              <a:extLst>
                <a:ext uri="{FF2B5EF4-FFF2-40B4-BE49-F238E27FC236}">
                  <a16:creationId xmlns:a16="http://schemas.microsoft.com/office/drawing/2014/main" id="{5FFBCE9C-9ADA-4B38-8498-8E17A2FBCD83}"/>
                </a:ext>
              </a:extLst>
            </p:cNvPr>
            <p:cNvSpPr/>
            <p:nvPr/>
          </p:nvSpPr>
          <p:spPr bwMode="auto">
            <a:xfrm>
              <a:off x="6779573" y="2629427"/>
              <a:ext cx="347852"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spcBef>
                  <a:spcPct val="0"/>
                </a:spcBef>
              </a:pPr>
              <a:r>
                <a:rPr lang="en-US" sz="1400" b="1" dirty="0">
                  <a:solidFill>
                    <a:schemeClr val="bg1"/>
                  </a:solidFill>
                  <a:latin typeface="Arial" panose="020B0604020202020204" pitchFamily="34" charset="0"/>
                  <a:cs typeface="Arial" panose="020B0604020202020204" pitchFamily="34" charset="0"/>
                </a:rPr>
                <a:t>13.9</a:t>
              </a:r>
            </a:p>
          </p:txBody>
        </p:sp>
        <p:sp>
          <p:nvSpPr>
            <p:cNvPr id="226" name="Rectangle 225">
              <a:extLst>
                <a:ext uri="{FF2B5EF4-FFF2-40B4-BE49-F238E27FC236}">
                  <a16:creationId xmlns:a16="http://schemas.microsoft.com/office/drawing/2014/main" id="{13F274D3-1393-49A1-A2C1-DF3C1770B749}"/>
                </a:ext>
              </a:extLst>
            </p:cNvPr>
            <p:cNvSpPr/>
            <p:nvPr/>
          </p:nvSpPr>
          <p:spPr bwMode="auto">
            <a:xfrm>
              <a:off x="6779573" y="3172835"/>
              <a:ext cx="248466"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spcBef>
                  <a:spcPct val="0"/>
                </a:spcBef>
              </a:pPr>
              <a:r>
                <a:rPr lang="en-US" sz="1400" b="1" dirty="0">
                  <a:solidFill>
                    <a:schemeClr val="bg1"/>
                  </a:solidFill>
                  <a:latin typeface="Arial" panose="020B0604020202020204" pitchFamily="34" charset="0"/>
                  <a:cs typeface="Arial" panose="020B0604020202020204" pitchFamily="34" charset="0"/>
                </a:rPr>
                <a:t>3.9</a:t>
              </a:r>
            </a:p>
          </p:txBody>
        </p:sp>
        <p:sp>
          <p:nvSpPr>
            <p:cNvPr id="132" name="Rectangle 131">
              <a:extLst>
                <a:ext uri="{FF2B5EF4-FFF2-40B4-BE49-F238E27FC236}">
                  <a16:creationId xmlns:a16="http://schemas.microsoft.com/office/drawing/2014/main" id="{73B345C3-119D-4D98-B9A1-11F7817EEC8C}"/>
                </a:ext>
              </a:extLst>
            </p:cNvPr>
            <p:cNvSpPr/>
            <p:nvPr/>
          </p:nvSpPr>
          <p:spPr>
            <a:xfrm>
              <a:off x="7639431" y="1928780"/>
              <a:ext cx="1188720" cy="157875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Arial" panose="020B0604020202020204" pitchFamily="34" charset="0"/>
                <a:cs typeface="Arial" panose="020B0604020202020204" pitchFamily="34" charset="0"/>
              </a:endParaRPr>
            </a:p>
          </p:txBody>
        </p:sp>
        <p:sp>
          <p:nvSpPr>
            <p:cNvPr id="164" name="Rectangle 163">
              <a:extLst>
                <a:ext uri="{FF2B5EF4-FFF2-40B4-BE49-F238E27FC236}">
                  <a16:creationId xmlns:a16="http://schemas.microsoft.com/office/drawing/2014/main" id="{1CC9E4B0-ABF1-4883-9DEC-B234E72871C2}"/>
                </a:ext>
              </a:extLst>
            </p:cNvPr>
            <p:cNvSpPr/>
            <p:nvPr/>
          </p:nvSpPr>
          <p:spPr>
            <a:xfrm>
              <a:off x="8142517" y="3231670"/>
              <a:ext cx="182546" cy="182880"/>
            </a:xfrm>
            <a:prstGeom prst="rect">
              <a:avLst/>
            </a:prstGeom>
            <a:solidFill>
              <a:srgbClr val="FF660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800" dirty="0">
                <a:latin typeface="Arial" panose="020B0604020202020204" pitchFamily="34" charset="0"/>
                <a:cs typeface="Arial" panose="020B0604020202020204" pitchFamily="34" charset="0"/>
              </a:endParaRPr>
            </a:p>
          </p:txBody>
        </p:sp>
        <p:sp>
          <p:nvSpPr>
            <p:cNvPr id="165" name="Oval 164">
              <a:extLst>
                <a:ext uri="{FF2B5EF4-FFF2-40B4-BE49-F238E27FC236}">
                  <a16:creationId xmlns:a16="http://schemas.microsoft.com/office/drawing/2014/main" id="{A7C1A748-61D9-460E-9415-1022AA69E2F4}"/>
                </a:ext>
              </a:extLst>
            </p:cNvPr>
            <p:cNvSpPr/>
            <p:nvPr/>
          </p:nvSpPr>
          <p:spPr>
            <a:xfrm>
              <a:off x="8142517" y="2896406"/>
              <a:ext cx="182546" cy="182880"/>
            </a:xfrm>
            <a:prstGeom prst="ellipse">
              <a:avLst/>
            </a:prstGeom>
            <a:solidFill>
              <a:srgbClr val="00B05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800" dirty="0">
                <a:latin typeface="Arial" panose="020B0604020202020204" pitchFamily="34" charset="0"/>
                <a:cs typeface="Arial" panose="020B0604020202020204" pitchFamily="34" charset="0"/>
              </a:endParaRPr>
            </a:p>
          </p:txBody>
        </p:sp>
        <p:sp>
          <p:nvSpPr>
            <p:cNvPr id="220" name="Rectangle 219">
              <a:extLst>
                <a:ext uri="{FF2B5EF4-FFF2-40B4-BE49-F238E27FC236}">
                  <a16:creationId xmlns:a16="http://schemas.microsoft.com/office/drawing/2014/main" id="{43AA579F-7446-4F02-90D2-11A7D219B4B5}"/>
                </a:ext>
              </a:extLst>
            </p:cNvPr>
            <p:cNvSpPr/>
            <p:nvPr/>
          </p:nvSpPr>
          <p:spPr bwMode="auto">
            <a:xfrm>
              <a:off x="8097910" y="1567672"/>
              <a:ext cx="273906"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algn="ctr">
                <a:spcBef>
                  <a:spcPct val="0"/>
                </a:spcBef>
              </a:pPr>
              <a:r>
                <a:rPr lang="en-US" b="1" dirty="0">
                  <a:solidFill>
                    <a:srgbClr val="0070C0"/>
                  </a:solidFill>
                  <a:latin typeface="Arial" panose="020B0604020202020204" pitchFamily="34" charset="0"/>
                  <a:cs typeface="Arial" panose="020B0604020202020204" pitchFamily="34" charset="0"/>
                </a:rPr>
                <a:t>35</a:t>
              </a:r>
            </a:p>
          </p:txBody>
        </p:sp>
        <p:sp>
          <p:nvSpPr>
            <p:cNvPr id="227" name="Rectangle 226">
              <a:extLst>
                <a:ext uri="{FF2B5EF4-FFF2-40B4-BE49-F238E27FC236}">
                  <a16:creationId xmlns:a16="http://schemas.microsoft.com/office/drawing/2014/main" id="{1494F5D6-D202-470E-90A1-E10C0362B6F0}"/>
                </a:ext>
              </a:extLst>
            </p:cNvPr>
            <p:cNvSpPr/>
            <p:nvPr/>
          </p:nvSpPr>
          <p:spPr bwMode="auto">
            <a:xfrm>
              <a:off x="8389411" y="2892621"/>
              <a:ext cx="248466"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spcBef>
                  <a:spcPct val="0"/>
                </a:spcBef>
              </a:pPr>
              <a:r>
                <a:rPr lang="en-US" sz="1400" b="1" dirty="0">
                  <a:solidFill>
                    <a:schemeClr val="bg1"/>
                  </a:solidFill>
                  <a:latin typeface="Arial" panose="020B0604020202020204" pitchFamily="34" charset="0"/>
                  <a:cs typeface="Arial" panose="020B0604020202020204" pitchFamily="34" charset="0"/>
                </a:rPr>
                <a:t>9.4</a:t>
              </a:r>
            </a:p>
          </p:txBody>
        </p:sp>
        <p:sp>
          <p:nvSpPr>
            <p:cNvPr id="228" name="Rectangle 227">
              <a:extLst>
                <a:ext uri="{FF2B5EF4-FFF2-40B4-BE49-F238E27FC236}">
                  <a16:creationId xmlns:a16="http://schemas.microsoft.com/office/drawing/2014/main" id="{CB845055-051F-49F0-829E-2F246BE979D8}"/>
                </a:ext>
              </a:extLst>
            </p:cNvPr>
            <p:cNvSpPr/>
            <p:nvPr/>
          </p:nvSpPr>
          <p:spPr bwMode="auto">
            <a:xfrm>
              <a:off x="8389411" y="3220604"/>
              <a:ext cx="248466"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spcBef>
                  <a:spcPct val="0"/>
                </a:spcBef>
              </a:pPr>
              <a:r>
                <a:rPr lang="en-US" sz="1400" b="1" dirty="0">
                  <a:solidFill>
                    <a:schemeClr val="bg1"/>
                  </a:solidFill>
                  <a:latin typeface="Arial" panose="020B0604020202020204" pitchFamily="34" charset="0"/>
                  <a:cs typeface="Arial" panose="020B0604020202020204" pitchFamily="34" charset="0"/>
                </a:rPr>
                <a:t>3.1</a:t>
              </a:r>
            </a:p>
          </p:txBody>
        </p:sp>
        <p:grpSp>
          <p:nvGrpSpPr>
            <p:cNvPr id="22" name="Group 21">
              <a:extLst>
                <a:ext uri="{FF2B5EF4-FFF2-40B4-BE49-F238E27FC236}">
                  <a16:creationId xmlns:a16="http://schemas.microsoft.com/office/drawing/2014/main" id="{02ACA1DA-54E9-4C8D-9F2C-05C49E0DF7E4}"/>
                </a:ext>
              </a:extLst>
            </p:cNvPr>
            <p:cNvGrpSpPr/>
            <p:nvPr/>
          </p:nvGrpSpPr>
          <p:grpSpPr>
            <a:xfrm>
              <a:off x="2821677" y="31943"/>
              <a:ext cx="649764" cy="221598"/>
              <a:chOff x="2821677" y="31943"/>
              <a:chExt cx="649764" cy="221598"/>
            </a:xfrm>
          </p:grpSpPr>
          <p:sp>
            <p:nvSpPr>
              <p:cNvPr id="242" name="Rectangle 241">
                <a:extLst>
                  <a:ext uri="{FF2B5EF4-FFF2-40B4-BE49-F238E27FC236}">
                    <a16:creationId xmlns:a16="http://schemas.microsoft.com/office/drawing/2014/main" id="{F6B1FCF5-65A6-4E7C-A81E-A37D7548D3E6}"/>
                  </a:ext>
                </a:extLst>
              </p:cNvPr>
              <p:cNvSpPr/>
              <p:nvPr/>
            </p:nvSpPr>
            <p:spPr>
              <a:xfrm>
                <a:off x="2821677" y="39089"/>
                <a:ext cx="182880" cy="182880"/>
              </a:xfrm>
              <a:prstGeom prst="rect">
                <a:avLst/>
              </a:prstGeom>
              <a:solidFill>
                <a:srgbClr val="0070C0"/>
              </a:solidFill>
              <a:ln w="28575">
                <a:no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243" name="Content Placeholder 5">
                <a:extLst>
                  <a:ext uri="{FF2B5EF4-FFF2-40B4-BE49-F238E27FC236}">
                    <a16:creationId xmlns:a16="http://schemas.microsoft.com/office/drawing/2014/main" id="{556B4642-75A3-4911-927A-7C15D0D35786}"/>
                  </a:ext>
                </a:extLst>
              </p:cNvPr>
              <p:cNvSpPr txBox="1">
                <a:spLocks noChangeArrowheads="1"/>
              </p:cNvSpPr>
              <p:nvPr/>
            </p:nvSpPr>
            <p:spPr>
              <a:xfrm>
                <a:off x="3051454" y="31943"/>
                <a:ext cx="419987" cy="221598"/>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buNone/>
                </a:pPr>
                <a:r>
                  <a:rPr lang="en-US" sz="1600" b="1" kern="0" dirty="0">
                    <a:latin typeface="Arial" panose="020B0604020202020204" pitchFamily="34" charset="0"/>
                    <a:cs typeface="Arial" panose="020B0604020202020204" pitchFamily="34" charset="0"/>
                  </a:rPr>
                  <a:t>NNT</a:t>
                </a:r>
              </a:p>
            </p:txBody>
          </p:sp>
        </p:grpSp>
        <p:grpSp>
          <p:nvGrpSpPr>
            <p:cNvPr id="23" name="Group 22">
              <a:extLst>
                <a:ext uri="{FF2B5EF4-FFF2-40B4-BE49-F238E27FC236}">
                  <a16:creationId xmlns:a16="http://schemas.microsoft.com/office/drawing/2014/main" id="{E112D3F9-BBB3-4D62-8BF1-338240BB1A54}"/>
                </a:ext>
              </a:extLst>
            </p:cNvPr>
            <p:cNvGrpSpPr/>
            <p:nvPr/>
          </p:nvGrpSpPr>
          <p:grpSpPr>
            <a:xfrm>
              <a:off x="2821677" y="322662"/>
              <a:ext cx="2167799" cy="221598"/>
              <a:chOff x="2821677" y="294192"/>
              <a:chExt cx="2167799" cy="221598"/>
            </a:xfrm>
          </p:grpSpPr>
          <p:sp>
            <p:nvSpPr>
              <p:cNvPr id="240" name="Oval 239">
                <a:extLst>
                  <a:ext uri="{FF2B5EF4-FFF2-40B4-BE49-F238E27FC236}">
                    <a16:creationId xmlns:a16="http://schemas.microsoft.com/office/drawing/2014/main" id="{13B22F05-B902-4C4D-A455-48A3912CEB2C}"/>
                  </a:ext>
                </a:extLst>
              </p:cNvPr>
              <p:cNvSpPr/>
              <p:nvPr/>
            </p:nvSpPr>
            <p:spPr>
              <a:xfrm>
                <a:off x="2821677" y="301338"/>
                <a:ext cx="182880" cy="182880"/>
              </a:xfrm>
              <a:prstGeom prst="ellipse">
                <a:avLst/>
              </a:prstGeom>
              <a:solidFill>
                <a:srgbClr val="00B05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241" name="Content Placeholder 5">
                <a:extLst>
                  <a:ext uri="{FF2B5EF4-FFF2-40B4-BE49-F238E27FC236}">
                    <a16:creationId xmlns:a16="http://schemas.microsoft.com/office/drawing/2014/main" id="{1E04E365-DE48-4EA7-A247-633A2334D64A}"/>
                  </a:ext>
                </a:extLst>
              </p:cNvPr>
              <p:cNvSpPr txBox="1">
                <a:spLocks noChangeArrowheads="1"/>
              </p:cNvSpPr>
              <p:nvPr/>
            </p:nvSpPr>
            <p:spPr>
              <a:xfrm>
                <a:off x="3051445" y="294192"/>
                <a:ext cx="1938031" cy="221598"/>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buNone/>
                </a:pPr>
                <a:r>
                  <a:rPr lang="en-US" sz="1600" b="1" kern="0" dirty="0">
                    <a:latin typeface="Arial" panose="020B0604020202020204" pitchFamily="34" charset="0"/>
                    <a:cs typeface="Arial" panose="020B0604020202020204" pitchFamily="34" charset="0"/>
                  </a:rPr>
                  <a:t>Incidence reduction</a:t>
                </a:r>
              </a:p>
            </p:txBody>
          </p:sp>
        </p:grpSp>
        <p:grpSp>
          <p:nvGrpSpPr>
            <p:cNvPr id="24" name="Group 23">
              <a:extLst>
                <a:ext uri="{FF2B5EF4-FFF2-40B4-BE49-F238E27FC236}">
                  <a16:creationId xmlns:a16="http://schemas.microsoft.com/office/drawing/2014/main" id="{4B40BD27-0B9D-44B3-9522-D18D00F60062}"/>
                </a:ext>
              </a:extLst>
            </p:cNvPr>
            <p:cNvGrpSpPr/>
            <p:nvPr/>
          </p:nvGrpSpPr>
          <p:grpSpPr>
            <a:xfrm>
              <a:off x="2821677" y="613381"/>
              <a:ext cx="2304050" cy="221598"/>
              <a:chOff x="2821677" y="556444"/>
              <a:chExt cx="2304050" cy="221598"/>
            </a:xfrm>
          </p:grpSpPr>
          <p:sp>
            <p:nvSpPr>
              <p:cNvPr id="238" name="Rectangle 237">
                <a:extLst>
                  <a:ext uri="{FF2B5EF4-FFF2-40B4-BE49-F238E27FC236}">
                    <a16:creationId xmlns:a16="http://schemas.microsoft.com/office/drawing/2014/main" id="{656315DD-02B0-46EC-B549-C02AECC46A25}"/>
                  </a:ext>
                </a:extLst>
              </p:cNvPr>
              <p:cNvSpPr/>
              <p:nvPr/>
            </p:nvSpPr>
            <p:spPr>
              <a:xfrm>
                <a:off x="2821677" y="563590"/>
                <a:ext cx="182880" cy="182880"/>
              </a:xfrm>
              <a:prstGeom prst="rect">
                <a:avLst/>
              </a:prstGeom>
              <a:solidFill>
                <a:srgbClr val="FF660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239" name="Content Placeholder 5">
                <a:extLst>
                  <a:ext uri="{FF2B5EF4-FFF2-40B4-BE49-F238E27FC236}">
                    <a16:creationId xmlns:a16="http://schemas.microsoft.com/office/drawing/2014/main" id="{F61F9521-32A8-4411-9899-DECA3DF6DA0E}"/>
                  </a:ext>
                </a:extLst>
              </p:cNvPr>
              <p:cNvSpPr txBox="1">
                <a:spLocks noChangeArrowheads="1"/>
              </p:cNvSpPr>
              <p:nvPr/>
            </p:nvSpPr>
            <p:spPr>
              <a:xfrm>
                <a:off x="3051442" y="556444"/>
                <a:ext cx="2074285" cy="221598"/>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buNone/>
                </a:pPr>
                <a:r>
                  <a:rPr lang="en-US" sz="1600" b="1" kern="0" dirty="0">
                    <a:latin typeface="Arial" panose="020B0604020202020204" pitchFamily="34" charset="0"/>
                    <a:cs typeface="Arial" panose="020B0604020202020204" pitchFamily="34" charset="0"/>
                  </a:rPr>
                  <a:t>Prevalence reduction</a:t>
                </a:r>
              </a:p>
            </p:txBody>
          </p:sp>
        </p:grpSp>
        <p:cxnSp>
          <p:nvCxnSpPr>
            <p:cNvPr id="233" name="Straight Connector 232">
              <a:extLst>
                <a:ext uri="{FF2B5EF4-FFF2-40B4-BE49-F238E27FC236}">
                  <a16:creationId xmlns:a16="http://schemas.microsoft.com/office/drawing/2014/main" id="{2B1F7F23-0CDC-4908-A257-9790765F14CD}"/>
                </a:ext>
              </a:extLst>
            </p:cNvPr>
            <p:cNvCxnSpPr>
              <a:cxnSpLocks/>
            </p:cNvCxnSpPr>
            <p:nvPr/>
          </p:nvCxnSpPr>
          <p:spPr>
            <a:xfrm>
              <a:off x="948770" y="3510125"/>
              <a:ext cx="80934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5" name="Rectangle: Rounded Corners 234">
              <a:extLst>
                <a:ext uri="{FF2B5EF4-FFF2-40B4-BE49-F238E27FC236}">
                  <a16:creationId xmlns:a16="http://schemas.microsoft.com/office/drawing/2014/main" id="{BF5420E1-F1F4-4B2D-9AF1-A854DC43A034}"/>
                </a:ext>
              </a:extLst>
            </p:cNvPr>
            <p:cNvSpPr/>
            <p:nvPr/>
          </p:nvSpPr>
          <p:spPr>
            <a:xfrm>
              <a:off x="4179593" y="2253522"/>
              <a:ext cx="1630012" cy="1632677"/>
            </a:xfrm>
            <a:prstGeom prst="roundRect">
              <a:avLst>
                <a:gd name="adj" fmla="val 11408"/>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Arial" panose="020B0604020202020204" pitchFamily="34" charset="0"/>
                <a:cs typeface="Arial" panose="020B0604020202020204" pitchFamily="34" charset="0"/>
              </a:endParaRPr>
            </a:p>
          </p:txBody>
        </p:sp>
        <p:cxnSp>
          <p:nvCxnSpPr>
            <p:cNvPr id="236" name="Straight Connector 235">
              <a:extLst>
                <a:ext uri="{FF2B5EF4-FFF2-40B4-BE49-F238E27FC236}">
                  <a16:creationId xmlns:a16="http://schemas.microsoft.com/office/drawing/2014/main" id="{FC57927C-2603-4907-8861-2630DA0F0667}"/>
                </a:ext>
              </a:extLst>
            </p:cNvPr>
            <p:cNvCxnSpPr>
              <a:cxnSpLocks/>
            </p:cNvCxnSpPr>
            <p:nvPr/>
          </p:nvCxnSpPr>
          <p:spPr>
            <a:xfrm>
              <a:off x="5808389" y="2584870"/>
              <a:ext cx="4564336" cy="0"/>
            </a:xfrm>
            <a:prstGeom prst="line">
              <a:avLst/>
            </a:prstGeom>
            <a:ln w="38100">
              <a:solidFill>
                <a:srgbClr val="FF6600"/>
              </a:solidFill>
              <a:prstDash val="dash"/>
            </a:ln>
          </p:spPr>
          <p:style>
            <a:lnRef idx="1">
              <a:schemeClr val="accent1"/>
            </a:lnRef>
            <a:fillRef idx="0">
              <a:schemeClr val="accent1"/>
            </a:fillRef>
            <a:effectRef idx="0">
              <a:schemeClr val="accent1"/>
            </a:effectRef>
            <a:fontRef idx="minor">
              <a:schemeClr val="tx1"/>
            </a:fontRef>
          </p:style>
        </p:cxnSp>
        <p:sp>
          <p:nvSpPr>
            <p:cNvPr id="237" name="TextBox 236">
              <a:extLst>
                <a:ext uri="{FF2B5EF4-FFF2-40B4-BE49-F238E27FC236}">
                  <a16:creationId xmlns:a16="http://schemas.microsoft.com/office/drawing/2014/main" id="{7981390A-C039-4A54-A8D2-1F3BA1CAF413}"/>
                </a:ext>
              </a:extLst>
            </p:cNvPr>
            <p:cNvSpPr txBox="1"/>
            <p:nvPr/>
          </p:nvSpPr>
          <p:spPr>
            <a:xfrm>
              <a:off x="10272906" y="2081933"/>
              <a:ext cx="1924741" cy="1005840"/>
            </a:xfrm>
            <a:prstGeom prst="rect">
              <a:avLst/>
            </a:prstGeom>
            <a:solidFill>
              <a:srgbClr val="FF6600"/>
            </a:solidFill>
            <a:ln>
              <a:solidFill>
                <a:srgbClr val="FF6600"/>
              </a:solidFill>
            </a:ln>
          </p:spPr>
          <p:txBody>
            <a:bodyPr wrap="square" rtlCol="0">
              <a:spAutoFit/>
            </a:bodyPr>
            <a:lstStyle/>
            <a:p>
              <a:pPr algn="ctr">
                <a:lnSpc>
                  <a:spcPct val="90000"/>
                </a:lnSpc>
              </a:pPr>
              <a:r>
                <a:rPr lang="en-US" sz="1600" b="1" dirty="0">
                  <a:solidFill>
                    <a:schemeClr val="bg1"/>
                  </a:solidFill>
                  <a:latin typeface="Arial" panose="020B0604020202020204" pitchFamily="34" charset="0"/>
                  <a:cs typeface="Arial" panose="020B0604020202020204" pitchFamily="34" charset="0"/>
                </a:rPr>
                <a:t>Young black MSM: NNT to prevent 1 new HIV infection=10</a:t>
              </a:r>
            </a:p>
          </p:txBody>
        </p:sp>
        <p:cxnSp>
          <p:nvCxnSpPr>
            <p:cNvPr id="166" name="Straight Connector 165">
              <a:extLst>
                <a:ext uri="{FF2B5EF4-FFF2-40B4-BE49-F238E27FC236}">
                  <a16:creationId xmlns:a16="http://schemas.microsoft.com/office/drawing/2014/main" id="{9B769087-240A-4ED9-87E6-D81335E2146C}"/>
                </a:ext>
              </a:extLst>
            </p:cNvPr>
            <p:cNvCxnSpPr>
              <a:cxnSpLocks/>
            </p:cNvCxnSpPr>
            <p:nvPr/>
          </p:nvCxnSpPr>
          <p:spPr>
            <a:xfrm>
              <a:off x="981930" y="964582"/>
              <a:ext cx="9457470" cy="0"/>
            </a:xfrm>
            <a:prstGeom prst="line">
              <a:avLst/>
            </a:pr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234" name="Content Placeholder 5">
              <a:extLst>
                <a:ext uri="{FF2B5EF4-FFF2-40B4-BE49-F238E27FC236}">
                  <a16:creationId xmlns:a16="http://schemas.microsoft.com/office/drawing/2014/main" id="{6C49541E-E081-47CF-91BC-088D9DEA7499}"/>
                </a:ext>
              </a:extLst>
            </p:cNvPr>
            <p:cNvSpPr txBox="1">
              <a:spLocks noChangeArrowheads="1"/>
            </p:cNvSpPr>
            <p:nvPr/>
          </p:nvSpPr>
          <p:spPr>
            <a:xfrm rot="16200000">
              <a:off x="8097281" y="1534116"/>
              <a:ext cx="3375924" cy="553998"/>
            </a:xfrm>
            <a:prstGeom prst="rect">
              <a:avLst/>
            </a:prstGeom>
          </p:spPr>
          <p:txBody>
            <a:bodyPr wrap="none" lIns="0" tIns="0" rIns="0" bIns="0">
              <a:spAutoFit/>
            </a:bodyPr>
            <a:lstStyle>
              <a:defPPr>
                <a:defRPr lang="en-US"/>
              </a:defPPr>
              <a:lvl1pPr algn="ctr">
                <a:lnSpc>
                  <a:spcPct val="90000"/>
                </a:lnSpc>
                <a:defRPr sz="2000" b="1">
                  <a:latin typeface="Arial" panose="020B0604020202020204" pitchFamily="34" charset="0"/>
                  <a:cs typeface="Arial" panose="020B0604020202020204" pitchFamily="34" charset="0"/>
                </a:defRPr>
              </a:lvl1pPr>
              <a:lvl2pPr marL="688975" indent="-349250" eaLnBrk="0" fontAlgn="base" hangingPunct="0">
                <a:lnSpc>
                  <a:spcPct val="90000"/>
                </a:lnSpc>
                <a:spcBef>
                  <a:spcPts val="900"/>
                </a:spcBef>
                <a:spcAft>
                  <a:spcPct val="0"/>
                </a:spcAft>
                <a:buClr>
                  <a:srgbClr val="CC0000"/>
                </a:buClr>
                <a:buFont typeface="Arial" charset="0"/>
                <a:buChar char="–"/>
                <a:defRPr sz="2400">
                  <a:ea typeface="MS PGothic" pitchFamily="34" charset="-128"/>
                </a:defRPr>
              </a:lvl2pPr>
              <a:lvl3pPr marL="1031875" indent="-228600" eaLnBrk="0" fontAlgn="base" hangingPunct="0">
                <a:lnSpc>
                  <a:spcPct val="90000"/>
                </a:lnSpc>
                <a:spcBef>
                  <a:spcPts val="900"/>
                </a:spcBef>
                <a:spcAft>
                  <a:spcPct val="0"/>
                </a:spcAft>
                <a:buClr>
                  <a:srgbClr val="00B050"/>
                </a:buClr>
                <a:buChar char="•"/>
                <a:defRPr sz="2000">
                  <a:ea typeface="MS PGothic" pitchFamily="34" charset="-128"/>
                </a:defRPr>
              </a:lvl3pPr>
              <a:lvl4pPr marL="1484313" indent="-338138" eaLnBrk="0" fontAlgn="base" hangingPunct="0">
                <a:lnSpc>
                  <a:spcPct val="90000"/>
                </a:lnSpc>
                <a:spcBef>
                  <a:spcPts val="900"/>
                </a:spcBef>
                <a:spcAft>
                  <a:spcPct val="0"/>
                </a:spcAft>
                <a:buClr>
                  <a:srgbClr val="931574"/>
                </a:buClr>
                <a:buFont typeface="Arial" charset="0"/>
                <a:buChar char="–"/>
                <a:defRPr>
                  <a:ea typeface="MS PGothic" pitchFamily="34" charset="-128"/>
                </a:defRPr>
              </a:lvl4pPr>
              <a:lvl5pPr indent="-230188" eaLnBrk="0" fontAlgn="base" hangingPunct="0">
                <a:lnSpc>
                  <a:spcPct val="90000"/>
                </a:lnSpc>
                <a:spcBef>
                  <a:spcPts val="900"/>
                </a:spcBef>
                <a:spcAft>
                  <a:spcPct val="0"/>
                </a:spcAft>
                <a:buClr>
                  <a:srgbClr val="5ABAE9"/>
                </a:buClr>
                <a:buFont typeface="Arial" charset="0"/>
                <a:buChar char="»"/>
                <a:defRPr>
                  <a:ea typeface="MS PGothic" pitchFamily="34" charset="-128"/>
                </a:defRPr>
              </a:lvl5pPr>
              <a:lvl6pPr indent="-230188" fontAlgn="base">
                <a:lnSpc>
                  <a:spcPct val="90000"/>
                </a:lnSpc>
                <a:spcBef>
                  <a:spcPct val="20000"/>
                </a:spcBef>
                <a:spcAft>
                  <a:spcPct val="0"/>
                </a:spcAft>
                <a:buClr>
                  <a:srgbClr val="5ABAE9"/>
                </a:buClr>
                <a:buFont typeface="Arial" charset="0"/>
                <a:buChar char="»"/>
              </a:lvl6pPr>
              <a:lvl7pPr indent="-230188" fontAlgn="base">
                <a:lnSpc>
                  <a:spcPct val="90000"/>
                </a:lnSpc>
                <a:spcBef>
                  <a:spcPct val="20000"/>
                </a:spcBef>
                <a:spcAft>
                  <a:spcPct val="0"/>
                </a:spcAft>
                <a:buClr>
                  <a:srgbClr val="5ABAE9"/>
                </a:buClr>
                <a:buFont typeface="Arial" charset="0"/>
                <a:buChar char="»"/>
              </a:lvl7pPr>
              <a:lvl8pPr indent="-230188" fontAlgn="base">
                <a:lnSpc>
                  <a:spcPct val="90000"/>
                </a:lnSpc>
                <a:spcBef>
                  <a:spcPct val="20000"/>
                </a:spcBef>
                <a:spcAft>
                  <a:spcPct val="0"/>
                </a:spcAft>
                <a:buClr>
                  <a:srgbClr val="5ABAE9"/>
                </a:buClr>
                <a:buFont typeface="Arial" charset="0"/>
                <a:buChar char="»"/>
              </a:lvl8pPr>
              <a:lvl9pPr indent="-230188" fontAlgn="base">
                <a:lnSpc>
                  <a:spcPct val="90000"/>
                </a:lnSpc>
                <a:spcBef>
                  <a:spcPct val="20000"/>
                </a:spcBef>
                <a:spcAft>
                  <a:spcPct val="0"/>
                </a:spcAft>
                <a:buClr>
                  <a:srgbClr val="5ABAE9"/>
                </a:buClr>
                <a:buFont typeface="Arial" charset="0"/>
                <a:buChar char="»"/>
              </a:lvl9pPr>
            </a:lstStyle>
            <a:p>
              <a:r>
                <a:rPr lang="en-US" dirty="0"/>
                <a:t>Reduction in HIV Incidence</a:t>
              </a:r>
              <a:br>
                <a:rPr lang="en-US" dirty="0"/>
              </a:br>
              <a:r>
                <a:rPr lang="en-US" dirty="0"/>
                <a:t>or Prevalence, %</a:t>
              </a:r>
              <a:r>
                <a:rPr lang="en-US" baseline="30000" dirty="0"/>
                <a:t>b</a:t>
              </a:r>
            </a:p>
          </p:txBody>
        </p:sp>
      </p:grpSp>
      <p:sp>
        <p:nvSpPr>
          <p:cNvPr id="4" name="TextBox 3">
            <a:extLst>
              <a:ext uri="{FF2B5EF4-FFF2-40B4-BE49-F238E27FC236}">
                <a16:creationId xmlns:a16="http://schemas.microsoft.com/office/drawing/2014/main" id="{6A4C22A0-AB41-E350-A0C1-0405310AB720}"/>
              </a:ext>
            </a:extLst>
          </p:cNvPr>
          <p:cNvSpPr txBox="1"/>
          <p:nvPr/>
        </p:nvSpPr>
        <p:spPr>
          <a:xfrm>
            <a:off x="609600" y="5394747"/>
            <a:ext cx="10972799" cy="812530"/>
          </a:xfrm>
          <a:prstGeom prst="rect">
            <a:avLst/>
          </a:prstGeom>
          <a:solidFill>
            <a:srgbClr val="1B3F73"/>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defPPr>
              <a:defRPr lang="en-US"/>
            </a:defPPr>
            <a:lvl1pPr indent="0" algn="ctr" defTabSz="1097280" eaLnBrk="0" fontAlgn="base" hangingPunct="0">
              <a:lnSpc>
                <a:spcPct val="85000"/>
              </a:lnSpc>
              <a:spcBef>
                <a:spcPct val="0"/>
              </a:spcBef>
              <a:spcAft>
                <a:spcPct val="0"/>
              </a:spcAft>
              <a:buClr>
                <a:srgbClr val="00AEEF"/>
              </a:buClr>
              <a:buNone/>
              <a:defRPr sz="2400" b="1">
                <a:solidFill>
                  <a:srgbClr val="FFFFFF"/>
                </a:solidFill>
                <a:latin typeface="Arial" panose="020B0604020202020204" pitchFamily="34" charset="0"/>
                <a:cs typeface="Arial" panose="020B0604020202020204" pitchFamily="34" charset="0"/>
              </a:defRPr>
            </a:lvl1pPr>
            <a:lvl2pPr marL="639763" indent="-296863" eaLnBrk="0" fontAlgn="base" hangingPunct="0">
              <a:lnSpc>
                <a:spcPct val="90000"/>
              </a:lnSpc>
              <a:spcBef>
                <a:spcPct val="20000"/>
              </a:spcBef>
              <a:spcAft>
                <a:spcPct val="0"/>
              </a:spcAft>
              <a:buClr>
                <a:srgbClr val="8DC63F"/>
              </a:buClr>
              <a:buFont typeface="Arial" panose="020B0604020202020204" pitchFamily="34" charset="0"/>
              <a:buChar char="–"/>
              <a:defRPr sz="2400">
                <a:solidFill>
                  <a:schemeClr val="lt1"/>
                </a:solidFill>
              </a:defRPr>
            </a:lvl2pPr>
            <a:lvl3pPr indent="-160338" eaLnBrk="0" fontAlgn="base" hangingPunct="0">
              <a:lnSpc>
                <a:spcPct val="90000"/>
              </a:lnSpc>
              <a:spcBef>
                <a:spcPct val="20000"/>
              </a:spcBef>
              <a:spcAft>
                <a:spcPct val="0"/>
              </a:spcAft>
              <a:buClr>
                <a:srgbClr val="FBB040"/>
              </a:buClr>
              <a:buChar char="•"/>
              <a:defRPr sz="2000">
                <a:solidFill>
                  <a:schemeClr val="lt1"/>
                </a:solidFill>
              </a:defRPr>
            </a:lvl3pPr>
            <a:lvl4pPr marL="1263650" indent="-234950" eaLnBrk="0" fontAlgn="base" hangingPunct="0">
              <a:lnSpc>
                <a:spcPct val="90000"/>
              </a:lnSpc>
              <a:spcBef>
                <a:spcPct val="20000"/>
              </a:spcBef>
              <a:spcAft>
                <a:spcPct val="0"/>
              </a:spcAft>
              <a:buClr>
                <a:srgbClr val="00AEEF"/>
              </a:buClr>
              <a:buFont typeface="Arial" panose="020B0604020202020204" pitchFamily="34" charset="0"/>
              <a:buChar char="–"/>
              <a:defRPr>
                <a:solidFill>
                  <a:schemeClr val="lt1"/>
                </a:solidFill>
              </a:defRPr>
            </a:lvl4pPr>
            <a:lvl5pPr marL="1554163" indent="-176213" eaLnBrk="0" fontAlgn="base" hangingPunct="0">
              <a:lnSpc>
                <a:spcPct val="90000"/>
              </a:lnSpc>
              <a:spcBef>
                <a:spcPct val="20000"/>
              </a:spcBef>
              <a:spcAft>
                <a:spcPct val="0"/>
              </a:spcAft>
              <a:buClr>
                <a:schemeClr val="hlink"/>
              </a:buClr>
              <a:buFont typeface="Arial" panose="020B0604020202020204" pitchFamily="34" charset="0"/>
              <a:buChar char="»"/>
              <a:defRPr>
                <a:solidFill>
                  <a:schemeClr val="lt1"/>
                </a:solidFill>
              </a:defRPr>
            </a:lvl5pPr>
            <a:lvl6pPr marL="2514600" indent="-228600" defTabSz="914400">
              <a:lnSpc>
                <a:spcPct val="90000"/>
              </a:lnSpc>
              <a:spcBef>
                <a:spcPts val="500"/>
              </a:spcBef>
              <a:buFont typeface="Arial" panose="020B0604020202020204" pitchFamily="34" charset="0"/>
              <a:buChar char="•"/>
              <a:defRPr>
                <a:solidFill>
                  <a:schemeClr val="lt1"/>
                </a:solidFill>
              </a:defRPr>
            </a:lvl6pPr>
            <a:lvl7pPr marL="2971800" indent="-228600" defTabSz="914400">
              <a:lnSpc>
                <a:spcPct val="90000"/>
              </a:lnSpc>
              <a:spcBef>
                <a:spcPts val="500"/>
              </a:spcBef>
              <a:buFont typeface="Arial" panose="020B0604020202020204" pitchFamily="34" charset="0"/>
              <a:buChar char="•"/>
              <a:defRPr>
                <a:solidFill>
                  <a:schemeClr val="lt1"/>
                </a:solidFill>
              </a:defRPr>
            </a:lvl7pPr>
            <a:lvl8pPr marL="3429000" indent="-228600" defTabSz="914400">
              <a:lnSpc>
                <a:spcPct val="90000"/>
              </a:lnSpc>
              <a:spcBef>
                <a:spcPts val="500"/>
              </a:spcBef>
              <a:buFont typeface="Arial" panose="020B0604020202020204" pitchFamily="34" charset="0"/>
              <a:buChar char="•"/>
              <a:defRPr>
                <a:solidFill>
                  <a:schemeClr val="lt1"/>
                </a:solidFill>
              </a:defRPr>
            </a:lvl8pPr>
            <a:lvl9pPr marL="3886200" indent="-228600" defTabSz="914400">
              <a:lnSpc>
                <a:spcPct val="90000"/>
              </a:lnSpc>
              <a:spcBef>
                <a:spcPts val="500"/>
              </a:spcBef>
              <a:buFont typeface="Arial" panose="020B0604020202020204" pitchFamily="34" charset="0"/>
              <a:buChar char="•"/>
              <a:defRPr>
                <a:solidFill>
                  <a:schemeClr val="lt1"/>
                </a:solidFill>
              </a:defRPr>
            </a:lvl9pPr>
          </a:lstStyle>
          <a:p>
            <a:r>
              <a:rPr lang="en-US" dirty="0"/>
              <a:t>Providing 10 YB MSM with PrEP results in a lower NNT and higher public health benefit compared with commonly prescribed statins for MI.</a:t>
            </a:r>
          </a:p>
        </p:txBody>
      </p:sp>
      <p:sp>
        <p:nvSpPr>
          <p:cNvPr id="6" name="Title 5">
            <a:extLst>
              <a:ext uri="{FF2B5EF4-FFF2-40B4-BE49-F238E27FC236}">
                <a16:creationId xmlns:a16="http://schemas.microsoft.com/office/drawing/2014/main" id="{5EEC385D-37C5-039E-346C-0DA8B2BC6D3B}"/>
              </a:ext>
            </a:extLst>
          </p:cNvPr>
          <p:cNvSpPr>
            <a:spLocks noGrp="1"/>
          </p:cNvSpPr>
          <p:nvPr>
            <p:ph type="title"/>
          </p:nvPr>
        </p:nvSpPr>
        <p:spPr>
          <a:xfrm>
            <a:off x="609600" y="266700"/>
            <a:ext cx="10972800" cy="1243417"/>
          </a:xfrm>
        </p:spPr>
        <p:txBody>
          <a:bodyPr/>
          <a:lstStyle/>
          <a:p>
            <a:r>
              <a:rPr lang="en-US" dirty="0"/>
              <a:t>Yet PrEP Is More Cost-effective Than Other Routine Preventive Measures</a:t>
            </a:r>
          </a:p>
        </p:txBody>
      </p:sp>
      <p:sp>
        <p:nvSpPr>
          <p:cNvPr id="7" name="Footer Placeholder 6">
            <a:extLst>
              <a:ext uri="{FF2B5EF4-FFF2-40B4-BE49-F238E27FC236}">
                <a16:creationId xmlns:a16="http://schemas.microsoft.com/office/drawing/2014/main" id="{96809A13-E31A-7257-0FA3-57E8ACE6105A}"/>
              </a:ext>
            </a:extLst>
          </p:cNvPr>
          <p:cNvSpPr>
            <a:spLocks noGrp="1"/>
          </p:cNvSpPr>
          <p:nvPr>
            <p:ph type="ftr" sz="quarter" idx="10"/>
          </p:nvPr>
        </p:nvSpPr>
        <p:spPr>
          <a:xfrm>
            <a:off x="609600" y="6260068"/>
            <a:ext cx="10972800" cy="369332"/>
          </a:xfrm>
        </p:spPr>
        <p:txBody>
          <a:bodyPr/>
          <a:lstStyle/>
          <a:p>
            <a:r>
              <a:rPr lang="fr-FR" dirty="0"/>
              <a:t>B, Black; L, Latinx; NNT, number needed to treat; YB, young Black; YL, young Latinx.</a:t>
            </a:r>
          </a:p>
          <a:p>
            <a:r>
              <a:rPr lang="fr-FR" dirty="0"/>
              <a:t>Elion RA, et al. </a:t>
            </a:r>
            <a:r>
              <a:rPr lang="fr-FR" i="1" dirty="0"/>
              <a:t>Int J Environ Res Public Health</a:t>
            </a:r>
            <a:r>
              <a:rPr lang="fr-FR" dirty="0"/>
              <a:t>. 2019;16(9):1592.</a:t>
            </a:r>
            <a:endParaRPr lang="en-US" dirty="0"/>
          </a:p>
        </p:txBody>
      </p:sp>
    </p:spTree>
    <p:custDataLst>
      <p:tags r:id="rId1"/>
    </p:custDataLst>
    <p:extLst>
      <p:ext uri="{BB962C8B-B14F-4D97-AF65-F5344CB8AC3E}">
        <p14:creationId xmlns:p14="http://schemas.microsoft.com/office/powerpoint/2010/main" val="3784930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750087B0-B9A4-435B-9BE3-94FC36729871}"/>
              </a:ext>
            </a:extLst>
          </p:cNvPr>
          <p:cNvGraphicFramePr/>
          <p:nvPr>
            <p:extLst>
              <p:ext uri="{D42A27DB-BD31-4B8C-83A1-F6EECF244321}">
                <p14:modId xmlns:p14="http://schemas.microsoft.com/office/powerpoint/2010/main" val="849621799"/>
              </p:ext>
            </p:extLst>
          </p:nvPr>
        </p:nvGraphicFramePr>
        <p:xfrm>
          <a:off x="990600" y="1600260"/>
          <a:ext cx="10591800" cy="4282379"/>
        </p:xfrm>
        <a:graphic>
          <a:graphicData uri="http://schemas.openxmlformats.org/drawingml/2006/chart">
            <c:chart xmlns:c="http://schemas.openxmlformats.org/drawingml/2006/chart" xmlns:r="http://schemas.openxmlformats.org/officeDocument/2006/relationships" r:id="rId4"/>
          </a:graphicData>
        </a:graphic>
      </p:graphicFrame>
      <p:sp>
        <p:nvSpPr>
          <p:cNvPr id="11" name="Freeform: Shape 10">
            <a:extLst>
              <a:ext uri="{FF2B5EF4-FFF2-40B4-BE49-F238E27FC236}">
                <a16:creationId xmlns:a16="http://schemas.microsoft.com/office/drawing/2014/main" id="{DB89A192-4EDF-4990-95FE-6A14CFE955C4}"/>
              </a:ext>
            </a:extLst>
          </p:cNvPr>
          <p:cNvSpPr/>
          <p:nvPr/>
        </p:nvSpPr>
        <p:spPr>
          <a:xfrm>
            <a:off x="2092449" y="2289598"/>
            <a:ext cx="9489952" cy="3119078"/>
          </a:xfrm>
          <a:custGeom>
            <a:avLst/>
            <a:gdLst>
              <a:gd name="connsiteX0" fmla="*/ 63500 w 9385300"/>
              <a:gd name="connsiteY0" fmla="*/ 3378200 h 3403600"/>
              <a:gd name="connsiteX1" fmla="*/ 1371600 w 9385300"/>
              <a:gd name="connsiteY1" fmla="*/ 3378200 h 3403600"/>
              <a:gd name="connsiteX2" fmla="*/ 2705100 w 9385300"/>
              <a:gd name="connsiteY2" fmla="*/ 3327400 h 3403600"/>
              <a:gd name="connsiteX3" fmla="*/ 4025900 w 9385300"/>
              <a:gd name="connsiteY3" fmla="*/ 3213100 h 3403600"/>
              <a:gd name="connsiteX4" fmla="*/ 5384800 w 9385300"/>
              <a:gd name="connsiteY4" fmla="*/ 3136900 h 3403600"/>
              <a:gd name="connsiteX5" fmla="*/ 6705600 w 9385300"/>
              <a:gd name="connsiteY5" fmla="*/ 3022600 h 3403600"/>
              <a:gd name="connsiteX6" fmla="*/ 8013700 w 9385300"/>
              <a:gd name="connsiteY6" fmla="*/ 2870200 h 3403600"/>
              <a:gd name="connsiteX7" fmla="*/ 9385300 w 9385300"/>
              <a:gd name="connsiteY7" fmla="*/ 2768600 h 3403600"/>
              <a:gd name="connsiteX8" fmla="*/ 9385300 w 9385300"/>
              <a:gd name="connsiteY8" fmla="*/ 0 h 3403600"/>
              <a:gd name="connsiteX9" fmla="*/ 0 w 9385300"/>
              <a:gd name="connsiteY9" fmla="*/ 0 h 3403600"/>
              <a:gd name="connsiteX10" fmla="*/ 0 w 9385300"/>
              <a:gd name="connsiteY10" fmla="*/ 3403600 h 3403600"/>
              <a:gd name="connsiteX11" fmla="*/ 165100 w 9385300"/>
              <a:gd name="connsiteY11" fmla="*/ 337820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85300" h="3403600">
                <a:moveTo>
                  <a:pt x="63500" y="3378200"/>
                </a:moveTo>
                <a:lnTo>
                  <a:pt x="1371600" y="3378200"/>
                </a:lnTo>
                <a:lnTo>
                  <a:pt x="2705100" y="3327400"/>
                </a:lnTo>
                <a:lnTo>
                  <a:pt x="4025900" y="3213100"/>
                </a:lnTo>
                <a:lnTo>
                  <a:pt x="5384800" y="3136900"/>
                </a:lnTo>
                <a:lnTo>
                  <a:pt x="6705600" y="3022600"/>
                </a:lnTo>
                <a:lnTo>
                  <a:pt x="8013700" y="2870200"/>
                </a:lnTo>
                <a:lnTo>
                  <a:pt x="9385300" y="2768600"/>
                </a:lnTo>
                <a:lnTo>
                  <a:pt x="9385300" y="0"/>
                </a:lnTo>
                <a:lnTo>
                  <a:pt x="0" y="0"/>
                </a:lnTo>
                <a:lnTo>
                  <a:pt x="0" y="3403600"/>
                </a:lnTo>
                <a:lnTo>
                  <a:pt x="165100" y="3378200"/>
                </a:lnTo>
              </a:path>
            </a:pathLst>
          </a:custGeom>
          <a:gradFill>
            <a:gsLst>
              <a:gs pos="0">
                <a:srgbClr val="C00000">
                  <a:alpha val="25000"/>
                </a:srgbClr>
              </a:gs>
              <a:gs pos="100000">
                <a:srgbClr val="C00000">
                  <a:alpha val="3000"/>
                </a:srgbClr>
              </a:gs>
            </a:gsLst>
            <a:lin ang="54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809D27-8F09-4105-B1EA-E7269E690B9C}"/>
              </a:ext>
            </a:extLst>
          </p:cNvPr>
          <p:cNvSpPr/>
          <p:nvPr/>
        </p:nvSpPr>
        <p:spPr>
          <a:xfrm rot="16200000">
            <a:off x="-895075" y="3453442"/>
            <a:ext cx="3286349" cy="276999"/>
          </a:xfrm>
          <a:prstGeom prst="rect">
            <a:avLst/>
          </a:prstGeom>
        </p:spPr>
        <p:txBody>
          <a:bodyPr wrap="none" lIns="0" tIns="0" rIns="0" bIns="0">
            <a:spAutoFit/>
          </a:bodyPr>
          <a:lstStyle/>
          <a:p>
            <a:pPr algn="ctr">
              <a:lnSpc>
                <a:spcPct val="90000"/>
              </a:lnSpc>
            </a:pPr>
            <a:r>
              <a:rPr lang="en-US" sz="2000" b="1" dirty="0">
                <a:latin typeface="Arial" panose="020B0604020202020204" pitchFamily="34" charset="0"/>
                <a:cs typeface="Arial" panose="020B0604020202020204" pitchFamily="34" charset="0"/>
              </a:rPr>
              <a:t> Number of US PrEP Users </a:t>
            </a:r>
          </a:p>
        </p:txBody>
      </p:sp>
      <p:sp>
        <p:nvSpPr>
          <p:cNvPr id="9" name="Title 8">
            <a:extLst>
              <a:ext uri="{FF2B5EF4-FFF2-40B4-BE49-F238E27FC236}">
                <a16:creationId xmlns:a16="http://schemas.microsoft.com/office/drawing/2014/main" id="{0387FE15-05D9-3392-7766-1982A5E264FE}"/>
              </a:ext>
            </a:extLst>
          </p:cNvPr>
          <p:cNvSpPr>
            <a:spLocks noGrp="1"/>
          </p:cNvSpPr>
          <p:nvPr>
            <p:ph type="title"/>
          </p:nvPr>
        </p:nvSpPr>
        <p:spPr>
          <a:xfrm>
            <a:off x="609600" y="266700"/>
            <a:ext cx="10972800" cy="1138773"/>
          </a:xfrm>
        </p:spPr>
        <p:txBody>
          <a:bodyPr/>
          <a:lstStyle/>
          <a:p>
            <a:r>
              <a:rPr lang="en-US" dirty="0"/>
              <a:t>PrEP Gap in the US</a:t>
            </a:r>
            <a:br>
              <a:rPr lang="en-US" sz="3600" b="0" i="1" dirty="0">
                <a:solidFill>
                  <a:schemeClr val="tx1"/>
                </a:solidFill>
              </a:rPr>
            </a:br>
            <a:r>
              <a:rPr lang="en-US" sz="3600" b="0" i="1" dirty="0">
                <a:solidFill>
                  <a:schemeClr val="tx1"/>
                </a:solidFill>
              </a:rPr>
              <a:t>Most of Those Eligible for Prep Are Not Receiving It</a:t>
            </a:r>
            <a:endParaRPr lang="en-US" b="0" i="1" dirty="0">
              <a:solidFill>
                <a:schemeClr val="tx1"/>
              </a:solidFill>
            </a:endParaRPr>
          </a:p>
        </p:txBody>
      </p:sp>
      <p:sp>
        <p:nvSpPr>
          <p:cNvPr id="10" name="Footer Placeholder 9">
            <a:extLst>
              <a:ext uri="{FF2B5EF4-FFF2-40B4-BE49-F238E27FC236}">
                <a16:creationId xmlns:a16="http://schemas.microsoft.com/office/drawing/2014/main" id="{47A5A6AD-D120-27EC-D8DC-702A40412BBD}"/>
              </a:ext>
            </a:extLst>
          </p:cNvPr>
          <p:cNvSpPr>
            <a:spLocks noGrp="1"/>
          </p:cNvSpPr>
          <p:nvPr>
            <p:ph type="ftr" sz="quarter" idx="10"/>
          </p:nvPr>
        </p:nvSpPr>
        <p:spPr/>
        <p:txBody>
          <a:bodyPr/>
          <a:lstStyle/>
          <a:p>
            <a:r>
              <a:rPr lang="en-US" dirty="0"/>
              <a:t>1. Local Data: United States. https://aidsvu.org/local-data/united-states/; 2. National Center for HIV, Viral Hepatitis, STD, and TB Prevention (NCHHSTP) Newsroom. https://www.cdc.gov/nchhstp/newsroom/fact-sheets/hiv/PrEP-for-hiv-prevention-in-the-US-factsheet.html. </a:t>
            </a:r>
          </a:p>
        </p:txBody>
      </p:sp>
      <p:graphicFrame>
        <p:nvGraphicFramePr>
          <p:cNvPr id="13" name="Chart 12">
            <a:extLst>
              <a:ext uri="{FF2B5EF4-FFF2-40B4-BE49-F238E27FC236}">
                <a16:creationId xmlns:a16="http://schemas.microsoft.com/office/drawing/2014/main" id="{E74D637B-D9A0-7D84-D0A3-BDDB2D8BB770}"/>
              </a:ext>
            </a:extLst>
          </p:cNvPr>
          <p:cNvGraphicFramePr/>
          <p:nvPr>
            <p:extLst>
              <p:ext uri="{D42A27DB-BD31-4B8C-83A1-F6EECF244321}">
                <p14:modId xmlns:p14="http://schemas.microsoft.com/office/powerpoint/2010/main" val="3817361270"/>
              </p:ext>
            </p:extLst>
          </p:nvPr>
        </p:nvGraphicFramePr>
        <p:xfrm>
          <a:off x="1161289" y="1577340"/>
          <a:ext cx="10421112" cy="4305300"/>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40F1E0E7-C59F-4CB0-9E5B-6B70E3DFE6AA}"/>
              </a:ext>
            </a:extLst>
          </p:cNvPr>
          <p:cNvSpPr txBox="1"/>
          <p:nvPr/>
        </p:nvSpPr>
        <p:spPr>
          <a:xfrm>
            <a:off x="2720919" y="2699226"/>
            <a:ext cx="8251298" cy="446276"/>
          </a:xfrm>
          <a:prstGeom prst="rect">
            <a:avLst/>
          </a:prstGeom>
          <a:solidFill>
            <a:srgbClr val="C00000"/>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defPPr>
              <a:defRPr lang="en-US"/>
            </a:defPPr>
            <a:lvl1pPr indent="0" algn="ctr" defTabSz="1097280" eaLnBrk="0" fontAlgn="base" hangingPunct="0">
              <a:lnSpc>
                <a:spcPct val="85000"/>
              </a:lnSpc>
              <a:spcBef>
                <a:spcPct val="0"/>
              </a:spcBef>
              <a:spcAft>
                <a:spcPct val="0"/>
              </a:spcAft>
              <a:buClr>
                <a:srgbClr val="00AEEF"/>
              </a:buClr>
              <a:buNone/>
              <a:defRPr sz="2400" b="1">
                <a:solidFill>
                  <a:srgbClr val="FFFFFF"/>
                </a:solidFill>
                <a:latin typeface="Arial Narrow"/>
                <a:cs typeface="Arial"/>
              </a:defRPr>
            </a:lvl1pPr>
            <a:lvl2pPr marL="639763" indent="-296863" eaLnBrk="0" fontAlgn="base" hangingPunct="0">
              <a:lnSpc>
                <a:spcPct val="90000"/>
              </a:lnSpc>
              <a:spcBef>
                <a:spcPct val="20000"/>
              </a:spcBef>
              <a:spcAft>
                <a:spcPct val="0"/>
              </a:spcAft>
              <a:buClr>
                <a:srgbClr val="8DC63F"/>
              </a:buClr>
              <a:buFont typeface="Arial" panose="020B0604020202020204" pitchFamily="34" charset="0"/>
              <a:buChar char="–"/>
              <a:defRPr sz="2400">
                <a:solidFill>
                  <a:schemeClr val="lt1"/>
                </a:solidFill>
              </a:defRPr>
            </a:lvl2pPr>
            <a:lvl3pPr indent="-160338" eaLnBrk="0" fontAlgn="base" hangingPunct="0">
              <a:lnSpc>
                <a:spcPct val="90000"/>
              </a:lnSpc>
              <a:spcBef>
                <a:spcPct val="20000"/>
              </a:spcBef>
              <a:spcAft>
                <a:spcPct val="0"/>
              </a:spcAft>
              <a:buClr>
                <a:srgbClr val="FBB040"/>
              </a:buClr>
              <a:buChar char="•"/>
              <a:defRPr sz="2000">
                <a:solidFill>
                  <a:schemeClr val="lt1"/>
                </a:solidFill>
              </a:defRPr>
            </a:lvl3pPr>
            <a:lvl4pPr marL="1263650" indent="-234950" eaLnBrk="0" fontAlgn="base" hangingPunct="0">
              <a:lnSpc>
                <a:spcPct val="90000"/>
              </a:lnSpc>
              <a:spcBef>
                <a:spcPct val="20000"/>
              </a:spcBef>
              <a:spcAft>
                <a:spcPct val="0"/>
              </a:spcAft>
              <a:buClr>
                <a:srgbClr val="00AEEF"/>
              </a:buClr>
              <a:buFont typeface="Arial" panose="020B0604020202020204" pitchFamily="34" charset="0"/>
              <a:buChar char="–"/>
              <a:defRPr>
                <a:solidFill>
                  <a:schemeClr val="lt1"/>
                </a:solidFill>
              </a:defRPr>
            </a:lvl4pPr>
            <a:lvl5pPr marL="1554163" indent="-176213" eaLnBrk="0" fontAlgn="base" hangingPunct="0">
              <a:lnSpc>
                <a:spcPct val="90000"/>
              </a:lnSpc>
              <a:spcBef>
                <a:spcPct val="20000"/>
              </a:spcBef>
              <a:spcAft>
                <a:spcPct val="0"/>
              </a:spcAft>
              <a:buClr>
                <a:schemeClr val="hlink"/>
              </a:buClr>
              <a:buFont typeface="Arial" panose="020B0604020202020204" pitchFamily="34" charset="0"/>
              <a:buChar char="»"/>
              <a:defRPr>
                <a:solidFill>
                  <a:schemeClr val="lt1"/>
                </a:solidFill>
              </a:defRPr>
            </a:lvl5pPr>
            <a:lvl6pPr marL="2514600" indent="-228600" defTabSz="914400">
              <a:lnSpc>
                <a:spcPct val="90000"/>
              </a:lnSpc>
              <a:spcBef>
                <a:spcPts val="500"/>
              </a:spcBef>
              <a:buFont typeface="Arial" panose="020B0604020202020204" pitchFamily="34" charset="0"/>
              <a:buChar char="•"/>
              <a:defRPr>
                <a:solidFill>
                  <a:schemeClr val="lt1"/>
                </a:solidFill>
              </a:defRPr>
            </a:lvl6pPr>
            <a:lvl7pPr marL="2971800" indent="-228600" defTabSz="914400">
              <a:lnSpc>
                <a:spcPct val="90000"/>
              </a:lnSpc>
              <a:spcBef>
                <a:spcPts val="500"/>
              </a:spcBef>
              <a:buFont typeface="Arial" panose="020B0604020202020204" pitchFamily="34" charset="0"/>
              <a:buChar char="•"/>
              <a:defRPr>
                <a:solidFill>
                  <a:schemeClr val="lt1"/>
                </a:solidFill>
              </a:defRPr>
            </a:lvl7pPr>
            <a:lvl8pPr marL="3429000" indent="-228600" defTabSz="914400">
              <a:lnSpc>
                <a:spcPct val="90000"/>
              </a:lnSpc>
              <a:spcBef>
                <a:spcPts val="500"/>
              </a:spcBef>
              <a:buFont typeface="Arial" panose="020B0604020202020204" pitchFamily="34" charset="0"/>
              <a:buChar char="•"/>
              <a:defRPr>
                <a:solidFill>
                  <a:schemeClr val="lt1"/>
                </a:solidFill>
              </a:defRPr>
            </a:lvl8pPr>
            <a:lvl9pPr marL="3886200" indent="-228600" defTabSz="914400">
              <a:lnSpc>
                <a:spcPct val="90000"/>
              </a:lnSpc>
              <a:spcBef>
                <a:spcPts val="500"/>
              </a:spcBef>
              <a:buFont typeface="Arial" panose="020B0604020202020204" pitchFamily="34" charset="0"/>
              <a:buChar char="•"/>
              <a:defRPr>
                <a:solidFill>
                  <a:schemeClr val="lt1"/>
                </a:solidFill>
              </a:defRPr>
            </a:lvl9pPr>
          </a:lstStyle>
          <a:p>
            <a:r>
              <a:rPr lang="en-US" sz="2000" dirty="0">
                <a:latin typeface="Arial" panose="020B0604020202020204" pitchFamily="34" charset="0"/>
                <a:cs typeface="Arial" panose="020B0604020202020204" pitchFamily="34" charset="0"/>
              </a:rPr>
              <a:t>But only 25% were prescribed it.</a:t>
            </a:r>
            <a:r>
              <a:rPr lang="en-US" sz="2000" baseline="30000" dirty="0">
                <a:latin typeface="Arial" panose="020B0604020202020204" pitchFamily="34" charset="0"/>
                <a:cs typeface="Arial" panose="020B0604020202020204" pitchFamily="34" charset="0"/>
              </a:rPr>
              <a:t>2</a:t>
            </a:r>
          </a:p>
        </p:txBody>
      </p:sp>
      <p:cxnSp>
        <p:nvCxnSpPr>
          <p:cNvPr id="3" name="Straight Arrow Connector 2">
            <a:extLst>
              <a:ext uri="{FF2B5EF4-FFF2-40B4-BE49-F238E27FC236}">
                <a16:creationId xmlns:a16="http://schemas.microsoft.com/office/drawing/2014/main" id="{F4B4C26A-64FC-450F-BBE4-EC012ABDD7FD}"/>
              </a:ext>
            </a:extLst>
          </p:cNvPr>
          <p:cNvCxnSpPr>
            <a:cxnSpLocks/>
          </p:cNvCxnSpPr>
          <p:nvPr/>
        </p:nvCxnSpPr>
        <p:spPr>
          <a:xfrm flipH="1">
            <a:off x="2092449" y="2262165"/>
            <a:ext cx="9508239" cy="0"/>
          </a:xfrm>
          <a:prstGeom prst="straightConnector1">
            <a:avLst/>
          </a:prstGeom>
          <a:ln w="57150">
            <a:solidFill>
              <a:srgbClr val="00B0F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4" name="TextBox 3">
            <a:extLst>
              <a:ext uri="{FF2B5EF4-FFF2-40B4-BE49-F238E27FC236}">
                <a16:creationId xmlns:a16="http://schemas.microsoft.com/office/drawing/2014/main" id="{4BB5B880-A569-4505-BA28-992CBA3F7C19}"/>
              </a:ext>
            </a:extLst>
          </p:cNvPr>
          <p:cNvSpPr txBox="1"/>
          <p:nvPr/>
        </p:nvSpPr>
        <p:spPr>
          <a:xfrm>
            <a:off x="2720919" y="2038174"/>
            <a:ext cx="8251298" cy="446276"/>
          </a:xfrm>
          <a:prstGeom prst="rect">
            <a:avLst/>
          </a:prstGeom>
          <a:solidFill>
            <a:srgbClr val="00AEEF"/>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defPPr>
              <a:defRPr lang="en-US"/>
            </a:defPPr>
            <a:lvl1pPr indent="0" algn="ctr" defTabSz="1097280" eaLnBrk="0" fontAlgn="base" hangingPunct="0">
              <a:lnSpc>
                <a:spcPct val="85000"/>
              </a:lnSpc>
              <a:spcBef>
                <a:spcPct val="0"/>
              </a:spcBef>
              <a:spcAft>
                <a:spcPct val="0"/>
              </a:spcAft>
              <a:buClr>
                <a:srgbClr val="00AEEF"/>
              </a:buClr>
              <a:buNone/>
              <a:defRPr sz="2400" b="1">
                <a:solidFill>
                  <a:srgbClr val="FFFFFF"/>
                </a:solidFill>
                <a:latin typeface="Arial Narrow"/>
                <a:cs typeface="Arial"/>
              </a:defRPr>
            </a:lvl1pPr>
            <a:lvl2pPr marL="639763" indent="-296863" eaLnBrk="0" fontAlgn="base" hangingPunct="0">
              <a:lnSpc>
                <a:spcPct val="90000"/>
              </a:lnSpc>
              <a:spcBef>
                <a:spcPct val="20000"/>
              </a:spcBef>
              <a:spcAft>
                <a:spcPct val="0"/>
              </a:spcAft>
              <a:buClr>
                <a:srgbClr val="8DC63F"/>
              </a:buClr>
              <a:buFont typeface="Arial" panose="020B0604020202020204" pitchFamily="34" charset="0"/>
              <a:buChar char="–"/>
              <a:defRPr sz="2400">
                <a:solidFill>
                  <a:schemeClr val="lt1"/>
                </a:solidFill>
              </a:defRPr>
            </a:lvl2pPr>
            <a:lvl3pPr indent="-160338" eaLnBrk="0" fontAlgn="base" hangingPunct="0">
              <a:lnSpc>
                <a:spcPct val="90000"/>
              </a:lnSpc>
              <a:spcBef>
                <a:spcPct val="20000"/>
              </a:spcBef>
              <a:spcAft>
                <a:spcPct val="0"/>
              </a:spcAft>
              <a:buClr>
                <a:srgbClr val="FBB040"/>
              </a:buClr>
              <a:buChar char="•"/>
              <a:defRPr sz="2000">
                <a:solidFill>
                  <a:schemeClr val="lt1"/>
                </a:solidFill>
              </a:defRPr>
            </a:lvl3pPr>
            <a:lvl4pPr marL="1263650" indent="-234950" eaLnBrk="0" fontAlgn="base" hangingPunct="0">
              <a:lnSpc>
                <a:spcPct val="90000"/>
              </a:lnSpc>
              <a:spcBef>
                <a:spcPct val="20000"/>
              </a:spcBef>
              <a:spcAft>
                <a:spcPct val="0"/>
              </a:spcAft>
              <a:buClr>
                <a:srgbClr val="00AEEF"/>
              </a:buClr>
              <a:buFont typeface="Arial" panose="020B0604020202020204" pitchFamily="34" charset="0"/>
              <a:buChar char="–"/>
              <a:defRPr>
                <a:solidFill>
                  <a:schemeClr val="lt1"/>
                </a:solidFill>
              </a:defRPr>
            </a:lvl4pPr>
            <a:lvl5pPr marL="1554163" indent="-176213" eaLnBrk="0" fontAlgn="base" hangingPunct="0">
              <a:lnSpc>
                <a:spcPct val="90000"/>
              </a:lnSpc>
              <a:spcBef>
                <a:spcPct val="20000"/>
              </a:spcBef>
              <a:spcAft>
                <a:spcPct val="0"/>
              </a:spcAft>
              <a:buClr>
                <a:schemeClr val="hlink"/>
              </a:buClr>
              <a:buFont typeface="Arial" panose="020B0604020202020204" pitchFamily="34" charset="0"/>
              <a:buChar char="»"/>
              <a:defRPr>
                <a:solidFill>
                  <a:schemeClr val="lt1"/>
                </a:solidFill>
              </a:defRPr>
            </a:lvl5pPr>
            <a:lvl6pPr marL="2514600" indent="-228600" defTabSz="914400">
              <a:lnSpc>
                <a:spcPct val="90000"/>
              </a:lnSpc>
              <a:spcBef>
                <a:spcPts val="500"/>
              </a:spcBef>
              <a:buFont typeface="Arial" panose="020B0604020202020204" pitchFamily="34" charset="0"/>
              <a:buChar char="•"/>
              <a:defRPr>
                <a:solidFill>
                  <a:schemeClr val="lt1"/>
                </a:solidFill>
              </a:defRPr>
            </a:lvl6pPr>
            <a:lvl7pPr marL="2971800" indent="-228600" defTabSz="914400">
              <a:lnSpc>
                <a:spcPct val="90000"/>
              </a:lnSpc>
              <a:spcBef>
                <a:spcPts val="500"/>
              </a:spcBef>
              <a:buFont typeface="Arial" panose="020B0604020202020204" pitchFamily="34" charset="0"/>
              <a:buChar char="•"/>
              <a:defRPr>
                <a:solidFill>
                  <a:schemeClr val="lt1"/>
                </a:solidFill>
              </a:defRPr>
            </a:lvl7pPr>
            <a:lvl8pPr marL="3429000" indent="-228600" defTabSz="914400">
              <a:lnSpc>
                <a:spcPct val="90000"/>
              </a:lnSpc>
              <a:spcBef>
                <a:spcPts val="500"/>
              </a:spcBef>
              <a:buFont typeface="Arial" panose="020B0604020202020204" pitchFamily="34" charset="0"/>
              <a:buChar char="•"/>
              <a:defRPr>
                <a:solidFill>
                  <a:schemeClr val="lt1"/>
                </a:solidFill>
              </a:defRPr>
            </a:lvl8pPr>
            <a:lvl9pPr marL="3886200" indent="-228600" defTabSz="914400">
              <a:lnSpc>
                <a:spcPct val="90000"/>
              </a:lnSpc>
              <a:spcBef>
                <a:spcPts val="500"/>
              </a:spcBef>
              <a:buFont typeface="Arial" panose="020B0604020202020204" pitchFamily="34" charset="0"/>
              <a:buChar char="•"/>
              <a:defRPr>
                <a:solidFill>
                  <a:schemeClr val="lt1"/>
                </a:solidFill>
              </a:defRPr>
            </a:lvl9pPr>
          </a:lstStyle>
          <a:p>
            <a:r>
              <a:rPr lang="en-US" sz="2000" dirty="0">
                <a:latin typeface="Arial" panose="020B0604020202020204" pitchFamily="34" charset="0"/>
                <a:cs typeface="Arial" panose="020B0604020202020204" pitchFamily="34" charset="0"/>
              </a:rPr>
              <a:t>In 2020, about 1.2 million people were candidates for PrEP.</a:t>
            </a:r>
            <a:r>
              <a:rPr lang="en-US" sz="2000" baseline="30000" dirty="0">
                <a:latin typeface="Arial" panose="020B0604020202020204" pitchFamily="34" charset="0"/>
                <a:cs typeface="Arial" panose="020B0604020202020204" pitchFamily="34" charset="0"/>
              </a:rPr>
              <a:t>2</a:t>
            </a:r>
          </a:p>
        </p:txBody>
      </p:sp>
    </p:spTree>
    <p:custDataLst>
      <p:tags r:id="rId1"/>
    </p:custDataLst>
    <p:extLst>
      <p:ext uri="{BB962C8B-B14F-4D97-AF65-F5344CB8AC3E}">
        <p14:creationId xmlns:p14="http://schemas.microsoft.com/office/powerpoint/2010/main" val="125168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1" grpId="0" animBg="1"/>
      <p:bldGraphic spid="13" grpId="0">
        <p:bldAsOne/>
      </p:bldGraphic>
      <p:bldP spid="7"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3852D-692A-D5FE-867A-CC88EFBE1350}"/>
              </a:ext>
            </a:extLst>
          </p:cNvPr>
          <p:cNvSpPr>
            <a:spLocks noGrp="1"/>
          </p:cNvSpPr>
          <p:nvPr>
            <p:ph type="title"/>
          </p:nvPr>
        </p:nvSpPr>
        <p:spPr>
          <a:xfrm>
            <a:off x="609600" y="266700"/>
            <a:ext cx="10972800" cy="1243417"/>
          </a:xfrm>
        </p:spPr>
        <p:txBody>
          <a:bodyPr/>
          <a:lstStyle/>
          <a:p>
            <a:r>
              <a:rPr lang="en-US" dirty="0"/>
              <a:t>And Only 1 in 5 US Clinicians Has Ever Prescribed PrEP</a:t>
            </a:r>
            <a:r>
              <a:rPr lang="en-US" baseline="30000" dirty="0"/>
              <a:t>2</a:t>
            </a:r>
            <a:endParaRPr lang="en-US" dirty="0"/>
          </a:p>
        </p:txBody>
      </p:sp>
      <p:sp>
        <p:nvSpPr>
          <p:cNvPr id="3" name="Footer Placeholder 2">
            <a:extLst>
              <a:ext uri="{FF2B5EF4-FFF2-40B4-BE49-F238E27FC236}">
                <a16:creationId xmlns:a16="http://schemas.microsoft.com/office/drawing/2014/main" id="{92D2E8A8-3A97-1201-848C-C58B03FC9601}"/>
              </a:ext>
            </a:extLst>
          </p:cNvPr>
          <p:cNvSpPr>
            <a:spLocks noGrp="1"/>
          </p:cNvSpPr>
          <p:nvPr>
            <p:ph type="ftr" sz="quarter" idx="10"/>
          </p:nvPr>
        </p:nvSpPr>
        <p:spPr>
          <a:xfrm>
            <a:off x="609600" y="6444734"/>
            <a:ext cx="10972800" cy="184666"/>
          </a:xfrm>
        </p:spPr>
        <p:txBody>
          <a:bodyPr/>
          <a:lstStyle/>
          <a:p>
            <a:r>
              <a:rPr lang="en-US" altLang="en-US" dirty="0"/>
              <a:t>Cooper RL, et al. </a:t>
            </a:r>
            <a:r>
              <a:rPr lang="en-US" altLang="en-US" i="1" dirty="0"/>
              <a:t>Inquiry.</a:t>
            </a:r>
            <a:r>
              <a:rPr lang="en-US" altLang="en-US" dirty="0"/>
              <a:t> 2021;</a:t>
            </a:r>
            <a:r>
              <a:rPr lang="en-US" dirty="0"/>
              <a:t>58:469580211017666.</a:t>
            </a:r>
          </a:p>
        </p:txBody>
      </p:sp>
      <p:graphicFrame>
        <p:nvGraphicFramePr>
          <p:cNvPr id="22" name="Chart 21">
            <a:extLst>
              <a:ext uri="{FF2B5EF4-FFF2-40B4-BE49-F238E27FC236}">
                <a16:creationId xmlns:a16="http://schemas.microsoft.com/office/drawing/2014/main" id="{423537DB-8024-2B14-1B3A-9952F7A8A1F5}"/>
              </a:ext>
            </a:extLst>
          </p:cNvPr>
          <p:cNvGraphicFramePr/>
          <p:nvPr>
            <p:extLst>
              <p:ext uri="{D42A27DB-BD31-4B8C-83A1-F6EECF244321}">
                <p14:modId xmlns:p14="http://schemas.microsoft.com/office/powerpoint/2010/main" val="2136805789"/>
              </p:ext>
            </p:extLst>
          </p:nvPr>
        </p:nvGraphicFramePr>
        <p:xfrm>
          <a:off x="990600" y="1600260"/>
          <a:ext cx="10591800" cy="4282379"/>
        </p:xfrm>
        <a:graphic>
          <a:graphicData uri="http://schemas.openxmlformats.org/drawingml/2006/chart">
            <c:chart xmlns:c="http://schemas.openxmlformats.org/drawingml/2006/chart" xmlns:r="http://schemas.openxmlformats.org/officeDocument/2006/relationships" r:id="rId3"/>
          </a:graphicData>
        </a:graphic>
      </p:graphicFrame>
      <p:sp>
        <p:nvSpPr>
          <p:cNvPr id="23" name="Freeform: Shape 22">
            <a:extLst>
              <a:ext uri="{FF2B5EF4-FFF2-40B4-BE49-F238E27FC236}">
                <a16:creationId xmlns:a16="http://schemas.microsoft.com/office/drawing/2014/main" id="{3331EC6F-FF33-2A64-968E-45C89F8A9FBF}"/>
              </a:ext>
            </a:extLst>
          </p:cNvPr>
          <p:cNvSpPr/>
          <p:nvPr/>
        </p:nvSpPr>
        <p:spPr>
          <a:xfrm>
            <a:off x="2092449" y="2289598"/>
            <a:ext cx="9489952" cy="3119078"/>
          </a:xfrm>
          <a:custGeom>
            <a:avLst/>
            <a:gdLst>
              <a:gd name="connsiteX0" fmla="*/ 63500 w 9385300"/>
              <a:gd name="connsiteY0" fmla="*/ 3378200 h 3403600"/>
              <a:gd name="connsiteX1" fmla="*/ 1371600 w 9385300"/>
              <a:gd name="connsiteY1" fmla="*/ 3378200 h 3403600"/>
              <a:gd name="connsiteX2" fmla="*/ 2705100 w 9385300"/>
              <a:gd name="connsiteY2" fmla="*/ 3327400 h 3403600"/>
              <a:gd name="connsiteX3" fmla="*/ 4025900 w 9385300"/>
              <a:gd name="connsiteY3" fmla="*/ 3213100 h 3403600"/>
              <a:gd name="connsiteX4" fmla="*/ 5384800 w 9385300"/>
              <a:gd name="connsiteY4" fmla="*/ 3136900 h 3403600"/>
              <a:gd name="connsiteX5" fmla="*/ 6705600 w 9385300"/>
              <a:gd name="connsiteY5" fmla="*/ 3022600 h 3403600"/>
              <a:gd name="connsiteX6" fmla="*/ 8013700 w 9385300"/>
              <a:gd name="connsiteY6" fmla="*/ 2870200 h 3403600"/>
              <a:gd name="connsiteX7" fmla="*/ 9385300 w 9385300"/>
              <a:gd name="connsiteY7" fmla="*/ 2768600 h 3403600"/>
              <a:gd name="connsiteX8" fmla="*/ 9385300 w 9385300"/>
              <a:gd name="connsiteY8" fmla="*/ 0 h 3403600"/>
              <a:gd name="connsiteX9" fmla="*/ 0 w 9385300"/>
              <a:gd name="connsiteY9" fmla="*/ 0 h 3403600"/>
              <a:gd name="connsiteX10" fmla="*/ 0 w 9385300"/>
              <a:gd name="connsiteY10" fmla="*/ 3403600 h 3403600"/>
              <a:gd name="connsiteX11" fmla="*/ 165100 w 9385300"/>
              <a:gd name="connsiteY11" fmla="*/ 337820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85300" h="3403600">
                <a:moveTo>
                  <a:pt x="63500" y="3378200"/>
                </a:moveTo>
                <a:lnTo>
                  <a:pt x="1371600" y="3378200"/>
                </a:lnTo>
                <a:lnTo>
                  <a:pt x="2705100" y="3327400"/>
                </a:lnTo>
                <a:lnTo>
                  <a:pt x="4025900" y="3213100"/>
                </a:lnTo>
                <a:lnTo>
                  <a:pt x="5384800" y="3136900"/>
                </a:lnTo>
                <a:lnTo>
                  <a:pt x="6705600" y="3022600"/>
                </a:lnTo>
                <a:lnTo>
                  <a:pt x="8013700" y="2870200"/>
                </a:lnTo>
                <a:lnTo>
                  <a:pt x="9385300" y="2768600"/>
                </a:lnTo>
                <a:lnTo>
                  <a:pt x="9385300" y="0"/>
                </a:lnTo>
                <a:lnTo>
                  <a:pt x="0" y="0"/>
                </a:lnTo>
                <a:lnTo>
                  <a:pt x="0" y="3403600"/>
                </a:lnTo>
                <a:lnTo>
                  <a:pt x="165100" y="3378200"/>
                </a:lnTo>
              </a:path>
            </a:pathLst>
          </a:custGeom>
          <a:gradFill>
            <a:gsLst>
              <a:gs pos="0">
                <a:srgbClr val="C00000">
                  <a:alpha val="25000"/>
                </a:srgbClr>
              </a:gs>
              <a:gs pos="100000">
                <a:srgbClr val="C00000">
                  <a:alpha val="3000"/>
                </a:srgbClr>
              </a:gs>
            </a:gsLst>
            <a:lin ang="54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CE37B10-FA3C-C575-D233-1A2F303B2CB6}"/>
              </a:ext>
            </a:extLst>
          </p:cNvPr>
          <p:cNvSpPr/>
          <p:nvPr/>
        </p:nvSpPr>
        <p:spPr>
          <a:xfrm rot="16200000">
            <a:off x="-895075" y="3453442"/>
            <a:ext cx="3286349" cy="276999"/>
          </a:xfrm>
          <a:prstGeom prst="rect">
            <a:avLst/>
          </a:prstGeom>
        </p:spPr>
        <p:txBody>
          <a:bodyPr wrap="none" lIns="0" tIns="0" rIns="0" bIns="0">
            <a:spAutoFit/>
          </a:bodyPr>
          <a:lstStyle/>
          <a:p>
            <a:pPr algn="ctr">
              <a:lnSpc>
                <a:spcPct val="90000"/>
              </a:lnSpc>
            </a:pPr>
            <a:r>
              <a:rPr lang="en-US" sz="2000" b="1" dirty="0">
                <a:latin typeface="Arial" panose="020B0604020202020204" pitchFamily="34" charset="0"/>
                <a:cs typeface="Arial" panose="020B0604020202020204" pitchFamily="34" charset="0"/>
              </a:rPr>
              <a:t> Number of US PrEP Users </a:t>
            </a:r>
          </a:p>
        </p:txBody>
      </p:sp>
      <p:sp>
        <p:nvSpPr>
          <p:cNvPr id="26" name="TextBox 25">
            <a:extLst>
              <a:ext uri="{FF2B5EF4-FFF2-40B4-BE49-F238E27FC236}">
                <a16:creationId xmlns:a16="http://schemas.microsoft.com/office/drawing/2014/main" id="{31326ABD-70BD-5685-96C6-8F299273CE30}"/>
              </a:ext>
            </a:extLst>
          </p:cNvPr>
          <p:cNvSpPr txBox="1"/>
          <p:nvPr/>
        </p:nvSpPr>
        <p:spPr>
          <a:xfrm>
            <a:off x="2720919" y="2699226"/>
            <a:ext cx="8251298" cy="446276"/>
          </a:xfrm>
          <a:prstGeom prst="rect">
            <a:avLst/>
          </a:prstGeom>
          <a:solidFill>
            <a:srgbClr val="C00000"/>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defPPr>
              <a:defRPr lang="en-US"/>
            </a:defPPr>
            <a:lvl1pPr indent="0" algn="ctr" defTabSz="1097280" eaLnBrk="0" fontAlgn="base" hangingPunct="0">
              <a:lnSpc>
                <a:spcPct val="85000"/>
              </a:lnSpc>
              <a:spcBef>
                <a:spcPct val="0"/>
              </a:spcBef>
              <a:spcAft>
                <a:spcPct val="0"/>
              </a:spcAft>
              <a:buClr>
                <a:srgbClr val="00AEEF"/>
              </a:buClr>
              <a:buNone/>
              <a:defRPr sz="2400" b="1">
                <a:solidFill>
                  <a:srgbClr val="FFFFFF"/>
                </a:solidFill>
                <a:latin typeface="Arial Narrow"/>
                <a:cs typeface="Arial"/>
              </a:defRPr>
            </a:lvl1pPr>
            <a:lvl2pPr marL="639763" indent="-296863" eaLnBrk="0" fontAlgn="base" hangingPunct="0">
              <a:lnSpc>
                <a:spcPct val="90000"/>
              </a:lnSpc>
              <a:spcBef>
                <a:spcPct val="20000"/>
              </a:spcBef>
              <a:spcAft>
                <a:spcPct val="0"/>
              </a:spcAft>
              <a:buClr>
                <a:srgbClr val="8DC63F"/>
              </a:buClr>
              <a:buFont typeface="Arial" panose="020B0604020202020204" pitchFamily="34" charset="0"/>
              <a:buChar char="–"/>
              <a:defRPr sz="2400">
                <a:solidFill>
                  <a:schemeClr val="lt1"/>
                </a:solidFill>
              </a:defRPr>
            </a:lvl2pPr>
            <a:lvl3pPr indent="-160338" eaLnBrk="0" fontAlgn="base" hangingPunct="0">
              <a:lnSpc>
                <a:spcPct val="90000"/>
              </a:lnSpc>
              <a:spcBef>
                <a:spcPct val="20000"/>
              </a:spcBef>
              <a:spcAft>
                <a:spcPct val="0"/>
              </a:spcAft>
              <a:buClr>
                <a:srgbClr val="FBB040"/>
              </a:buClr>
              <a:buChar char="•"/>
              <a:defRPr sz="2000">
                <a:solidFill>
                  <a:schemeClr val="lt1"/>
                </a:solidFill>
              </a:defRPr>
            </a:lvl3pPr>
            <a:lvl4pPr marL="1263650" indent="-234950" eaLnBrk="0" fontAlgn="base" hangingPunct="0">
              <a:lnSpc>
                <a:spcPct val="90000"/>
              </a:lnSpc>
              <a:spcBef>
                <a:spcPct val="20000"/>
              </a:spcBef>
              <a:spcAft>
                <a:spcPct val="0"/>
              </a:spcAft>
              <a:buClr>
                <a:srgbClr val="00AEEF"/>
              </a:buClr>
              <a:buFont typeface="Arial" panose="020B0604020202020204" pitchFamily="34" charset="0"/>
              <a:buChar char="–"/>
              <a:defRPr>
                <a:solidFill>
                  <a:schemeClr val="lt1"/>
                </a:solidFill>
              </a:defRPr>
            </a:lvl4pPr>
            <a:lvl5pPr marL="1554163" indent="-176213" eaLnBrk="0" fontAlgn="base" hangingPunct="0">
              <a:lnSpc>
                <a:spcPct val="90000"/>
              </a:lnSpc>
              <a:spcBef>
                <a:spcPct val="20000"/>
              </a:spcBef>
              <a:spcAft>
                <a:spcPct val="0"/>
              </a:spcAft>
              <a:buClr>
                <a:schemeClr val="hlink"/>
              </a:buClr>
              <a:buFont typeface="Arial" panose="020B0604020202020204" pitchFamily="34" charset="0"/>
              <a:buChar char="»"/>
              <a:defRPr>
                <a:solidFill>
                  <a:schemeClr val="lt1"/>
                </a:solidFill>
              </a:defRPr>
            </a:lvl5pPr>
            <a:lvl6pPr marL="2514600" indent="-228600" defTabSz="914400">
              <a:lnSpc>
                <a:spcPct val="90000"/>
              </a:lnSpc>
              <a:spcBef>
                <a:spcPts val="500"/>
              </a:spcBef>
              <a:buFont typeface="Arial" panose="020B0604020202020204" pitchFamily="34" charset="0"/>
              <a:buChar char="•"/>
              <a:defRPr>
                <a:solidFill>
                  <a:schemeClr val="lt1"/>
                </a:solidFill>
              </a:defRPr>
            </a:lvl6pPr>
            <a:lvl7pPr marL="2971800" indent="-228600" defTabSz="914400">
              <a:lnSpc>
                <a:spcPct val="90000"/>
              </a:lnSpc>
              <a:spcBef>
                <a:spcPts val="500"/>
              </a:spcBef>
              <a:buFont typeface="Arial" panose="020B0604020202020204" pitchFamily="34" charset="0"/>
              <a:buChar char="•"/>
              <a:defRPr>
                <a:solidFill>
                  <a:schemeClr val="lt1"/>
                </a:solidFill>
              </a:defRPr>
            </a:lvl7pPr>
            <a:lvl8pPr marL="3429000" indent="-228600" defTabSz="914400">
              <a:lnSpc>
                <a:spcPct val="90000"/>
              </a:lnSpc>
              <a:spcBef>
                <a:spcPts val="500"/>
              </a:spcBef>
              <a:buFont typeface="Arial" panose="020B0604020202020204" pitchFamily="34" charset="0"/>
              <a:buChar char="•"/>
              <a:defRPr>
                <a:solidFill>
                  <a:schemeClr val="lt1"/>
                </a:solidFill>
              </a:defRPr>
            </a:lvl8pPr>
            <a:lvl9pPr marL="3886200" indent="-228600" defTabSz="914400">
              <a:lnSpc>
                <a:spcPct val="90000"/>
              </a:lnSpc>
              <a:spcBef>
                <a:spcPts val="500"/>
              </a:spcBef>
              <a:buFont typeface="Arial" panose="020B0604020202020204" pitchFamily="34" charset="0"/>
              <a:buChar char="•"/>
              <a:defRPr>
                <a:solidFill>
                  <a:schemeClr val="lt1"/>
                </a:solidFill>
              </a:defRPr>
            </a:lvl9pPr>
          </a:lstStyle>
          <a:p>
            <a:r>
              <a:rPr lang="en-US" sz="2000" dirty="0">
                <a:latin typeface="Arial" panose="020B0604020202020204" pitchFamily="34" charset="0"/>
                <a:cs typeface="Arial" panose="020B0604020202020204" pitchFamily="34" charset="0"/>
              </a:rPr>
              <a:t>But only 25% were prescribed it.</a:t>
            </a:r>
            <a:r>
              <a:rPr lang="en-US" sz="2000" baseline="30000" dirty="0">
                <a:latin typeface="Arial" panose="020B0604020202020204" pitchFamily="34" charset="0"/>
                <a:cs typeface="Arial" panose="020B0604020202020204" pitchFamily="34" charset="0"/>
              </a:rPr>
              <a:t>2</a:t>
            </a:r>
          </a:p>
        </p:txBody>
      </p:sp>
      <p:cxnSp>
        <p:nvCxnSpPr>
          <p:cNvPr id="27" name="Straight Arrow Connector 26">
            <a:extLst>
              <a:ext uri="{FF2B5EF4-FFF2-40B4-BE49-F238E27FC236}">
                <a16:creationId xmlns:a16="http://schemas.microsoft.com/office/drawing/2014/main" id="{37A19B46-025F-283B-5EB4-1E91E1FD3D06}"/>
              </a:ext>
            </a:extLst>
          </p:cNvPr>
          <p:cNvCxnSpPr>
            <a:cxnSpLocks/>
          </p:cNvCxnSpPr>
          <p:nvPr/>
        </p:nvCxnSpPr>
        <p:spPr>
          <a:xfrm flipH="1">
            <a:off x="2092449" y="2262165"/>
            <a:ext cx="9508239" cy="0"/>
          </a:xfrm>
          <a:prstGeom prst="straightConnector1">
            <a:avLst/>
          </a:prstGeom>
          <a:ln w="57150">
            <a:solidFill>
              <a:srgbClr val="00B0F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28" name="TextBox 27">
            <a:extLst>
              <a:ext uri="{FF2B5EF4-FFF2-40B4-BE49-F238E27FC236}">
                <a16:creationId xmlns:a16="http://schemas.microsoft.com/office/drawing/2014/main" id="{415CDDE7-8F48-703F-332F-02912DFB87F9}"/>
              </a:ext>
            </a:extLst>
          </p:cNvPr>
          <p:cNvSpPr txBox="1"/>
          <p:nvPr/>
        </p:nvSpPr>
        <p:spPr>
          <a:xfrm>
            <a:off x="2720919" y="2038174"/>
            <a:ext cx="8251298" cy="446276"/>
          </a:xfrm>
          <a:prstGeom prst="rect">
            <a:avLst/>
          </a:prstGeom>
          <a:solidFill>
            <a:srgbClr val="00AEEF"/>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defPPr>
              <a:defRPr lang="en-US"/>
            </a:defPPr>
            <a:lvl1pPr indent="0" algn="ctr" defTabSz="1097280" eaLnBrk="0" fontAlgn="base" hangingPunct="0">
              <a:lnSpc>
                <a:spcPct val="85000"/>
              </a:lnSpc>
              <a:spcBef>
                <a:spcPct val="0"/>
              </a:spcBef>
              <a:spcAft>
                <a:spcPct val="0"/>
              </a:spcAft>
              <a:buClr>
                <a:srgbClr val="00AEEF"/>
              </a:buClr>
              <a:buNone/>
              <a:defRPr sz="2400" b="1">
                <a:solidFill>
                  <a:srgbClr val="FFFFFF"/>
                </a:solidFill>
                <a:latin typeface="Arial Narrow"/>
                <a:cs typeface="Arial"/>
              </a:defRPr>
            </a:lvl1pPr>
            <a:lvl2pPr marL="639763" indent="-296863" eaLnBrk="0" fontAlgn="base" hangingPunct="0">
              <a:lnSpc>
                <a:spcPct val="90000"/>
              </a:lnSpc>
              <a:spcBef>
                <a:spcPct val="20000"/>
              </a:spcBef>
              <a:spcAft>
                <a:spcPct val="0"/>
              </a:spcAft>
              <a:buClr>
                <a:srgbClr val="8DC63F"/>
              </a:buClr>
              <a:buFont typeface="Arial" panose="020B0604020202020204" pitchFamily="34" charset="0"/>
              <a:buChar char="–"/>
              <a:defRPr sz="2400">
                <a:solidFill>
                  <a:schemeClr val="lt1"/>
                </a:solidFill>
              </a:defRPr>
            </a:lvl2pPr>
            <a:lvl3pPr indent="-160338" eaLnBrk="0" fontAlgn="base" hangingPunct="0">
              <a:lnSpc>
                <a:spcPct val="90000"/>
              </a:lnSpc>
              <a:spcBef>
                <a:spcPct val="20000"/>
              </a:spcBef>
              <a:spcAft>
                <a:spcPct val="0"/>
              </a:spcAft>
              <a:buClr>
                <a:srgbClr val="FBB040"/>
              </a:buClr>
              <a:buChar char="•"/>
              <a:defRPr sz="2000">
                <a:solidFill>
                  <a:schemeClr val="lt1"/>
                </a:solidFill>
              </a:defRPr>
            </a:lvl3pPr>
            <a:lvl4pPr marL="1263650" indent="-234950" eaLnBrk="0" fontAlgn="base" hangingPunct="0">
              <a:lnSpc>
                <a:spcPct val="90000"/>
              </a:lnSpc>
              <a:spcBef>
                <a:spcPct val="20000"/>
              </a:spcBef>
              <a:spcAft>
                <a:spcPct val="0"/>
              </a:spcAft>
              <a:buClr>
                <a:srgbClr val="00AEEF"/>
              </a:buClr>
              <a:buFont typeface="Arial" panose="020B0604020202020204" pitchFamily="34" charset="0"/>
              <a:buChar char="–"/>
              <a:defRPr>
                <a:solidFill>
                  <a:schemeClr val="lt1"/>
                </a:solidFill>
              </a:defRPr>
            </a:lvl4pPr>
            <a:lvl5pPr marL="1554163" indent="-176213" eaLnBrk="0" fontAlgn="base" hangingPunct="0">
              <a:lnSpc>
                <a:spcPct val="90000"/>
              </a:lnSpc>
              <a:spcBef>
                <a:spcPct val="20000"/>
              </a:spcBef>
              <a:spcAft>
                <a:spcPct val="0"/>
              </a:spcAft>
              <a:buClr>
                <a:schemeClr val="hlink"/>
              </a:buClr>
              <a:buFont typeface="Arial" panose="020B0604020202020204" pitchFamily="34" charset="0"/>
              <a:buChar char="»"/>
              <a:defRPr>
                <a:solidFill>
                  <a:schemeClr val="lt1"/>
                </a:solidFill>
              </a:defRPr>
            </a:lvl5pPr>
            <a:lvl6pPr marL="2514600" indent="-228600" defTabSz="914400">
              <a:lnSpc>
                <a:spcPct val="90000"/>
              </a:lnSpc>
              <a:spcBef>
                <a:spcPts val="500"/>
              </a:spcBef>
              <a:buFont typeface="Arial" panose="020B0604020202020204" pitchFamily="34" charset="0"/>
              <a:buChar char="•"/>
              <a:defRPr>
                <a:solidFill>
                  <a:schemeClr val="lt1"/>
                </a:solidFill>
              </a:defRPr>
            </a:lvl6pPr>
            <a:lvl7pPr marL="2971800" indent="-228600" defTabSz="914400">
              <a:lnSpc>
                <a:spcPct val="90000"/>
              </a:lnSpc>
              <a:spcBef>
                <a:spcPts val="500"/>
              </a:spcBef>
              <a:buFont typeface="Arial" panose="020B0604020202020204" pitchFamily="34" charset="0"/>
              <a:buChar char="•"/>
              <a:defRPr>
                <a:solidFill>
                  <a:schemeClr val="lt1"/>
                </a:solidFill>
              </a:defRPr>
            </a:lvl7pPr>
            <a:lvl8pPr marL="3429000" indent="-228600" defTabSz="914400">
              <a:lnSpc>
                <a:spcPct val="90000"/>
              </a:lnSpc>
              <a:spcBef>
                <a:spcPts val="500"/>
              </a:spcBef>
              <a:buFont typeface="Arial" panose="020B0604020202020204" pitchFamily="34" charset="0"/>
              <a:buChar char="•"/>
              <a:defRPr>
                <a:solidFill>
                  <a:schemeClr val="lt1"/>
                </a:solidFill>
              </a:defRPr>
            </a:lvl8pPr>
            <a:lvl9pPr marL="3886200" indent="-228600" defTabSz="914400">
              <a:lnSpc>
                <a:spcPct val="90000"/>
              </a:lnSpc>
              <a:spcBef>
                <a:spcPts val="500"/>
              </a:spcBef>
              <a:buFont typeface="Arial" panose="020B0604020202020204" pitchFamily="34" charset="0"/>
              <a:buChar char="•"/>
              <a:defRPr>
                <a:solidFill>
                  <a:schemeClr val="lt1"/>
                </a:solidFill>
              </a:defRPr>
            </a:lvl9pPr>
          </a:lstStyle>
          <a:p>
            <a:r>
              <a:rPr lang="en-US" sz="2000" dirty="0">
                <a:latin typeface="Arial" panose="020B0604020202020204" pitchFamily="34" charset="0"/>
                <a:cs typeface="Arial" panose="020B0604020202020204" pitchFamily="34" charset="0"/>
              </a:rPr>
              <a:t>In 2020, about 1.2 million people were candidates for PrEP.</a:t>
            </a:r>
            <a:r>
              <a:rPr lang="en-US" sz="2000" baseline="30000" dirty="0">
                <a:latin typeface="Arial" panose="020B0604020202020204" pitchFamily="34" charset="0"/>
                <a:cs typeface="Arial" panose="020B0604020202020204" pitchFamily="34" charset="0"/>
              </a:rPr>
              <a:t>2</a:t>
            </a:r>
          </a:p>
        </p:txBody>
      </p:sp>
      <p:sp>
        <p:nvSpPr>
          <p:cNvPr id="29" name="Rectangle 28">
            <a:extLst>
              <a:ext uri="{FF2B5EF4-FFF2-40B4-BE49-F238E27FC236}">
                <a16:creationId xmlns:a16="http://schemas.microsoft.com/office/drawing/2014/main" id="{34731BF0-54CC-10EB-9FF3-0C5EA86B5820}"/>
              </a:ext>
            </a:extLst>
          </p:cNvPr>
          <p:cNvSpPr/>
          <p:nvPr/>
        </p:nvSpPr>
        <p:spPr bwMode="auto">
          <a:xfrm>
            <a:off x="487680" y="1510117"/>
            <a:ext cx="11209020" cy="4540163"/>
          </a:xfrm>
          <a:prstGeom prst="rect">
            <a:avLst/>
          </a:prstGeom>
          <a:solidFill>
            <a:srgbClr val="FFFFFF">
              <a:alpha val="80000"/>
            </a:srgbClr>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grpSp>
        <p:nvGrpSpPr>
          <p:cNvPr id="5" name="Group 4">
            <a:extLst>
              <a:ext uri="{FF2B5EF4-FFF2-40B4-BE49-F238E27FC236}">
                <a16:creationId xmlns:a16="http://schemas.microsoft.com/office/drawing/2014/main" id="{5660218B-86D7-14C7-36B2-8484E678F6D6}"/>
              </a:ext>
            </a:extLst>
          </p:cNvPr>
          <p:cNvGrpSpPr/>
          <p:nvPr/>
        </p:nvGrpSpPr>
        <p:grpSpPr>
          <a:xfrm>
            <a:off x="7642946" y="1915972"/>
            <a:ext cx="1511229" cy="3319144"/>
            <a:chOff x="4357365" y="2755672"/>
            <a:chExt cx="270003" cy="502014"/>
          </a:xfrm>
          <a:solidFill>
            <a:schemeClr val="bg1">
              <a:lumMod val="75000"/>
            </a:schemeClr>
          </a:solidFill>
        </p:grpSpPr>
        <p:sp>
          <p:nvSpPr>
            <p:cNvPr id="18" name="Freeform: Shape 17">
              <a:extLst>
                <a:ext uri="{FF2B5EF4-FFF2-40B4-BE49-F238E27FC236}">
                  <a16:creationId xmlns:a16="http://schemas.microsoft.com/office/drawing/2014/main" id="{B5D9C58D-CFB5-2845-2EFE-A183234B7A4F}"/>
                </a:ext>
              </a:extLst>
            </p:cNvPr>
            <p:cNvSpPr/>
            <p:nvPr/>
          </p:nvSpPr>
          <p:spPr>
            <a:xfrm>
              <a:off x="4444005" y="2755672"/>
              <a:ext cx="97940" cy="89247"/>
            </a:xfrm>
            <a:custGeom>
              <a:avLst/>
              <a:gdLst>
                <a:gd name="connsiteX0" fmla="*/ 97941 w 97940"/>
                <a:gd name="connsiteY0" fmla="*/ 44624 h 89247"/>
                <a:gd name="connsiteX1" fmla="*/ 48970 w 97940"/>
                <a:gd name="connsiteY1" fmla="*/ 89247 h 89247"/>
                <a:gd name="connsiteX2" fmla="*/ 0 w 97940"/>
                <a:gd name="connsiteY2" fmla="*/ 44624 h 89247"/>
                <a:gd name="connsiteX3" fmla="*/ 48970 w 97940"/>
                <a:gd name="connsiteY3" fmla="*/ 0 h 89247"/>
                <a:gd name="connsiteX4" fmla="*/ 97941 w 97940"/>
                <a:gd name="connsiteY4" fmla="*/ 44624 h 89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0" h="89247">
                  <a:moveTo>
                    <a:pt x="97941" y="44624"/>
                  </a:moveTo>
                  <a:cubicBezTo>
                    <a:pt x="97941" y="69268"/>
                    <a:pt x="76016" y="89247"/>
                    <a:pt x="48970" y="89247"/>
                  </a:cubicBezTo>
                  <a:cubicBezTo>
                    <a:pt x="21925" y="89247"/>
                    <a:pt x="0" y="69268"/>
                    <a:pt x="0" y="44624"/>
                  </a:cubicBezTo>
                  <a:cubicBezTo>
                    <a:pt x="0" y="19979"/>
                    <a:pt x="21925" y="0"/>
                    <a:pt x="48970" y="0"/>
                  </a:cubicBezTo>
                  <a:cubicBezTo>
                    <a:pt x="76016" y="0"/>
                    <a:pt x="97941" y="19979"/>
                    <a:pt x="97941" y="44624"/>
                  </a:cubicBezTo>
                  <a:close/>
                </a:path>
              </a:pathLst>
            </a:custGeom>
            <a:grpFill/>
            <a:ln w="6052" cap="flat">
              <a:noFill/>
              <a:prstDash val="solid"/>
              <a:miter/>
            </a:ln>
          </p:spPr>
          <p:txBody>
            <a:bodyPr rtlCol="0" anchor="ctr"/>
            <a:lstStyle/>
            <a:p>
              <a:endParaRPr lang="en-US" sz="2400" dirty="0"/>
            </a:p>
          </p:txBody>
        </p:sp>
        <p:sp>
          <p:nvSpPr>
            <p:cNvPr id="19" name="Freeform: Shape 18">
              <a:extLst>
                <a:ext uri="{FF2B5EF4-FFF2-40B4-BE49-F238E27FC236}">
                  <a16:creationId xmlns:a16="http://schemas.microsoft.com/office/drawing/2014/main" id="{7296CC7B-B3C0-3306-5E1E-71F5D2A68AF1}"/>
                </a:ext>
              </a:extLst>
            </p:cNvPr>
            <p:cNvSpPr/>
            <p:nvPr/>
          </p:nvSpPr>
          <p:spPr>
            <a:xfrm>
              <a:off x="4357365" y="2856075"/>
              <a:ext cx="270003" cy="401611"/>
            </a:xfrm>
            <a:custGeom>
              <a:avLst/>
              <a:gdLst>
                <a:gd name="connsiteX0" fmla="*/ 269055 w 270003"/>
                <a:gd name="connsiteY0" fmla="*/ 171800 h 401611"/>
                <a:gd name="connsiteX1" fmla="*/ 224982 w 270003"/>
                <a:gd name="connsiteY1" fmla="*/ 33468 h 401611"/>
                <a:gd name="connsiteX2" fmla="*/ 215187 w 270003"/>
                <a:gd name="connsiteY2" fmla="*/ 21196 h 401611"/>
                <a:gd name="connsiteX3" fmla="*/ 163769 w 270003"/>
                <a:gd name="connsiteY3" fmla="*/ 2231 h 401611"/>
                <a:gd name="connsiteX4" fmla="*/ 135611 w 270003"/>
                <a:gd name="connsiteY4" fmla="*/ 0 h 401611"/>
                <a:gd name="connsiteX5" fmla="*/ 107453 w 270003"/>
                <a:gd name="connsiteY5" fmla="*/ 2231 h 401611"/>
                <a:gd name="connsiteX6" fmla="*/ 56034 w 270003"/>
                <a:gd name="connsiteY6" fmla="*/ 21196 h 401611"/>
                <a:gd name="connsiteX7" fmla="*/ 46240 w 270003"/>
                <a:gd name="connsiteY7" fmla="*/ 33468 h 401611"/>
                <a:gd name="connsiteX8" fmla="*/ 942 w 270003"/>
                <a:gd name="connsiteY8" fmla="*/ 171800 h 401611"/>
                <a:gd name="connsiteX9" fmla="*/ 18082 w 270003"/>
                <a:gd name="connsiteY9" fmla="*/ 199690 h 401611"/>
                <a:gd name="connsiteX10" fmla="*/ 25427 w 270003"/>
                <a:gd name="connsiteY10" fmla="*/ 200806 h 401611"/>
                <a:gd name="connsiteX11" fmla="*/ 48688 w 270003"/>
                <a:gd name="connsiteY11" fmla="*/ 185188 h 401611"/>
                <a:gd name="connsiteX12" fmla="*/ 86640 w 270003"/>
                <a:gd name="connsiteY12" fmla="*/ 68051 h 401611"/>
                <a:gd name="connsiteX13" fmla="*/ 86640 w 270003"/>
                <a:gd name="connsiteY13" fmla="*/ 107096 h 401611"/>
                <a:gd name="connsiteX14" fmla="*/ 41343 w 270003"/>
                <a:gd name="connsiteY14" fmla="*/ 245429 h 401611"/>
                <a:gd name="connsiteX15" fmla="*/ 74398 w 270003"/>
                <a:gd name="connsiteY15" fmla="*/ 245429 h 401611"/>
                <a:gd name="connsiteX16" fmla="*/ 74398 w 270003"/>
                <a:gd name="connsiteY16" fmla="*/ 401612 h 401611"/>
                <a:gd name="connsiteX17" fmla="*/ 123368 w 270003"/>
                <a:gd name="connsiteY17" fmla="*/ 401612 h 401611"/>
                <a:gd name="connsiteX18" fmla="*/ 123368 w 270003"/>
                <a:gd name="connsiteY18" fmla="*/ 245429 h 401611"/>
                <a:gd name="connsiteX19" fmla="*/ 147853 w 270003"/>
                <a:gd name="connsiteY19" fmla="*/ 245429 h 401611"/>
                <a:gd name="connsiteX20" fmla="*/ 147853 w 270003"/>
                <a:gd name="connsiteY20" fmla="*/ 401612 h 401611"/>
                <a:gd name="connsiteX21" fmla="*/ 196824 w 270003"/>
                <a:gd name="connsiteY21" fmla="*/ 401612 h 401611"/>
                <a:gd name="connsiteX22" fmla="*/ 196824 w 270003"/>
                <a:gd name="connsiteY22" fmla="*/ 245429 h 401611"/>
                <a:gd name="connsiteX23" fmla="*/ 229879 w 270003"/>
                <a:gd name="connsiteY23" fmla="*/ 245429 h 401611"/>
                <a:gd name="connsiteX24" fmla="*/ 184581 w 270003"/>
                <a:gd name="connsiteY24" fmla="*/ 107096 h 401611"/>
                <a:gd name="connsiteX25" fmla="*/ 184581 w 270003"/>
                <a:gd name="connsiteY25" fmla="*/ 68051 h 401611"/>
                <a:gd name="connsiteX26" fmla="*/ 222533 w 270003"/>
                <a:gd name="connsiteY26" fmla="*/ 185188 h 401611"/>
                <a:gd name="connsiteX27" fmla="*/ 245794 w 270003"/>
                <a:gd name="connsiteY27" fmla="*/ 200806 h 401611"/>
                <a:gd name="connsiteX28" fmla="*/ 253139 w 270003"/>
                <a:gd name="connsiteY28" fmla="*/ 199690 h 401611"/>
                <a:gd name="connsiteX29" fmla="*/ 269055 w 270003"/>
                <a:gd name="connsiteY29" fmla="*/ 171800 h 40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0003" h="401611">
                  <a:moveTo>
                    <a:pt x="269055" y="171800"/>
                  </a:moveTo>
                  <a:lnTo>
                    <a:pt x="224982" y="33468"/>
                  </a:lnTo>
                  <a:cubicBezTo>
                    <a:pt x="223757" y="27890"/>
                    <a:pt x="220084" y="23427"/>
                    <a:pt x="215187" y="21196"/>
                  </a:cubicBezTo>
                  <a:cubicBezTo>
                    <a:pt x="200496" y="12271"/>
                    <a:pt x="183357" y="6694"/>
                    <a:pt x="163769" y="2231"/>
                  </a:cubicBezTo>
                  <a:cubicBezTo>
                    <a:pt x="153975" y="1116"/>
                    <a:pt x="145405" y="0"/>
                    <a:pt x="135611" y="0"/>
                  </a:cubicBezTo>
                  <a:cubicBezTo>
                    <a:pt x="125817" y="0"/>
                    <a:pt x="117247" y="1116"/>
                    <a:pt x="107453" y="2231"/>
                  </a:cubicBezTo>
                  <a:cubicBezTo>
                    <a:pt x="87865" y="5578"/>
                    <a:pt x="70725" y="12271"/>
                    <a:pt x="56034" y="21196"/>
                  </a:cubicBezTo>
                  <a:cubicBezTo>
                    <a:pt x="51137" y="24543"/>
                    <a:pt x="47464" y="27890"/>
                    <a:pt x="46240" y="33468"/>
                  </a:cubicBezTo>
                  <a:lnTo>
                    <a:pt x="942" y="171800"/>
                  </a:lnTo>
                  <a:cubicBezTo>
                    <a:pt x="-2731" y="184072"/>
                    <a:pt x="4615" y="196343"/>
                    <a:pt x="18082" y="199690"/>
                  </a:cubicBezTo>
                  <a:cubicBezTo>
                    <a:pt x="20530" y="200806"/>
                    <a:pt x="22979" y="200806"/>
                    <a:pt x="25427" y="200806"/>
                  </a:cubicBezTo>
                  <a:cubicBezTo>
                    <a:pt x="36446" y="200806"/>
                    <a:pt x="46240" y="194112"/>
                    <a:pt x="48688" y="185188"/>
                  </a:cubicBezTo>
                  <a:lnTo>
                    <a:pt x="86640" y="68051"/>
                  </a:lnTo>
                  <a:lnTo>
                    <a:pt x="86640" y="107096"/>
                  </a:lnTo>
                  <a:lnTo>
                    <a:pt x="41343" y="245429"/>
                  </a:lnTo>
                  <a:lnTo>
                    <a:pt x="74398" y="245429"/>
                  </a:lnTo>
                  <a:lnTo>
                    <a:pt x="74398" y="401612"/>
                  </a:lnTo>
                  <a:lnTo>
                    <a:pt x="123368" y="401612"/>
                  </a:lnTo>
                  <a:lnTo>
                    <a:pt x="123368" y="245429"/>
                  </a:lnTo>
                  <a:lnTo>
                    <a:pt x="147853" y="245429"/>
                  </a:lnTo>
                  <a:lnTo>
                    <a:pt x="147853" y="401612"/>
                  </a:lnTo>
                  <a:lnTo>
                    <a:pt x="196824" y="401612"/>
                  </a:lnTo>
                  <a:lnTo>
                    <a:pt x="196824" y="245429"/>
                  </a:lnTo>
                  <a:lnTo>
                    <a:pt x="229879" y="245429"/>
                  </a:lnTo>
                  <a:lnTo>
                    <a:pt x="184581" y="107096"/>
                  </a:lnTo>
                  <a:lnTo>
                    <a:pt x="184581" y="68051"/>
                  </a:lnTo>
                  <a:lnTo>
                    <a:pt x="222533" y="185188"/>
                  </a:lnTo>
                  <a:cubicBezTo>
                    <a:pt x="226206" y="195228"/>
                    <a:pt x="236000" y="200806"/>
                    <a:pt x="245794" y="200806"/>
                  </a:cubicBezTo>
                  <a:cubicBezTo>
                    <a:pt x="248242" y="200806"/>
                    <a:pt x="250691" y="200806"/>
                    <a:pt x="253139" y="199690"/>
                  </a:cubicBezTo>
                  <a:cubicBezTo>
                    <a:pt x="265382" y="196343"/>
                    <a:pt x="272728" y="184072"/>
                    <a:pt x="269055" y="171800"/>
                  </a:cubicBezTo>
                  <a:close/>
                </a:path>
              </a:pathLst>
            </a:custGeom>
            <a:grpFill/>
            <a:ln w="6052" cap="flat">
              <a:noFill/>
              <a:prstDash val="solid"/>
              <a:miter/>
            </a:ln>
          </p:spPr>
          <p:txBody>
            <a:bodyPr rtlCol="0" anchor="ctr"/>
            <a:lstStyle/>
            <a:p>
              <a:endParaRPr lang="en-US" sz="2400" dirty="0"/>
            </a:p>
          </p:txBody>
        </p:sp>
      </p:grpSp>
      <p:grpSp>
        <p:nvGrpSpPr>
          <p:cNvPr id="6" name="Group 5">
            <a:extLst>
              <a:ext uri="{FF2B5EF4-FFF2-40B4-BE49-F238E27FC236}">
                <a16:creationId xmlns:a16="http://schemas.microsoft.com/office/drawing/2014/main" id="{3343ADCC-2C8D-6A24-0090-440B92E464C2}"/>
              </a:ext>
            </a:extLst>
          </p:cNvPr>
          <p:cNvGrpSpPr/>
          <p:nvPr/>
        </p:nvGrpSpPr>
        <p:grpSpPr>
          <a:xfrm>
            <a:off x="9215857" y="1915972"/>
            <a:ext cx="1507500" cy="3319144"/>
            <a:chOff x="4134912" y="2755672"/>
            <a:chExt cx="269336" cy="502014"/>
          </a:xfrm>
          <a:solidFill>
            <a:schemeClr val="bg1">
              <a:lumMod val="75000"/>
            </a:schemeClr>
          </a:solidFill>
        </p:grpSpPr>
        <p:sp>
          <p:nvSpPr>
            <p:cNvPr id="16" name="Freeform: Shape 15">
              <a:extLst>
                <a:ext uri="{FF2B5EF4-FFF2-40B4-BE49-F238E27FC236}">
                  <a16:creationId xmlns:a16="http://schemas.microsoft.com/office/drawing/2014/main" id="{EABC7500-67F0-EDA5-6873-4B49380C63BC}"/>
                </a:ext>
              </a:extLst>
            </p:cNvPr>
            <p:cNvSpPr/>
            <p:nvPr/>
          </p:nvSpPr>
          <p:spPr>
            <a:xfrm>
              <a:off x="4220610" y="2755672"/>
              <a:ext cx="97940" cy="89247"/>
            </a:xfrm>
            <a:custGeom>
              <a:avLst/>
              <a:gdLst>
                <a:gd name="connsiteX0" fmla="*/ 97941 w 97940"/>
                <a:gd name="connsiteY0" fmla="*/ 44624 h 89247"/>
                <a:gd name="connsiteX1" fmla="*/ 48970 w 97940"/>
                <a:gd name="connsiteY1" fmla="*/ 89247 h 89247"/>
                <a:gd name="connsiteX2" fmla="*/ 0 w 97940"/>
                <a:gd name="connsiteY2" fmla="*/ 44624 h 89247"/>
                <a:gd name="connsiteX3" fmla="*/ 48970 w 97940"/>
                <a:gd name="connsiteY3" fmla="*/ 0 h 89247"/>
                <a:gd name="connsiteX4" fmla="*/ 97941 w 97940"/>
                <a:gd name="connsiteY4" fmla="*/ 44624 h 89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0" h="89247">
                  <a:moveTo>
                    <a:pt x="97941" y="44624"/>
                  </a:moveTo>
                  <a:cubicBezTo>
                    <a:pt x="97941" y="69268"/>
                    <a:pt x="76016" y="89247"/>
                    <a:pt x="48970" y="89247"/>
                  </a:cubicBezTo>
                  <a:cubicBezTo>
                    <a:pt x="21925" y="89247"/>
                    <a:pt x="0" y="69268"/>
                    <a:pt x="0" y="44624"/>
                  </a:cubicBezTo>
                  <a:cubicBezTo>
                    <a:pt x="0" y="19979"/>
                    <a:pt x="21925" y="0"/>
                    <a:pt x="48970" y="0"/>
                  </a:cubicBezTo>
                  <a:cubicBezTo>
                    <a:pt x="76016" y="0"/>
                    <a:pt x="97941" y="19979"/>
                    <a:pt x="97941" y="44624"/>
                  </a:cubicBezTo>
                  <a:close/>
                </a:path>
              </a:pathLst>
            </a:custGeom>
            <a:grpFill/>
            <a:ln w="6052" cap="flat">
              <a:noFill/>
              <a:prstDash val="solid"/>
              <a:miter/>
            </a:ln>
          </p:spPr>
          <p:txBody>
            <a:bodyPr rtlCol="0" anchor="ctr"/>
            <a:lstStyle/>
            <a:p>
              <a:endParaRPr lang="en-US" sz="2400" dirty="0"/>
            </a:p>
          </p:txBody>
        </p:sp>
        <p:sp>
          <p:nvSpPr>
            <p:cNvPr id="17" name="Freeform: Shape 16">
              <a:extLst>
                <a:ext uri="{FF2B5EF4-FFF2-40B4-BE49-F238E27FC236}">
                  <a16:creationId xmlns:a16="http://schemas.microsoft.com/office/drawing/2014/main" id="{CB4F28B4-F836-57AC-2071-C9FFDD737D9D}"/>
                </a:ext>
              </a:extLst>
            </p:cNvPr>
            <p:cNvSpPr/>
            <p:nvPr/>
          </p:nvSpPr>
          <p:spPr>
            <a:xfrm>
              <a:off x="4134912" y="2856075"/>
              <a:ext cx="269336" cy="401611"/>
            </a:xfrm>
            <a:custGeom>
              <a:avLst/>
              <a:gdLst>
                <a:gd name="connsiteX0" fmla="*/ 268113 w 269336"/>
                <a:gd name="connsiteY0" fmla="*/ 174032 h 401611"/>
                <a:gd name="connsiteX1" fmla="*/ 233833 w 269336"/>
                <a:gd name="connsiteY1" fmla="*/ 41277 h 401611"/>
                <a:gd name="connsiteX2" fmla="*/ 226488 w 269336"/>
                <a:gd name="connsiteY2" fmla="*/ 29005 h 401611"/>
                <a:gd name="connsiteX3" fmla="*/ 175069 w 269336"/>
                <a:gd name="connsiteY3" fmla="*/ 4462 h 401611"/>
                <a:gd name="connsiteX4" fmla="*/ 134668 w 269336"/>
                <a:gd name="connsiteY4" fmla="*/ 0 h 401611"/>
                <a:gd name="connsiteX5" fmla="*/ 94268 w 269336"/>
                <a:gd name="connsiteY5" fmla="*/ 5578 h 401611"/>
                <a:gd name="connsiteX6" fmla="*/ 42849 w 269336"/>
                <a:gd name="connsiteY6" fmla="*/ 30121 h 401611"/>
                <a:gd name="connsiteX7" fmla="*/ 35503 w 269336"/>
                <a:gd name="connsiteY7" fmla="*/ 42392 h 401611"/>
                <a:gd name="connsiteX8" fmla="*/ 1224 w 269336"/>
                <a:gd name="connsiteY8" fmla="*/ 175147 h 401611"/>
                <a:gd name="connsiteX9" fmla="*/ 0 w 269336"/>
                <a:gd name="connsiteY9" fmla="*/ 180725 h 401611"/>
                <a:gd name="connsiteX10" fmla="*/ 24485 w 269336"/>
                <a:gd name="connsiteY10" fmla="*/ 203037 h 401611"/>
                <a:gd name="connsiteX11" fmla="*/ 47746 w 269336"/>
                <a:gd name="connsiteY11" fmla="*/ 186303 h 401611"/>
                <a:gd name="connsiteX12" fmla="*/ 73456 w 269336"/>
                <a:gd name="connsiteY12" fmla="*/ 89247 h 401611"/>
                <a:gd name="connsiteX13" fmla="*/ 73456 w 269336"/>
                <a:gd name="connsiteY13" fmla="*/ 401612 h 401611"/>
                <a:gd name="connsiteX14" fmla="*/ 122426 w 269336"/>
                <a:gd name="connsiteY14" fmla="*/ 401612 h 401611"/>
                <a:gd name="connsiteX15" fmla="*/ 122426 w 269336"/>
                <a:gd name="connsiteY15" fmla="*/ 200806 h 401611"/>
                <a:gd name="connsiteX16" fmla="*/ 146911 w 269336"/>
                <a:gd name="connsiteY16" fmla="*/ 200806 h 401611"/>
                <a:gd name="connsiteX17" fmla="*/ 146911 w 269336"/>
                <a:gd name="connsiteY17" fmla="*/ 401612 h 401611"/>
                <a:gd name="connsiteX18" fmla="*/ 195881 w 269336"/>
                <a:gd name="connsiteY18" fmla="*/ 401612 h 401611"/>
                <a:gd name="connsiteX19" fmla="*/ 195881 w 269336"/>
                <a:gd name="connsiteY19" fmla="*/ 88131 h 401611"/>
                <a:gd name="connsiteX20" fmla="*/ 221591 w 269336"/>
                <a:gd name="connsiteY20" fmla="*/ 185188 h 401611"/>
                <a:gd name="connsiteX21" fmla="*/ 244852 w 269336"/>
                <a:gd name="connsiteY21" fmla="*/ 201921 h 401611"/>
                <a:gd name="connsiteX22" fmla="*/ 269337 w 269336"/>
                <a:gd name="connsiteY22" fmla="*/ 179610 h 401611"/>
                <a:gd name="connsiteX23" fmla="*/ 268113 w 269336"/>
                <a:gd name="connsiteY23" fmla="*/ 174032 h 40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9336" h="401611">
                  <a:moveTo>
                    <a:pt x="268113" y="174032"/>
                  </a:moveTo>
                  <a:lnTo>
                    <a:pt x="233833" y="41277"/>
                  </a:lnTo>
                  <a:cubicBezTo>
                    <a:pt x="232609" y="36814"/>
                    <a:pt x="230161" y="32352"/>
                    <a:pt x="226488" y="29005"/>
                  </a:cubicBezTo>
                  <a:cubicBezTo>
                    <a:pt x="211797" y="17849"/>
                    <a:pt x="194657" y="10040"/>
                    <a:pt x="175069" y="4462"/>
                  </a:cubicBezTo>
                  <a:cubicBezTo>
                    <a:pt x="161602" y="2231"/>
                    <a:pt x="148135" y="0"/>
                    <a:pt x="134668" y="0"/>
                  </a:cubicBezTo>
                  <a:cubicBezTo>
                    <a:pt x="121202" y="0"/>
                    <a:pt x="107735" y="2231"/>
                    <a:pt x="94268" y="5578"/>
                  </a:cubicBezTo>
                  <a:cubicBezTo>
                    <a:pt x="74680" y="10040"/>
                    <a:pt x="57540" y="18965"/>
                    <a:pt x="42849" y="30121"/>
                  </a:cubicBezTo>
                  <a:cubicBezTo>
                    <a:pt x="39176" y="33468"/>
                    <a:pt x="36728" y="37930"/>
                    <a:pt x="35503" y="42392"/>
                  </a:cubicBezTo>
                  <a:lnTo>
                    <a:pt x="1224" y="175147"/>
                  </a:lnTo>
                  <a:cubicBezTo>
                    <a:pt x="1224" y="176263"/>
                    <a:pt x="0" y="178494"/>
                    <a:pt x="0" y="180725"/>
                  </a:cubicBezTo>
                  <a:cubicBezTo>
                    <a:pt x="0" y="192997"/>
                    <a:pt x="11018" y="203037"/>
                    <a:pt x="24485" y="203037"/>
                  </a:cubicBezTo>
                  <a:cubicBezTo>
                    <a:pt x="35503" y="203037"/>
                    <a:pt x="45298" y="195228"/>
                    <a:pt x="47746" y="186303"/>
                  </a:cubicBezTo>
                  <a:lnTo>
                    <a:pt x="73456" y="89247"/>
                  </a:lnTo>
                  <a:lnTo>
                    <a:pt x="73456" y="401612"/>
                  </a:lnTo>
                  <a:lnTo>
                    <a:pt x="122426" y="401612"/>
                  </a:lnTo>
                  <a:lnTo>
                    <a:pt x="122426" y="200806"/>
                  </a:lnTo>
                  <a:lnTo>
                    <a:pt x="146911" y="200806"/>
                  </a:lnTo>
                  <a:lnTo>
                    <a:pt x="146911" y="401612"/>
                  </a:lnTo>
                  <a:lnTo>
                    <a:pt x="195881" y="401612"/>
                  </a:lnTo>
                  <a:lnTo>
                    <a:pt x="195881" y="88131"/>
                  </a:lnTo>
                  <a:lnTo>
                    <a:pt x="221591" y="185188"/>
                  </a:lnTo>
                  <a:cubicBezTo>
                    <a:pt x="224039" y="194112"/>
                    <a:pt x="233833" y="201921"/>
                    <a:pt x="244852" y="201921"/>
                  </a:cubicBezTo>
                  <a:cubicBezTo>
                    <a:pt x="258318" y="201921"/>
                    <a:pt x="269337" y="191881"/>
                    <a:pt x="269337" y="179610"/>
                  </a:cubicBezTo>
                  <a:cubicBezTo>
                    <a:pt x="269337" y="177378"/>
                    <a:pt x="268113" y="175147"/>
                    <a:pt x="268113" y="174032"/>
                  </a:cubicBezTo>
                  <a:close/>
                </a:path>
              </a:pathLst>
            </a:custGeom>
            <a:grpFill/>
            <a:ln w="6052" cap="flat">
              <a:noFill/>
              <a:prstDash val="solid"/>
              <a:miter/>
            </a:ln>
          </p:spPr>
          <p:txBody>
            <a:bodyPr rtlCol="0" anchor="ctr"/>
            <a:lstStyle/>
            <a:p>
              <a:endParaRPr lang="en-US" sz="2400" dirty="0"/>
            </a:p>
          </p:txBody>
        </p:sp>
      </p:grpSp>
      <p:grpSp>
        <p:nvGrpSpPr>
          <p:cNvPr id="7" name="Group 6">
            <a:extLst>
              <a:ext uri="{FF2B5EF4-FFF2-40B4-BE49-F238E27FC236}">
                <a16:creationId xmlns:a16="http://schemas.microsoft.com/office/drawing/2014/main" id="{E056AD21-C194-AA28-8F0A-591F67969CAB}"/>
              </a:ext>
            </a:extLst>
          </p:cNvPr>
          <p:cNvGrpSpPr/>
          <p:nvPr/>
        </p:nvGrpSpPr>
        <p:grpSpPr>
          <a:xfrm>
            <a:off x="4500861" y="1915972"/>
            <a:ext cx="1511229" cy="3319144"/>
            <a:chOff x="4357365" y="2755672"/>
            <a:chExt cx="270003" cy="502014"/>
          </a:xfrm>
          <a:solidFill>
            <a:schemeClr val="bg1">
              <a:lumMod val="75000"/>
            </a:schemeClr>
          </a:solidFill>
        </p:grpSpPr>
        <p:sp>
          <p:nvSpPr>
            <p:cNvPr id="14" name="Freeform: Shape 13">
              <a:extLst>
                <a:ext uri="{FF2B5EF4-FFF2-40B4-BE49-F238E27FC236}">
                  <a16:creationId xmlns:a16="http://schemas.microsoft.com/office/drawing/2014/main" id="{61729B5C-7953-2FEE-A615-9FF6B8AD471B}"/>
                </a:ext>
              </a:extLst>
            </p:cNvPr>
            <p:cNvSpPr/>
            <p:nvPr/>
          </p:nvSpPr>
          <p:spPr>
            <a:xfrm>
              <a:off x="4444005" y="2755672"/>
              <a:ext cx="97940" cy="89247"/>
            </a:xfrm>
            <a:custGeom>
              <a:avLst/>
              <a:gdLst>
                <a:gd name="connsiteX0" fmla="*/ 97941 w 97940"/>
                <a:gd name="connsiteY0" fmla="*/ 44624 h 89247"/>
                <a:gd name="connsiteX1" fmla="*/ 48970 w 97940"/>
                <a:gd name="connsiteY1" fmla="*/ 89247 h 89247"/>
                <a:gd name="connsiteX2" fmla="*/ 0 w 97940"/>
                <a:gd name="connsiteY2" fmla="*/ 44624 h 89247"/>
                <a:gd name="connsiteX3" fmla="*/ 48970 w 97940"/>
                <a:gd name="connsiteY3" fmla="*/ 0 h 89247"/>
                <a:gd name="connsiteX4" fmla="*/ 97941 w 97940"/>
                <a:gd name="connsiteY4" fmla="*/ 44624 h 89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0" h="89247">
                  <a:moveTo>
                    <a:pt x="97941" y="44624"/>
                  </a:moveTo>
                  <a:cubicBezTo>
                    <a:pt x="97941" y="69268"/>
                    <a:pt x="76016" y="89247"/>
                    <a:pt x="48970" y="89247"/>
                  </a:cubicBezTo>
                  <a:cubicBezTo>
                    <a:pt x="21925" y="89247"/>
                    <a:pt x="0" y="69268"/>
                    <a:pt x="0" y="44624"/>
                  </a:cubicBezTo>
                  <a:cubicBezTo>
                    <a:pt x="0" y="19979"/>
                    <a:pt x="21925" y="0"/>
                    <a:pt x="48970" y="0"/>
                  </a:cubicBezTo>
                  <a:cubicBezTo>
                    <a:pt x="76016" y="0"/>
                    <a:pt x="97941" y="19979"/>
                    <a:pt x="97941" y="44624"/>
                  </a:cubicBezTo>
                  <a:close/>
                </a:path>
              </a:pathLst>
            </a:custGeom>
            <a:grpFill/>
            <a:ln w="6052" cap="flat">
              <a:noFill/>
              <a:prstDash val="solid"/>
              <a:miter/>
            </a:ln>
          </p:spPr>
          <p:txBody>
            <a:bodyPr rtlCol="0" anchor="ctr"/>
            <a:lstStyle/>
            <a:p>
              <a:endParaRPr lang="en-US" sz="2400" dirty="0"/>
            </a:p>
          </p:txBody>
        </p:sp>
        <p:sp>
          <p:nvSpPr>
            <p:cNvPr id="15" name="Freeform: Shape 14">
              <a:extLst>
                <a:ext uri="{FF2B5EF4-FFF2-40B4-BE49-F238E27FC236}">
                  <a16:creationId xmlns:a16="http://schemas.microsoft.com/office/drawing/2014/main" id="{474A1837-D1F8-6C2D-7FE4-879570FEC544}"/>
                </a:ext>
              </a:extLst>
            </p:cNvPr>
            <p:cNvSpPr/>
            <p:nvPr/>
          </p:nvSpPr>
          <p:spPr>
            <a:xfrm>
              <a:off x="4357365" y="2856075"/>
              <a:ext cx="270003" cy="401611"/>
            </a:xfrm>
            <a:custGeom>
              <a:avLst/>
              <a:gdLst>
                <a:gd name="connsiteX0" fmla="*/ 269055 w 270003"/>
                <a:gd name="connsiteY0" fmla="*/ 171800 h 401611"/>
                <a:gd name="connsiteX1" fmla="*/ 224982 w 270003"/>
                <a:gd name="connsiteY1" fmla="*/ 33468 h 401611"/>
                <a:gd name="connsiteX2" fmla="*/ 215187 w 270003"/>
                <a:gd name="connsiteY2" fmla="*/ 21196 h 401611"/>
                <a:gd name="connsiteX3" fmla="*/ 163769 w 270003"/>
                <a:gd name="connsiteY3" fmla="*/ 2231 h 401611"/>
                <a:gd name="connsiteX4" fmla="*/ 135611 w 270003"/>
                <a:gd name="connsiteY4" fmla="*/ 0 h 401611"/>
                <a:gd name="connsiteX5" fmla="*/ 107453 w 270003"/>
                <a:gd name="connsiteY5" fmla="*/ 2231 h 401611"/>
                <a:gd name="connsiteX6" fmla="*/ 56034 w 270003"/>
                <a:gd name="connsiteY6" fmla="*/ 21196 h 401611"/>
                <a:gd name="connsiteX7" fmla="*/ 46240 w 270003"/>
                <a:gd name="connsiteY7" fmla="*/ 33468 h 401611"/>
                <a:gd name="connsiteX8" fmla="*/ 942 w 270003"/>
                <a:gd name="connsiteY8" fmla="*/ 171800 h 401611"/>
                <a:gd name="connsiteX9" fmla="*/ 18082 w 270003"/>
                <a:gd name="connsiteY9" fmla="*/ 199690 h 401611"/>
                <a:gd name="connsiteX10" fmla="*/ 25427 w 270003"/>
                <a:gd name="connsiteY10" fmla="*/ 200806 h 401611"/>
                <a:gd name="connsiteX11" fmla="*/ 48688 w 270003"/>
                <a:gd name="connsiteY11" fmla="*/ 185188 h 401611"/>
                <a:gd name="connsiteX12" fmla="*/ 86640 w 270003"/>
                <a:gd name="connsiteY12" fmla="*/ 68051 h 401611"/>
                <a:gd name="connsiteX13" fmla="*/ 86640 w 270003"/>
                <a:gd name="connsiteY13" fmla="*/ 107096 h 401611"/>
                <a:gd name="connsiteX14" fmla="*/ 41343 w 270003"/>
                <a:gd name="connsiteY14" fmla="*/ 245429 h 401611"/>
                <a:gd name="connsiteX15" fmla="*/ 74398 w 270003"/>
                <a:gd name="connsiteY15" fmla="*/ 245429 h 401611"/>
                <a:gd name="connsiteX16" fmla="*/ 74398 w 270003"/>
                <a:gd name="connsiteY16" fmla="*/ 401612 h 401611"/>
                <a:gd name="connsiteX17" fmla="*/ 123368 w 270003"/>
                <a:gd name="connsiteY17" fmla="*/ 401612 h 401611"/>
                <a:gd name="connsiteX18" fmla="*/ 123368 w 270003"/>
                <a:gd name="connsiteY18" fmla="*/ 245429 h 401611"/>
                <a:gd name="connsiteX19" fmla="*/ 147853 w 270003"/>
                <a:gd name="connsiteY19" fmla="*/ 245429 h 401611"/>
                <a:gd name="connsiteX20" fmla="*/ 147853 w 270003"/>
                <a:gd name="connsiteY20" fmla="*/ 401612 h 401611"/>
                <a:gd name="connsiteX21" fmla="*/ 196824 w 270003"/>
                <a:gd name="connsiteY21" fmla="*/ 401612 h 401611"/>
                <a:gd name="connsiteX22" fmla="*/ 196824 w 270003"/>
                <a:gd name="connsiteY22" fmla="*/ 245429 h 401611"/>
                <a:gd name="connsiteX23" fmla="*/ 229879 w 270003"/>
                <a:gd name="connsiteY23" fmla="*/ 245429 h 401611"/>
                <a:gd name="connsiteX24" fmla="*/ 184581 w 270003"/>
                <a:gd name="connsiteY24" fmla="*/ 107096 h 401611"/>
                <a:gd name="connsiteX25" fmla="*/ 184581 w 270003"/>
                <a:gd name="connsiteY25" fmla="*/ 68051 h 401611"/>
                <a:gd name="connsiteX26" fmla="*/ 222533 w 270003"/>
                <a:gd name="connsiteY26" fmla="*/ 185188 h 401611"/>
                <a:gd name="connsiteX27" fmla="*/ 245794 w 270003"/>
                <a:gd name="connsiteY27" fmla="*/ 200806 h 401611"/>
                <a:gd name="connsiteX28" fmla="*/ 253139 w 270003"/>
                <a:gd name="connsiteY28" fmla="*/ 199690 h 401611"/>
                <a:gd name="connsiteX29" fmla="*/ 269055 w 270003"/>
                <a:gd name="connsiteY29" fmla="*/ 171800 h 40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0003" h="401611">
                  <a:moveTo>
                    <a:pt x="269055" y="171800"/>
                  </a:moveTo>
                  <a:lnTo>
                    <a:pt x="224982" y="33468"/>
                  </a:lnTo>
                  <a:cubicBezTo>
                    <a:pt x="223757" y="27890"/>
                    <a:pt x="220084" y="23427"/>
                    <a:pt x="215187" y="21196"/>
                  </a:cubicBezTo>
                  <a:cubicBezTo>
                    <a:pt x="200496" y="12271"/>
                    <a:pt x="183357" y="6694"/>
                    <a:pt x="163769" y="2231"/>
                  </a:cubicBezTo>
                  <a:cubicBezTo>
                    <a:pt x="153975" y="1116"/>
                    <a:pt x="145405" y="0"/>
                    <a:pt x="135611" y="0"/>
                  </a:cubicBezTo>
                  <a:cubicBezTo>
                    <a:pt x="125817" y="0"/>
                    <a:pt x="117247" y="1116"/>
                    <a:pt x="107453" y="2231"/>
                  </a:cubicBezTo>
                  <a:cubicBezTo>
                    <a:pt x="87865" y="5578"/>
                    <a:pt x="70725" y="12271"/>
                    <a:pt x="56034" y="21196"/>
                  </a:cubicBezTo>
                  <a:cubicBezTo>
                    <a:pt x="51137" y="24543"/>
                    <a:pt x="47464" y="27890"/>
                    <a:pt x="46240" y="33468"/>
                  </a:cubicBezTo>
                  <a:lnTo>
                    <a:pt x="942" y="171800"/>
                  </a:lnTo>
                  <a:cubicBezTo>
                    <a:pt x="-2731" y="184072"/>
                    <a:pt x="4615" y="196343"/>
                    <a:pt x="18082" y="199690"/>
                  </a:cubicBezTo>
                  <a:cubicBezTo>
                    <a:pt x="20530" y="200806"/>
                    <a:pt x="22979" y="200806"/>
                    <a:pt x="25427" y="200806"/>
                  </a:cubicBezTo>
                  <a:cubicBezTo>
                    <a:pt x="36446" y="200806"/>
                    <a:pt x="46240" y="194112"/>
                    <a:pt x="48688" y="185188"/>
                  </a:cubicBezTo>
                  <a:lnTo>
                    <a:pt x="86640" y="68051"/>
                  </a:lnTo>
                  <a:lnTo>
                    <a:pt x="86640" y="107096"/>
                  </a:lnTo>
                  <a:lnTo>
                    <a:pt x="41343" y="245429"/>
                  </a:lnTo>
                  <a:lnTo>
                    <a:pt x="74398" y="245429"/>
                  </a:lnTo>
                  <a:lnTo>
                    <a:pt x="74398" y="401612"/>
                  </a:lnTo>
                  <a:lnTo>
                    <a:pt x="123368" y="401612"/>
                  </a:lnTo>
                  <a:lnTo>
                    <a:pt x="123368" y="245429"/>
                  </a:lnTo>
                  <a:lnTo>
                    <a:pt x="147853" y="245429"/>
                  </a:lnTo>
                  <a:lnTo>
                    <a:pt x="147853" y="401612"/>
                  </a:lnTo>
                  <a:lnTo>
                    <a:pt x="196824" y="401612"/>
                  </a:lnTo>
                  <a:lnTo>
                    <a:pt x="196824" y="245429"/>
                  </a:lnTo>
                  <a:lnTo>
                    <a:pt x="229879" y="245429"/>
                  </a:lnTo>
                  <a:lnTo>
                    <a:pt x="184581" y="107096"/>
                  </a:lnTo>
                  <a:lnTo>
                    <a:pt x="184581" y="68051"/>
                  </a:lnTo>
                  <a:lnTo>
                    <a:pt x="222533" y="185188"/>
                  </a:lnTo>
                  <a:cubicBezTo>
                    <a:pt x="226206" y="195228"/>
                    <a:pt x="236000" y="200806"/>
                    <a:pt x="245794" y="200806"/>
                  </a:cubicBezTo>
                  <a:cubicBezTo>
                    <a:pt x="248242" y="200806"/>
                    <a:pt x="250691" y="200806"/>
                    <a:pt x="253139" y="199690"/>
                  </a:cubicBezTo>
                  <a:cubicBezTo>
                    <a:pt x="265382" y="196343"/>
                    <a:pt x="272728" y="184072"/>
                    <a:pt x="269055" y="171800"/>
                  </a:cubicBezTo>
                  <a:close/>
                </a:path>
              </a:pathLst>
            </a:custGeom>
            <a:grpFill/>
            <a:ln w="6052" cap="flat">
              <a:noFill/>
              <a:prstDash val="solid"/>
              <a:miter/>
            </a:ln>
          </p:spPr>
          <p:txBody>
            <a:bodyPr rtlCol="0" anchor="ctr"/>
            <a:lstStyle/>
            <a:p>
              <a:endParaRPr lang="en-US" sz="2400" dirty="0"/>
            </a:p>
          </p:txBody>
        </p:sp>
      </p:grpSp>
      <p:grpSp>
        <p:nvGrpSpPr>
          <p:cNvPr id="8" name="Group 7">
            <a:extLst>
              <a:ext uri="{FF2B5EF4-FFF2-40B4-BE49-F238E27FC236}">
                <a16:creationId xmlns:a16="http://schemas.microsoft.com/office/drawing/2014/main" id="{ADFB6742-2920-2430-3A44-065FE2A35C3C}"/>
              </a:ext>
            </a:extLst>
          </p:cNvPr>
          <p:cNvGrpSpPr/>
          <p:nvPr/>
        </p:nvGrpSpPr>
        <p:grpSpPr>
          <a:xfrm>
            <a:off x="6073768" y="1915972"/>
            <a:ext cx="1507500" cy="3319144"/>
            <a:chOff x="4134912" y="2755672"/>
            <a:chExt cx="269336" cy="502014"/>
          </a:xfrm>
          <a:solidFill>
            <a:schemeClr val="bg1">
              <a:lumMod val="75000"/>
            </a:schemeClr>
          </a:solidFill>
        </p:grpSpPr>
        <p:sp>
          <p:nvSpPr>
            <p:cNvPr id="12" name="Freeform: Shape 11">
              <a:extLst>
                <a:ext uri="{FF2B5EF4-FFF2-40B4-BE49-F238E27FC236}">
                  <a16:creationId xmlns:a16="http://schemas.microsoft.com/office/drawing/2014/main" id="{74C9678D-25FB-539B-EB6F-B9C5F920FFF7}"/>
                </a:ext>
              </a:extLst>
            </p:cNvPr>
            <p:cNvSpPr/>
            <p:nvPr/>
          </p:nvSpPr>
          <p:spPr>
            <a:xfrm>
              <a:off x="4220610" y="2755672"/>
              <a:ext cx="97940" cy="89247"/>
            </a:xfrm>
            <a:custGeom>
              <a:avLst/>
              <a:gdLst>
                <a:gd name="connsiteX0" fmla="*/ 97941 w 97940"/>
                <a:gd name="connsiteY0" fmla="*/ 44624 h 89247"/>
                <a:gd name="connsiteX1" fmla="*/ 48970 w 97940"/>
                <a:gd name="connsiteY1" fmla="*/ 89247 h 89247"/>
                <a:gd name="connsiteX2" fmla="*/ 0 w 97940"/>
                <a:gd name="connsiteY2" fmla="*/ 44624 h 89247"/>
                <a:gd name="connsiteX3" fmla="*/ 48970 w 97940"/>
                <a:gd name="connsiteY3" fmla="*/ 0 h 89247"/>
                <a:gd name="connsiteX4" fmla="*/ 97941 w 97940"/>
                <a:gd name="connsiteY4" fmla="*/ 44624 h 89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0" h="89247">
                  <a:moveTo>
                    <a:pt x="97941" y="44624"/>
                  </a:moveTo>
                  <a:cubicBezTo>
                    <a:pt x="97941" y="69268"/>
                    <a:pt x="76016" y="89247"/>
                    <a:pt x="48970" y="89247"/>
                  </a:cubicBezTo>
                  <a:cubicBezTo>
                    <a:pt x="21925" y="89247"/>
                    <a:pt x="0" y="69268"/>
                    <a:pt x="0" y="44624"/>
                  </a:cubicBezTo>
                  <a:cubicBezTo>
                    <a:pt x="0" y="19979"/>
                    <a:pt x="21925" y="0"/>
                    <a:pt x="48970" y="0"/>
                  </a:cubicBezTo>
                  <a:cubicBezTo>
                    <a:pt x="76016" y="0"/>
                    <a:pt x="97941" y="19979"/>
                    <a:pt x="97941" y="44624"/>
                  </a:cubicBezTo>
                  <a:close/>
                </a:path>
              </a:pathLst>
            </a:custGeom>
            <a:grpFill/>
            <a:ln w="6052" cap="flat">
              <a:noFill/>
              <a:prstDash val="solid"/>
              <a:miter/>
            </a:ln>
          </p:spPr>
          <p:txBody>
            <a:bodyPr rtlCol="0" anchor="ctr"/>
            <a:lstStyle/>
            <a:p>
              <a:endParaRPr lang="en-US" sz="2400" dirty="0"/>
            </a:p>
          </p:txBody>
        </p:sp>
        <p:sp>
          <p:nvSpPr>
            <p:cNvPr id="13" name="Freeform: Shape 12">
              <a:extLst>
                <a:ext uri="{FF2B5EF4-FFF2-40B4-BE49-F238E27FC236}">
                  <a16:creationId xmlns:a16="http://schemas.microsoft.com/office/drawing/2014/main" id="{46869C79-5EEC-522E-CEDF-25BE8923F045}"/>
                </a:ext>
              </a:extLst>
            </p:cNvPr>
            <p:cNvSpPr/>
            <p:nvPr/>
          </p:nvSpPr>
          <p:spPr>
            <a:xfrm>
              <a:off x="4134912" y="2856075"/>
              <a:ext cx="269336" cy="401611"/>
            </a:xfrm>
            <a:custGeom>
              <a:avLst/>
              <a:gdLst>
                <a:gd name="connsiteX0" fmla="*/ 268113 w 269336"/>
                <a:gd name="connsiteY0" fmla="*/ 174032 h 401611"/>
                <a:gd name="connsiteX1" fmla="*/ 233833 w 269336"/>
                <a:gd name="connsiteY1" fmla="*/ 41277 h 401611"/>
                <a:gd name="connsiteX2" fmla="*/ 226488 w 269336"/>
                <a:gd name="connsiteY2" fmla="*/ 29005 h 401611"/>
                <a:gd name="connsiteX3" fmla="*/ 175069 w 269336"/>
                <a:gd name="connsiteY3" fmla="*/ 4462 h 401611"/>
                <a:gd name="connsiteX4" fmla="*/ 134668 w 269336"/>
                <a:gd name="connsiteY4" fmla="*/ 0 h 401611"/>
                <a:gd name="connsiteX5" fmla="*/ 94268 w 269336"/>
                <a:gd name="connsiteY5" fmla="*/ 5578 h 401611"/>
                <a:gd name="connsiteX6" fmla="*/ 42849 w 269336"/>
                <a:gd name="connsiteY6" fmla="*/ 30121 h 401611"/>
                <a:gd name="connsiteX7" fmla="*/ 35503 w 269336"/>
                <a:gd name="connsiteY7" fmla="*/ 42392 h 401611"/>
                <a:gd name="connsiteX8" fmla="*/ 1224 w 269336"/>
                <a:gd name="connsiteY8" fmla="*/ 175147 h 401611"/>
                <a:gd name="connsiteX9" fmla="*/ 0 w 269336"/>
                <a:gd name="connsiteY9" fmla="*/ 180725 h 401611"/>
                <a:gd name="connsiteX10" fmla="*/ 24485 w 269336"/>
                <a:gd name="connsiteY10" fmla="*/ 203037 h 401611"/>
                <a:gd name="connsiteX11" fmla="*/ 47746 w 269336"/>
                <a:gd name="connsiteY11" fmla="*/ 186303 h 401611"/>
                <a:gd name="connsiteX12" fmla="*/ 73456 w 269336"/>
                <a:gd name="connsiteY12" fmla="*/ 89247 h 401611"/>
                <a:gd name="connsiteX13" fmla="*/ 73456 w 269336"/>
                <a:gd name="connsiteY13" fmla="*/ 401612 h 401611"/>
                <a:gd name="connsiteX14" fmla="*/ 122426 w 269336"/>
                <a:gd name="connsiteY14" fmla="*/ 401612 h 401611"/>
                <a:gd name="connsiteX15" fmla="*/ 122426 w 269336"/>
                <a:gd name="connsiteY15" fmla="*/ 200806 h 401611"/>
                <a:gd name="connsiteX16" fmla="*/ 146911 w 269336"/>
                <a:gd name="connsiteY16" fmla="*/ 200806 h 401611"/>
                <a:gd name="connsiteX17" fmla="*/ 146911 w 269336"/>
                <a:gd name="connsiteY17" fmla="*/ 401612 h 401611"/>
                <a:gd name="connsiteX18" fmla="*/ 195881 w 269336"/>
                <a:gd name="connsiteY18" fmla="*/ 401612 h 401611"/>
                <a:gd name="connsiteX19" fmla="*/ 195881 w 269336"/>
                <a:gd name="connsiteY19" fmla="*/ 88131 h 401611"/>
                <a:gd name="connsiteX20" fmla="*/ 221591 w 269336"/>
                <a:gd name="connsiteY20" fmla="*/ 185188 h 401611"/>
                <a:gd name="connsiteX21" fmla="*/ 244852 w 269336"/>
                <a:gd name="connsiteY21" fmla="*/ 201921 h 401611"/>
                <a:gd name="connsiteX22" fmla="*/ 269337 w 269336"/>
                <a:gd name="connsiteY22" fmla="*/ 179610 h 401611"/>
                <a:gd name="connsiteX23" fmla="*/ 268113 w 269336"/>
                <a:gd name="connsiteY23" fmla="*/ 174032 h 40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9336" h="401611">
                  <a:moveTo>
                    <a:pt x="268113" y="174032"/>
                  </a:moveTo>
                  <a:lnTo>
                    <a:pt x="233833" y="41277"/>
                  </a:lnTo>
                  <a:cubicBezTo>
                    <a:pt x="232609" y="36814"/>
                    <a:pt x="230161" y="32352"/>
                    <a:pt x="226488" y="29005"/>
                  </a:cubicBezTo>
                  <a:cubicBezTo>
                    <a:pt x="211797" y="17849"/>
                    <a:pt x="194657" y="10040"/>
                    <a:pt x="175069" y="4462"/>
                  </a:cubicBezTo>
                  <a:cubicBezTo>
                    <a:pt x="161602" y="2231"/>
                    <a:pt x="148135" y="0"/>
                    <a:pt x="134668" y="0"/>
                  </a:cubicBezTo>
                  <a:cubicBezTo>
                    <a:pt x="121202" y="0"/>
                    <a:pt x="107735" y="2231"/>
                    <a:pt x="94268" y="5578"/>
                  </a:cubicBezTo>
                  <a:cubicBezTo>
                    <a:pt x="74680" y="10040"/>
                    <a:pt x="57540" y="18965"/>
                    <a:pt x="42849" y="30121"/>
                  </a:cubicBezTo>
                  <a:cubicBezTo>
                    <a:pt x="39176" y="33468"/>
                    <a:pt x="36728" y="37930"/>
                    <a:pt x="35503" y="42392"/>
                  </a:cubicBezTo>
                  <a:lnTo>
                    <a:pt x="1224" y="175147"/>
                  </a:lnTo>
                  <a:cubicBezTo>
                    <a:pt x="1224" y="176263"/>
                    <a:pt x="0" y="178494"/>
                    <a:pt x="0" y="180725"/>
                  </a:cubicBezTo>
                  <a:cubicBezTo>
                    <a:pt x="0" y="192997"/>
                    <a:pt x="11018" y="203037"/>
                    <a:pt x="24485" y="203037"/>
                  </a:cubicBezTo>
                  <a:cubicBezTo>
                    <a:pt x="35503" y="203037"/>
                    <a:pt x="45298" y="195228"/>
                    <a:pt x="47746" y="186303"/>
                  </a:cubicBezTo>
                  <a:lnTo>
                    <a:pt x="73456" y="89247"/>
                  </a:lnTo>
                  <a:lnTo>
                    <a:pt x="73456" y="401612"/>
                  </a:lnTo>
                  <a:lnTo>
                    <a:pt x="122426" y="401612"/>
                  </a:lnTo>
                  <a:lnTo>
                    <a:pt x="122426" y="200806"/>
                  </a:lnTo>
                  <a:lnTo>
                    <a:pt x="146911" y="200806"/>
                  </a:lnTo>
                  <a:lnTo>
                    <a:pt x="146911" y="401612"/>
                  </a:lnTo>
                  <a:lnTo>
                    <a:pt x="195881" y="401612"/>
                  </a:lnTo>
                  <a:lnTo>
                    <a:pt x="195881" y="88131"/>
                  </a:lnTo>
                  <a:lnTo>
                    <a:pt x="221591" y="185188"/>
                  </a:lnTo>
                  <a:cubicBezTo>
                    <a:pt x="224039" y="194112"/>
                    <a:pt x="233833" y="201921"/>
                    <a:pt x="244852" y="201921"/>
                  </a:cubicBezTo>
                  <a:cubicBezTo>
                    <a:pt x="258318" y="201921"/>
                    <a:pt x="269337" y="191881"/>
                    <a:pt x="269337" y="179610"/>
                  </a:cubicBezTo>
                  <a:cubicBezTo>
                    <a:pt x="269337" y="177378"/>
                    <a:pt x="268113" y="175147"/>
                    <a:pt x="268113" y="174032"/>
                  </a:cubicBezTo>
                  <a:close/>
                </a:path>
              </a:pathLst>
            </a:custGeom>
            <a:grpFill/>
            <a:ln w="6052" cap="flat">
              <a:noFill/>
              <a:prstDash val="solid"/>
              <a:miter/>
            </a:ln>
          </p:spPr>
          <p:txBody>
            <a:bodyPr rtlCol="0" anchor="ctr"/>
            <a:lstStyle/>
            <a:p>
              <a:endParaRPr lang="en-US" sz="2400" dirty="0"/>
            </a:p>
          </p:txBody>
        </p:sp>
      </p:grpSp>
      <p:grpSp>
        <p:nvGrpSpPr>
          <p:cNvPr id="9" name="Group 8">
            <a:extLst>
              <a:ext uri="{FF2B5EF4-FFF2-40B4-BE49-F238E27FC236}">
                <a16:creationId xmlns:a16="http://schemas.microsoft.com/office/drawing/2014/main" id="{48204C94-14EC-4FDC-90AD-EC5776E1875C}"/>
              </a:ext>
            </a:extLst>
          </p:cNvPr>
          <p:cNvGrpSpPr/>
          <p:nvPr/>
        </p:nvGrpSpPr>
        <p:grpSpPr>
          <a:xfrm>
            <a:off x="2931683" y="1915972"/>
            <a:ext cx="1507500" cy="3319144"/>
            <a:chOff x="4134912" y="2755672"/>
            <a:chExt cx="269336" cy="502014"/>
          </a:xfrm>
          <a:solidFill>
            <a:schemeClr val="bg1">
              <a:lumMod val="75000"/>
            </a:schemeClr>
          </a:solidFill>
        </p:grpSpPr>
        <p:sp>
          <p:nvSpPr>
            <p:cNvPr id="10" name="Freeform: Shape 9">
              <a:extLst>
                <a:ext uri="{FF2B5EF4-FFF2-40B4-BE49-F238E27FC236}">
                  <a16:creationId xmlns:a16="http://schemas.microsoft.com/office/drawing/2014/main" id="{76FFE60A-5C8C-62FB-521B-9FBB8AE5EE78}"/>
                </a:ext>
              </a:extLst>
            </p:cNvPr>
            <p:cNvSpPr/>
            <p:nvPr/>
          </p:nvSpPr>
          <p:spPr>
            <a:xfrm>
              <a:off x="4220610" y="2755672"/>
              <a:ext cx="97940" cy="89247"/>
            </a:xfrm>
            <a:custGeom>
              <a:avLst/>
              <a:gdLst>
                <a:gd name="connsiteX0" fmla="*/ 97941 w 97940"/>
                <a:gd name="connsiteY0" fmla="*/ 44624 h 89247"/>
                <a:gd name="connsiteX1" fmla="*/ 48970 w 97940"/>
                <a:gd name="connsiteY1" fmla="*/ 89247 h 89247"/>
                <a:gd name="connsiteX2" fmla="*/ 0 w 97940"/>
                <a:gd name="connsiteY2" fmla="*/ 44624 h 89247"/>
                <a:gd name="connsiteX3" fmla="*/ 48970 w 97940"/>
                <a:gd name="connsiteY3" fmla="*/ 0 h 89247"/>
                <a:gd name="connsiteX4" fmla="*/ 97941 w 97940"/>
                <a:gd name="connsiteY4" fmla="*/ 44624 h 89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0" h="89247">
                  <a:moveTo>
                    <a:pt x="97941" y="44624"/>
                  </a:moveTo>
                  <a:cubicBezTo>
                    <a:pt x="97941" y="69268"/>
                    <a:pt x="76016" y="89247"/>
                    <a:pt x="48970" y="89247"/>
                  </a:cubicBezTo>
                  <a:cubicBezTo>
                    <a:pt x="21925" y="89247"/>
                    <a:pt x="0" y="69268"/>
                    <a:pt x="0" y="44624"/>
                  </a:cubicBezTo>
                  <a:cubicBezTo>
                    <a:pt x="0" y="19979"/>
                    <a:pt x="21925" y="0"/>
                    <a:pt x="48970" y="0"/>
                  </a:cubicBezTo>
                  <a:cubicBezTo>
                    <a:pt x="76016" y="0"/>
                    <a:pt x="97941" y="19979"/>
                    <a:pt x="97941" y="44624"/>
                  </a:cubicBezTo>
                  <a:close/>
                </a:path>
              </a:pathLst>
            </a:custGeom>
            <a:solidFill>
              <a:srgbClr val="F36622"/>
            </a:solidFill>
            <a:ln w="38100" cap="flat">
              <a:solidFill>
                <a:srgbClr val="F36622"/>
              </a:solidFill>
              <a:prstDash val="solid"/>
              <a:miter/>
            </a:ln>
          </p:spPr>
          <p:txBody>
            <a:bodyPr rtlCol="0" anchor="ctr"/>
            <a:lstStyle/>
            <a:p>
              <a:endParaRPr lang="en-US" sz="2400" dirty="0"/>
            </a:p>
          </p:txBody>
        </p:sp>
        <p:sp>
          <p:nvSpPr>
            <p:cNvPr id="11" name="Freeform: Shape 10">
              <a:extLst>
                <a:ext uri="{FF2B5EF4-FFF2-40B4-BE49-F238E27FC236}">
                  <a16:creationId xmlns:a16="http://schemas.microsoft.com/office/drawing/2014/main" id="{5B719523-9070-0BBE-8B74-D2E37EB19B04}"/>
                </a:ext>
              </a:extLst>
            </p:cNvPr>
            <p:cNvSpPr/>
            <p:nvPr/>
          </p:nvSpPr>
          <p:spPr>
            <a:xfrm>
              <a:off x="4134912" y="2856075"/>
              <a:ext cx="269336" cy="401611"/>
            </a:xfrm>
            <a:custGeom>
              <a:avLst/>
              <a:gdLst>
                <a:gd name="connsiteX0" fmla="*/ 268113 w 269336"/>
                <a:gd name="connsiteY0" fmla="*/ 174032 h 401611"/>
                <a:gd name="connsiteX1" fmla="*/ 233833 w 269336"/>
                <a:gd name="connsiteY1" fmla="*/ 41277 h 401611"/>
                <a:gd name="connsiteX2" fmla="*/ 226488 w 269336"/>
                <a:gd name="connsiteY2" fmla="*/ 29005 h 401611"/>
                <a:gd name="connsiteX3" fmla="*/ 175069 w 269336"/>
                <a:gd name="connsiteY3" fmla="*/ 4462 h 401611"/>
                <a:gd name="connsiteX4" fmla="*/ 134668 w 269336"/>
                <a:gd name="connsiteY4" fmla="*/ 0 h 401611"/>
                <a:gd name="connsiteX5" fmla="*/ 94268 w 269336"/>
                <a:gd name="connsiteY5" fmla="*/ 5578 h 401611"/>
                <a:gd name="connsiteX6" fmla="*/ 42849 w 269336"/>
                <a:gd name="connsiteY6" fmla="*/ 30121 h 401611"/>
                <a:gd name="connsiteX7" fmla="*/ 35503 w 269336"/>
                <a:gd name="connsiteY7" fmla="*/ 42392 h 401611"/>
                <a:gd name="connsiteX8" fmla="*/ 1224 w 269336"/>
                <a:gd name="connsiteY8" fmla="*/ 175147 h 401611"/>
                <a:gd name="connsiteX9" fmla="*/ 0 w 269336"/>
                <a:gd name="connsiteY9" fmla="*/ 180725 h 401611"/>
                <a:gd name="connsiteX10" fmla="*/ 24485 w 269336"/>
                <a:gd name="connsiteY10" fmla="*/ 203037 h 401611"/>
                <a:gd name="connsiteX11" fmla="*/ 47746 w 269336"/>
                <a:gd name="connsiteY11" fmla="*/ 186303 h 401611"/>
                <a:gd name="connsiteX12" fmla="*/ 73456 w 269336"/>
                <a:gd name="connsiteY12" fmla="*/ 89247 h 401611"/>
                <a:gd name="connsiteX13" fmla="*/ 73456 w 269336"/>
                <a:gd name="connsiteY13" fmla="*/ 401612 h 401611"/>
                <a:gd name="connsiteX14" fmla="*/ 122426 w 269336"/>
                <a:gd name="connsiteY14" fmla="*/ 401612 h 401611"/>
                <a:gd name="connsiteX15" fmla="*/ 122426 w 269336"/>
                <a:gd name="connsiteY15" fmla="*/ 200806 h 401611"/>
                <a:gd name="connsiteX16" fmla="*/ 146911 w 269336"/>
                <a:gd name="connsiteY16" fmla="*/ 200806 h 401611"/>
                <a:gd name="connsiteX17" fmla="*/ 146911 w 269336"/>
                <a:gd name="connsiteY17" fmla="*/ 401612 h 401611"/>
                <a:gd name="connsiteX18" fmla="*/ 195881 w 269336"/>
                <a:gd name="connsiteY18" fmla="*/ 401612 h 401611"/>
                <a:gd name="connsiteX19" fmla="*/ 195881 w 269336"/>
                <a:gd name="connsiteY19" fmla="*/ 88131 h 401611"/>
                <a:gd name="connsiteX20" fmla="*/ 221591 w 269336"/>
                <a:gd name="connsiteY20" fmla="*/ 185188 h 401611"/>
                <a:gd name="connsiteX21" fmla="*/ 244852 w 269336"/>
                <a:gd name="connsiteY21" fmla="*/ 201921 h 401611"/>
                <a:gd name="connsiteX22" fmla="*/ 269337 w 269336"/>
                <a:gd name="connsiteY22" fmla="*/ 179610 h 401611"/>
                <a:gd name="connsiteX23" fmla="*/ 268113 w 269336"/>
                <a:gd name="connsiteY23" fmla="*/ 174032 h 40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9336" h="401611">
                  <a:moveTo>
                    <a:pt x="268113" y="174032"/>
                  </a:moveTo>
                  <a:lnTo>
                    <a:pt x="233833" y="41277"/>
                  </a:lnTo>
                  <a:cubicBezTo>
                    <a:pt x="232609" y="36814"/>
                    <a:pt x="230161" y="32352"/>
                    <a:pt x="226488" y="29005"/>
                  </a:cubicBezTo>
                  <a:cubicBezTo>
                    <a:pt x="211797" y="17849"/>
                    <a:pt x="194657" y="10040"/>
                    <a:pt x="175069" y="4462"/>
                  </a:cubicBezTo>
                  <a:cubicBezTo>
                    <a:pt x="161602" y="2231"/>
                    <a:pt x="148135" y="0"/>
                    <a:pt x="134668" y="0"/>
                  </a:cubicBezTo>
                  <a:cubicBezTo>
                    <a:pt x="121202" y="0"/>
                    <a:pt x="107735" y="2231"/>
                    <a:pt x="94268" y="5578"/>
                  </a:cubicBezTo>
                  <a:cubicBezTo>
                    <a:pt x="74680" y="10040"/>
                    <a:pt x="57540" y="18965"/>
                    <a:pt x="42849" y="30121"/>
                  </a:cubicBezTo>
                  <a:cubicBezTo>
                    <a:pt x="39176" y="33468"/>
                    <a:pt x="36728" y="37930"/>
                    <a:pt x="35503" y="42392"/>
                  </a:cubicBezTo>
                  <a:lnTo>
                    <a:pt x="1224" y="175147"/>
                  </a:lnTo>
                  <a:cubicBezTo>
                    <a:pt x="1224" y="176263"/>
                    <a:pt x="0" y="178494"/>
                    <a:pt x="0" y="180725"/>
                  </a:cubicBezTo>
                  <a:cubicBezTo>
                    <a:pt x="0" y="192997"/>
                    <a:pt x="11018" y="203037"/>
                    <a:pt x="24485" y="203037"/>
                  </a:cubicBezTo>
                  <a:cubicBezTo>
                    <a:pt x="35503" y="203037"/>
                    <a:pt x="45298" y="195228"/>
                    <a:pt x="47746" y="186303"/>
                  </a:cubicBezTo>
                  <a:lnTo>
                    <a:pt x="73456" y="89247"/>
                  </a:lnTo>
                  <a:lnTo>
                    <a:pt x="73456" y="401612"/>
                  </a:lnTo>
                  <a:lnTo>
                    <a:pt x="122426" y="401612"/>
                  </a:lnTo>
                  <a:lnTo>
                    <a:pt x="122426" y="200806"/>
                  </a:lnTo>
                  <a:lnTo>
                    <a:pt x="146911" y="200806"/>
                  </a:lnTo>
                  <a:lnTo>
                    <a:pt x="146911" y="401612"/>
                  </a:lnTo>
                  <a:lnTo>
                    <a:pt x="195881" y="401612"/>
                  </a:lnTo>
                  <a:lnTo>
                    <a:pt x="195881" y="88131"/>
                  </a:lnTo>
                  <a:lnTo>
                    <a:pt x="221591" y="185188"/>
                  </a:lnTo>
                  <a:cubicBezTo>
                    <a:pt x="224039" y="194112"/>
                    <a:pt x="233833" y="201921"/>
                    <a:pt x="244852" y="201921"/>
                  </a:cubicBezTo>
                  <a:cubicBezTo>
                    <a:pt x="258318" y="201921"/>
                    <a:pt x="269337" y="191881"/>
                    <a:pt x="269337" y="179610"/>
                  </a:cubicBezTo>
                  <a:cubicBezTo>
                    <a:pt x="269337" y="177378"/>
                    <a:pt x="268113" y="175147"/>
                    <a:pt x="268113" y="174032"/>
                  </a:cubicBezTo>
                  <a:close/>
                </a:path>
              </a:pathLst>
            </a:custGeom>
            <a:solidFill>
              <a:srgbClr val="F36622"/>
            </a:solidFill>
            <a:ln w="38100" cap="flat">
              <a:solidFill>
                <a:srgbClr val="F36622"/>
              </a:solidFill>
              <a:prstDash val="solid"/>
              <a:miter/>
            </a:ln>
          </p:spPr>
          <p:txBody>
            <a:bodyPr rtlCol="0" anchor="ctr"/>
            <a:lstStyle/>
            <a:p>
              <a:endParaRPr lang="en-US" sz="2400" dirty="0"/>
            </a:p>
          </p:txBody>
        </p:sp>
      </p:grpSp>
    </p:spTree>
    <p:custDataLst>
      <p:tags r:id="rId1"/>
    </p:custDataLst>
    <p:extLst>
      <p:ext uri="{BB962C8B-B14F-4D97-AF65-F5344CB8AC3E}">
        <p14:creationId xmlns:p14="http://schemas.microsoft.com/office/powerpoint/2010/main" val="301673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10" presetClass="entr" presetSubtype="0" fill="hold" grpId="0" nodeType="withEffect">
                                  <p:stCondLst>
                                    <p:cond delay="10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4F653-2F3B-9085-8EE6-7CFBB2F73600}"/>
              </a:ext>
            </a:extLst>
          </p:cNvPr>
          <p:cNvSpPr>
            <a:spLocks noGrp="1"/>
          </p:cNvSpPr>
          <p:nvPr>
            <p:ph type="title"/>
          </p:nvPr>
        </p:nvSpPr>
        <p:spPr>
          <a:xfrm>
            <a:off x="609600" y="266700"/>
            <a:ext cx="10972800" cy="1243417"/>
          </a:xfrm>
        </p:spPr>
        <p:txBody>
          <a:bodyPr/>
          <a:lstStyle/>
          <a:p>
            <a:r>
              <a:rPr lang="en-US" dirty="0"/>
              <a:t>Racial Disparities in </a:t>
            </a:r>
            <a:br>
              <a:rPr lang="en-US" dirty="0"/>
            </a:br>
            <a:r>
              <a:rPr lang="en-US" dirty="0"/>
              <a:t>PrEP Use in the US</a:t>
            </a:r>
            <a:r>
              <a:rPr lang="en-US" baseline="30000" dirty="0"/>
              <a:t>1</a:t>
            </a:r>
          </a:p>
        </p:txBody>
      </p:sp>
      <p:sp>
        <p:nvSpPr>
          <p:cNvPr id="5" name="Content Placeholder 4">
            <a:extLst>
              <a:ext uri="{FF2B5EF4-FFF2-40B4-BE49-F238E27FC236}">
                <a16:creationId xmlns:a16="http://schemas.microsoft.com/office/drawing/2014/main" id="{31FEB300-C325-D020-19B5-618D490C8137}"/>
              </a:ext>
            </a:extLst>
          </p:cNvPr>
          <p:cNvSpPr>
            <a:spLocks noGrp="1"/>
          </p:cNvSpPr>
          <p:nvPr>
            <p:ph sz="half" idx="1"/>
          </p:nvPr>
        </p:nvSpPr>
        <p:spPr>
          <a:xfrm>
            <a:off x="609600" y="1609727"/>
            <a:ext cx="5384800" cy="2132892"/>
          </a:xfrm>
        </p:spPr>
        <p:txBody>
          <a:bodyPr/>
          <a:lstStyle/>
          <a:p>
            <a:r>
              <a:rPr lang="en-US" sz="2400" b="1" dirty="0">
                <a:solidFill>
                  <a:srgbClr val="0070C0"/>
                </a:solidFill>
              </a:rPr>
              <a:t>Regionally</a:t>
            </a:r>
            <a:r>
              <a:rPr lang="en-US" sz="2400" b="1" baseline="30000" dirty="0">
                <a:solidFill>
                  <a:srgbClr val="0070C0"/>
                </a:solidFill>
              </a:rPr>
              <a:t>1</a:t>
            </a:r>
            <a:endParaRPr lang="en-US" sz="1800" dirty="0"/>
          </a:p>
          <a:p>
            <a:pPr lvl="1"/>
            <a:r>
              <a:rPr lang="en-US" sz="1600" dirty="0"/>
              <a:t>Black people in the South made up </a:t>
            </a:r>
          </a:p>
          <a:p>
            <a:pPr lvl="2"/>
            <a:r>
              <a:rPr lang="en-US" sz="1400" dirty="0"/>
              <a:t>52% of new HIV diagnoses, but only 21% of PrEP users</a:t>
            </a:r>
          </a:p>
          <a:p>
            <a:pPr lvl="1"/>
            <a:r>
              <a:rPr lang="en-US" sz="1600" dirty="0"/>
              <a:t>Black people in the Midwest</a:t>
            </a:r>
          </a:p>
          <a:p>
            <a:pPr lvl="2"/>
            <a:r>
              <a:rPr lang="en-US" sz="1400" dirty="0"/>
              <a:t>48% of new HIV diagnoses, but only 12% of PrEP users</a:t>
            </a:r>
          </a:p>
          <a:p>
            <a:pPr lvl="1"/>
            <a:r>
              <a:rPr lang="en-US" sz="1600" dirty="0"/>
              <a:t>Hispanic/Latinx people in the West made up</a:t>
            </a:r>
          </a:p>
          <a:p>
            <a:pPr lvl="2"/>
            <a:r>
              <a:rPr lang="en-US" sz="1400" dirty="0"/>
              <a:t>43% of new HIV diagnoses but only 22% of PrEP users</a:t>
            </a:r>
          </a:p>
        </p:txBody>
      </p:sp>
      <p:sp>
        <p:nvSpPr>
          <p:cNvPr id="6" name="Content Placeholder 5">
            <a:extLst>
              <a:ext uri="{FF2B5EF4-FFF2-40B4-BE49-F238E27FC236}">
                <a16:creationId xmlns:a16="http://schemas.microsoft.com/office/drawing/2014/main" id="{53B869A5-4038-06C4-BF39-F7DFB1F51040}"/>
              </a:ext>
            </a:extLst>
          </p:cNvPr>
          <p:cNvSpPr>
            <a:spLocks noGrp="1"/>
          </p:cNvSpPr>
          <p:nvPr>
            <p:ph sz="half" idx="2"/>
          </p:nvPr>
        </p:nvSpPr>
        <p:spPr>
          <a:xfrm>
            <a:off x="6197600" y="1609727"/>
            <a:ext cx="5384800" cy="646331"/>
          </a:xfrm>
        </p:spPr>
        <p:txBody>
          <a:bodyPr/>
          <a:lstStyle/>
          <a:p>
            <a:pPr marL="0" indent="0" algn="ctr">
              <a:buNone/>
            </a:pPr>
            <a:r>
              <a:rPr lang="en-US" sz="2000" b="1" dirty="0">
                <a:solidFill>
                  <a:srgbClr val="0070C0"/>
                </a:solidFill>
              </a:rPr>
              <a:t>Racial Disparities in PrEP Use vs </a:t>
            </a:r>
            <a:br>
              <a:rPr lang="en-US" sz="2000" b="1" dirty="0">
                <a:solidFill>
                  <a:srgbClr val="0070C0"/>
                </a:solidFill>
              </a:rPr>
            </a:br>
            <a:r>
              <a:rPr lang="en-US" sz="2000" b="1" dirty="0">
                <a:solidFill>
                  <a:srgbClr val="0070C0"/>
                </a:solidFill>
              </a:rPr>
              <a:t>US Diagnoses</a:t>
            </a:r>
            <a:r>
              <a:rPr lang="en-US" sz="2000" b="1" baseline="30000" dirty="0">
                <a:solidFill>
                  <a:srgbClr val="0070C0"/>
                </a:solidFill>
              </a:rPr>
              <a:t>1</a:t>
            </a:r>
          </a:p>
        </p:txBody>
      </p:sp>
      <p:sp>
        <p:nvSpPr>
          <p:cNvPr id="3" name="Footer Placeholder 2">
            <a:extLst>
              <a:ext uri="{FF2B5EF4-FFF2-40B4-BE49-F238E27FC236}">
                <a16:creationId xmlns:a16="http://schemas.microsoft.com/office/drawing/2014/main" id="{E8240ABA-2233-EEFC-7643-5A584DE74380}"/>
              </a:ext>
            </a:extLst>
          </p:cNvPr>
          <p:cNvSpPr>
            <a:spLocks noGrp="1"/>
          </p:cNvSpPr>
          <p:nvPr>
            <p:ph type="ftr" sz="quarter" idx="10"/>
          </p:nvPr>
        </p:nvSpPr>
        <p:spPr/>
        <p:txBody>
          <a:bodyPr/>
          <a:lstStyle/>
          <a:p>
            <a:r>
              <a:rPr lang="en-US" dirty="0"/>
              <a:t>Dx, diagnoses.</a:t>
            </a:r>
          </a:p>
          <a:p>
            <a:r>
              <a:rPr lang="en-US" dirty="0"/>
              <a:t>1. Sullivan PS, et al. AIDS 2022. https://programme.aids2022.org/Abstract/Abstract/?abstractid=12943. Accessed August 22, 2022. 2. Data for state disparities graphs from AIDSvu.org. https://map.aidsvu.org/map. Accessed August 22, 2022.</a:t>
            </a:r>
          </a:p>
        </p:txBody>
      </p:sp>
      <p:graphicFrame>
        <p:nvGraphicFramePr>
          <p:cNvPr id="7" name="Chart 6">
            <a:extLst>
              <a:ext uri="{FF2B5EF4-FFF2-40B4-BE49-F238E27FC236}">
                <a16:creationId xmlns:a16="http://schemas.microsoft.com/office/drawing/2014/main" id="{05F8DDF2-C384-B1D3-876A-39D63D97F324}"/>
              </a:ext>
            </a:extLst>
          </p:cNvPr>
          <p:cNvGraphicFramePr/>
          <p:nvPr>
            <p:extLst>
              <p:ext uri="{D42A27DB-BD31-4B8C-83A1-F6EECF244321}">
                <p14:modId xmlns:p14="http://schemas.microsoft.com/office/powerpoint/2010/main" val="3004780652"/>
              </p:ext>
            </p:extLst>
          </p:nvPr>
        </p:nvGraphicFramePr>
        <p:xfrm>
          <a:off x="6197600" y="2148840"/>
          <a:ext cx="5384800" cy="19042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4E0AAD87-9668-0612-B154-85D11C456278}"/>
              </a:ext>
            </a:extLst>
          </p:cNvPr>
          <p:cNvGraphicFramePr/>
          <p:nvPr>
            <p:extLst>
              <p:ext uri="{D42A27DB-BD31-4B8C-83A1-F6EECF244321}">
                <p14:modId xmlns:p14="http://schemas.microsoft.com/office/powerpoint/2010/main" val="3363454940"/>
              </p:ext>
            </p:extLst>
          </p:nvPr>
        </p:nvGraphicFramePr>
        <p:xfrm>
          <a:off x="609600" y="4532252"/>
          <a:ext cx="3474720" cy="1483940"/>
        </p:xfrm>
        <a:graphic>
          <a:graphicData uri="http://schemas.openxmlformats.org/drawingml/2006/chart">
            <c:chart xmlns:c="http://schemas.openxmlformats.org/drawingml/2006/chart" xmlns:r="http://schemas.openxmlformats.org/officeDocument/2006/relationships" r:id="rId4"/>
          </a:graphicData>
        </a:graphic>
      </p:graphicFrame>
      <p:sp>
        <p:nvSpPr>
          <p:cNvPr id="16" name="Content Placeholder 5">
            <a:extLst>
              <a:ext uri="{FF2B5EF4-FFF2-40B4-BE49-F238E27FC236}">
                <a16:creationId xmlns:a16="http://schemas.microsoft.com/office/drawing/2014/main" id="{37DE1C20-D178-B45A-875F-6B0CC9813C58}"/>
              </a:ext>
            </a:extLst>
          </p:cNvPr>
          <p:cNvSpPr txBox="1">
            <a:spLocks/>
          </p:cNvSpPr>
          <p:nvPr/>
        </p:nvSpPr>
        <p:spPr bwMode="auto">
          <a:xfrm>
            <a:off x="8107680" y="4272561"/>
            <a:ext cx="34747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91440" numCol="1" anchor="t" anchorCtr="0" compatLnSpc="1">
            <a:prstTxWarp prst="textNoShape">
              <a:avLst/>
            </a:prstTxWarp>
            <a:spAutoFit/>
          </a:bodyPr>
          <a:lstStyle>
            <a:lvl1pPr marL="174618" indent="-174618" algn="l" rtl="0" eaLnBrk="0" fontAlgn="base" hangingPunct="0">
              <a:lnSpc>
                <a:spcPct val="90000"/>
              </a:lnSpc>
              <a:spcBef>
                <a:spcPts val="600"/>
              </a:spcBef>
              <a:spcAft>
                <a:spcPct val="0"/>
              </a:spcAft>
              <a:buClr>
                <a:srgbClr val="0070C0"/>
              </a:buClr>
              <a:buChar char="•"/>
              <a:defRPr sz="2800" kern="1200">
                <a:solidFill>
                  <a:schemeClr val="tx1"/>
                </a:solidFill>
                <a:latin typeface="Arial" panose="020B0604020202020204" pitchFamily="34" charset="0"/>
                <a:ea typeface="+mn-ea"/>
                <a:cs typeface="Arial" panose="020B0604020202020204" pitchFamily="34" charset="0"/>
              </a:defRPr>
            </a:lvl1pPr>
            <a:lvl2pPr marL="400034" indent="-225416" algn="l" rtl="0" eaLnBrk="0" fontAlgn="base" hangingPunct="0">
              <a:lnSpc>
                <a:spcPct val="90000"/>
              </a:lnSpc>
              <a:spcBef>
                <a:spcPts val="600"/>
              </a:spcBef>
              <a:spcAft>
                <a:spcPct val="0"/>
              </a:spcAft>
              <a:buClr>
                <a:srgbClr val="8F4F6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14330" indent="-114295" algn="l" rtl="0" eaLnBrk="0" fontAlgn="base" hangingPunct="0">
              <a:lnSpc>
                <a:spcPct val="90000"/>
              </a:lnSpc>
              <a:spcBef>
                <a:spcPts val="600"/>
              </a:spcBef>
              <a:spcAft>
                <a:spcPct val="0"/>
              </a:spcAft>
              <a:buClr>
                <a:srgbClr val="FBB040"/>
              </a:buClr>
              <a:buChar char="•"/>
              <a:defRPr sz="2000" kern="1200">
                <a:solidFill>
                  <a:schemeClr val="tx1"/>
                </a:solidFill>
                <a:latin typeface="Arial" panose="020B0604020202020204" pitchFamily="34" charset="0"/>
                <a:ea typeface="+mn-ea"/>
                <a:cs typeface="Arial" panose="020B0604020202020204" pitchFamily="34" charset="0"/>
              </a:defRPr>
            </a:lvl3pPr>
            <a:lvl4pPr marL="804863" indent="-177800" algn="l" rtl="0" eaLnBrk="0" fontAlgn="base" hangingPunct="0">
              <a:lnSpc>
                <a:spcPct val="90000"/>
              </a:lnSpc>
              <a:spcBef>
                <a:spcPts val="600"/>
              </a:spcBef>
              <a:spcAft>
                <a:spcPct val="0"/>
              </a:spcAft>
              <a:buClr>
                <a:srgbClr val="00AEE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973138" indent="-168275" algn="l" rtl="0" eaLnBrk="0" fontAlgn="base" hangingPunct="0">
              <a:lnSpc>
                <a:spcPct val="90000"/>
              </a:lnSpc>
              <a:spcBef>
                <a:spcPts val="600"/>
              </a:spcBef>
              <a:spcAft>
                <a:spcPct val="0"/>
              </a:spcAft>
              <a:buClr>
                <a:schemeClr val="hlink"/>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FontTx/>
              <a:buNone/>
            </a:pPr>
            <a:r>
              <a:rPr lang="en-US" sz="2000" b="1" dirty="0">
                <a:solidFill>
                  <a:srgbClr val="0070C0"/>
                </a:solidFill>
              </a:rPr>
              <a:t>Nevada Disparities</a:t>
            </a:r>
            <a:r>
              <a:rPr lang="en-US" sz="2000" b="1" baseline="30000" dirty="0">
                <a:solidFill>
                  <a:srgbClr val="0070C0"/>
                </a:solidFill>
              </a:rPr>
              <a:t>2</a:t>
            </a:r>
          </a:p>
        </p:txBody>
      </p:sp>
      <p:sp>
        <p:nvSpPr>
          <p:cNvPr id="18" name="Content Placeholder 5">
            <a:extLst>
              <a:ext uri="{FF2B5EF4-FFF2-40B4-BE49-F238E27FC236}">
                <a16:creationId xmlns:a16="http://schemas.microsoft.com/office/drawing/2014/main" id="{EF315A7B-D3DE-8022-9BF8-F5A2D3B0C544}"/>
              </a:ext>
            </a:extLst>
          </p:cNvPr>
          <p:cNvSpPr txBox="1">
            <a:spLocks/>
          </p:cNvSpPr>
          <p:nvPr/>
        </p:nvSpPr>
        <p:spPr bwMode="auto">
          <a:xfrm>
            <a:off x="4358640" y="4272561"/>
            <a:ext cx="34747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91440" numCol="1" anchor="t" anchorCtr="0" compatLnSpc="1">
            <a:prstTxWarp prst="textNoShape">
              <a:avLst/>
            </a:prstTxWarp>
            <a:spAutoFit/>
          </a:bodyPr>
          <a:lstStyle>
            <a:lvl1pPr marL="174618" indent="-174618" algn="l" rtl="0" eaLnBrk="0" fontAlgn="base" hangingPunct="0">
              <a:lnSpc>
                <a:spcPct val="90000"/>
              </a:lnSpc>
              <a:spcBef>
                <a:spcPts val="600"/>
              </a:spcBef>
              <a:spcAft>
                <a:spcPct val="0"/>
              </a:spcAft>
              <a:buClr>
                <a:srgbClr val="0070C0"/>
              </a:buClr>
              <a:buChar char="•"/>
              <a:defRPr sz="2800" kern="1200">
                <a:solidFill>
                  <a:schemeClr val="tx1"/>
                </a:solidFill>
                <a:latin typeface="Arial" panose="020B0604020202020204" pitchFamily="34" charset="0"/>
                <a:ea typeface="+mn-ea"/>
                <a:cs typeface="Arial" panose="020B0604020202020204" pitchFamily="34" charset="0"/>
              </a:defRPr>
            </a:lvl1pPr>
            <a:lvl2pPr marL="400034" indent="-225416" algn="l" rtl="0" eaLnBrk="0" fontAlgn="base" hangingPunct="0">
              <a:lnSpc>
                <a:spcPct val="90000"/>
              </a:lnSpc>
              <a:spcBef>
                <a:spcPts val="600"/>
              </a:spcBef>
              <a:spcAft>
                <a:spcPct val="0"/>
              </a:spcAft>
              <a:buClr>
                <a:srgbClr val="8F4F6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14330" indent="-114295" algn="l" rtl="0" eaLnBrk="0" fontAlgn="base" hangingPunct="0">
              <a:lnSpc>
                <a:spcPct val="90000"/>
              </a:lnSpc>
              <a:spcBef>
                <a:spcPts val="600"/>
              </a:spcBef>
              <a:spcAft>
                <a:spcPct val="0"/>
              </a:spcAft>
              <a:buClr>
                <a:srgbClr val="FBB040"/>
              </a:buClr>
              <a:buChar char="•"/>
              <a:defRPr sz="2000" kern="1200">
                <a:solidFill>
                  <a:schemeClr val="tx1"/>
                </a:solidFill>
                <a:latin typeface="Arial" panose="020B0604020202020204" pitchFamily="34" charset="0"/>
                <a:ea typeface="+mn-ea"/>
                <a:cs typeface="Arial" panose="020B0604020202020204" pitchFamily="34" charset="0"/>
              </a:defRPr>
            </a:lvl3pPr>
            <a:lvl4pPr marL="804863" indent="-177800" algn="l" rtl="0" eaLnBrk="0" fontAlgn="base" hangingPunct="0">
              <a:lnSpc>
                <a:spcPct val="90000"/>
              </a:lnSpc>
              <a:spcBef>
                <a:spcPts val="600"/>
              </a:spcBef>
              <a:spcAft>
                <a:spcPct val="0"/>
              </a:spcAft>
              <a:buClr>
                <a:srgbClr val="00AEE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973138" indent="-168275" algn="l" rtl="0" eaLnBrk="0" fontAlgn="base" hangingPunct="0">
              <a:lnSpc>
                <a:spcPct val="90000"/>
              </a:lnSpc>
              <a:spcBef>
                <a:spcPts val="600"/>
              </a:spcBef>
              <a:spcAft>
                <a:spcPct val="0"/>
              </a:spcAft>
              <a:buClr>
                <a:schemeClr val="hlink"/>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FontTx/>
              <a:buNone/>
            </a:pPr>
            <a:r>
              <a:rPr lang="en-US" sz="2000" b="1" dirty="0">
                <a:solidFill>
                  <a:srgbClr val="0070C0"/>
                </a:solidFill>
              </a:rPr>
              <a:t>Florida Disparities</a:t>
            </a:r>
            <a:r>
              <a:rPr lang="en-US" sz="2000" b="1" baseline="30000" dirty="0">
                <a:solidFill>
                  <a:srgbClr val="0070C0"/>
                </a:solidFill>
              </a:rPr>
              <a:t>2</a:t>
            </a:r>
          </a:p>
        </p:txBody>
      </p:sp>
      <p:sp>
        <p:nvSpPr>
          <p:cNvPr id="19" name="Content Placeholder 5">
            <a:extLst>
              <a:ext uri="{FF2B5EF4-FFF2-40B4-BE49-F238E27FC236}">
                <a16:creationId xmlns:a16="http://schemas.microsoft.com/office/drawing/2014/main" id="{650BC151-94C8-9DF5-C80B-07DC9D55CE90}"/>
              </a:ext>
            </a:extLst>
          </p:cNvPr>
          <p:cNvSpPr txBox="1">
            <a:spLocks/>
          </p:cNvSpPr>
          <p:nvPr/>
        </p:nvSpPr>
        <p:spPr bwMode="auto">
          <a:xfrm>
            <a:off x="609600" y="4272561"/>
            <a:ext cx="34747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91440" numCol="1" anchor="t" anchorCtr="0" compatLnSpc="1">
            <a:prstTxWarp prst="textNoShape">
              <a:avLst/>
            </a:prstTxWarp>
            <a:spAutoFit/>
          </a:bodyPr>
          <a:lstStyle>
            <a:lvl1pPr marL="174618" indent="-174618" algn="l" rtl="0" eaLnBrk="0" fontAlgn="base" hangingPunct="0">
              <a:lnSpc>
                <a:spcPct val="90000"/>
              </a:lnSpc>
              <a:spcBef>
                <a:spcPts val="600"/>
              </a:spcBef>
              <a:spcAft>
                <a:spcPct val="0"/>
              </a:spcAft>
              <a:buClr>
                <a:srgbClr val="0070C0"/>
              </a:buClr>
              <a:buChar char="•"/>
              <a:defRPr sz="2800" kern="1200">
                <a:solidFill>
                  <a:schemeClr val="tx1"/>
                </a:solidFill>
                <a:latin typeface="Arial" panose="020B0604020202020204" pitchFamily="34" charset="0"/>
                <a:ea typeface="+mn-ea"/>
                <a:cs typeface="Arial" panose="020B0604020202020204" pitchFamily="34" charset="0"/>
              </a:defRPr>
            </a:lvl1pPr>
            <a:lvl2pPr marL="400034" indent="-225416" algn="l" rtl="0" eaLnBrk="0" fontAlgn="base" hangingPunct="0">
              <a:lnSpc>
                <a:spcPct val="90000"/>
              </a:lnSpc>
              <a:spcBef>
                <a:spcPts val="600"/>
              </a:spcBef>
              <a:spcAft>
                <a:spcPct val="0"/>
              </a:spcAft>
              <a:buClr>
                <a:srgbClr val="8F4F6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14330" indent="-114295" algn="l" rtl="0" eaLnBrk="0" fontAlgn="base" hangingPunct="0">
              <a:lnSpc>
                <a:spcPct val="90000"/>
              </a:lnSpc>
              <a:spcBef>
                <a:spcPts val="600"/>
              </a:spcBef>
              <a:spcAft>
                <a:spcPct val="0"/>
              </a:spcAft>
              <a:buClr>
                <a:srgbClr val="FBB040"/>
              </a:buClr>
              <a:buChar char="•"/>
              <a:defRPr sz="2000" kern="1200">
                <a:solidFill>
                  <a:schemeClr val="tx1"/>
                </a:solidFill>
                <a:latin typeface="Arial" panose="020B0604020202020204" pitchFamily="34" charset="0"/>
                <a:ea typeface="+mn-ea"/>
                <a:cs typeface="Arial" panose="020B0604020202020204" pitchFamily="34" charset="0"/>
              </a:defRPr>
            </a:lvl3pPr>
            <a:lvl4pPr marL="804863" indent="-177800" algn="l" rtl="0" eaLnBrk="0" fontAlgn="base" hangingPunct="0">
              <a:lnSpc>
                <a:spcPct val="90000"/>
              </a:lnSpc>
              <a:spcBef>
                <a:spcPts val="600"/>
              </a:spcBef>
              <a:spcAft>
                <a:spcPct val="0"/>
              </a:spcAft>
              <a:buClr>
                <a:srgbClr val="00AEE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973138" indent="-168275" algn="l" rtl="0" eaLnBrk="0" fontAlgn="base" hangingPunct="0">
              <a:lnSpc>
                <a:spcPct val="90000"/>
              </a:lnSpc>
              <a:spcBef>
                <a:spcPts val="600"/>
              </a:spcBef>
              <a:spcAft>
                <a:spcPct val="0"/>
              </a:spcAft>
              <a:buClr>
                <a:schemeClr val="hlink"/>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FontTx/>
              <a:buNone/>
            </a:pPr>
            <a:r>
              <a:rPr lang="en-US" sz="2000" b="1" dirty="0">
                <a:solidFill>
                  <a:srgbClr val="0070C0"/>
                </a:solidFill>
              </a:rPr>
              <a:t>Georgia Disparities</a:t>
            </a:r>
            <a:r>
              <a:rPr lang="en-US" sz="2000" b="1" baseline="30000" dirty="0">
                <a:solidFill>
                  <a:srgbClr val="0070C0"/>
                </a:solidFill>
              </a:rPr>
              <a:t>2</a:t>
            </a:r>
          </a:p>
        </p:txBody>
      </p:sp>
      <p:graphicFrame>
        <p:nvGraphicFramePr>
          <p:cNvPr id="21" name="Chart 20">
            <a:extLst>
              <a:ext uri="{FF2B5EF4-FFF2-40B4-BE49-F238E27FC236}">
                <a16:creationId xmlns:a16="http://schemas.microsoft.com/office/drawing/2014/main" id="{6CDC2713-BCEE-D05A-A1FD-38485BF2EE9F}"/>
              </a:ext>
            </a:extLst>
          </p:cNvPr>
          <p:cNvGraphicFramePr/>
          <p:nvPr>
            <p:extLst>
              <p:ext uri="{D42A27DB-BD31-4B8C-83A1-F6EECF244321}">
                <p14:modId xmlns:p14="http://schemas.microsoft.com/office/powerpoint/2010/main" val="997218757"/>
              </p:ext>
            </p:extLst>
          </p:nvPr>
        </p:nvGraphicFramePr>
        <p:xfrm>
          <a:off x="4343400" y="4532252"/>
          <a:ext cx="3474720" cy="14839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21">
            <a:extLst>
              <a:ext uri="{FF2B5EF4-FFF2-40B4-BE49-F238E27FC236}">
                <a16:creationId xmlns:a16="http://schemas.microsoft.com/office/drawing/2014/main" id="{227EB997-867A-F3A6-A313-C0382F5A8971}"/>
              </a:ext>
            </a:extLst>
          </p:cNvPr>
          <p:cNvGraphicFramePr/>
          <p:nvPr>
            <p:extLst>
              <p:ext uri="{D42A27DB-BD31-4B8C-83A1-F6EECF244321}">
                <p14:modId xmlns:p14="http://schemas.microsoft.com/office/powerpoint/2010/main" val="3486662819"/>
              </p:ext>
            </p:extLst>
          </p:nvPr>
        </p:nvGraphicFramePr>
        <p:xfrm>
          <a:off x="8107680" y="4532252"/>
          <a:ext cx="3474720" cy="1483940"/>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extLst>
      <p:ext uri="{BB962C8B-B14F-4D97-AF65-F5344CB8AC3E}">
        <p14:creationId xmlns:p14="http://schemas.microsoft.com/office/powerpoint/2010/main" val="1378589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3EB908-B854-6FE3-0CD6-703EFE817EB4}"/>
              </a:ext>
            </a:extLst>
          </p:cNvPr>
          <p:cNvSpPr>
            <a:spLocks noGrp="1"/>
          </p:cNvSpPr>
          <p:nvPr>
            <p:ph type="ctrTitle"/>
          </p:nvPr>
        </p:nvSpPr>
        <p:spPr>
          <a:xfrm>
            <a:off x="609600" y="1970139"/>
            <a:ext cx="10972800" cy="2917722"/>
          </a:xfrm>
        </p:spPr>
        <p:txBody>
          <a:bodyPr/>
          <a:lstStyle/>
          <a:p>
            <a:pPr>
              <a:lnSpc>
                <a:spcPct val="85000"/>
              </a:lnSpc>
            </a:pPr>
            <a:r>
              <a:rPr lang="en-US" sz="7200" dirty="0"/>
              <a:t>Techniques for Effective Patient-Clinician Communication</a:t>
            </a:r>
          </a:p>
        </p:txBody>
      </p:sp>
    </p:spTree>
    <p:custDataLst>
      <p:tags r:id="rId1"/>
    </p:custDataLst>
    <p:extLst>
      <p:ext uri="{BB962C8B-B14F-4D97-AF65-F5344CB8AC3E}">
        <p14:creationId xmlns:p14="http://schemas.microsoft.com/office/powerpoint/2010/main" val="290649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21247-58CC-71C5-F032-9AEDCEE44D56}"/>
              </a:ext>
            </a:extLst>
          </p:cNvPr>
          <p:cNvSpPr>
            <a:spLocks noGrp="1"/>
          </p:cNvSpPr>
          <p:nvPr>
            <p:ph type="title"/>
          </p:nvPr>
        </p:nvSpPr>
        <p:spPr>
          <a:xfrm>
            <a:off x="609600" y="266700"/>
            <a:ext cx="10972800" cy="1112612"/>
          </a:xfrm>
        </p:spPr>
        <p:txBody>
          <a:bodyPr/>
          <a:lstStyle/>
          <a:p>
            <a:r>
              <a:rPr lang="en-US" sz="4200" dirty="0"/>
              <a:t>Address Patients’ Sexual Health  </a:t>
            </a:r>
            <a:br>
              <a:rPr lang="en-US" sz="4200" dirty="0"/>
            </a:br>
            <a:r>
              <a:rPr lang="en-US" sz="3600" b="0" i="1" dirty="0">
                <a:solidFill>
                  <a:schemeClr val="tx1"/>
                </a:solidFill>
              </a:rPr>
              <a:t>As Well as HIV Prevention</a:t>
            </a:r>
          </a:p>
        </p:txBody>
      </p:sp>
      <p:sp>
        <p:nvSpPr>
          <p:cNvPr id="3" name="Content Placeholder 2">
            <a:extLst>
              <a:ext uri="{FF2B5EF4-FFF2-40B4-BE49-F238E27FC236}">
                <a16:creationId xmlns:a16="http://schemas.microsoft.com/office/drawing/2014/main" id="{4926B740-A973-5263-7DD5-6920715B4702}"/>
              </a:ext>
            </a:extLst>
          </p:cNvPr>
          <p:cNvSpPr>
            <a:spLocks noGrp="1"/>
          </p:cNvSpPr>
          <p:nvPr>
            <p:ph idx="1"/>
          </p:nvPr>
        </p:nvSpPr>
        <p:spPr>
          <a:xfrm>
            <a:off x="609600" y="1609727"/>
            <a:ext cx="10972800" cy="3280898"/>
          </a:xfrm>
        </p:spPr>
        <p:txBody>
          <a:bodyPr/>
          <a:lstStyle/>
          <a:p>
            <a:r>
              <a:rPr lang="en-US" dirty="0"/>
              <a:t>According to the CDC</a:t>
            </a:r>
            <a:r>
              <a:rPr lang="en-US" baseline="30000" dirty="0"/>
              <a:t>1</a:t>
            </a:r>
          </a:p>
          <a:p>
            <a:pPr lvl="1"/>
            <a:r>
              <a:rPr lang="en-US" dirty="0"/>
              <a:t>All clinicians should discuss sexual health in general, and talk to their sexually active teenage and adult patients about PrEP</a:t>
            </a:r>
            <a:r>
              <a:rPr lang="en-US" baseline="30000" dirty="0"/>
              <a:t>1</a:t>
            </a:r>
            <a:r>
              <a:rPr lang="en-US" dirty="0"/>
              <a:t> </a:t>
            </a:r>
          </a:p>
          <a:p>
            <a:pPr lvl="1"/>
            <a:r>
              <a:rPr lang="en-US" dirty="0"/>
              <a:t>Everyone between the ages of 13 and 64 years should be tested for HIV at least once as part of routine health care</a:t>
            </a:r>
          </a:p>
          <a:p>
            <a:r>
              <a:rPr lang="en-US" dirty="0"/>
              <a:t>We screen and treat other STIs; why not HIV?</a:t>
            </a:r>
          </a:p>
          <a:p>
            <a:r>
              <a:rPr lang="en-US" dirty="0"/>
              <a:t>We discuss many sensitive topics everyday with patients (eg, mental health, constipation); sexual health should be no different</a:t>
            </a:r>
          </a:p>
        </p:txBody>
      </p:sp>
      <p:sp>
        <p:nvSpPr>
          <p:cNvPr id="4" name="Footer Placeholder 3">
            <a:extLst>
              <a:ext uri="{FF2B5EF4-FFF2-40B4-BE49-F238E27FC236}">
                <a16:creationId xmlns:a16="http://schemas.microsoft.com/office/drawing/2014/main" id="{4709E481-F8E4-6D05-AC20-76E9B4A50336}"/>
              </a:ext>
            </a:extLst>
          </p:cNvPr>
          <p:cNvSpPr>
            <a:spLocks noGrp="1"/>
          </p:cNvSpPr>
          <p:nvPr>
            <p:ph type="ftr" sz="quarter" idx="10"/>
          </p:nvPr>
        </p:nvSpPr>
        <p:spPr>
          <a:xfrm>
            <a:off x="609600" y="6260068"/>
            <a:ext cx="10972800" cy="369332"/>
          </a:xfrm>
        </p:spPr>
        <p:txBody>
          <a:bodyPr/>
          <a:lstStyle/>
          <a:p>
            <a:r>
              <a:rPr lang="en-US" dirty="0"/>
              <a:t>1. CDC. USPHS. Preexposure Prophylaxis for the Prevention of HIV Infection in the United States—2021 Update. https://www.cdc.gov/hiv/pdf/risk/prep/cdc-hiv-prep-guidelines-2021.pdf. Accessed August 19, 2022.</a:t>
            </a:r>
          </a:p>
        </p:txBody>
      </p:sp>
      <p:sp>
        <p:nvSpPr>
          <p:cNvPr id="5" name="TextBox 4">
            <a:extLst>
              <a:ext uri="{FF2B5EF4-FFF2-40B4-BE49-F238E27FC236}">
                <a16:creationId xmlns:a16="http://schemas.microsoft.com/office/drawing/2014/main" id="{B968EE27-322D-A9BE-829D-78CEF3323C8B}"/>
              </a:ext>
            </a:extLst>
          </p:cNvPr>
          <p:cNvSpPr txBox="1"/>
          <p:nvPr/>
        </p:nvSpPr>
        <p:spPr>
          <a:xfrm>
            <a:off x="609600" y="4984978"/>
            <a:ext cx="10972799" cy="1126462"/>
          </a:xfrm>
          <a:prstGeom prst="rect">
            <a:avLst/>
          </a:prstGeom>
          <a:solidFill>
            <a:srgbClr val="1B3F73"/>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defPPr>
              <a:defRPr lang="en-US"/>
            </a:defPPr>
            <a:lvl1pPr indent="0" algn="ctr" defTabSz="1097280" eaLnBrk="0" fontAlgn="base" hangingPunct="0">
              <a:lnSpc>
                <a:spcPct val="85000"/>
              </a:lnSpc>
              <a:spcBef>
                <a:spcPct val="0"/>
              </a:spcBef>
              <a:spcAft>
                <a:spcPct val="0"/>
              </a:spcAft>
              <a:buClr>
                <a:srgbClr val="00AEEF"/>
              </a:buClr>
              <a:buNone/>
              <a:defRPr sz="2400" b="1">
                <a:solidFill>
                  <a:srgbClr val="FFFFFF"/>
                </a:solidFill>
                <a:latin typeface="Arial" panose="020B0604020202020204" pitchFamily="34" charset="0"/>
                <a:cs typeface="Arial" panose="020B0604020202020204" pitchFamily="34" charset="0"/>
              </a:defRPr>
            </a:lvl1pPr>
            <a:lvl2pPr marL="639763" indent="-296863" eaLnBrk="0" fontAlgn="base" hangingPunct="0">
              <a:lnSpc>
                <a:spcPct val="90000"/>
              </a:lnSpc>
              <a:spcBef>
                <a:spcPct val="20000"/>
              </a:spcBef>
              <a:spcAft>
                <a:spcPct val="0"/>
              </a:spcAft>
              <a:buClr>
                <a:srgbClr val="8DC63F"/>
              </a:buClr>
              <a:buFont typeface="Arial" panose="020B0604020202020204" pitchFamily="34" charset="0"/>
              <a:buChar char="–"/>
              <a:defRPr sz="2400">
                <a:solidFill>
                  <a:schemeClr val="lt1"/>
                </a:solidFill>
              </a:defRPr>
            </a:lvl2pPr>
            <a:lvl3pPr indent="-160338" eaLnBrk="0" fontAlgn="base" hangingPunct="0">
              <a:lnSpc>
                <a:spcPct val="90000"/>
              </a:lnSpc>
              <a:spcBef>
                <a:spcPct val="20000"/>
              </a:spcBef>
              <a:spcAft>
                <a:spcPct val="0"/>
              </a:spcAft>
              <a:buClr>
                <a:srgbClr val="FBB040"/>
              </a:buClr>
              <a:buChar char="•"/>
              <a:defRPr sz="2000">
                <a:solidFill>
                  <a:schemeClr val="lt1"/>
                </a:solidFill>
              </a:defRPr>
            </a:lvl3pPr>
            <a:lvl4pPr marL="1263650" indent="-234950" eaLnBrk="0" fontAlgn="base" hangingPunct="0">
              <a:lnSpc>
                <a:spcPct val="90000"/>
              </a:lnSpc>
              <a:spcBef>
                <a:spcPct val="20000"/>
              </a:spcBef>
              <a:spcAft>
                <a:spcPct val="0"/>
              </a:spcAft>
              <a:buClr>
                <a:srgbClr val="00AEEF"/>
              </a:buClr>
              <a:buFont typeface="Arial" panose="020B0604020202020204" pitchFamily="34" charset="0"/>
              <a:buChar char="–"/>
              <a:defRPr>
                <a:solidFill>
                  <a:schemeClr val="lt1"/>
                </a:solidFill>
              </a:defRPr>
            </a:lvl4pPr>
            <a:lvl5pPr marL="1554163" indent="-176213" eaLnBrk="0" fontAlgn="base" hangingPunct="0">
              <a:lnSpc>
                <a:spcPct val="90000"/>
              </a:lnSpc>
              <a:spcBef>
                <a:spcPct val="20000"/>
              </a:spcBef>
              <a:spcAft>
                <a:spcPct val="0"/>
              </a:spcAft>
              <a:buClr>
                <a:schemeClr val="hlink"/>
              </a:buClr>
              <a:buFont typeface="Arial" panose="020B0604020202020204" pitchFamily="34" charset="0"/>
              <a:buChar char="»"/>
              <a:defRPr>
                <a:solidFill>
                  <a:schemeClr val="lt1"/>
                </a:solidFill>
              </a:defRPr>
            </a:lvl5pPr>
            <a:lvl6pPr marL="2514600" indent="-228600" defTabSz="914400">
              <a:lnSpc>
                <a:spcPct val="90000"/>
              </a:lnSpc>
              <a:spcBef>
                <a:spcPts val="500"/>
              </a:spcBef>
              <a:buFont typeface="Arial" panose="020B0604020202020204" pitchFamily="34" charset="0"/>
              <a:buChar char="•"/>
              <a:defRPr>
                <a:solidFill>
                  <a:schemeClr val="lt1"/>
                </a:solidFill>
              </a:defRPr>
            </a:lvl6pPr>
            <a:lvl7pPr marL="2971800" indent="-228600" defTabSz="914400">
              <a:lnSpc>
                <a:spcPct val="90000"/>
              </a:lnSpc>
              <a:spcBef>
                <a:spcPts val="500"/>
              </a:spcBef>
              <a:buFont typeface="Arial" panose="020B0604020202020204" pitchFamily="34" charset="0"/>
              <a:buChar char="•"/>
              <a:defRPr>
                <a:solidFill>
                  <a:schemeClr val="lt1"/>
                </a:solidFill>
              </a:defRPr>
            </a:lvl7pPr>
            <a:lvl8pPr marL="3429000" indent="-228600" defTabSz="914400">
              <a:lnSpc>
                <a:spcPct val="90000"/>
              </a:lnSpc>
              <a:spcBef>
                <a:spcPts val="500"/>
              </a:spcBef>
              <a:buFont typeface="Arial" panose="020B0604020202020204" pitchFamily="34" charset="0"/>
              <a:buChar char="•"/>
              <a:defRPr>
                <a:solidFill>
                  <a:schemeClr val="lt1"/>
                </a:solidFill>
              </a:defRPr>
            </a:lvl8pPr>
            <a:lvl9pPr marL="3886200" indent="-228600" defTabSz="914400">
              <a:lnSpc>
                <a:spcPct val="90000"/>
              </a:lnSpc>
              <a:spcBef>
                <a:spcPts val="500"/>
              </a:spcBef>
              <a:buFont typeface="Arial" panose="020B0604020202020204" pitchFamily="34" charset="0"/>
              <a:buChar char="•"/>
              <a:defRPr>
                <a:solidFill>
                  <a:schemeClr val="lt1"/>
                </a:solidFill>
              </a:defRPr>
            </a:lvl9pPr>
          </a:lstStyle>
          <a:p>
            <a:r>
              <a:rPr lang="en-US" dirty="0"/>
              <a:t>“</a:t>
            </a:r>
            <a:r>
              <a:rPr lang="en-US" i="1" dirty="0"/>
              <a:t>Clinicians should initiate a discussion about PrEP with ANY sexually active adolescent and adult patient so that it may be considered an option for them.”— </a:t>
            </a:r>
            <a:r>
              <a:rPr lang="en-US" dirty="0"/>
              <a:t>Updated 2021 CDC PrEP Guidelines</a:t>
            </a:r>
            <a:r>
              <a:rPr lang="en-US" baseline="30000" dirty="0"/>
              <a:t>1</a:t>
            </a:r>
          </a:p>
        </p:txBody>
      </p:sp>
    </p:spTree>
    <p:custDataLst>
      <p:tags r:id="rId1"/>
    </p:custDataLst>
    <p:extLst>
      <p:ext uri="{BB962C8B-B14F-4D97-AF65-F5344CB8AC3E}">
        <p14:creationId xmlns:p14="http://schemas.microsoft.com/office/powerpoint/2010/main" val="299451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0AE51-CEC0-8F7A-97FC-6827C5CC5C5B}"/>
              </a:ext>
            </a:extLst>
          </p:cNvPr>
          <p:cNvSpPr>
            <a:spLocks noGrp="1"/>
          </p:cNvSpPr>
          <p:nvPr>
            <p:ph type="title"/>
          </p:nvPr>
        </p:nvSpPr>
        <p:spPr/>
        <p:txBody>
          <a:bodyPr/>
          <a:lstStyle/>
          <a:p>
            <a:r>
              <a:rPr lang="en-US" dirty="0"/>
              <a:t>So How Do You Begin the Conversation? </a:t>
            </a:r>
          </a:p>
        </p:txBody>
      </p:sp>
      <p:sp>
        <p:nvSpPr>
          <p:cNvPr id="5" name="Content Placeholder 4">
            <a:extLst>
              <a:ext uri="{FF2B5EF4-FFF2-40B4-BE49-F238E27FC236}">
                <a16:creationId xmlns:a16="http://schemas.microsoft.com/office/drawing/2014/main" id="{CB719B12-F082-B455-761A-01569780F160}"/>
              </a:ext>
            </a:extLst>
          </p:cNvPr>
          <p:cNvSpPr>
            <a:spLocks noGrp="1"/>
          </p:cNvSpPr>
          <p:nvPr>
            <p:ph sz="half" idx="1"/>
          </p:nvPr>
        </p:nvSpPr>
        <p:spPr>
          <a:xfrm>
            <a:off x="609600" y="1609727"/>
            <a:ext cx="5384800" cy="4167295"/>
          </a:xfrm>
        </p:spPr>
        <p:txBody>
          <a:bodyPr/>
          <a:lstStyle/>
          <a:p>
            <a:r>
              <a:rPr lang="en-US" b="1" dirty="0"/>
              <a:t>Set the Stage</a:t>
            </a:r>
          </a:p>
          <a:p>
            <a:pPr lvl="1"/>
            <a:r>
              <a:rPr lang="en-US" dirty="0"/>
              <a:t>Create a comfortable environment</a:t>
            </a:r>
          </a:p>
          <a:p>
            <a:pPr lvl="1"/>
            <a:r>
              <a:rPr lang="en-US" dirty="0"/>
              <a:t>Normalize the process</a:t>
            </a:r>
          </a:p>
          <a:p>
            <a:r>
              <a:rPr lang="en-US" b="1" dirty="0"/>
              <a:t>Break the Ice</a:t>
            </a:r>
          </a:p>
          <a:p>
            <a:pPr lvl="1"/>
            <a:r>
              <a:rPr lang="en-US" i="1" dirty="0">
                <a:solidFill>
                  <a:srgbClr val="0070C0"/>
                </a:solidFill>
              </a:rPr>
              <a:t>“I’m going to ask you a few questions about your sexual health and practices. I understand that these are very personal, but they’re important to your overall health.” </a:t>
            </a:r>
            <a:br>
              <a:rPr lang="en-US" i="1" dirty="0">
                <a:solidFill>
                  <a:srgbClr val="0070C0"/>
                </a:solidFill>
              </a:rPr>
            </a:br>
            <a:r>
              <a:rPr lang="en-US" i="1" dirty="0">
                <a:solidFill>
                  <a:srgbClr val="0070C0"/>
                </a:solidFill>
              </a:rPr>
              <a:t>All of this is kept strictly confidential. Do you have any questions?”</a:t>
            </a:r>
          </a:p>
        </p:txBody>
      </p:sp>
      <p:sp>
        <p:nvSpPr>
          <p:cNvPr id="6" name="Content Placeholder 5">
            <a:extLst>
              <a:ext uri="{FF2B5EF4-FFF2-40B4-BE49-F238E27FC236}">
                <a16:creationId xmlns:a16="http://schemas.microsoft.com/office/drawing/2014/main" id="{34E327D3-0F5F-B23D-D406-8657C2A604A5}"/>
              </a:ext>
            </a:extLst>
          </p:cNvPr>
          <p:cNvSpPr>
            <a:spLocks noGrp="1"/>
          </p:cNvSpPr>
          <p:nvPr>
            <p:ph sz="half" idx="2"/>
          </p:nvPr>
        </p:nvSpPr>
        <p:spPr>
          <a:xfrm>
            <a:off x="6197600" y="1609727"/>
            <a:ext cx="5384800" cy="3634841"/>
          </a:xfrm>
        </p:spPr>
        <p:txBody>
          <a:bodyPr/>
          <a:lstStyle/>
          <a:p>
            <a:r>
              <a:rPr lang="en-US" b="1" dirty="0"/>
              <a:t>Use a Simple Approach</a:t>
            </a:r>
          </a:p>
          <a:p>
            <a:pPr lvl="1"/>
            <a:r>
              <a:rPr lang="en-US" dirty="0"/>
              <a:t>One option, is to use something similar to the simple PHQ-2; ask just 2 questions:</a:t>
            </a:r>
          </a:p>
          <a:p>
            <a:pPr lvl="2"/>
            <a:r>
              <a:rPr lang="en-US" i="1" dirty="0">
                <a:solidFill>
                  <a:srgbClr val="0070C0"/>
                </a:solidFill>
              </a:rPr>
              <a:t>When was your last sexual activity?</a:t>
            </a:r>
          </a:p>
          <a:p>
            <a:pPr lvl="2"/>
            <a:r>
              <a:rPr lang="en-US" i="1" dirty="0">
                <a:solidFill>
                  <a:srgbClr val="0070C0"/>
                </a:solidFill>
              </a:rPr>
              <a:t>How are you protecting yourself from getting HIV?</a:t>
            </a:r>
          </a:p>
          <a:p>
            <a:pPr lvl="1"/>
            <a:r>
              <a:rPr lang="en-US" dirty="0"/>
              <a:t>Or a good global question to ask about your patient’s sexual behavior: </a:t>
            </a:r>
          </a:p>
          <a:p>
            <a:pPr lvl="2"/>
            <a:r>
              <a:rPr lang="en-US" i="1" dirty="0">
                <a:solidFill>
                  <a:srgbClr val="0070C0"/>
                </a:solidFill>
              </a:rPr>
              <a:t>Tell me a little bit about your sex life</a:t>
            </a:r>
          </a:p>
        </p:txBody>
      </p:sp>
      <p:sp>
        <p:nvSpPr>
          <p:cNvPr id="10" name="Footer Placeholder 9">
            <a:extLst>
              <a:ext uri="{FF2B5EF4-FFF2-40B4-BE49-F238E27FC236}">
                <a16:creationId xmlns:a16="http://schemas.microsoft.com/office/drawing/2014/main" id="{80B841F9-9540-419C-2BB3-23C7D7A3AFFC}"/>
              </a:ext>
            </a:extLst>
          </p:cNvPr>
          <p:cNvSpPr>
            <a:spLocks noGrp="1"/>
          </p:cNvSpPr>
          <p:nvPr>
            <p:ph type="ftr" sz="quarter" idx="10"/>
          </p:nvPr>
        </p:nvSpPr>
        <p:spPr>
          <a:xfrm>
            <a:off x="609600" y="6444734"/>
            <a:ext cx="10972800" cy="184666"/>
          </a:xfrm>
        </p:spPr>
        <p:txBody>
          <a:bodyPr/>
          <a:lstStyle/>
          <a:p>
            <a:r>
              <a:rPr lang="en-US" dirty="0"/>
              <a:t>PHQ-2, patient health questionnaire-2.</a:t>
            </a:r>
          </a:p>
        </p:txBody>
      </p:sp>
    </p:spTree>
    <p:custDataLst>
      <p:tags r:id="rId1"/>
    </p:custDataLst>
    <p:extLst>
      <p:ext uri="{BB962C8B-B14F-4D97-AF65-F5344CB8AC3E}">
        <p14:creationId xmlns:p14="http://schemas.microsoft.com/office/powerpoint/2010/main" val="1423960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CCAEE-1AD6-47AC-872A-E386CC4D7201}"/>
              </a:ext>
            </a:extLst>
          </p:cNvPr>
          <p:cNvSpPr>
            <a:spLocks noGrp="1"/>
          </p:cNvSpPr>
          <p:nvPr>
            <p:ph type="title"/>
          </p:nvPr>
        </p:nvSpPr>
        <p:spPr/>
        <p:txBody>
          <a:bodyPr/>
          <a:lstStyle/>
          <a:p>
            <a:r>
              <a:rPr lang="en-US" dirty="0"/>
              <a:t>Learning Objectives</a:t>
            </a:r>
          </a:p>
        </p:txBody>
      </p:sp>
      <p:sp>
        <p:nvSpPr>
          <p:cNvPr id="5" name="Content Placeholder 4">
            <a:extLst>
              <a:ext uri="{FF2B5EF4-FFF2-40B4-BE49-F238E27FC236}">
                <a16:creationId xmlns:a16="http://schemas.microsoft.com/office/drawing/2014/main" id="{3B381F2F-3BF5-4B93-AE8C-D2ECAA4CBEBD}"/>
              </a:ext>
            </a:extLst>
          </p:cNvPr>
          <p:cNvSpPr>
            <a:spLocks noGrp="1"/>
          </p:cNvSpPr>
          <p:nvPr>
            <p:ph idx="1"/>
          </p:nvPr>
        </p:nvSpPr>
        <p:spPr/>
        <p:txBody>
          <a:bodyPr/>
          <a:lstStyle/>
          <a:p>
            <a:r>
              <a:rPr lang="en-US" dirty="0"/>
              <a:t>Incorporate effective sexual behavior and health discussions into routine primary care to identify and engage patients who are at high risk for acquiring HIV </a:t>
            </a:r>
          </a:p>
          <a:p>
            <a:r>
              <a:rPr lang="en-US" dirty="0"/>
              <a:t>Describe the mechanisms, efficacy, safety, and indications of available and emerging PrEP agents</a:t>
            </a:r>
          </a:p>
          <a:p>
            <a:r>
              <a:rPr lang="en-US" dirty="0"/>
              <a:t>Develop evidence-based, individualized approaches to PrEP selection that incorporate patient-specific factors and preferences </a:t>
            </a:r>
          </a:p>
          <a:p>
            <a:r>
              <a:rPr lang="en-US" dirty="0"/>
              <a:t>Implement PrEP in the primary care setting with optimal strategies for treatment initiation, monitoring, and follow-up care</a:t>
            </a:r>
          </a:p>
        </p:txBody>
      </p:sp>
      <p:sp>
        <p:nvSpPr>
          <p:cNvPr id="6" name="Footer Placeholder 5">
            <a:extLst>
              <a:ext uri="{FF2B5EF4-FFF2-40B4-BE49-F238E27FC236}">
                <a16:creationId xmlns:a16="http://schemas.microsoft.com/office/drawing/2014/main" id="{A6A3F749-3FFA-4308-B364-620B5A7C3BBB}"/>
              </a:ext>
            </a:extLst>
          </p:cNvPr>
          <p:cNvSpPr>
            <a:spLocks noGrp="1"/>
          </p:cNvSpPr>
          <p:nvPr>
            <p:ph type="ftr" sz="quarter" idx="10"/>
          </p:nvPr>
        </p:nvSpPr>
        <p:spPr/>
        <p:txBody>
          <a:bodyPr/>
          <a:lstStyle/>
          <a:p>
            <a:r>
              <a:rPr lang="en-US" dirty="0"/>
              <a:t>PrEP, preexposure prophylaxis.</a:t>
            </a:r>
          </a:p>
        </p:txBody>
      </p:sp>
    </p:spTree>
    <p:custDataLst>
      <p:tags r:id="rId1"/>
    </p:custDataLst>
    <p:extLst>
      <p:ext uri="{BB962C8B-B14F-4D97-AF65-F5344CB8AC3E}">
        <p14:creationId xmlns:p14="http://schemas.microsoft.com/office/powerpoint/2010/main" val="159852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5012626-7026-0DC2-2936-A9F680F1DE35}"/>
              </a:ext>
            </a:extLst>
          </p:cNvPr>
          <p:cNvSpPr/>
          <p:nvPr/>
        </p:nvSpPr>
        <p:spPr bwMode="auto">
          <a:xfrm>
            <a:off x="2110740" y="1620809"/>
            <a:ext cx="9471660" cy="731520"/>
          </a:xfrm>
          <a:prstGeom prst="rect">
            <a:avLst/>
          </a:prstGeom>
          <a:solidFill>
            <a:schemeClr val="bg1"/>
          </a:solidFill>
          <a:ln w="2857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a:ln>
                <a:noFill/>
              </a:ln>
              <a:solidFill>
                <a:schemeClr val="bg1"/>
              </a:solidFill>
              <a:effectLst/>
              <a:latin typeface="Arial" panose="020B0604020202020204" pitchFamily="34" charset="0"/>
            </a:endParaRPr>
          </a:p>
        </p:txBody>
      </p:sp>
      <p:sp>
        <p:nvSpPr>
          <p:cNvPr id="49" name="Rectangle 48">
            <a:extLst>
              <a:ext uri="{FF2B5EF4-FFF2-40B4-BE49-F238E27FC236}">
                <a16:creationId xmlns:a16="http://schemas.microsoft.com/office/drawing/2014/main" id="{B869F7B5-79E6-1D7E-62BE-DEC1317935AB}"/>
              </a:ext>
            </a:extLst>
          </p:cNvPr>
          <p:cNvSpPr/>
          <p:nvPr/>
        </p:nvSpPr>
        <p:spPr bwMode="auto">
          <a:xfrm>
            <a:off x="2110740" y="2422835"/>
            <a:ext cx="9471660" cy="731520"/>
          </a:xfrm>
          <a:prstGeom prst="rect">
            <a:avLst/>
          </a:prstGeom>
          <a:solidFill>
            <a:schemeClr val="bg1"/>
          </a:solidFill>
          <a:ln w="2857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a:ln>
                <a:noFill/>
              </a:ln>
              <a:solidFill>
                <a:schemeClr val="bg1"/>
              </a:solidFill>
              <a:effectLst/>
              <a:latin typeface="Arial" panose="020B0604020202020204" pitchFamily="34" charset="0"/>
            </a:endParaRPr>
          </a:p>
        </p:txBody>
      </p:sp>
      <p:sp>
        <p:nvSpPr>
          <p:cNvPr id="50" name="Rectangle 49">
            <a:extLst>
              <a:ext uri="{FF2B5EF4-FFF2-40B4-BE49-F238E27FC236}">
                <a16:creationId xmlns:a16="http://schemas.microsoft.com/office/drawing/2014/main" id="{CF04E0AD-1FFF-6FBF-7DBE-A91DD707A2D9}"/>
              </a:ext>
            </a:extLst>
          </p:cNvPr>
          <p:cNvSpPr/>
          <p:nvPr/>
        </p:nvSpPr>
        <p:spPr bwMode="auto">
          <a:xfrm>
            <a:off x="2110740" y="3224861"/>
            <a:ext cx="9471660" cy="731520"/>
          </a:xfrm>
          <a:prstGeom prst="rect">
            <a:avLst/>
          </a:prstGeom>
          <a:solidFill>
            <a:schemeClr val="bg1"/>
          </a:solidFill>
          <a:ln w="2857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a:ln>
                <a:noFill/>
              </a:ln>
              <a:solidFill>
                <a:schemeClr val="bg1"/>
              </a:solidFill>
              <a:effectLst/>
              <a:latin typeface="Arial" panose="020B0604020202020204" pitchFamily="34" charset="0"/>
            </a:endParaRPr>
          </a:p>
        </p:txBody>
      </p:sp>
      <p:sp>
        <p:nvSpPr>
          <p:cNvPr id="57" name="Rectangle 56">
            <a:extLst>
              <a:ext uri="{FF2B5EF4-FFF2-40B4-BE49-F238E27FC236}">
                <a16:creationId xmlns:a16="http://schemas.microsoft.com/office/drawing/2014/main" id="{AE5AFE64-5860-4AB9-15BA-E0F30DB6AE7E}"/>
              </a:ext>
            </a:extLst>
          </p:cNvPr>
          <p:cNvSpPr/>
          <p:nvPr/>
        </p:nvSpPr>
        <p:spPr bwMode="auto">
          <a:xfrm>
            <a:off x="2110740" y="4026887"/>
            <a:ext cx="9471660" cy="731520"/>
          </a:xfrm>
          <a:prstGeom prst="rect">
            <a:avLst/>
          </a:prstGeom>
          <a:solidFill>
            <a:schemeClr val="bg1"/>
          </a:solidFill>
          <a:ln w="2857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a:ln>
                <a:noFill/>
              </a:ln>
              <a:solidFill>
                <a:schemeClr val="bg1"/>
              </a:solidFill>
              <a:effectLst/>
              <a:latin typeface="Arial" panose="020B0604020202020204" pitchFamily="34" charset="0"/>
            </a:endParaRPr>
          </a:p>
        </p:txBody>
      </p:sp>
      <p:sp>
        <p:nvSpPr>
          <p:cNvPr id="58" name="Rectangle 57">
            <a:extLst>
              <a:ext uri="{FF2B5EF4-FFF2-40B4-BE49-F238E27FC236}">
                <a16:creationId xmlns:a16="http://schemas.microsoft.com/office/drawing/2014/main" id="{C470FC22-9818-0317-15FD-77029D6326A2}"/>
              </a:ext>
            </a:extLst>
          </p:cNvPr>
          <p:cNvSpPr/>
          <p:nvPr/>
        </p:nvSpPr>
        <p:spPr bwMode="auto">
          <a:xfrm>
            <a:off x="2110740" y="4828913"/>
            <a:ext cx="9471660" cy="731520"/>
          </a:xfrm>
          <a:prstGeom prst="rect">
            <a:avLst/>
          </a:prstGeom>
          <a:solidFill>
            <a:schemeClr val="bg1"/>
          </a:solidFill>
          <a:ln w="2857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a:ln>
                <a:noFill/>
              </a:ln>
              <a:solidFill>
                <a:schemeClr val="bg1"/>
              </a:solidFill>
              <a:effectLst/>
              <a:latin typeface="Arial" panose="020B0604020202020204" pitchFamily="34" charset="0"/>
            </a:endParaRPr>
          </a:p>
        </p:txBody>
      </p:sp>
      <p:sp>
        <p:nvSpPr>
          <p:cNvPr id="2" name="Title 1">
            <a:extLst>
              <a:ext uri="{FF2B5EF4-FFF2-40B4-BE49-F238E27FC236}">
                <a16:creationId xmlns:a16="http://schemas.microsoft.com/office/drawing/2014/main" id="{8B331A94-999B-473D-AAED-4DF66D085BD8}"/>
              </a:ext>
            </a:extLst>
          </p:cNvPr>
          <p:cNvSpPr>
            <a:spLocks noGrp="1"/>
          </p:cNvSpPr>
          <p:nvPr>
            <p:ph type="title"/>
          </p:nvPr>
        </p:nvSpPr>
        <p:spPr/>
        <p:txBody>
          <a:bodyPr/>
          <a:lstStyle/>
          <a:p>
            <a:r>
              <a:rPr lang="en-US" dirty="0"/>
              <a:t>Another Approach Is the CDC’s “5 Ps” </a:t>
            </a:r>
            <a:br>
              <a:rPr lang="en-US" dirty="0"/>
            </a:br>
            <a:r>
              <a:rPr lang="en-US" dirty="0"/>
              <a:t>of  Sexual Risk Assessment</a:t>
            </a:r>
          </a:p>
        </p:txBody>
      </p:sp>
      <p:sp>
        <p:nvSpPr>
          <p:cNvPr id="5" name="Footer Placeholder 4">
            <a:extLst>
              <a:ext uri="{FF2B5EF4-FFF2-40B4-BE49-F238E27FC236}">
                <a16:creationId xmlns:a16="http://schemas.microsoft.com/office/drawing/2014/main" id="{BD1948FA-0991-10E7-BA68-662FC21B355D}"/>
              </a:ext>
            </a:extLst>
          </p:cNvPr>
          <p:cNvSpPr>
            <a:spLocks noGrp="1"/>
          </p:cNvSpPr>
          <p:nvPr>
            <p:ph type="ftr" sz="quarter" idx="10"/>
          </p:nvPr>
        </p:nvSpPr>
        <p:spPr/>
        <p:txBody>
          <a:bodyPr/>
          <a:lstStyle/>
          <a:p>
            <a:r>
              <a:rPr lang="en-US" dirty="0"/>
              <a:t>CDC. Clinical Prevention Guidance. https://www.cdc.gov/std/tg2015/clinical.htm. Accessed August 21, 2022.</a:t>
            </a:r>
          </a:p>
        </p:txBody>
      </p:sp>
      <p:sp>
        <p:nvSpPr>
          <p:cNvPr id="17" name="Rectangle 16">
            <a:extLst>
              <a:ext uri="{FF2B5EF4-FFF2-40B4-BE49-F238E27FC236}">
                <a16:creationId xmlns:a16="http://schemas.microsoft.com/office/drawing/2014/main" id="{2A02E0F7-964A-4365-844F-814B834505F0}"/>
              </a:ext>
            </a:extLst>
          </p:cNvPr>
          <p:cNvSpPr/>
          <p:nvPr/>
        </p:nvSpPr>
        <p:spPr>
          <a:xfrm>
            <a:off x="5332169" y="1767885"/>
            <a:ext cx="1527662" cy="443198"/>
          </a:xfrm>
          <a:prstGeom prst="rect">
            <a:avLst/>
          </a:prstGeom>
          <a:noFill/>
        </p:spPr>
        <p:txBody>
          <a:bodyPr wrap="none" lIns="0" tIns="0" rIns="0" bIns="0" rtlCol="0">
            <a:spAutoFit/>
          </a:bodyPr>
          <a:lstStyle/>
          <a:p>
            <a:pPr>
              <a:lnSpc>
                <a:spcPct val="80000"/>
              </a:lnSpc>
            </a:pPr>
            <a:r>
              <a:rPr lang="en-US" sz="3600" b="1" dirty="0">
                <a:solidFill>
                  <a:srgbClr val="E41E2C"/>
                </a:solidFill>
                <a:latin typeface="Arial" panose="020B0604020202020204" pitchFamily="34" charset="0"/>
                <a:cs typeface="Arial" panose="020B0604020202020204" pitchFamily="34" charset="0"/>
              </a:rPr>
              <a:t>P</a:t>
            </a:r>
            <a:r>
              <a:rPr lang="en-US" sz="2800" b="1" dirty="0">
                <a:latin typeface="Arial" panose="020B0604020202020204" pitchFamily="34" charset="0"/>
                <a:cs typeface="Arial" panose="020B0604020202020204" pitchFamily="34" charset="0"/>
              </a:rPr>
              <a:t>artners</a:t>
            </a:r>
          </a:p>
        </p:txBody>
      </p:sp>
      <p:sp>
        <p:nvSpPr>
          <p:cNvPr id="42" name="Rectangle 41">
            <a:extLst>
              <a:ext uri="{FF2B5EF4-FFF2-40B4-BE49-F238E27FC236}">
                <a16:creationId xmlns:a16="http://schemas.microsoft.com/office/drawing/2014/main" id="{004906EA-FB87-49EE-89DB-615129A55B58}"/>
              </a:ext>
            </a:extLst>
          </p:cNvPr>
          <p:cNvSpPr/>
          <p:nvPr/>
        </p:nvSpPr>
        <p:spPr>
          <a:xfrm>
            <a:off x="5261637" y="2566996"/>
            <a:ext cx="1668727" cy="443198"/>
          </a:xfrm>
          <a:prstGeom prst="rect">
            <a:avLst/>
          </a:prstGeom>
          <a:noFill/>
        </p:spPr>
        <p:txBody>
          <a:bodyPr wrap="none" lIns="0" tIns="0" rIns="0" bIns="0" rtlCol="0">
            <a:spAutoFit/>
          </a:bodyPr>
          <a:lstStyle/>
          <a:p>
            <a:pPr>
              <a:lnSpc>
                <a:spcPct val="80000"/>
              </a:lnSpc>
            </a:pPr>
            <a:r>
              <a:rPr lang="en-US" sz="3600" b="1" dirty="0">
                <a:solidFill>
                  <a:srgbClr val="E41E2C"/>
                </a:solidFill>
                <a:latin typeface="Arial" panose="020B0604020202020204" pitchFamily="34" charset="0"/>
                <a:cs typeface="Arial" panose="020B0604020202020204" pitchFamily="34" charset="0"/>
              </a:rPr>
              <a:t>P</a:t>
            </a:r>
            <a:r>
              <a:rPr lang="en-US" sz="2800" b="1" dirty="0">
                <a:latin typeface="Arial" panose="020B0604020202020204" pitchFamily="34" charset="0"/>
                <a:cs typeface="Arial" panose="020B0604020202020204" pitchFamily="34" charset="0"/>
              </a:rPr>
              <a:t>ractices</a:t>
            </a:r>
          </a:p>
        </p:txBody>
      </p:sp>
      <p:sp>
        <p:nvSpPr>
          <p:cNvPr id="52" name="Rectangle 51">
            <a:extLst>
              <a:ext uri="{FF2B5EF4-FFF2-40B4-BE49-F238E27FC236}">
                <a16:creationId xmlns:a16="http://schemas.microsoft.com/office/drawing/2014/main" id="{4357AE3E-38FC-4DE5-BE96-65E9D468D812}"/>
              </a:ext>
            </a:extLst>
          </p:cNvPr>
          <p:cNvSpPr/>
          <p:nvPr/>
        </p:nvSpPr>
        <p:spPr>
          <a:xfrm>
            <a:off x="4358563" y="3369022"/>
            <a:ext cx="3464090" cy="443198"/>
          </a:xfrm>
          <a:prstGeom prst="rect">
            <a:avLst/>
          </a:prstGeom>
          <a:noFill/>
        </p:spPr>
        <p:txBody>
          <a:bodyPr wrap="none" lIns="0" tIns="0" rIns="0" bIns="0" rtlCol="0">
            <a:spAutoFit/>
          </a:bodyPr>
          <a:lstStyle/>
          <a:p>
            <a:pPr>
              <a:lnSpc>
                <a:spcPct val="80000"/>
              </a:lnSpc>
            </a:pPr>
            <a:r>
              <a:rPr lang="en-US" sz="3600" b="1" dirty="0">
                <a:solidFill>
                  <a:srgbClr val="E41E2C"/>
                </a:solidFill>
                <a:latin typeface="Arial" panose="020B0604020202020204" pitchFamily="34" charset="0"/>
                <a:cs typeface="Arial" panose="020B0604020202020204" pitchFamily="34" charset="0"/>
              </a:rPr>
              <a:t>P</a:t>
            </a:r>
            <a:r>
              <a:rPr lang="en-US" sz="2800" b="1" dirty="0">
                <a:latin typeface="Arial" panose="020B0604020202020204" pitchFamily="34" charset="0"/>
                <a:cs typeface="Arial" panose="020B0604020202020204" pitchFamily="34" charset="0"/>
              </a:rPr>
              <a:t>ast History of STIs</a:t>
            </a:r>
          </a:p>
        </p:txBody>
      </p:sp>
      <p:sp>
        <p:nvSpPr>
          <p:cNvPr id="60" name="Rectangle 59">
            <a:extLst>
              <a:ext uri="{FF2B5EF4-FFF2-40B4-BE49-F238E27FC236}">
                <a16:creationId xmlns:a16="http://schemas.microsoft.com/office/drawing/2014/main" id="{B33113F8-1A58-49F4-A243-23558E77BF49}"/>
              </a:ext>
            </a:extLst>
          </p:cNvPr>
          <p:cNvSpPr/>
          <p:nvPr/>
        </p:nvSpPr>
        <p:spPr>
          <a:xfrm>
            <a:off x="4289634" y="4171048"/>
            <a:ext cx="3601948" cy="443198"/>
          </a:xfrm>
          <a:prstGeom prst="rect">
            <a:avLst/>
          </a:prstGeom>
          <a:noFill/>
        </p:spPr>
        <p:txBody>
          <a:bodyPr wrap="none" lIns="0" tIns="0" rIns="0" bIns="0" rtlCol="0">
            <a:spAutoFit/>
          </a:bodyPr>
          <a:lstStyle/>
          <a:p>
            <a:pPr>
              <a:lnSpc>
                <a:spcPct val="80000"/>
              </a:lnSpc>
            </a:pPr>
            <a:r>
              <a:rPr lang="en-US" sz="3600" b="1" dirty="0">
                <a:solidFill>
                  <a:srgbClr val="E41E2C"/>
                </a:solidFill>
                <a:latin typeface="Arial" panose="020B0604020202020204" pitchFamily="34" charset="0"/>
                <a:cs typeface="Arial" panose="020B0604020202020204" pitchFamily="34" charset="0"/>
              </a:rPr>
              <a:t>P</a:t>
            </a:r>
            <a:r>
              <a:rPr lang="en-US" sz="2800" b="1" dirty="0">
                <a:latin typeface="Arial" panose="020B0604020202020204" pitchFamily="34" charset="0"/>
                <a:cs typeface="Arial" panose="020B0604020202020204" pitchFamily="34" charset="0"/>
              </a:rPr>
              <a:t>rotection from STIs</a:t>
            </a:r>
          </a:p>
        </p:txBody>
      </p:sp>
      <p:sp>
        <p:nvSpPr>
          <p:cNvPr id="63" name="Rectangle 62">
            <a:extLst>
              <a:ext uri="{FF2B5EF4-FFF2-40B4-BE49-F238E27FC236}">
                <a16:creationId xmlns:a16="http://schemas.microsoft.com/office/drawing/2014/main" id="{BD158ECE-6139-4CAB-B853-3F1A4240E456}"/>
              </a:ext>
            </a:extLst>
          </p:cNvPr>
          <p:cNvSpPr/>
          <p:nvPr/>
        </p:nvSpPr>
        <p:spPr>
          <a:xfrm>
            <a:off x="4607831" y="4973074"/>
            <a:ext cx="2965555" cy="443198"/>
          </a:xfrm>
          <a:prstGeom prst="rect">
            <a:avLst/>
          </a:prstGeom>
          <a:noFill/>
        </p:spPr>
        <p:txBody>
          <a:bodyPr wrap="none" lIns="0" tIns="0" rIns="0" bIns="0" rtlCol="0">
            <a:spAutoFit/>
          </a:bodyPr>
          <a:lstStyle/>
          <a:p>
            <a:pPr>
              <a:lnSpc>
                <a:spcPct val="80000"/>
              </a:lnSpc>
            </a:pPr>
            <a:r>
              <a:rPr lang="en-US" sz="3600" b="1" dirty="0">
                <a:solidFill>
                  <a:srgbClr val="E41E2C"/>
                </a:solidFill>
                <a:latin typeface="Arial" panose="020B0604020202020204" pitchFamily="34" charset="0"/>
                <a:cs typeface="Arial" panose="020B0604020202020204" pitchFamily="34" charset="0"/>
              </a:rPr>
              <a:t>P</a:t>
            </a:r>
            <a:r>
              <a:rPr lang="en-US" sz="2800" b="1" dirty="0">
                <a:latin typeface="Arial" panose="020B0604020202020204" pitchFamily="34" charset="0"/>
                <a:cs typeface="Arial" panose="020B0604020202020204" pitchFamily="34" charset="0"/>
              </a:rPr>
              <a:t>regnancy Plans</a:t>
            </a:r>
          </a:p>
        </p:txBody>
      </p:sp>
      <p:sp>
        <p:nvSpPr>
          <p:cNvPr id="3" name="TextBox 2">
            <a:extLst>
              <a:ext uri="{FF2B5EF4-FFF2-40B4-BE49-F238E27FC236}">
                <a16:creationId xmlns:a16="http://schemas.microsoft.com/office/drawing/2014/main" id="{F63BE912-A60E-F49A-4429-698C5F84172C}"/>
              </a:ext>
            </a:extLst>
          </p:cNvPr>
          <p:cNvSpPr txBox="1"/>
          <p:nvPr/>
        </p:nvSpPr>
        <p:spPr>
          <a:xfrm>
            <a:off x="598816" y="5705809"/>
            <a:ext cx="10983584" cy="603242"/>
          </a:xfrm>
          <a:prstGeom prst="rect">
            <a:avLst/>
          </a:prstGeom>
          <a:solidFill>
            <a:srgbClr val="1B3F73"/>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defPPr>
              <a:defRPr lang="en-US"/>
            </a:defPPr>
            <a:lvl1pPr indent="0" algn="ctr" defTabSz="1097280" eaLnBrk="0" fontAlgn="base" hangingPunct="0">
              <a:lnSpc>
                <a:spcPct val="85000"/>
              </a:lnSpc>
              <a:spcBef>
                <a:spcPct val="0"/>
              </a:spcBef>
              <a:spcAft>
                <a:spcPct val="0"/>
              </a:spcAft>
              <a:buClr>
                <a:srgbClr val="00AEEF"/>
              </a:buClr>
              <a:buNone/>
              <a:defRPr sz="2400" b="1">
                <a:solidFill>
                  <a:srgbClr val="FFFFFF"/>
                </a:solidFill>
                <a:latin typeface="Arial" panose="020B0604020202020204" pitchFamily="34" charset="0"/>
                <a:cs typeface="Arial" panose="020B0604020202020204" pitchFamily="34" charset="0"/>
              </a:defRPr>
            </a:lvl1pPr>
            <a:lvl2pPr marL="639763" indent="-296863" eaLnBrk="0" fontAlgn="base" hangingPunct="0">
              <a:lnSpc>
                <a:spcPct val="90000"/>
              </a:lnSpc>
              <a:spcBef>
                <a:spcPct val="20000"/>
              </a:spcBef>
              <a:spcAft>
                <a:spcPct val="0"/>
              </a:spcAft>
              <a:buClr>
                <a:srgbClr val="8DC63F"/>
              </a:buClr>
              <a:buFont typeface="Arial" panose="020B0604020202020204" pitchFamily="34" charset="0"/>
              <a:buChar char="–"/>
              <a:defRPr sz="2400">
                <a:solidFill>
                  <a:schemeClr val="lt1"/>
                </a:solidFill>
              </a:defRPr>
            </a:lvl2pPr>
            <a:lvl3pPr indent="-160338" eaLnBrk="0" fontAlgn="base" hangingPunct="0">
              <a:lnSpc>
                <a:spcPct val="90000"/>
              </a:lnSpc>
              <a:spcBef>
                <a:spcPct val="20000"/>
              </a:spcBef>
              <a:spcAft>
                <a:spcPct val="0"/>
              </a:spcAft>
              <a:buClr>
                <a:srgbClr val="FBB040"/>
              </a:buClr>
              <a:buChar char="•"/>
              <a:defRPr sz="2000">
                <a:solidFill>
                  <a:schemeClr val="lt1"/>
                </a:solidFill>
              </a:defRPr>
            </a:lvl3pPr>
            <a:lvl4pPr marL="1263650" indent="-234950" eaLnBrk="0" fontAlgn="base" hangingPunct="0">
              <a:lnSpc>
                <a:spcPct val="90000"/>
              </a:lnSpc>
              <a:spcBef>
                <a:spcPct val="20000"/>
              </a:spcBef>
              <a:spcAft>
                <a:spcPct val="0"/>
              </a:spcAft>
              <a:buClr>
                <a:srgbClr val="00AEEF"/>
              </a:buClr>
              <a:buFont typeface="Arial" panose="020B0604020202020204" pitchFamily="34" charset="0"/>
              <a:buChar char="–"/>
              <a:defRPr>
                <a:solidFill>
                  <a:schemeClr val="lt1"/>
                </a:solidFill>
              </a:defRPr>
            </a:lvl4pPr>
            <a:lvl5pPr marL="1554163" indent="-176213" eaLnBrk="0" fontAlgn="base" hangingPunct="0">
              <a:lnSpc>
                <a:spcPct val="90000"/>
              </a:lnSpc>
              <a:spcBef>
                <a:spcPct val="20000"/>
              </a:spcBef>
              <a:spcAft>
                <a:spcPct val="0"/>
              </a:spcAft>
              <a:buClr>
                <a:schemeClr val="hlink"/>
              </a:buClr>
              <a:buFont typeface="Arial" panose="020B0604020202020204" pitchFamily="34" charset="0"/>
              <a:buChar char="»"/>
              <a:defRPr>
                <a:solidFill>
                  <a:schemeClr val="lt1"/>
                </a:solidFill>
              </a:defRPr>
            </a:lvl5pPr>
            <a:lvl6pPr marL="2514600" indent="-228600" defTabSz="914400">
              <a:lnSpc>
                <a:spcPct val="90000"/>
              </a:lnSpc>
              <a:spcBef>
                <a:spcPts val="500"/>
              </a:spcBef>
              <a:buFont typeface="Arial" panose="020B0604020202020204" pitchFamily="34" charset="0"/>
              <a:buChar char="•"/>
              <a:defRPr>
                <a:solidFill>
                  <a:schemeClr val="lt1"/>
                </a:solidFill>
              </a:defRPr>
            </a:lvl6pPr>
            <a:lvl7pPr marL="2971800" indent="-228600" defTabSz="914400">
              <a:lnSpc>
                <a:spcPct val="90000"/>
              </a:lnSpc>
              <a:spcBef>
                <a:spcPts val="500"/>
              </a:spcBef>
              <a:buFont typeface="Arial" panose="020B0604020202020204" pitchFamily="34" charset="0"/>
              <a:buChar char="•"/>
              <a:defRPr>
                <a:solidFill>
                  <a:schemeClr val="lt1"/>
                </a:solidFill>
              </a:defRPr>
            </a:lvl7pPr>
            <a:lvl8pPr marL="3429000" indent="-228600" defTabSz="914400">
              <a:lnSpc>
                <a:spcPct val="90000"/>
              </a:lnSpc>
              <a:spcBef>
                <a:spcPts val="500"/>
              </a:spcBef>
              <a:buFont typeface="Arial" panose="020B0604020202020204" pitchFamily="34" charset="0"/>
              <a:buChar char="•"/>
              <a:defRPr>
                <a:solidFill>
                  <a:schemeClr val="lt1"/>
                </a:solidFill>
              </a:defRPr>
            </a:lvl8pPr>
            <a:lvl9pPr marL="3886200" indent="-228600" defTabSz="914400">
              <a:lnSpc>
                <a:spcPct val="90000"/>
              </a:lnSpc>
              <a:spcBef>
                <a:spcPts val="500"/>
              </a:spcBef>
              <a:buFont typeface="Arial" panose="020B0604020202020204" pitchFamily="34" charset="0"/>
              <a:buChar char="•"/>
              <a:defRPr>
                <a:solidFill>
                  <a:schemeClr val="lt1"/>
                </a:solidFill>
              </a:defRPr>
            </a:lvl9pPr>
          </a:lstStyle>
          <a:p>
            <a:r>
              <a:rPr lang="en-US" sz="3200" dirty="0"/>
              <a:t>Don’t forget the 6th “P”: Pleasure!</a:t>
            </a:r>
          </a:p>
        </p:txBody>
      </p:sp>
      <p:sp>
        <p:nvSpPr>
          <p:cNvPr id="68" name="Rectangle 67">
            <a:extLst>
              <a:ext uri="{FF2B5EF4-FFF2-40B4-BE49-F238E27FC236}">
                <a16:creationId xmlns:a16="http://schemas.microsoft.com/office/drawing/2014/main" id="{D5DC9605-F0B6-F251-03D2-CBB54DD8CE52}"/>
              </a:ext>
            </a:extLst>
          </p:cNvPr>
          <p:cNvSpPr/>
          <p:nvPr/>
        </p:nvSpPr>
        <p:spPr bwMode="auto">
          <a:xfrm>
            <a:off x="609600" y="1620809"/>
            <a:ext cx="1557071" cy="731520"/>
          </a:xfrm>
          <a:prstGeom prst="rect">
            <a:avLst/>
          </a:prstGeom>
          <a:solidFill>
            <a:srgbClr val="C00000"/>
          </a:solidFill>
          <a:ln w="28575" cap="flat" cmpd="sng" algn="ctr">
            <a:solidFill>
              <a:srgbClr val="E41E2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a:ln>
                <a:noFill/>
              </a:ln>
              <a:solidFill>
                <a:schemeClr val="bg1"/>
              </a:solidFill>
              <a:effectLst/>
              <a:latin typeface="Arial" panose="020B0604020202020204" pitchFamily="34" charset="0"/>
            </a:endParaRPr>
          </a:p>
        </p:txBody>
      </p:sp>
      <p:sp>
        <p:nvSpPr>
          <p:cNvPr id="69" name="Rectangle 68">
            <a:extLst>
              <a:ext uri="{FF2B5EF4-FFF2-40B4-BE49-F238E27FC236}">
                <a16:creationId xmlns:a16="http://schemas.microsoft.com/office/drawing/2014/main" id="{E0772B92-C442-0691-356E-5887CCE986E8}"/>
              </a:ext>
            </a:extLst>
          </p:cNvPr>
          <p:cNvSpPr/>
          <p:nvPr/>
        </p:nvSpPr>
        <p:spPr bwMode="auto">
          <a:xfrm>
            <a:off x="609600" y="2422835"/>
            <a:ext cx="1557071" cy="731520"/>
          </a:xfrm>
          <a:prstGeom prst="rect">
            <a:avLst/>
          </a:prstGeom>
          <a:solidFill>
            <a:srgbClr val="C00000"/>
          </a:solidFill>
          <a:ln w="28575" cap="flat" cmpd="sng" algn="ctr">
            <a:solidFill>
              <a:srgbClr val="E41E2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a:ln>
                <a:noFill/>
              </a:ln>
              <a:solidFill>
                <a:schemeClr val="bg1"/>
              </a:solidFill>
              <a:effectLst/>
              <a:latin typeface="Arial" panose="020B0604020202020204" pitchFamily="34" charset="0"/>
            </a:endParaRPr>
          </a:p>
        </p:txBody>
      </p:sp>
      <p:sp>
        <p:nvSpPr>
          <p:cNvPr id="70" name="Rectangle 69">
            <a:extLst>
              <a:ext uri="{FF2B5EF4-FFF2-40B4-BE49-F238E27FC236}">
                <a16:creationId xmlns:a16="http://schemas.microsoft.com/office/drawing/2014/main" id="{F5562915-5A37-5881-5525-061922F3904F}"/>
              </a:ext>
            </a:extLst>
          </p:cNvPr>
          <p:cNvSpPr/>
          <p:nvPr/>
        </p:nvSpPr>
        <p:spPr bwMode="auto">
          <a:xfrm>
            <a:off x="609600" y="3224861"/>
            <a:ext cx="1557071" cy="731520"/>
          </a:xfrm>
          <a:prstGeom prst="rect">
            <a:avLst/>
          </a:prstGeom>
          <a:solidFill>
            <a:srgbClr val="C00000"/>
          </a:solidFill>
          <a:ln w="28575" cap="flat" cmpd="sng" algn="ctr">
            <a:solidFill>
              <a:srgbClr val="E41E2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a:ln>
                <a:noFill/>
              </a:ln>
              <a:solidFill>
                <a:schemeClr val="bg1"/>
              </a:solidFill>
              <a:effectLst/>
              <a:latin typeface="Arial" panose="020B0604020202020204" pitchFamily="34" charset="0"/>
            </a:endParaRPr>
          </a:p>
        </p:txBody>
      </p:sp>
      <p:sp>
        <p:nvSpPr>
          <p:cNvPr id="71" name="Rectangle 70">
            <a:extLst>
              <a:ext uri="{FF2B5EF4-FFF2-40B4-BE49-F238E27FC236}">
                <a16:creationId xmlns:a16="http://schemas.microsoft.com/office/drawing/2014/main" id="{245160D4-5508-54C7-9536-9CE31B09EE61}"/>
              </a:ext>
            </a:extLst>
          </p:cNvPr>
          <p:cNvSpPr/>
          <p:nvPr/>
        </p:nvSpPr>
        <p:spPr bwMode="auto">
          <a:xfrm>
            <a:off x="609600" y="4026887"/>
            <a:ext cx="1557071" cy="731520"/>
          </a:xfrm>
          <a:prstGeom prst="rect">
            <a:avLst/>
          </a:prstGeom>
          <a:solidFill>
            <a:srgbClr val="C00000"/>
          </a:solidFill>
          <a:ln w="28575" cap="flat" cmpd="sng" algn="ctr">
            <a:solidFill>
              <a:srgbClr val="E41E2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a:ln>
                <a:noFill/>
              </a:ln>
              <a:solidFill>
                <a:schemeClr val="bg1"/>
              </a:solidFill>
              <a:effectLst/>
              <a:latin typeface="Arial" panose="020B0604020202020204" pitchFamily="34" charset="0"/>
            </a:endParaRPr>
          </a:p>
        </p:txBody>
      </p:sp>
      <p:sp>
        <p:nvSpPr>
          <p:cNvPr id="72" name="Rectangle 71">
            <a:extLst>
              <a:ext uri="{FF2B5EF4-FFF2-40B4-BE49-F238E27FC236}">
                <a16:creationId xmlns:a16="http://schemas.microsoft.com/office/drawing/2014/main" id="{B359C045-7EAA-F181-93D5-CDF0209EE2E6}"/>
              </a:ext>
            </a:extLst>
          </p:cNvPr>
          <p:cNvSpPr/>
          <p:nvPr/>
        </p:nvSpPr>
        <p:spPr bwMode="auto">
          <a:xfrm>
            <a:off x="609600" y="4828913"/>
            <a:ext cx="1557071" cy="731520"/>
          </a:xfrm>
          <a:prstGeom prst="rect">
            <a:avLst/>
          </a:prstGeom>
          <a:solidFill>
            <a:srgbClr val="C00000"/>
          </a:solidFill>
          <a:ln w="28575" cap="flat" cmpd="sng" algn="ctr">
            <a:solidFill>
              <a:srgbClr val="E41E2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a:ln>
                <a:noFill/>
              </a:ln>
              <a:solidFill>
                <a:schemeClr val="bg1"/>
              </a:solidFill>
              <a:effectLst/>
              <a:latin typeface="Arial" panose="020B0604020202020204" pitchFamily="34" charset="0"/>
            </a:endParaRPr>
          </a:p>
        </p:txBody>
      </p:sp>
      <p:grpSp>
        <p:nvGrpSpPr>
          <p:cNvPr id="15" name="Group 14">
            <a:extLst>
              <a:ext uri="{FF2B5EF4-FFF2-40B4-BE49-F238E27FC236}">
                <a16:creationId xmlns:a16="http://schemas.microsoft.com/office/drawing/2014/main" id="{B87C8CEA-733C-48C1-B0C1-41D287E94F1C}"/>
              </a:ext>
            </a:extLst>
          </p:cNvPr>
          <p:cNvGrpSpPr/>
          <p:nvPr/>
        </p:nvGrpSpPr>
        <p:grpSpPr>
          <a:xfrm>
            <a:off x="1019352" y="1702280"/>
            <a:ext cx="737566" cy="580707"/>
            <a:chOff x="-884238" y="4365625"/>
            <a:chExt cx="701676" cy="552450"/>
          </a:xfrm>
          <a:solidFill>
            <a:schemeClr val="bg1"/>
          </a:solidFill>
        </p:grpSpPr>
        <p:sp>
          <p:nvSpPr>
            <p:cNvPr id="18" name="Freeform 5">
              <a:extLst>
                <a:ext uri="{FF2B5EF4-FFF2-40B4-BE49-F238E27FC236}">
                  <a16:creationId xmlns:a16="http://schemas.microsoft.com/office/drawing/2014/main" id="{B0C492AC-69FC-4B26-A6A9-ACD9158688DB}"/>
                </a:ext>
              </a:extLst>
            </p:cNvPr>
            <p:cNvSpPr>
              <a:spLocks/>
            </p:cNvSpPr>
            <p:nvPr/>
          </p:nvSpPr>
          <p:spPr bwMode="auto">
            <a:xfrm>
              <a:off x="-585788" y="4365625"/>
              <a:ext cx="103188" cy="103188"/>
            </a:xfrm>
            <a:custGeom>
              <a:avLst/>
              <a:gdLst>
                <a:gd name="T0" fmla="*/ 65 w 130"/>
                <a:gd name="T1" fmla="*/ 130 h 130"/>
                <a:gd name="T2" fmla="*/ 65 w 130"/>
                <a:gd name="T3" fmla="*/ 130 h 130"/>
                <a:gd name="T4" fmla="*/ 65 w 130"/>
                <a:gd name="T5" fmla="*/ 130 h 130"/>
                <a:gd name="T6" fmla="*/ 79 w 130"/>
                <a:gd name="T7" fmla="*/ 129 h 130"/>
                <a:gd name="T8" fmla="*/ 91 w 130"/>
                <a:gd name="T9" fmla="*/ 125 h 130"/>
                <a:gd name="T10" fmla="*/ 101 w 130"/>
                <a:gd name="T11" fmla="*/ 119 h 130"/>
                <a:gd name="T12" fmla="*/ 111 w 130"/>
                <a:gd name="T13" fmla="*/ 111 h 130"/>
                <a:gd name="T14" fmla="*/ 119 w 130"/>
                <a:gd name="T15" fmla="*/ 101 h 130"/>
                <a:gd name="T16" fmla="*/ 125 w 130"/>
                <a:gd name="T17" fmla="*/ 91 h 130"/>
                <a:gd name="T18" fmla="*/ 129 w 130"/>
                <a:gd name="T19" fmla="*/ 77 h 130"/>
                <a:gd name="T20" fmla="*/ 130 w 130"/>
                <a:gd name="T21" fmla="*/ 64 h 130"/>
                <a:gd name="T22" fmla="*/ 130 w 130"/>
                <a:gd name="T23" fmla="*/ 64 h 130"/>
                <a:gd name="T24" fmla="*/ 129 w 130"/>
                <a:gd name="T25" fmla="*/ 51 h 130"/>
                <a:gd name="T26" fmla="*/ 125 w 130"/>
                <a:gd name="T27" fmla="*/ 39 h 130"/>
                <a:gd name="T28" fmla="*/ 119 w 130"/>
                <a:gd name="T29" fmla="*/ 29 h 130"/>
                <a:gd name="T30" fmla="*/ 111 w 130"/>
                <a:gd name="T31" fmla="*/ 19 h 130"/>
                <a:gd name="T32" fmla="*/ 101 w 130"/>
                <a:gd name="T33" fmla="*/ 11 h 130"/>
                <a:gd name="T34" fmla="*/ 91 w 130"/>
                <a:gd name="T35" fmla="*/ 5 h 130"/>
                <a:gd name="T36" fmla="*/ 79 w 130"/>
                <a:gd name="T37" fmla="*/ 1 h 130"/>
                <a:gd name="T38" fmla="*/ 65 w 130"/>
                <a:gd name="T39" fmla="*/ 0 h 130"/>
                <a:gd name="T40" fmla="*/ 65 w 130"/>
                <a:gd name="T41" fmla="*/ 0 h 130"/>
                <a:gd name="T42" fmla="*/ 65 w 130"/>
                <a:gd name="T43" fmla="*/ 0 h 130"/>
                <a:gd name="T44" fmla="*/ 52 w 130"/>
                <a:gd name="T45" fmla="*/ 1 h 130"/>
                <a:gd name="T46" fmla="*/ 39 w 130"/>
                <a:gd name="T47" fmla="*/ 5 h 130"/>
                <a:gd name="T48" fmla="*/ 29 w 130"/>
                <a:gd name="T49" fmla="*/ 11 h 130"/>
                <a:gd name="T50" fmla="*/ 19 w 130"/>
                <a:gd name="T51" fmla="*/ 19 h 130"/>
                <a:gd name="T52" fmla="*/ 11 w 130"/>
                <a:gd name="T53" fmla="*/ 29 h 130"/>
                <a:gd name="T54" fmla="*/ 5 w 130"/>
                <a:gd name="T55" fmla="*/ 39 h 130"/>
                <a:gd name="T56" fmla="*/ 1 w 130"/>
                <a:gd name="T57" fmla="*/ 51 h 130"/>
                <a:gd name="T58" fmla="*/ 0 w 130"/>
                <a:gd name="T59" fmla="*/ 64 h 130"/>
                <a:gd name="T60" fmla="*/ 0 w 130"/>
                <a:gd name="T61" fmla="*/ 64 h 130"/>
                <a:gd name="T62" fmla="*/ 1 w 130"/>
                <a:gd name="T63" fmla="*/ 77 h 130"/>
                <a:gd name="T64" fmla="*/ 5 w 130"/>
                <a:gd name="T65" fmla="*/ 91 h 130"/>
                <a:gd name="T66" fmla="*/ 11 w 130"/>
                <a:gd name="T67" fmla="*/ 101 h 130"/>
                <a:gd name="T68" fmla="*/ 19 w 130"/>
                <a:gd name="T69" fmla="*/ 111 h 130"/>
                <a:gd name="T70" fmla="*/ 29 w 130"/>
                <a:gd name="T71" fmla="*/ 119 h 130"/>
                <a:gd name="T72" fmla="*/ 39 w 130"/>
                <a:gd name="T73" fmla="*/ 125 h 130"/>
                <a:gd name="T74" fmla="*/ 52 w 130"/>
                <a:gd name="T75" fmla="*/ 129 h 130"/>
                <a:gd name="T76" fmla="*/ 65 w 130"/>
                <a:gd name="T77" fmla="*/ 130 h 130"/>
                <a:gd name="T78" fmla="*/ 65 w 130"/>
                <a:gd name="T79"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130">
                  <a:moveTo>
                    <a:pt x="65" y="130"/>
                  </a:moveTo>
                  <a:lnTo>
                    <a:pt x="65" y="130"/>
                  </a:lnTo>
                  <a:lnTo>
                    <a:pt x="65" y="130"/>
                  </a:lnTo>
                  <a:lnTo>
                    <a:pt x="79" y="129"/>
                  </a:lnTo>
                  <a:lnTo>
                    <a:pt x="91" y="125"/>
                  </a:lnTo>
                  <a:lnTo>
                    <a:pt x="101" y="119"/>
                  </a:lnTo>
                  <a:lnTo>
                    <a:pt x="111" y="111"/>
                  </a:lnTo>
                  <a:lnTo>
                    <a:pt x="119" y="101"/>
                  </a:lnTo>
                  <a:lnTo>
                    <a:pt x="125" y="91"/>
                  </a:lnTo>
                  <a:lnTo>
                    <a:pt x="129" y="77"/>
                  </a:lnTo>
                  <a:lnTo>
                    <a:pt x="130" y="64"/>
                  </a:lnTo>
                  <a:lnTo>
                    <a:pt x="130" y="64"/>
                  </a:lnTo>
                  <a:lnTo>
                    <a:pt x="129" y="51"/>
                  </a:lnTo>
                  <a:lnTo>
                    <a:pt x="125" y="39"/>
                  </a:lnTo>
                  <a:lnTo>
                    <a:pt x="119" y="29"/>
                  </a:lnTo>
                  <a:lnTo>
                    <a:pt x="111" y="19"/>
                  </a:lnTo>
                  <a:lnTo>
                    <a:pt x="101" y="11"/>
                  </a:lnTo>
                  <a:lnTo>
                    <a:pt x="91" y="5"/>
                  </a:lnTo>
                  <a:lnTo>
                    <a:pt x="79" y="1"/>
                  </a:lnTo>
                  <a:lnTo>
                    <a:pt x="65" y="0"/>
                  </a:lnTo>
                  <a:lnTo>
                    <a:pt x="65" y="0"/>
                  </a:lnTo>
                  <a:lnTo>
                    <a:pt x="65" y="0"/>
                  </a:lnTo>
                  <a:lnTo>
                    <a:pt x="52" y="1"/>
                  </a:lnTo>
                  <a:lnTo>
                    <a:pt x="39" y="5"/>
                  </a:lnTo>
                  <a:lnTo>
                    <a:pt x="29" y="11"/>
                  </a:lnTo>
                  <a:lnTo>
                    <a:pt x="19" y="19"/>
                  </a:lnTo>
                  <a:lnTo>
                    <a:pt x="11" y="29"/>
                  </a:lnTo>
                  <a:lnTo>
                    <a:pt x="5" y="39"/>
                  </a:lnTo>
                  <a:lnTo>
                    <a:pt x="1" y="51"/>
                  </a:lnTo>
                  <a:lnTo>
                    <a:pt x="0" y="64"/>
                  </a:lnTo>
                  <a:lnTo>
                    <a:pt x="0" y="64"/>
                  </a:lnTo>
                  <a:lnTo>
                    <a:pt x="1" y="77"/>
                  </a:lnTo>
                  <a:lnTo>
                    <a:pt x="5" y="91"/>
                  </a:lnTo>
                  <a:lnTo>
                    <a:pt x="11" y="101"/>
                  </a:lnTo>
                  <a:lnTo>
                    <a:pt x="19" y="111"/>
                  </a:lnTo>
                  <a:lnTo>
                    <a:pt x="29" y="119"/>
                  </a:lnTo>
                  <a:lnTo>
                    <a:pt x="39" y="125"/>
                  </a:lnTo>
                  <a:lnTo>
                    <a:pt x="52" y="129"/>
                  </a:lnTo>
                  <a:lnTo>
                    <a:pt x="65" y="130"/>
                  </a:lnTo>
                  <a:lnTo>
                    <a:pt x="65"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6">
              <a:extLst>
                <a:ext uri="{FF2B5EF4-FFF2-40B4-BE49-F238E27FC236}">
                  <a16:creationId xmlns:a16="http://schemas.microsoft.com/office/drawing/2014/main" id="{A0FDD512-E1DE-496D-A024-39C1348CE6F0}"/>
                </a:ext>
              </a:extLst>
            </p:cNvPr>
            <p:cNvSpPr>
              <a:spLocks/>
            </p:cNvSpPr>
            <p:nvPr/>
          </p:nvSpPr>
          <p:spPr bwMode="auto">
            <a:xfrm>
              <a:off x="-641350" y="4475163"/>
              <a:ext cx="215900" cy="439738"/>
            </a:xfrm>
            <a:custGeom>
              <a:avLst/>
              <a:gdLst>
                <a:gd name="T0" fmla="*/ 135 w 270"/>
                <a:gd name="T1" fmla="*/ 0 h 555"/>
                <a:gd name="T2" fmla="*/ 39 w 270"/>
                <a:gd name="T3" fmla="*/ 0 h 555"/>
                <a:gd name="T4" fmla="*/ 23 w 270"/>
                <a:gd name="T5" fmla="*/ 4 h 555"/>
                <a:gd name="T6" fmla="*/ 11 w 270"/>
                <a:gd name="T7" fmla="*/ 12 h 555"/>
                <a:gd name="T8" fmla="*/ 3 w 270"/>
                <a:gd name="T9" fmla="*/ 24 h 555"/>
                <a:gd name="T10" fmla="*/ 0 w 270"/>
                <a:gd name="T11" fmla="*/ 39 h 555"/>
                <a:gd name="T12" fmla="*/ 0 w 270"/>
                <a:gd name="T13" fmla="*/ 261 h 555"/>
                <a:gd name="T14" fmla="*/ 2 w 270"/>
                <a:gd name="T15" fmla="*/ 271 h 555"/>
                <a:gd name="T16" fmla="*/ 7 w 270"/>
                <a:gd name="T17" fmla="*/ 279 h 555"/>
                <a:gd name="T18" fmla="*/ 15 w 270"/>
                <a:gd name="T19" fmla="*/ 284 h 555"/>
                <a:gd name="T20" fmla="*/ 26 w 270"/>
                <a:gd name="T21" fmla="*/ 286 h 555"/>
                <a:gd name="T22" fmla="*/ 31 w 270"/>
                <a:gd name="T23" fmla="*/ 285 h 555"/>
                <a:gd name="T24" fmla="*/ 39 w 270"/>
                <a:gd name="T25" fmla="*/ 282 h 555"/>
                <a:gd name="T26" fmla="*/ 46 w 270"/>
                <a:gd name="T27" fmla="*/ 274 h 555"/>
                <a:gd name="T28" fmla="*/ 50 w 270"/>
                <a:gd name="T29" fmla="*/ 265 h 555"/>
                <a:gd name="T30" fmla="*/ 50 w 270"/>
                <a:gd name="T31" fmla="*/ 51 h 555"/>
                <a:gd name="T32" fmla="*/ 58 w 270"/>
                <a:gd name="T33" fmla="*/ 218 h 555"/>
                <a:gd name="T34" fmla="*/ 58 w 270"/>
                <a:gd name="T35" fmla="*/ 519 h 555"/>
                <a:gd name="T36" fmla="*/ 59 w 270"/>
                <a:gd name="T37" fmla="*/ 526 h 555"/>
                <a:gd name="T38" fmla="*/ 64 w 270"/>
                <a:gd name="T39" fmla="*/ 539 h 555"/>
                <a:gd name="T40" fmla="*/ 73 w 270"/>
                <a:gd name="T41" fmla="*/ 549 h 555"/>
                <a:gd name="T42" fmla="*/ 87 w 270"/>
                <a:gd name="T43" fmla="*/ 554 h 555"/>
                <a:gd name="T44" fmla="*/ 94 w 270"/>
                <a:gd name="T45" fmla="*/ 555 h 555"/>
                <a:gd name="T46" fmla="*/ 108 w 270"/>
                <a:gd name="T47" fmla="*/ 552 h 555"/>
                <a:gd name="T48" fmla="*/ 119 w 270"/>
                <a:gd name="T49" fmla="*/ 544 h 555"/>
                <a:gd name="T50" fmla="*/ 126 w 270"/>
                <a:gd name="T51" fmla="*/ 533 h 555"/>
                <a:gd name="T52" fmla="*/ 130 w 270"/>
                <a:gd name="T53" fmla="*/ 519 h 555"/>
                <a:gd name="T54" fmla="*/ 135 w 270"/>
                <a:gd name="T55" fmla="*/ 251 h 555"/>
                <a:gd name="T56" fmla="*/ 141 w 270"/>
                <a:gd name="T57" fmla="*/ 519 h 555"/>
                <a:gd name="T58" fmla="*/ 141 w 270"/>
                <a:gd name="T59" fmla="*/ 526 h 555"/>
                <a:gd name="T60" fmla="*/ 147 w 270"/>
                <a:gd name="T61" fmla="*/ 539 h 555"/>
                <a:gd name="T62" fmla="*/ 157 w 270"/>
                <a:gd name="T63" fmla="*/ 549 h 555"/>
                <a:gd name="T64" fmla="*/ 169 w 270"/>
                <a:gd name="T65" fmla="*/ 554 h 555"/>
                <a:gd name="T66" fmla="*/ 176 w 270"/>
                <a:gd name="T67" fmla="*/ 555 h 555"/>
                <a:gd name="T68" fmla="*/ 190 w 270"/>
                <a:gd name="T69" fmla="*/ 552 h 555"/>
                <a:gd name="T70" fmla="*/ 201 w 270"/>
                <a:gd name="T71" fmla="*/ 544 h 555"/>
                <a:gd name="T72" fmla="*/ 209 w 270"/>
                <a:gd name="T73" fmla="*/ 533 h 555"/>
                <a:gd name="T74" fmla="*/ 212 w 270"/>
                <a:gd name="T75" fmla="*/ 519 h 555"/>
                <a:gd name="T76" fmla="*/ 212 w 270"/>
                <a:gd name="T77" fmla="*/ 218 h 555"/>
                <a:gd name="T78" fmla="*/ 220 w 270"/>
                <a:gd name="T79" fmla="*/ 51 h 555"/>
                <a:gd name="T80" fmla="*/ 220 w 270"/>
                <a:gd name="T81" fmla="*/ 260 h 555"/>
                <a:gd name="T82" fmla="*/ 223 w 270"/>
                <a:gd name="T83" fmla="*/ 270 h 555"/>
                <a:gd name="T84" fmla="*/ 227 w 270"/>
                <a:gd name="T85" fmla="*/ 278 h 555"/>
                <a:gd name="T86" fmla="*/ 236 w 270"/>
                <a:gd name="T87" fmla="*/ 284 h 555"/>
                <a:gd name="T88" fmla="*/ 245 w 270"/>
                <a:gd name="T89" fmla="*/ 286 h 555"/>
                <a:gd name="T90" fmla="*/ 250 w 270"/>
                <a:gd name="T91" fmla="*/ 285 h 555"/>
                <a:gd name="T92" fmla="*/ 260 w 270"/>
                <a:gd name="T93" fmla="*/ 282 h 555"/>
                <a:gd name="T94" fmla="*/ 267 w 270"/>
                <a:gd name="T95" fmla="*/ 276 h 555"/>
                <a:gd name="T96" fmla="*/ 270 w 270"/>
                <a:gd name="T97" fmla="*/ 266 h 555"/>
                <a:gd name="T98" fmla="*/ 270 w 270"/>
                <a:gd name="T99" fmla="*/ 39 h 555"/>
                <a:gd name="T100" fmla="*/ 270 w 270"/>
                <a:gd name="T101" fmla="*/ 31 h 555"/>
                <a:gd name="T102" fmla="*/ 264 w 270"/>
                <a:gd name="T103" fmla="*/ 18 h 555"/>
                <a:gd name="T104" fmla="*/ 254 w 270"/>
                <a:gd name="T105" fmla="*/ 7 h 555"/>
                <a:gd name="T106" fmla="*/ 239 w 270"/>
                <a:gd name="T107" fmla="*/ 1 h 555"/>
                <a:gd name="T108" fmla="*/ 232 w 270"/>
                <a:gd name="T109"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0" h="555">
                  <a:moveTo>
                    <a:pt x="232" y="0"/>
                  </a:moveTo>
                  <a:lnTo>
                    <a:pt x="135" y="0"/>
                  </a:lnTo>
                  <a:lnTo>
                    <a:pt x="39" y="0"/>
                  </a:lnTo>
                  <a:lnTo>
                    <a:pt x="39" y="0"/>
                  </a:lnTo>
                  <a:lnTo>
                    <a:pt x="31" y="1"/>
                  </a:lnTo>
                  <a:lnTo>
                    <a:pt x="23" y="4"/>
                  </a:lnTo>
                  <a:lnTo>
                    <a:pt x="17" y="7"/>
                  </a:lnTo>
                  <a:lnTo>
                    <a:pt x="11" y="12"/>
                  </a:lnTo>
                  <a:lnTo>
                    <a:pt x="7" y="18"/>
                  </a:lnTo>
                  <a:lnTo>
                    <a:pt x="3" y="24"/>
                  </a:lnTo>
                  <a:lnTo>
                    <a:pt x="1" y="31"/>
                  </a:lnTo>
                  <a:lnTo>
                    <a:pt x="0" y="39"/>
                  </a:lnTo>
                  <a:lnTo>
                    <a:pt x="0" y="261"/>
                  </a:lnTo>
                  <a:lnTo>
                    <a:pt x="0" y="261"/>
                  </a:lnTo>
                  <a:lnTo>
                    <a:pt x="1" y="266"/>
                  </a:lnTo>
                  <a:lnTo>
                    <a:pt x="2" y="271"/>
                  </a:lnTo>
                  <a:lnTo>
                    <a:pt x="4" y="276"/>
                  </a:lnTo>
                  <a:lnTo>
                    <a:pt x="7" y="279"/>
                  </a:lnTo>
                  <a:lnTo>
                    <a:pt x="11" y="282"/>
                  </a:lnTo>
                  <a:lnTo>
                    <a:pt x="15" y="284"/>
                  </a:lnTo>
                  <a:lnTo>
                    <a:pt x="20" y="285"/>
                  </a:lnTo>
                  <a:lnTo>
                    <a:pt x="26" y="286"/>
                  </a:lnTo>
                  <a:lnTo>
                    <a:pt x="26" y="286"/>
                  </a:lnTo>
                  <a:lnTo>
                    <a:pt x="31" y="285"/>
                  </a:lnTo>
                  <a:lnTo>
                    <a:pt x="35" y="284"/>
                  </a:lnTo>
                  <a:lnTo>
                    <a:pt x="39" y="282"/>
                  </a:lnTo>
                  <a:lnTo>
                    <a:pt x="42" y="278"/>
                  </a:lnTo>
                  <a:lnTo>
                    <a:pt x="46" y="274"/>
                  </a:lnTo>
                  <a:lnTo>
                    <a:pt x="48" y="270"/>
                  </a:lnTo>
                  <a:lnTo>
                    <a:pt x="50" y="265"/>
                  </a:lnTo>
                  <a:lnTo>
                    <a:pt x="50" y="260"/>
                  </a:lnTo>
                  <a:lnTo>
                    <a:pt x="50" y="51"/>
                  </a:lnTo>
                  <a:lnTo>
                    <a:pt x="58" y="51"/>
                  </a:lnTo>
                  <a:lnTo>
                    <a:pt x="58" y="218"/>
                  </a:lnTo>
                  <a:lnTo>
                    <a:pt x="58" y="251"/>
                  </a:lnTo>
                  <a:lnTo>
                    <a:pt x="58" y="519"/>
                  </a:lnTo>
                  <a:lnTo>
                    <a:pt x="58" y="519"/>
                  </a:lnTo>
                  <a:lnTo>
                    <a:pt x="59" y="526"/>
                  </a:lnTo>
                  <a:lnTo>
                    <a:pt x="62" y="533"/>
                  </a:lnTo>
                  <a:lnTo>
                    <a:pt x="64" y="539"/>
                  </a:lnTo>
                  <a:lnTo>
                    <a:pt x="69" y="544"/>
                  </a:lnTo>
                  <a:lnTo>
                    <a:pt x="73" y="549"/>
                  </a:lnTo>
                  <a:lnTo>
                    <a:pt x="81" y="552"/>
                  </a:lnTo>
                  <a:lnTo>
                    <a:pt x="87" y="554"/>
                  </a:lnTo>
                  <a:lnTo>
                    <a:pt x="94" y="555"/>
                  </a:lnTo>
                  <a:lnTo>
                    <a:pt x="94" y="555"/>
                  </a:lnTo>
                  <a:lnTo>
                    <a:pt x="101" y="554"/>
                  </a:lnTo>
                  <a:lnTo>
                    <a:pt x="108" y="552"/>
                  </a:lnTo>
                  <a:lnTo>
                    <a:pt x="114" y="549"/>
                  </a:lnTo>
                  <a:lnTo>
                    <a:pt x="119" y="544"/>
                  </a:lnTo>
                  <a:lnTo>
                    <a:pt x="124" y="539"/>
                  </a:lnTo>
                  <a:lnTo>
                    <a:pt x="126" y="533"/>
                  </a:lnTo>
                  <a:lnTo>
                    <a:pt x="128" y="526"/>
                  </a:lnTo>
                  <a:lnTo>
                    <a:pt x="130" y="519"/>
                  </a:lnTo>
                  <a:lnTo>
                    <a:pt x="130" y="251"/>
                  </a:lnTo>
                  <a:lnTo>
                    <a:pt x="135" y="251"/>
                  </a:lnTo>
                  <a:lnTo>
                    <a:pt x="141" y="251"/>
                  </a:lnTo>
                  <a:lnTo>
                    <a:pt x="141" y="519"/>
                  </a:lnTo>
                  <a:lnTo>
                    <a:pt x="141" y="519"/>
                  </a:lnTo>
                  <a:lnTo>
                    <a:pt x="141" y="526"/>
                  </a:lnTo>
                  <a:lnTo>
                    <a:pt x="144" y="533"/>
                  </a:lnTo>
                  <a:lnTo>
                    <a:pt x="147" y="539"/>
                  </a:lnTo>
                  <a:lnTo>
                    <a:pt x="151" y="544"/>
                  </a:lnTo>
                  <a:lnTo>
                    <a:pt x="157" y="549"/>
                  </a:lnTo>
                  <a:lnTo>
                    <a:pt x="163" y="552"/>
                  </a:lnTo>
                  <a:lnTo>
                    <a:pt x="169" y="554"/>
                  </a:lnTo>
                  <a:lnTo>
                    <a:pt x="176" y="555"/>
                  </a:lnTo>
                  <a:lnTo>
                    <a:pt x="176" y="555"/>
                  </a:lnTo>
                  <a:lnTo>
                    <a:pt x="183" y="554"/>
                  </a:lnTo>
                  <a:lnTo>
                    <a:pt x="190" y="552"/>
                  </a:lnTo>
                  <a:lnTo>
                    <a:pt x="196" y="549"/>
                  </a:lnTo>
                  <a:lnTo>
                    <a:pt x="201" y="544"/>
                  </a:lnTo>
                  <a:lnTo>
                    <a:pt x="206" y="539"/>
                  </a:lnTo>
                  <a:lnTo>
                    <a:pt x="209" y="533"/>
                  </a:lnTo>
                  <a:lnTo>
                    <a:pt x="211" y="526"/>
                  </a:lnTo>
                  <a:lnTo>
                    <a:pt x="212" y="519"/>
                  </a:lnTo>
                  <a:lnTo>
                    <a:pt x="212" y="251"/>
                  </a:lnTo>
                  <a:lnTo>
                    <a:pt x="212" y="218"/>
                  </a:lnTo>
                  <a:lnTo>
                    <a:pt x="212" y="51"/>
                  </a:lnTo>
                  <a:lnTo>
                    <a:pt x="220" y="51"/>
                  </a:lnTo>
                  <a:lnTo>
                    <a:pt x="220" y="260"/>
                  </a:lnTo>
                  <a:lnTo>
                    <a:pt x="220" y="260"/>
                  </a:lnTo>
                  <a:lnTo>
                    <a:pt x="220" y="265"/>
                  </a:lnTo>
                  <a:lnTo>
                    <a:pt x="223" y="270"/>
                  </a:lnTo>
                  <a:lnTo>
                    <a:pt x="225" y="274"/>
                  </a:lnTo>
                  <a:lnTo>
                    <a:pt x="227" y="278"/>
                  </a:lnTo>
                  <a:lnTo>
                    <a:pt x="231" y="282"/>
                  </a:lnTo>
                  <a:lnTo>
                    <a:pt x="236" y="284"/>
                  </a:lnTo>
                  <a:lnTo>
                    <a:pt x="240" y="285"/>
                  </a:lnTo>
                  <a:lnTo>
                    <a:pt x="245" y="286"/>
                  </a:lnTo>
                  <a:lnTo>
                    <a:pt x="245" y="286"/>
                  </a:lnTo>
                  <a:lnTo>
                    <a:pt x="250" y="285"/>
                  </a:lnTo>
                  <a:lnTo>
                    <a:pt x="255" y="284"/>
                  </a:lnTo>
                  <a:lnTo>
                    <a:pt x="260" y="282"/>
                  </a:lnTo>
                  <a:lnTo>
                    <a:pt x="263" y="279"/>
                  </a:lnTo>
                  <a:lnTo>
                    <a:pt x="267" y="276"/>
                  </a:lnTo>
                  <a:lnTo>
                    <a:pt x="269" y="271"/>
                  </a:lnTo>
                  <a:lnTo>
                    <a:pt x="270" y="266"/>
                  </a:lnTo>
                  <a:lnTo>
                    <a:pt x="270" y="261"/>
                  </a:lnTo>
                  <a:lnTo>
                    <a:pt x="270" y="39"/>
                  </a:lnTo>
                  <a:lnTo>
                    <a:pt x="270" y="39"/>
                  </a:lnTo>
                  <a:lnTo>
                    <a:pt x="270" y="31"/>
                  </a:lnTo>
                  <a:lnTo>
                    <a:pt x="268" y="24"/>
                  </a:lnTo>
                  <a:lnTo>
                    <a:pt x="264" y="18"/>
                  </a:lnTo>
                  <a:lnTo>
                    <a:pt x="260" y="12"/>
                  </a:lnTo>
                  <a:lnTo>
                    <a:pt x="254" y="7"/>
                  </a:lnTo>
                  <a:lnTo>
                    <a:pt x="246" y="4"/>
                  </a:lnTo>
                  <a:lnTo>
                    <a:pt x="239" y="1"/>
                  </a:lnTo>
                  <a:lnTo>
                    <a:pt x="232" y="0"/>
                  </a:lnTo>
                  <a:lnTo>
                    <a:pt x="2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7">
              <a:extLst>
                <a:ext uri="{FF2B5EF4-FFF2-40B4-BE49-F238E27FC236}">
                  <a16:creationId xmlns:a16="http://schemas.microsoft.com/office/drawing/2014/main" id="{1E2F0BAC-5F3C-450C-8849-D8809E621110}"/>
                </a:ext>
              </a:extLst>
            </p:cNvPr>
            <p:cNvSpPr>
              <a:spLocks/>
            </p:cNvSpPr>
            <p:nvPr/>
          </p:nvSpPr>
          <p:spPr bwMode="auto">
            <a:xfrm>
              <a:off x="-828675" y="4365625"/>
              <a:ext cx="103188" cy="103188"/>
            </a:xfrm>
            <a:custGeom>
              <a:avLst/>
              <a:gdLst>
                <a:gd name="T0" fmla="*/ 66 w 131"/>
                <a:gd name="T1" fmla="*/ 130 h 130"/>
                <a:gd name="T2" fmla="*/ 66 w 131"/>
                <a:gd name="T3" fmla="*/ 130 h 130"/>
                <a:gd name="T4" fmla="*/ 66 w 131"/>
                <a:gd name="T5" fmla="*/ 130 h 130"/>
                <a:gd name="T6" fmla="*/ 79 w 131"/>
                <a:gd name="T7" fmla="*/ 129 h 130"/>
                <a:gd name="T8" fmla="*/ 91 w 131"/>
                <a:gd name="T9" fmla="*/ 125 h 130"/>
                <a:gd name="T10" fmla="*/ 103 w 131"/>
                <a:gd name="T11" fmla="*/ 119 h 130"/>
                <a:gd name="T12" fmla="*/ 112 w 131"/>
                <a:gd name="T13" fmla="*/ 111 h 130"/>
                <a:gd name="T14" fmla="*/ 119 w 131"/>
                <a:gd name="T15" fmla="*/ 101 h 130"/>
                <a:gd name="T16" fmla="*/ 127 w 131"/>
                <a:gd name="T17" fmla="*/ 91 h 130"/>
                <a:gd name="T18" fmla="*/ 130 w 131"/>
                <a:gd name="T19" fmla="*/ 77 h 130"/>
                <a:gd name="T20" fmla="*/ 131 w 131"/>
                <a:gd name="T21" fmla="*/ 64 h 130"/>
                <a:gd name="T22" fmla="*/ 131 w 131"/>
                <a:gd name="T23" fmla="*/ 64 h 130"/>
                <a:gd name="T24" fmla="*/ 130 w 131"/>
                <a:gd name="T25" fmla="*/ 51 h 130"/>
                <a:gd name="T26" fmla="*/ 127 w 131"/>
                <a:gd name="T27" fmla="*/ 39 h 130"/>
                <a:gd name="T28" fmla="*/ 119 w 131"/>
                <a:gd name="T29" fmla="*/ 29 h 130"/>
                <a:gd name="T30" fmla="*/ 112 w 131"/>
                <a:gd name="T31" fmla="*/ 19 h 130"/>
                <a:gd name="T32" fmla="*/ 103 w 131"/>
                <a:gd name="T33" fmla="*/ 11 h 130"/>
                <a:gd name="T34" fmla="*/ 91 w 131"/>
                <a:gd name="T35" fmla="*/ 5 h 130"/>
                <a:gd name="T36" fmla="*/ 79 w 131"/>
                <a:gd name="T37" fmla="*/ 1 h 130"/>
                <a:gd name="T38" fmla="*/ 66 w 131"/>
                <a:gd name="T39" fmla="*/ 0 h 130"/>
                <a:gd name="T40" fmla="*/ 66 w 131"/>
                <a:gd name="T41" fmla="*/ 0 h 130"/>
                <a:gd name="T42" fmla="*/ 66 w 131"/>
                <a:gd name="T43" fmla="*/ 0 h 130"/>
                <a:gd name="T44" fmla="*/ 53 w 131"/>
                <a:gd name="T45" fmla="*/ 1 h 130"/>
                <a:gd name="T46" fmla="*/ 41 w 131"/>
                <a:gd name="T47" fmla="*/ 5 h 130"/>
                <a:gd name="T48" fmla="*/ 30 w 131"/>
                <a:gd name="T49" fmla="*/ 11 h 130"/>
                <a:gd name="T50" fmla="*/ 19 w 131"/>
                <a:gd name="T51" fmla="*/ 19 h 130"/>
                <a:gd name="T52" fmla="*/ 12 w 131"/>
                <a:gd name="T53" fmla="*/ 29 h 130"/>
                <a:gd name="T54" fmla="*/ 6 w 131"/>
                <a:gd name="T55" fmla="*/ 39 h 130"/>
                <a:gd name="T56" fmla="*/ 3 w 131"/>
                <a:gd name="T57" fmla="*/ 51 h 130"/>
                <a:gd name="T58" fmla="*/ 0 w 131"/>
                <a:gd name="T59" fmla="*/ 64 h 130"/>
                <a:gd name="T60" fmla="*/ 0 w 131"/>
                <a:gd name="T61" fmla="*/ 64 h 130"/>
                <a:gd name="T62" fmla="*/ 3 w 131"/>
                <a:gd name="T63" fmla="*/ 77 h 130"/>
                <a:gd name="T64" fmla="*/ 6 w 131"/>
                <a:gd name="T65" fmla="*/ 91 h 130"/>
                <a:gd name="T66" fmla="*/ 12 w 131"/>
                <a:gd name="T67" fmla="*/ 101 h 130"/>
                <a:gd name="T68" fmla="*/ 19 w 131"/>
                <a:gd name="T69" fmla="*/ 111 h 130"/>
                <a:gd name="T70" fmla="*/ 30 w 131"/>
                <a:gd name="T71" fmla="*/ 119 h 130"/>
                <a:gd name="T72" fmla="*/ 41 w 131"/>
                <a:gd name="T73" fmla="*/ 125 h 130"/>
                <a:gd name="T74" fmla="*/ 53 w 131"/>
                <a:gd name="T75" fmla="*/ 129 h 130"/>
                <a:gd name="T76" fmla="*/ 66 w 131"/>
                <a:gd name="T77" fmla="*/ 130 h 130"/>
                <a:gd name="T78" fmla="*/ 66 w 131"/>
                <a:gd name="T79"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 h="130">
                  <a:moveTo>
                    <a:pt x="66" y="130"/>
                  </a:moveTo>
                  <a:lnTo>
                    <a:pt x="66" y="130"/>
                  </a:lnTo>
                  <a:lnTo>
                    <a:pt x="66" y="130"/>
                  </a:lnTo>
                  <a:lnTo>
                    <a:pt x="79" y="129"/>
                  </a:lnTo>
                  <a:lnTo>
                    <a:pt x="91" y="125"/>
                  </a:lnTo>
                  <a:lnTo>
                    <a:pt x="103" y="119"/>
                  </a:lnTo>
                  <a:lnTo>
                    <a:pt x="112" y="111"/>
                  </a:lnTo>
                  <a:lnTo>
                    <a:pt x="119" y="101"/>
                  </a:lnTo>
                  <a:lnTo>
                    <a:pt x="127" y="91"/>
                  </a:lnTo>
                  <a:lnTo>
                    <a:pt x="130" y="77"/>
                  </a:lnTo>
                  <a:lnTo>
                    <a:pt x="131" y="64"/>
                  </a:lnTo>
                  <a:lnTo>
                    <a:pt x="131" y="64"/>
                  </a:lnTo>
                  <a:lnTo>
                    <a:pt x="130" y="51"/>
                  </a:lnTo>
                  <a:lnTo>
                    <a:pt x="127" y="39"/>
                  </a:lnTo>
                  <a:lnTo>
                    <a:pt x="119" y="29"/>
                  </a:lnTo>
                  <a:lnTo>
                    <a:pt x="112" y="19"/>
                  </a:lnTo>
                  <a:lnTo>
                    <a:pt x="103" y="11"/>
                  </a:lnTo>
                  <a:lnTo>
                    <a:pt x="91" y="5"/>
                  </a:lnTo>
                  <a:lnTo>
                    <a:pt x="79" y="1"/>
                  </a:lnTo>
                  <a:lnTo>
                    <a:pt x="66" y="0"/>
                  </a:lnTo>
                  <a:lnTo>
                    <a:pt x="66" y="0"/>
                  </a:lnTo>
                  <a:lnTo>
                    <a:pt x="66" y="0"/>
                  </a:lnTo>
                  <a:lnTo>
                    <a:pt x="53" y="1"/>
                  </a:lnTo>
                  <a:lnTo>
                    <a:pt x="41" y="5"/>
                  </a:lnTo>
                  <a:lnTo>
                    <a:pt x="30" y="11"/>
                  </a:lnTo>
                  <a:lnTo>
                    <a:pt x="19" y="19"/>
                  </a:lnTo>
                  <a:lnTo>
                    <a:pt x="12" y="29"/>
                  </a:lnTo>
                  <a:lnTo>
                    <a:pt x="6" y="39"/>
                  </a:lnTo>
                  <a:lnTo>
                    <a:pt x="3" y="51"/>
                  </a:lnTo>
                  <a:lnTo>
                    <a:pt x="0" y="64"/>
                  </a:lnTo>
                  <a:lnTo>
                    <a:pt x="0" y="64"/>
                  </a:lnTo>
                  <a:lnTo>
                    <a:pt x="3" y="77"/>
                  </a:lnTo>
                  <a:lnTo>
                    <a:pt x="6" y="91"/>
                  </a:lnTo>
                  <a:lnTo>
                    <a:pt x="12" y="101"/>
                  </a:lnTo>
                  <a:lnTo>
                    <a:pt x="19" y="111"/>
                  </a:lnTo>
                  <a:lnTo>
                    <a:pt x="30" y="119"/>
                  </a:lnTo>
                  <a:lnTo>
                    <a:pt x="41" y="125"/>
                  </a:lnTo>
                  <a:lnTo>
                    <a:pt x="53" y="129"/>
                  </a:lnTo>
                  <a:lnTo>
                    <a:pt x="66" y="130"/>
                  </a:lnTo>
                  <a:lnTo>
                    <a:pt x="66"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8">
              <a:extLst>
                <a:ext uri="{FF2B5EF4-FFF2-40B4-BE49-F238E27FC236}">
                  <a16:creationId xmlns:a16="http://schemas.microsoft.com/office/drawing/2014/main" id="{C9F680D2-E5D5-49EC-A261-E66527A327EE}"/>
                </a:ext>
              </a:extLst>
            </p:cNvPr>
            <p:cNvSpPr>
              <a:spLocks/>
            </p:cNvSpPr>
            <p:nvPr/>
          </p:nvSpPr>
          <p:spPr bwMode="auto">
            <a:xfrm>
              <a:off x="-884238" y="4475163"/>
              <a:ext cx="214313" cy="439738"/>
            </a:xfrm>
            <a:custGeom>
              <a:avLst/>
              <a:gdLst>
                <a:gd name="T0" fmla="*/ 135 w 271"/>
                <a:gd name="T1" fmla="*/ 0 h 555"/>
                <a:gd name="T2" fmla="*/ 38 w 271"/>
                <a:gd name="T3" fmla="*/ 0 h 555"/>
                <a:gd name="T4" fmla="*/ 23 w 271"/>
                <a:gd name="T5" fmla="*/ 4 h 555"/>
                <a:gd name="T6" fmla="*/ 11 w 271"/>
                <a:gd name="T7" fmla="*/ 12 h 555"/>
                <a:gd name="T8" fmla="*/ 2 w 271"/>
                <a:gd name="T9" fmla="*/ 24 h 555"/>
                <a:gd name="T10" fmla="*/ 0 w 271"/>
                <a:gd name="T11" fmla="*/ 39 h 555"/>
                <a:gd name="T12" fmla="*/ 0 w 271"/>
                <a:gd name="T13" fmla="*/ 261 h 555"/>
                <a:gd name="T14" fmla="*/ 1 w 271"/>
                <a:gd name="T15" fmla="*/ 271 h 555"/>
                <a:gd name="T16" fmla="*/ 7 w 271"/>
                <a:gd name="T17" fmla="*/ 279 h 555"/>
                <a:gd name="T18" fmla="*/ 16 w 271"/>
                <a:gd name="T19" fmla="*/ 284 h 555"/>
                <a:gd name="T20" fmla="*/ 25 w 271"/>
                <a:gd name="T21" fmla="*/ 286 h 555"/>
                <a:gd name="T22" fmla="*/ 30 w 271"/>
                <a:gd name="T23" fmla="*/ 285 h 555"/>
                <a:gd name="T24" fmla="*/ 39 w 271"/>
                <a:gd name="T25" fmla="*/ 282 h 555"/>
                <a:gd name="T26" fmla="*/ 45 w 271"/>
                <a:gd name="T27" fmla="*/ 274 h 555"/>
                <a:gd name="T28" fmla="*/ 49 w 271"/>
                <a:gd name="T29" fmla="*/ 265 h 555"/>
                <a:gd name="T30" fmla="*/ 50 w 271"/>
                <a:gd name="T31" fmla="*/ 51 h 555"/>
                <a:gd name="T32" fmla="*/ 58 w 271"/>
                <a:gd name="T33" fmla="*/ 218 h 555"/>
                <a:gd name="T34" fmla="*/ 58 w 271"/>
                <a:gd name="T35" fmla="*/ 519 h 555"/>
                <a:gd name="T36" fmla="*/ 58 w 271"/>
                <a:gd name="T37" fmla="*/ 526 h 555"/>
                <a:gd name="T38" fmla="*/ 64 w 271"/>
                <a:gd name="T39" fmla="*/ 539 h 555"/>
                <a:gd name="T40" fmla="*/ 74 w 271"/>
                <a:gd name="T41" fmla="*/ 549 h 555"/>
                <a:gd name="T42" fmla="*/ 86 w 271"/>
                <a:gd name="T43" fmla="*/ 554 h 555"/>
                <a:gd name="T44" fmla="*/ 93 w 271"/>
                <a:gd name="T45" fmla="*/ 555 h 555"/>
                <a:gd name="T46" fmla="*/ 107 w 271"/>
                <a:gd name="T47" fmla="*/ 552 h 555"/>
                <a:gd name="T48" fmla="*/ 118 w 271"/>
                <a:gd name="T49" fmla="*/ 544 h 555"/>
                <a:gd name="T50" fmla="*/ 126 w 271"/>
                <a:gd name="T51" fmla="*/ 533 h 555"/>
                <a:gd name="T52" fmla="*/ 129 w 271"/>
                <a:gd name="T53" fmla="*/ 519 h 555"/>
                <a:gd name="T54" fmla="*/ 135 w 271"/>
                <a:gd name="T55" fmla="*/ 251 h 555"/>
                <a:gd name="T56" fmla="*/ 141 w 271"/>
                <a:gd name="T57" fmla="*/ 519 h 555"/>
                <a:gd name="T58" fmla="*/ 142 w 271"/>
                <a:gd name="T59" fmla="*/ 526 h 555"/>
                <a:gd name="T60" fmla="*/ 147 w 271"/>
                <a:gd name="T61" fmla="*/ 539 h 555"/>
                <a:gd name="T62" fmla="*/ 156 w 271"/>
                <a:gd name="T63" fmla="*/ 549 h 555"/>
                <a:gd name="T64" fmla="*/ 169 w 271"/>
                <a:gd name="T65" fmla="*/ 554 h 555"/>
                <a:gd name="T66" fmla="*/ 177 w 271"/>
                <a:gd name="T67" fmla="*/ 555 h 555"/>
                <a:gd name="T68" fmla="*/ 190 w 271"/>
                <a:gd name="T69" fmla="*/ 552 h 555"/>
                <a:gd name="T70" fmla="*/ 202 w 271"/>
                <a:gd name="T71" fmla="*/ 544 h 555"/>
                <a:gd name="T72" fmla="*/ 209 w 271"/>
                <a:gd name="T73" fmla="*/ 533 h 555"/>
                <a:gd name="T74" fmla="*/ 211 w 271"/>
                <a:gd name="T75" fmla="*/ 519 h 555"/>
                <a:gd name="T76" fmla="*/ 211 w 271"/>
                <a:gd name="T77" fmla="*/ 218 h 555"/>
                <a:gd name="T78" fmla="*/ 219 w 271"/>
                <a:gd name="T79" fmla="*/ 51 h 555"/>
                <a:gd name="T80" fmla="*/ 219 w 271"/>
                <a:gd name="T81" fmla="*/ 260 h 555"/>
                <a:gd name="T82" fmla="*/ 222 w 271"/>
                <a:gd name="T83" fmla="*/ 270 h 555"/>
                <a:gd name="T84" fmla="*/ 227 w 271"/>
                <a:gd name="T85" fmla="*/ 278 h 555"/>
                <a:gd name="T86" fmla="*/ 235 w 271"/>
                <a:gd name="T87" fmla="*/ 284 h 555"/>
                <a:gd name="T88" fmla="*/ 244 w 271"/>
                <a:gd name="T89" fmla="*/ 286 h 555"/>
                <a:gd name="T90" fmla="*/ 250 w 271"/>
                <a:gd name="T91" fmla="*/ 285 h 555"/>
                <a:gd name="T92" fmla="*/ 259 w 271"/>
                <a:gd name="T93" fmla="*/ 282 h 555"/>
                <a:gd name="T94" fmla="*/ 266 w 271"/>
                <a:gd name="T95" fmla="*/ 276 h 555"/>
                <a:gd name="T96" fmla="*/ 270 w 271"/>
                <a:gd name="T97" fmla="*/ 266 h 555"/>
                <a:gd name="T98" fmla="*/ 271 w 271"/>
                <a:gd name="T99" fmla="*/ 39 h 555"/>
                <a:gd name="T100" fmla="*/ 270 w 271"/>
                <a:gd name="T101" fmla="*/ 31 h 555"/>
                <a:gd name="T102" fmla="*/ 264 w 271"/>
                <a:gd name="T103" fmla="*/ 18 h 555"/>
                <a:gd name="T104" fmla="*/ 253 w 271"/>
                <a:gd name="T105" fmla="*/ 7 h 555"/>
                <a:gd name="T106" fmla="*/ 240 w 271"/>
                <a:gd name="T107" fmla="*/ 1 h 555"/>
                <a:gd name="T108" fmla="*/ 231 w 271"/>
                <a:gd name="T109"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1" h="555">
                  <a:moveTo>
                    <a:pt x="231" y="0"/>
                  </a:moveTo>
                  <a:lnTo>
                    <a:pt x="135" y="0"/>
                  </a:lnTo>
                  <a:lnTo>
                    <a:pt x="38" y="0"/>
                  </a:lnTo>
                  <a:lnTo>
                    <a:pt x="38" y="0"/>
                  </a:lnTo>
                  <a:lnTo>
                    <a:pt x="31" y="1"/>
                  </a:lnTo>
                  <a:lnTo>
                    <a:pt x="23" y="4"/>
                  </a:lnTo>
                  <a:lnTo>
                    <a:pt x="17" y="7"/>
                  </a:lnTo>
                  <a:lnTo>
                    <a:pt x="11" y="12"/>
                  </a:lnTo>
                  <a:lnTo>
                    <a:pt x="6" y="18"/>
                  </a:lnTo>
                  <a:lnTo>
                    <a:pt x="2" y="24"/>
                  </a:lnTo>
                  <a:lnTo>
                    <a:pt x="0" y="31"/>
                  </a:lnTo>
                  <a:lnTo>
                    <a:pt x="0" y="39"/>
                  </a:lnTo>
                  <a:lnTo>
                    <a:pt x="0" y="261"/>
                  </a:lnTo>
                  <a:lnTo>
                    <a:pt x="0" y="261"/>
                  </a:lnTo>
                  <a:lnTo>
                    <a:pt x="0" y="266"/>
                  </a:lnTo>
                  <a:lnTo>
                    <a:pt x="1" y="271"/>
                  </a:lnTo>
                  <a:lnTo>
                    <a:pt x="4" y="276"/>
                  </a:lnTo>
                  <a:lnTo>
                    <a:pt x="7" y="279"/>
                  </a:lnTo>
                  <a:lnTo>
                    <a:pt x="11" y="282"/>
                  </a:lnTo>
                  <a:lnTo>
                    <a:pt x="16" y="284"/>
                  </a:lnTo>
                  <a:lnTo>
                    <a:pt x="20" y="285"/>
                  </a:lnTo>
                  <a:lnTo>
                    <a:pt x="25" y="286"/>
                  </a:lnTo>
                  <a:lnTo>
                    <a:pt x="25" y="286"/>
                  </a:lnTo>
                  <a:lnTo>
                    <a:pt x="30" y="285"/>
                  </a:lnTo>
                  <a:lnTo>
                    <a:pt x="35" y="284"/>
                  </a:lnTo>
                  <a:lnTo>
                    <a:pt x="39" y="282"/>
                  </a:lnTo>
                  <a:lnTo>
                    <a:pt x="43" y="278"/>
                  </a:lnTo>
                  <a:lnTo>
                    <a:pt x="45" y="274"/>
                  </a:lnTo>
                  <a:lnTo>
                    <a:pt x="48" y="270"/>
                  </a:lnTo>
                  <a:lnTo>
                    <a:pt x="49" y="265"/>
                  </a:lnTo>
                  <a:lnTo>
                    <a:pt x="50" y="260"/>
                  </a:lnTo>
                  <a:lnTo>
                    <a:pt x="50" y="51"/>
                  </a:lnTo>
                  <a:lnTo>
                    <a:pt x="58" y="51"/>
                  </a:lnTo>
                  <a:lnTo>
                    <a:pt x="58" y="218"/>
                  </a:lnTo>
                  <a:lnTo>
                    <a:pt x="58" y="251"/>
                  </a:lnTo>
                  <a:lnTo>
                    <a:pt x="58" y="519"/>
                  </a:lnTo>
                  <a:lnTo>
                    <a:pt x="58" y="519"/>
                  </a:lnTo>
                  <a:lnTo>
                    <a:pt x="58" y="526"/>
                  </a:lnTo>
                  <a:lnTo>
                    <a:pt x="61" y="533"/>
                  </a:lnTo>
                  <a:lnTo>
                    <a:pt x="64" y="539"/>
                  </a:lnTo>
                  <a:lnTo>
                    <a:pt x="69" y="544"/>
                  </a:lnTo>
                  <a:lnTo>
                    <a:pt x="74" y="549"/>
                  </a:lnTo>
                  <a:lnTo>
                    <a:pt x="80" y="552"/>
                  </a:lnTo>
                  <a:lnTo>
                    <a:pt x="86" y="554"/>
                  </a:lnTo>
                  <a:lnTo>
                    <a:pt x="93" y="555"/>
                  </a:lnTo>
                  <a:lnTo>
                    <a:pt x="93" y="555"/>
                  </a:lnTo>
                  <a:lnTo>
                    <a:pt x="100" y="554"/>
                  </a:lnTo>
                  <a:lnTo>
                    <a:pt x="107" y="552"/>
                  </a:lnTo>
                  <a:lnTo>
                    <a:pt x="113" y="549"/>
                  </a:lnTo>
                  <a:lnTo>
                    <a:pt x="118" y="544"/>
                  </a:lnTo>
                  <a:lnTo>
                    <a:pt x="123" y="539"/>
                  </a:lnTo>
                  <a:lnTo>
                    <a:pt x="126" y="533"/>
                  </a:lnTo>
                  <a:lnTo>
                    <a:pt x="128" y="526"/>
                  </a:lnTo>
                  <a:lnTo>
                    <a:pt x="129" y="519"/>
                  </a:lnTo>
                  <a:lnTo>
                    <a:pt x="129" y="251"/>
                  </a:lnTo>
                  <a:lnTo>
                    <a:pt x="135" y="251"/>
                  </a:lnTo>
                  <a:lnTo>
                    <a:pt x="141" y="251"/>
                  </a:lnTo>
                  <a:lnTo>
                    <a:pt x="141" y="519"/>
                  </a:lnTo>
                  <a:lnTo>
                    <a:pt x="141" y="519"/>
                  </a:lnTo>
                  <a:lnTo>
                    <a:pt x="142" y="526"/>
                  </a:lnTo>
                  <a:lnTo>
                    <a:pt x="144" y="533"/>
                  </a:lnTo>
                  <a:lnTo>
                    <a:pt x="147" y="539"/>
                  </a:lnTo>
                  <a:lnTo>
                    <a:pt x="151" y="544"/>
                  </a:lnTo>
                  <a:lnTo>
                    <a:pt x="156" y="549"/>
                  </a:lnTo>
                  <a:lnTo>
                    <a:pt x="162" y="552"/>
                  </a:lnTo>
                  <a:lnTo>
                    <a:pt x="169" y="554"/>
                  </a:lnTo>
                  <a:lnTo>
                    <a:pt x="177" y="555"/>
                  </a:lnTo>
                  <a:lnTo>
                    <a:pt x="177" y="555"/>
                  </a:lnTo>
                  <a:lnTo>
                    <a:pt x="184" y="554"/>
                  </a:lnTo>
                  <a:lnTo>
                    <a:pt x="190" y="552"/>
                  </a:lnTo>
                  <a:lnTo>
                    <a:pt x="196" y="549"/>
                  </a:lnTo>
                  <a:lnTo>
                    <a:pt x="202" y="544"/>
                  </a:lnTo>
                  <a:lnTo>
                    <a:pt x="205" y="539"/>
                  </a:lnTo>
                  <a:lnTo>
                    <a:pt x="209" y="533"/>
                  </a:lnTo>
                  <a:lnTo>
                    <a:pt x="211" y="526"/>
                  </a:lnTo>
                  <a:lnTo>
                    <a:pt x="211" y="519"/>
                  </a:lnTo>
                  <a:lnTo>
                    <a:pt x="211" y="251"/>
                  </a:lnTo>
                  <a:lnTo>
                    <a:pt x="211" y="218"/>
                  </a:lnTo>
                  <a:lnTo>
                    <a:pt x="211" y="51"/>
                  </a:lnTo>
                  <a:lnTo>
                    <a:pt x="219" y="51"/>
                  </a:lnTo>
                  <a:lnTo>
                    <a:pt x="219" y="260"/>
                  </a:lnTo>
                  <a:lnTo>
                    <a:pt x="219" y="260"/>
                  </a:lnTo>
                  <a:lnTo>
                    <a:pt x="221" y="265"/>
                  </a:lnTo>
                  <a:lnTo>
                    <a:pt x="222" y="270"/>
                  </a:lnTo>
                  <a:lnTo>
                    <a:pt x="224" y="274"/>
                  </a:lnTo>
                  <a:lnTo>
                    <a:pt x="227" y="278"/>
                  </a:lnTo>
                  <a:lnTo>
                    <a:pt x="231" y="282"/>
                  </a:lnTo>
                  <a:lnTo>
                    <a:pt x="235" y="284"/>
                  </a:lnTo>
                  <a:lnTo>
                    <a:pt x="240" y="285"/>
                  </a:lnTo>
                  <a:lnTo>
                    <a:pt x="244" y="286"/>
                  </a:lnTo>
                  <a:lnTo>
                    <a:pt x="244" y="286"/>
                  </a:lnTo>
                  <a:lnTo>
                    <a:pt x="250" y="285"/>
                  </a:lnTo>
                  <a:lnTo>
                    <a:pt x="255" y="284"/>
                  </a:lnTo>
                  <a:lnTo>
                    <a:pt x="259" y="282"/>
                  </a:lnTo>
                  <a:lnTo>
                    <a:pt x="262" y="279"/>
                  </a:lnTo>
                  <a:lnTo>
                    <a:pt x="266" y="276"/>
                  </a:lnTo>
                  <a:lnTo>
                    <a:pt x="268" y="271"/>
                  </a:lnTo>
                  <a:lnTo>
                    <a:pt x="270" y="266"/>
                  </a:lnTo>
                  <a:lnTo>
                    <a:pt x="271" y="261"/>
                  </a:lnTo>
                  <a:lnTo>
                    <a:pt x="271" y="39"/>
                  </a:lnTo>
                  <a:lnTo>
                    <a:pt x="271" y="39"/>
                  </a:lnTo>
                  <a:lnTo>
                    <a:pt x="270" y="31"/>
                  </a:lnTo>
                  <a:lnTo>
                    <a:pt x="267" y="24"/>
                  </a:lnTo>
                  <a:lnTo>
                    <a:pt x="264" y="18"/>
                  </a:lnTo>
                  <a:lnTo>
                    <a:pt x="259" y="12"/>
                  </a:lnTo>
                  <a:lnTo>
                    <a:pt x="253" y="7"/>
                  </a:lnTo>
                  <a:lnTo>
                    <a:pt x="247" y="4"/>
                  </a:lnTo>
                  <a:lnTo>
                    <a:pt x="240" y="1"/>
                  </a:lnTo>
                  <a:lnTo>
                    <a:pt x="231" y="0"/>
                  </a:lnTo>
                  <a:lnTo>
                    <a:pt x="2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9">
              <a:extLst>
                <a:ext uri="{FF2B5EF4-FFF2-40B4-BE49-F238E27FC236}">
                  <a16:creationId xmlns:a16="http://schemas.microsoft.com/office/drawing/2014/main" id="{B90A7E34-FC4C-43E7-8BAD-463876C038E5}"/>
                </a:ext>
              </a:extLst>
            </p:cNvPr>
            <p:cNvSpPr>
              <a:spLocks/>
            </p:cNvSpPr>
            <p:nvPr/>
          </p:nvSpPr>
          <p:spPr bwMode="auto">
            <a:xfrm>
              <a:off x="-393700" y="4702175"/>
              <a:ext cx="104775" cy="215900"/>
            </a:xfrm>
            <a:custGeom>
              <a:avLst/>
              <a:gdLst>
                <a:gd name="T0" fmla="*/ 3 w 131"/>
                <a:gd name="T1" fmla="*/ 106 h 272"/>
                <a:gd name="T2" fmla="*/ 55 w 131"/>
                <a:gd name="T3" fmla="*/ 106 h 272"/>
                <a:gd name="T4" fmla="*/ 55 w 131"/>
                <a:gd name="T5" fmla="*/ 234 h 272"/>
                <a:gd name="T6" fmla="*/ 55 w 131"/>
                <a:gd name="T7" fmla="*/ 234 h 272"/>
                <a:gd name="T8" fmla="*/ 56 w 131"/>
                <a:gd name="T9" fmla="*/ 241 h 272"/>
                <a:gd name="T10" fmla="*/ 57 w 131"/>
                <a:gd name="T11" fmla="*/ 248 h 272"/>
                <a:gd name="T12" fmla="*/ 61 w 131"/>
                <a:gd name="T13" fmla="*/ 254 h 272"/>
                <a:gd name="T14" fmla="*/ 65 w 131"/>
                <a:gd name="T15" fmla="*/ 259 h 272"/>
                <a:gd name="T16" fmla="*/ 70 w 131"/>
                <a:gd name="T17" fmla="*/ 264 h 272"/>
                <a:gd name="T18" fmla="*/ 76 w 131"/>
                <a:gd name="T19" fmla="*/ 267 h 272"/>
                <a:gd name="T20" fmla="*/ 83 w 131"/>
                <a:gd name="T21" fmla="*/ 269 h 272"/>
                <a:gd name="T22" fmla="*/ 90 w 131"/>
                <a:gd name="T23" fmla="*/ 270 h 272"/>
                <a:gd name="T24" fmla="*/ 90 w 131"/>
                <a:gd name="T25" fmla="*/ 270 h 272"/>
                <a:gd name="T26" fmla="*/ 98 w 131"/>
                <a:gd name="T27" fmla="*/ 269 h 272"/>
                <a:gd name="T28" fmla="*/ 104 w 131"/>
                <a:gd name="T29" fmla="*/ 267 h 272"/>
                <a:gd name="T30" fmla="*/ 110 w 131"/>
                <a:gd name="T31" fmla="*/ 264 h 272"/>
                <a:gd name="T32" fmla="*/ 115 w 131"/>
                <a:gd name="T33" fmla="*/ 259 h 272"/>
                <a:gd name="T34" fmla="*/ 119 w 131"/>
                <a:gd name="T35" fmla="*/ 254 h 272"/>
                <a:gd name="T36" fmla="*/ 123 w 131"/>
                <a:gd name="T37" fmla="*/ 248 h 272"/>
                <a:gd name="T38" fmla="*/ 125 w 131"/>
                <a:gd name="T39" fmla="*/ 241 h 272"/>
                <a:gd name="T40" fmla="*/ 125 w 131"/>
                <a:gd name="T41" fmla="*/ 234 h 272"/>
                <a:gd name="T42" fmla="*/ 125 w 131"/>
                <a:gd name="T43" fmla="*/ 106 h 272"/>
                <a:gd name="T44" fmla="*/ 126 w 131"/>
                <a:gd name="T45" fmla="*/ 106 h 272"/>
                <a:gd name="T46" fmla="*/ 131 w 131"/>
                <a:gd name="T47" fmla="*/ 106 h 272"/>
                <a:gd name="T48" fmla="*/ 131 w 131"/>
                <a:gd name="T49" fmla="*/ 109 h 272"/>
                <a:gd name="T50" fmla="*/ 129 w 131"/>
                <a:gd name="T51" fmla="*/ 109 h 272"/>
                <a:gd name="T52" fmla="*/ 129 w 131"/>
                <a:gd name="T53" fmla="*/ 234 h 272"/>
                <a:gd name="T54" fmla="*/ 129 w 131"/>
                <a:gd name="T55" fmla="*/ 234 h 272"/>
                <a:gd name="T56" fmla="*/ 127 w 131"/>
                <a:gd name="T57" fmla="*/ 242 h 272"/>
                <a:gd name="T58" fmla="*/ 125 w 131"/>
                <a:gd name="T59" fmla="*/ 250 h 272"/>
                <a:gd name="T60" fmla="*/ 121 w 131"/>
                <a:gd name="T61" fmla="*/ 256 h 272"/>
                <a:gd name="T62" fmla="*/ 117 w 131"/>
                <a:gd name="T63" fmla="*/ 261 h 272"/>
                <a:gd name="T64" fmla="*/ 112 w 131"/>
                <a:gd name="T65" fmla="*/ 266 h 272"/>
                <a:gd name="T66" fmla="*/ 105 w 131"/>
                <a:gd name="T67" fmla="*/ 270 h 272"/>
                <a:gd name="T68" fmla="*/ 98 w 131"/>
                <a:gd name="T69" fmla="*/ 272 h 272"/>
                <a:gd name="T70" fmla="*/ 90 w 131"/>
                <a:gd name="T71" fmla="*/ 272 h 272"/>
                <a:gd name="T72" fmla="*/ 90 w 131"/>
                <a:gd name="T73" fmla="*/ 272 h 272"/>
                <a:gd name="T74" fmla="*/ 82 w 131"/>
                <a:gd name="T75" fmla="*/ 272 h 272"/>
                <a:gd name="T76" fmla="*/ 75 w 131"/>
                <a:gd name="T77" fmla="*/ 270 h 272"/>
                <a:gd name="T78" fmla="*/ 69 w 131"/>
                <a:gd name="T79" fmla="*/ 266 h 272"/>
                <a:gd name="T80" fmla="*/ 63 w 131"/>
                <a:gd name="T81" fmla="*/ 261 h 272"/>
                <a:gd name="T82" fmla="*/ 58 w 131"/>
                <a:gd name="T83" fmla="*/ 256 h 272"/>
                <a:gd name="T84" fmla="*/ 55 w 131"/>
                <a:gd name="T85" fmla="*/ 250 h 272"/>
                <a:gd name="T86" fmla="*/ 52 w 131"/>
                <a:gd name="T87" fmla="*/ 242 h 272"/>
                <a:gd name="T88" fmla="*/ 51 w 131"/>
                <a:gd name="T89" fmla="*/ 234 h 272"/>
                <a:gd name="T90" fmla="*/ 51 w 131"/>
                <a:gd name="T91" fmla="*/ 109 h 272"/>
                <a:gd name="T92" fmla="*/ 0 w 131"/>
                <a:gd name="T93" fmla="*/ 109 h 272"/>
                <a:gd name="T94" fmla="*/ 25 w 131"/>
                <a:gd name="T95" fmla="*/ 0 h 272"/>
                <a:gd name="T96" fmla="*/ 25 w 131"/>
                <a:gd name="T97" fmla="*/ 0 h 272"/>
                <a:gd name="T98" fmla="*/ 28 w 131"/>
                <a:gd name="T99" fmla="*/ 0 h 272"/>
                <a:gd name="T100" fmla="*/ 3 w 131"/>
                <a:gd name="T101" fmla="*/ 10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1" h="272">
                  <a:moveTo>
                    <a:pt x="3" y="106"/>
                  </a:moveTo>
                  <a:lnTo>
                    <a:pt x="55" y="106"/>
                  </a:lnTo>
                  <a:lnTo>
                    <a:pt x="55" y="234"/>
                  </a:lnTo>
                  <a:lnTo>
                    <a:pt x="55" y="234"/>
                  </a:lnTo>
                  <a:lnTo>
                    <a:pt x="56" y="241"/>
                  </a:lnTo>
                  <a:lnTo>
                    <a:pt x="57" y="248"/>
                  </a:lnTo>
                  <a:lnTo>
                    <a:pt x="61" y="254"/>
                  </a:lnTo>
                  <a:lnTo>
                    <a:pt x="65" y="259"/>
                  </a:lnTo>
                  <a:lnTo>
                    <a:pt x="70" y="264"/>
                  </a:lnTo>
                  <a:lnTo>
                    <a:pt x="76" y="267"/>
                  </a:lnTo>
                  <a:lnTo>
                    <a:pt x="83" y="269"/>
                  </a:lnTo>
                  <a:lnTo>
                    <a:pt x="90" y="270"/>
                  </a:lnTo>
                  <a:lnTo>
                    <a:pt x="90" y="270"/>
                  </a:lnTo>
                  <a:lnTo>
                    <a:pt x="98" y="269"/>
                  </a:lnTo>
                  <a:lnTo>
                    <a:pt x="104" y="267"/>
                  </a:lnTo>
                  <a:lnTo>
                    <a:pt x="110" y="264"/>
                  </a:lnTo>
                  <a:lnTo>
                    <a:pt x="115" y="259"/>
                  </a:lnTo>
                  <a:lnTo>
                    <a:pt x="119" y="254"/>
                  </a:lnTo>
                  <a:lnTo>
                    <a:pt x="123" y="248"/>
                  </a:lnTo>
                  <a:lnTo>
                    <a:pt x="125" y="241"/>
                  </a:lnTo>
                  <a:lnTo>
                    <a:pt x="125" y="234"/>
                  </a:lnTo>
                  <a:lnTo>
                    <a:pt x="125" y="106"/>
                  </a:lnTo>
                  <a:lnTo>
                    <a:pt x="126" y="106"/>
                  </a:lnTo>
                  <a:lnTo>
                    <a:pt x="131" y="106"/>
                  </a:lnTo>
                  <a:lnTo>
                    <a:pt x="131" y="109"/>
                  </a:lnTo>
                  <a:lnTo>
                    <a:pt x="129" y="109"/>
                  </a:lnTo>
                  <a:lnTo>
                    <a:pt x="129" y="234"/>
                  </a:lnTo>
                  <a:lnTo>
                    <a:pt x="129" y="234"/>
                  </a:lnTo>
                  <a:lnTo>
                    <a:pt x="127" y="242"/>
                  </a:lnTo>
                  <a:lnTo>
                    <a:pt x="125" y="250"/>
                  </a:lnTo>
                  <a:lnTo>
                    <a:pt x="121" y="256"/>
                  </a:lnTo>
                  <a:lnTo>
                    <a:pt x="117" y="261"/>
                  </a:lnTo>
                  <a:lnTo>
                    <a:pt x="112" y="266"/>
                  </a:lnTo>
                  <a:lnTo>
                    <a:pt x="105" y="270"/>
                  </a:lnTo>
                  <a:lnTo>
                    <a:pt x="98" y="272"/>
                  </a:lnTo>
                  <a:lnTo>
                    <a:pt x="90" y="272"/>
                  </a:lnTo>
                  <a:lnTo>
                    <a:pt x="90" y="272"/>
                  </a:lnTo>
                  <a:lnTo>
                    <a:pt x="82" y="272"/>
                  </a:lnTo>
                  <a:lnTo>
                    <a:pt x="75" y="270"/>
                  </a:lnTo>
                  <a:lnTo>
                    <a:pt x="69" y="266"/>
                  </a:lnTo>
                  <a:lnTo>
                    <a:pt x="63" y="261"/>
                  </a:lnTo>
                  <a:lnTo>
                    <a:pt x="58" y="256"/>
                  </a:lnTo>
                  <a:lnTo>
                    <a:pt x="55" y="250"/>
                  </a:lnTo>
                  <a:lnTo>
                    <a:pt x="52" y="242"/>
                  </a:lnTo>
                  <a:lnTo>
                    <a:pt x="51" y="234"/>
                  </a:lnTo>
                  <a:lnTo>
                    <a:pt x="51" y="109"/>
                  </a:lnTo>
                  <a:lnTo>
                    <a:pt x="0" y="109"/>
                  </a:lnTo>
                  <a:lnTo>
                    <a:pt x="25" y="0"/>
                  </a:lnTo>
                  <a:lnTo>
                    <a:pt x="25" y="0"/>
                  </a:lnTo>
                  <a:lnTo>
                    <a:pt x="28" y="0"/>
                  </a:lnTo>
                  <a:lnTo>
                    <a:pt x="3"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0">
              <a:extLst>
                <a:ext uri="{FF2B5EF4-FFF2-40B4-BE49-F238E27FC236}">
                  <a16:creationId xmlns:a16="http://schemas.microsoft.com/office/drawing/2014/main" id="{02B8DAC5-99DB-4095-9119-621568C1B2D9}"/>
                </a:ext>
              </a:extLst>
            </p:cNvPr>
            <p:cNvSpPr>
              <a:spLocks/>
            </p:cNvSpPr>
            <p:nvPr/>
          </p:nvSpPr>
          <p:spPr bwMode="auto">
            <a:xfrm>
              <a:off x="-357188" y="4516438"/>
              <a:ext cx="6350" cy="127000"/>
            </a:xfrm>
            <a:custGeom>
              <a:avLst/>
              <a:gdLst>
                <a:gd name="T0" fmla="*/ 5 w 9"/>
                <a:gd name="T1" fmla="*/ 0 h 160"/>
                <a:gd name="T2" fmla="*/ 9 w 9"/>
                <a:gd name="T3" fmla="*/ 0 h 160"/>
                <a:gd name="T4" fmla="*/ 9 w 9"/>
                <a:gd name="T5" fmla="*/ 124 h 160"/>
                <a:gd name="T6" fmla="*/ 0 w 9"/>
                <a:gd name="T7" fmla="*/ 160 h 160"/>
                <a:gd name="T8" fmla="*/ 0 w 9"/>
                <a:gd name="T9" fmla="*/ 147 h 160"/>
                <a:gd name="T10" fmla="*/ 5 w 9"/>
                <a:gd name="T11" fmla="*/ 124 h 160"/>
                <a:gd name="T12" fmla="*/ 5 w 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9" h="160">
                  <a:moveTo>
                    <a:pt x="5" y="0"/>
                  </a:moveTo>
                  <a:lnTo>
                    <a:pt x="9" y="0"/>
                  </a:lnTo>
                  <a:lnTo>
                    <a:pt x="9" y="124"/>
                  </a:lnTo>
                  <a:lnTo>
                    <a:pt x="0" y="160"/>
                  </a:lnTo>
                  <a:lnTo>
                    <a:pt x="0" y="147"/>
                  </a:lnTo>
                  <a:lnTo>
                    <a:pt x="5" y="124"/>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1">
              <a:extLst>
                <a:ext uri="{FF2B5EF4-FFF2-40B4-BE49-F238E27FC236}">
                  <a16:creationId xmlns:a16="http://schemas.microsoft.com/office/drawing/2014/main" id="{DDC93A2A-9925-4063-84D4-40BFCE4A83EB}"/>
                </a:ext>
              </a:extLst>
            </p:cNvPr>
            <p:cNvSpPr>
              <a:spLocks/>
            </p:cNvSpPr>
            <p:nvPr/>
          </p:nvSpPr>
          <p:spPr bwMode="auto">
            <a:xfrm>
              <a:off x="-228600" y="4516438"/>
              <a:ext cx="6350" cy="127000"/>
            </a:xfrm>
            <a:custGeom>
              <a:avLst/>
              <a:gdLst>
                <a:gd name="T0" fmla="*/ 0 w 8"/>
                <a:gd name="T1" fmla="*/ 0 h 160"/>
                <a:gd name="T2" fmla="*/ 2 w 8"/>
                <a:gd name="T3" fmla="*/ 0 h 160"/>
                <a:gd name="T4" fmla="*/ 2 w 8"/>
                <a:gd name="T5" fmla="*/ 124 h 160"/>
                <a:gd name="T6" fmla="*/ 8 w 8"/>
                <a:gd name="T7" fmla="*/ 147 h 160"/>
                <a:gd name="T8" fmla="*/ 8 w 8"/>
                <a:gd name="T9" fmla="*/ 160 h 160"/>
                <a:gd name="T10" fmla="*/ 0 w 8"/>
                <a:gd name="T11" fmla="*/ 124 h 160"/>
                <a:gd name="T12" fmla="*/ 0 w 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8" h="160">
                  <a:moveTo>
                    <a:pt x="0" y="0"/>
                  </a:moveTo>
                  <a:lnTo>
                    <a:pt x="2" y="0"/>
                  </a:lnTo>
                  <a:lnTo>
                    <a:pt x="2" y="124"/>
                  </a:lnTo>
                  <a:lnTo>
                    <a:pt x="8" y="147"/>
                  </a:lnTo>
                  <a:lnTo>
                    <a:pt x="8" y="160"/>
                  </a:lnTo>
                  <a:lnTo>
                    <a:pt x="0" y="12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2">
              <a:extLst>
                <a:ext uri="{FF2B5EF4-FFF2-40B4-BE49-F238E27FC236}">
                  <a16:creationId xmlns:a16="http://schemas.microsoft.com/office/drawing/2014/main" id="{0974295E-62E6-4FCF-904C-7CE71FAF2B33}"/>
                </a:ext>
              </a:extLst>
            </p:cNvPr>
            <p:cNvSpPr>
              <a:spLocks/>
            </p:cNvSpPr>
            <p:nvPr/>
          </p:nvSpPr>
          <p:spPr bwMode="auto">
            <a:xfrm>
              <a:off x="-288925" y="4702175"/>
              <a:ext cx="104775" cy="215900"/>
            </a:xfrm>
            <a:custGeom>
              <a:avLst/>
              <a:gdLst>
                <a:gd name="T0" fmla="*/ 5 w 132"/>
                <a:gd name="T1" fmla="*/ 106 h 272"/>
                <a:gd name="T2" fmla="*/ 6 w 132"/>
                <a:gd name="T3" fmla="*/ 106 h 272"/>
                <a:gd name="T4" fmla="*/ 6 w 132"/>
                <a:gd name="T5" fmla="*/ 234 h 272"/>
                <a:gd name="T6" fmla="*/ 6 w 132"/>
                <a:gd name="T7" fmla="*/ 234 h 272"/>
                <a:gd name="T8" fmla="*/ 7 w 132"/>
                <a:gd name="T9" fmla="*/ 241 h 272"/>
                <a:gd name="T10" fmla="*/ 10 w 132"/>
                <a:gd name="T11" fmla="*/ 248 h 272"/>
                <a:gd name="T12" fmla="*/ 12 w 132"/>
                <a:gd name="T13" fmla="*/ 254 h 272"/>
                <a:gd name="T14" fmla="*/ 17 w 132"/>
                <a:gd name="T15" fmla="*/ 259 h 272"/>
                <a:gd name="T16" fmla="*/ 21 w 132"/>
                <a:gd name="T17" fmla="*/ 264 h 272"/>
                <a:gd name="T18" fmla="*/ 27 w 132"/>
                <a:gd name="T19" fmla="*/ 267 h 272"/>
                <a:gd name="T20" fmla="*/ 35 w 132"/>
                <a:gd name="T21" fmla="*/ 269 h 272"/>
                <a:gd name="T22" fmla="*/ 42 w 132"/>
                <a:gd name="T23" fmla="*/ 270 h 272"/>
                <a:gd name="T24" fmla="*/ 42 w 132"/>
                <a:gd name="T25" fmla="*/ 270 h 272"/>
                <a:gd name="T26" fmla="*/ 49 w 132"/>
                <a:gd name="T27" fmla="*/ 269 h 272"/>
                <a:gd name="T28" fmla="*/ 56 w 132"/>
                <a:gd name="T29" fmla="*/ 267 h 272"/>
                <a:gd name="T30" fmla="*/ 62 w 132"/>
                <a:gd name="T31" fmla="*/ 264 h 272"/>
                <a:gd name="T32" fmla="*/ 67 w 132"/>
                <a:gd name="T33" fmla="*/ 259 h 272"/>
                <a:gd name="T34" fmla="*/ 72 w 132"/>
                <a:gd name="T35" fmla="*/ 254 h 272"/>
                <a:gd name="T36" fmla="*/ 74 w 132"/>
                <a:gd name="T37" fmla="*/ 248 h 272"/>
                <a:gd name="T38" fmla="*/ 76 w 132"/>
                <a:gd name="T39" fmla="*/ 241 h 272"/>
                <a:gd name="T40" fmla="*/ 78 w 132"/>
                <a:gd name="T41" fmla="*/ 234 h 272"/>
                <a:gd name="T42" fmla="*/ 78 w 132"/>
                <a:gd name="T43" fmla="*/ 106 h 272"/>
                <a:gd name="T44" fmla="*/ 129 w 132"/>
                <a:gd name="T45" fmla="*/ 106 h 272"/>
                <a:gd name="T46" fmla="*/ 103 w 132"/>
                <a:gd name="T47" fmla="*/ 0 h 272"/>
                <a:gd name="T48" fmla="*/ 103 w 132"/>
                <a:gd name="T49" fmla="*/ 0 h 272"/>
                <a:gd name="T50" fmla="*/ 106 w 132"/>
                <a:gd name="T51" fmla="*/ 0 h 272"/>
                <a:gd name="T52" fmla="*/ 132 w 132"/>
                <a:gd name="T53" fmla="*/ 109 h 272"/>
                <a:gd name="T54" fmla="*/ 80 w 132"/>
                <a:gd name="T55" fmla="*/ 109 h 272"/>
                <a:gd name="T56" fmla="*/ 80 w 132"/>
                <a:gd name="T57" fmla="*/ 234 h 272"/>
                <a:gd name="T58" fmla="*/ 80 w 132"/>
                <a:gd name="T59" fmla="*/ 234 h 272"/>
                <a:gd name="T60" fmla="*/ 79 w 132"/>
                <a:gd name="T61" fmla="*/ 242 h 272"/>
                <a:gd name="T62" fmla="*/ 78 w 132"/>
                <a:gd name="T63" fmla="*/ 250 h 272"/>
                <a:gd name="T64" fmla="*/ 74 w 132"/>
                <a:gd name="T65" fmla="*/ 256 h 272"/>
                <a:gd name="T66" fmla="*/ 69 w 132"/>
                <a:gd name="T67" fmla="*/ 261 h 272"/>
                <a:gd name="T68" fmla="*/ 63 w 132"/>
                <a:gd name="T69" fmla="*/ 266 h 272"/>
                <a:gd name="T70" fmla="*/ 56 w 132"/>
                <a:gd name="T71" fmla="*/ 270 h 272"/>
                <a:gd name="T72" fmla="*/ 49 w 132"/>
                <a:gd name="T73" fmla="*/ 272 h 272"/>
                <a:gd name="T74" fmla="*/ 42 w 132"/>
                <a:gd name="T75" fmla="*/ 272 h 272"/>
                <a:gd name="T76" fmla="*/ 42 w 132"/>
                <a:gd name="T77" fmla="*/ 272 h 272"/>
                <a:gd name="T78" fmla="*/ 35 w 132"/>
                <a:gd name="T79" fmla="*/ 272 h 272"/>
                <a:gd name="T80" fmla="*/ 26 w 132"/>
                <a:gd name="T81" fmla="*/ 270 h 272"/>
                <a:gd name="T82" fmla="*/ 20 w 132"/>
                <a:gd name="T83" fmla="*/ 266 h 272"/>
                <a:gd name="T84" fmla="*/ 14 w 132"/>
                <a:gd name="T85" fmla="*/ 261 h 272"/>
                <a:gd name="T86" fmla="*/ 10 w 132"/>
                <a:gd name="T87" fmla="*/ 256 h 272"/>
                <a:gd name="T88" fmla="*/ 6 w 132"/>
                <a:gd name="T89" fmla="*/ 250 h 272"/>
                <a:gd name="T90" fmla="*/ 5 w 132"/>
                <a:gd name="T91" fmla="*/ 242 h 272"/>
                <a:gd name="T92" fmla="*/ 4 w 132"/>
                <a:gd name="T93" fmla="*/ 234 h 272"/>
                <a:gd name="T94" fmla="*/ 4 w 132"/>
                <a:gd name="T95" fmla="*/ 109 h 272"/>
                <a:gd name="T96" fmla="*/ 0 w 132"/>
                <a:gd name="T97" fmla="*/ 109 h 272"/>
                <a:gd name="T98" fmla="*/ 0 w 132"/>
                <a:gd name="T99" fmla="*/ 106 h 272"/>
                <a:gd name="T100" fmla="*/ 5 w 132"/>
                <a:gd name="T101" fmla="*/ 10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 h="272">
                  <a:moveTo>
                    <a:pt x="5" y="106"/>
                  </a:moveTo>
                  <a:lnTo>
                    <a:pt x="6" y="106"/>
                  </a:lnTo>
                  <a:lnTo>
                    <a:pt x="6" y="234"/>
                  </a:lnTo>
                  <a:lnTo>
                    <a:pt x="6" y="234"/>
                  </a:lnTo>
                  <a:lnTo>
                    <a:pt x="7" y="241"/>
                  </a:lnTo>
                  <a:lnTo>
                    <a:pt x="10" y="248"/>
                  </a:lnTo>
                  <a:lnTo>
                    <a:pt x="12" y="254"/>
                  </a:lnTo>
                  <a:lnTo>
                    <a:pt x="17" y="259"/>
                  </a:lnTo>
                  <a:lnTo>
                    <a:pt x="21" y="264"/>
                  </a:lnTo>
                  <a:lnTo>
                    <a:pt x="27" y="267"/>
                  </a:lnTo>
                  <a:lnTo>
                    <a:pt x="35" y="269"/>
                  </a:lnTo>
                  <a:lnTo>
                    <a:pt x="42" y="270"/>
                  </a:lnTo>
                  <a:lnTo>
                    <a:pt x="42" y="270"/>
                  </a:lnTo>
                  <a:lnTo>
                    <a:pt x="49" y="269"/>
                  </a:lnTo>
                  <a:lnTo>
                    <a:pt x="56" y="267"/>
                  </a:lnTo>
                  <a:lnTo>
                    <a:pt x="62" y="264"/>
                  </a:lnTo>
                  <a:lnTo>
                    <a:pt x="67" y="259"/>
                  </a:lnTo>
                  <a:lnTo>
                    <a:pt x="72" y="254"/>
                  </a:lnTo>
                  <a:lnTo>
                    <a:pt x="74" y="248"/>
                  </a:lnTo>
                  <a:lnTo>
                    <a:pt x="76" y="241"/>
                  </a:lnTo>
                  <a:lnTo>
                    <a:pt x="78" y="234"/>
                  </a:lnTo>
                  <a:lnTo>
                    <a:pt x="78" y="106"/>
                  </a:lnTo>
                  <a:lnTo>
                    <a:pt x="129" y="106"/>
                  </a:lnTo>
                  <a:lnTo>
                    <a:pt x="103" y="0"/>
                  </a:lnTo>
                  <a:lnTo>
                    <a:pt x="103" y="0"/>
                  </a:lnTo>
                  <a:lnTo>
                    <a:pt x="106" y="0"/>
                  </a:lnTo>
                  <a:lnTo>
                    <a:pt x="132" y="109"/>
                  </a:lnTo>
                  <a:lnTo>
                    <a:pt x="80" y="109"/>
                  </a:lnTo>
                  <a:lnTo>
                    <a:pt x="80" y="234"/>
                  </a:lnTo>
                  <a:lnTo>
                    <a:pt x="80" y="234"/>
                  </a:lnTo>
                  <a:lnTo>
                    <a:pt x="79" y="242"/>
                  </a:lnTo>
                  <a:lnTo>
                    <a:pt x="78" y="250"/>
                  </a:lnTo>
                  <a:lnTo>
                    <a:pt x="74" y="256"/>
                  </a:lnTo>
                  <a:lnTo>
                    <a:pt x="69" y="261"/>
                  </a:lnTo>
                  <a:lnTo>
                    <a:pt x="63" y="266"/>
                  </a:lnTo>
                  <a:lnTo>
                    <a:pt x="56" y="270"/>
                  </a:lnTo>
                  <a:lnTo>
                    <a:pt x="49" y="272"/>
                  </a:lnTo>
                  <a:lnTo>
                    <a:pt x="42" y="272"/>
                  </a:lnTo>
                  <a:lnTo>
                    <a:pt x="42" y="272"/>
                  </a:lnTo>
                  <a:lnTo>
                    <a:pt x="35" y="272"/>
                  </a:lnTo>
                  <a:lnTo>
                    <a:pt x="26" y="270"/>
                  </a:lnTo>
                  <a:lnTo>
                    <a:pt x="20" y="266"/>
                  </a:lnTo>
                  <a:lnTo>
                    <a:pt x="14" y="261"/>
                  </a:lnTo>
                  <a:lnTo>
                    <a:pt x="10" y="256"/>
                  </a:lnTo>
                  <a:lnTo>
                    <a:pt x="6" y="250"/>
                  </a:lnTo>
                  <a:lnTo>
                    <a:pt x="5" y="242"/>
                  </a:lnTo>
                  <a:lnTo>
                    <a:pt x="4" y="234"/>
                  </a:lnTo>
                  <a:lnTo>
                    <a:pt x="4" y="109"/>
                  </a:lnTo>
                  <a:lnTo>
                    <a:pt x="0" y="109"/>
                  </a:lnTo>
                  <a:lnTo>
                    <a:pt x="0" y="106"/>
                  </a:lnTo>
                  <a:lnTo>
                    <a:pt x="5"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3">
              <a:extLst>
                <a:ext uri="{FF2B5EF4-FFF2-40B4-BE49-F238E27FC236}">
                  <a16:creationId xmlns:a16="http://schemas.microsoft.com/office/drawing/2014/main" id="{DD7D6E1E-BE55-4614-9304-C2CA89FFDECA}"/>
                </a:ext>
              </a:extLst>
            </p:cNvPr>
            <p:cNvSpPr>
              <a:spLocks/>
            </p:cNvSpPr>
            <p:nvPr/>
          </p:nvSpPr>
          <p:spPr bwMode="auto">
            <a:xfrm>
              <a:off x="-374650" y="4632325"/>
              <a:ext cx="17463" cy="69850"/>
            </a:xfrm>
            <a:custGeom>
              <a:avLst/>
              <a:gdLst>
                <a:gd name="T0" fmla="*/ 21 w 21"/>
                <a:gd name="T1" fmla="*/ 13 h 87"/>
                <a:gd name="T2" fmla="*/ 3 w 21"/>
                <a:gd name="T3" fmla="*/ 87 h 87"/>
                <a:gd name="T4" fmla="*/ 3 w 21"/>
                <a:gd name="T5" fmla="*/ 87 h 87"/>
                <a:gd name="T6" fmla="*/ 0 w 21"/>
                <a:gd name="T7" fmla="*/ 87 h 87"/>
                <a:gd name="T8" fmla="*/ 21 w 21"/>
                <a:gd name="T9" fmla="*/ 0 h 87"/>
                <a:gd name="T10" fmla="*/ 21 w 21"/>
                <a:gd name="T11" fmla="*/ 13 h 87"/>
              </a:gdLst>
              <a:ahLst/>
              <a:cxnLst>
                <a:cxn ang="0">
                  <a:pos x="T0" y="T1"/>
                </a:cxn>
                <a:cxn ang="0">
                  <a:pos x="T2" y="T3"/>
                </a:cxn>
                <a:cxn ang="0">
                  <a:pos x="T4" y="T5"/>
                </a:cxn>
                <a:cxn ang="0">
                  <a:pos x="T6" y="T7"/>
                </a:cxn>
                <a:cxn ang="0">
                  <a:pos x="T8" y="T9"/>
                </a:cxn>
                <a:cxn ang="0">
                  <a:pos x="T10" y="T11"/>
                </a:cxn>
              </a:cxnLst>
              <a:rect l="0" t="0" r="r" b="b"/>
              <a:pathLst>
                <a:path w="21" h="87">
                  <a:moveTo>
                    <a:pt x="21" y="13"/>
                  </a:moveTo>
                  <a:lnTo>
                    <a:pt x="3" y="87"/>
                  </a:lnTo>
                  <a:lnTo>
                    <a:pt x="3" y="87"/>
                  </a:lnTo>
                  <a:lnTo>
                    <a:pt x="0" y="87"/>
                  </a:lnTo>
                  <a:lnTo>
                    <a:pt x="21" y="0"/>
                  </a:lnTo>
                  <a:lnTo>
                    <a:pt x="2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4">
              <a:extLst>
                <a:ext uri="{FF2B5EF4-FFF2-40B4-BE49-F238E27FC236}">
                  <a16:creationId xmlns:a16="http://schemas.microsoft.com/office/drawing/2014/main" id="{C317E803-57F0-4B06-AD74-8E07FDEFC89B}"/>
                </a:ext>
              </a:extLst>
            </p:cNvPr>
            <p:cNvSpPr>
              <a:spLocks/>
            </p:cNvSpPr>
            <p:nvPr/>
          </p:nvSpPr>
          <p:spPr bwMode="auto">
            <a:xfrm>
              <a:off x="-374650" y="4632325"/>
              <a:ext cx="17463" cy="69850"/>
            </a:xfrm>
            <a:custGeom>
              <a:avLst/>
              <a:gdLst>
                <a:gd name="T0" fmla="*/ 21 w 21"/>
                <a:gd name="T1" fmla="*/ 13 h 87"/>
                <a:gd name="T2" fmla="*/ 3 w 21"/>
                <a:gd name="T3" fmla="*/ 87 h 87"/>
                <a:gd name="T4" fmla="*/ 3 w 21"/>
                <a:gd name="T5" fmla="*/ 87 h 87"/>
                <a:gd name="T6" fmla="*/ 0 w 21"/>
                <a:gd name="T7" fmla="*/ 87 h 87"/>
                <a:gd name="T8" fmla="*/ 21 w 21"/>
                <a:gd name="T9" fmla="*/ 0 h 87"/>
                <a:gd name="T10" fmla="*/ 21 w 21"/>
                <a:gd name="T11" fmla="*/ 13 h 87"/>
              </a:gdLst>
              <a:ahLst/>
              <a:cxnLst>
                <a:cxn ang="0">
                  <a:pos x="T0" y="T1"/>
                </a:cxn>
                <a:cxn ang="0">
                  <a:pos x="T2" y="T3"/>
                </a:cxn>
                <a:cxn ang="0">
                  <a:pos x="T4" y="T5"/>
                </a:cxn>
                <a:cxn ang="0">
                  <a:pos x="T6" y="T7"/>
                </a:cxn>
                <a:cxn ang="0">
                  <a:pos x="T8" y="T9"/>
                </a:cxn>
                <a:cxn ang="0">
                  <a:pos x="T10" y="T11"/>
                </a:cxn>
              </a:cxnLst>
              <a:rect l="0" t="0" r="r" b="b"/>
              <a:pathLst>
                <a:path w="21" h="87">
                  <a:moveTo>
                    <a:pt x="21" y="13"/>
                  </a:moveTo>
                  <a:lnTo>
                    <a:pt x="3" y="87"/>
                  </a:lnTo>
                  <a:lnTo>
                    <a:pt x="3" y="87"/>
                  </a:lnTo>
                  <a:lnTo>
                    <a:pt x="0" y="87"/>
                  </a:lnTo>
                  <a:lnTo>
                    <a:pt x="21" y="0"/>
                  </a:lnTo>
                  <a:lnTo>
                    <a:pt x="2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5">
              <a:extLst>
                <a:ext uri="{FF2B5EF4-FFF2-40B4-BE49-F238E27FC236}">
                  <a16:creationId xmlns:a16="http://schemas.microsoft.com/office/drawing/2014/main" id="{87FCEB5A-F287-47F7-8297-6024528E32FA}"/>
                </a:ext>
              </a:extLst>
            </p:cNvPr>
            <p:cNvSpPr>
              <a:spLocks/>
            </p:cNvSpPr>
            <p:nvPr/>
          </p:nvSpPr>
          <p:spPr bwMode="auto">
            <a:xfrm>
              <a:off x="-222250" y="4632325"/>
              <a:ext cx="17463" cy="69850"/>
            </a:xfrm>
            <a:custGeom>
              <a:avLst/>
              <a:gdLst>
                <a:gd name="T0" fmla="*/ 0 w 20"/>
                <a:gd name="T1" fmla="*/ 13 h 87"/>
                <a:gd name="T2" fmla="*/ 0 w 20"/>
                <a:gd name="T3" fmla="*/ 0 h 87"/>
                <a:gd name="T4" fmla="*/ 20 w 20"/>
                <a:gd name="T5" fmla="*/ 87 h 87"/>
                <a:gd name="T6" fmla="*/ 20 w 20"/>
                <a:gd name="T7" fmla="*/ 87 h 87"/>
                <a:gd name="T8" fmla="*/ 17 w 20"/>
                <a:gd name="T9" fmla="*/ 87 h 87"/>
                <a:gd name="T10" fmla="*/ 0 w 20"/>
                <a:gd name="T11" fmla="*/ 13 h 87"/>
              </a:gdLst>
              <a:ahLst/>
              <a:cxnLst>
                <a:cxn ang="0">
                  <a:pos x="T0" y="T1"/>
                </a:cxn>
                <a:cxn ang="0">
                  <a:pos x="T2" y="T3"/>
                </a:cxn>
                <a:cxn ang="0">
                  <a:pos x="T4" y="T5"/>
                </a:cxn>
                <a:cxn ang="0">
                  <a:pos x="T6" y="T7"/>
                </a:cxn>
                <a:cxn ang="0">
                  <a:pos x="T8" y="T9"/>
                </a:cxn>
                <a:cxn ang="0">
                  <a:pos x="T10" y="T11"/>
                </a:cxn>
              </a:cxnLst>
              <a:rect l="0" t="0" r="r" b="b"/>
              <a:pathLst>
                <a:path w="20" h="87">
                  <a:moveTo>
                    <a:pt x="0" y="13"/>
                  </a:moveTo>
                  <a:lnTo>
                    <a:pt x="0" y="0"/>
                  </a:lnTo>
                  <a:lnTo>
                    <a:pt x="20" y="87"/>
                  </a:lnTo>
                  <a:lnTo>
                    <a:pt x="20" y="87"/>
                  </a:lnTo>
                  <a:lnTo>
                    <a:pt x="17" y="87"/>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6">
              <a:extLst>
                <a:ext uri="{FF2B5EF4-FFF2-40B4-BE49-F238E27FC236}">
                  <a16:creationId xmlns:a16="http://schemas.microsoft.com/office/drawing/2014/main" id="{7BAE0BAF-C196-486B-A9A7-9784FB1B5DEB}"/>
                </a:ext>
              </a:extLst>
            </p:cNvPr>
            <p:cNvSpPr>
              <a:spLocks/>
            </p:cNvSpPr>
            <p:nvPr/>
          </p:nvSpPr>
          <p:spPr bwMode="auto">
            <a:xfrm>
              <a:off x="-222250" y="4632325"/>
              <a:ext cx="17463" cy="69850"/>
            </a:xfrm>
            <a:custGeom>
              <a:avLst/>
              <a:gdLst>
                <a:gd name="T0" fmla="*/ 0 w 20"/>
                <a:gd name="T1" fmla="*/ 13 h 87"/>
                <a:gd name="T2" fmla="*/ 0 w 20"/>
                <a:gd name="T3" fmla="*/ 0 h 87"/>
                <a:gd name="T4" fmla="*/ 20 w 20"/>
                <a:gd name="T5" fmla="*/ 87 h 87"/>
                <a:gd name="T6" fmla="*/ 20 w 20"/>
                <a:gd name="T7" fmla="*/ 87 h 87"/>
                <a:gd name="T8" fmla="*/ 17 w 20"/>
                <a:gd name="T9" fmla="*/ 87 h 87"/>
                <a:gd name="T10" fmla="*/ 0 w 20"/>
                <a:gd name="T11" fmla="*/ 13 h 87"/>
              </a:gdLst>
              <a:ahLst/>
              <a:cxnLst>
                <a:cxn ang="0">
                  <a:pos x="T0" y="T1"/>
                </a:cxn>
                <a:cxn ang="0">
                  <a:pos x="T2" y="T3"/>
                </a:cxn>
                <a:cxn ang="0">
                  <a:pos x="T4" y="T5"/>
                </a:cxn>
                <a:cxn ang="0">
                  <a:pos x="T6" y="T7"/>
                </a:cxn>
                <a:cxn ang="0">
                  <a:pos x="T8" y="T9"/>
                </a:cxn>
                <a:cxn ang="0">
                  <a:pos x="T10" y="T11"/>
                </a:cxn>
              </a:cxnLst>
              <a:rect l="0" t="0" r="r" b="b"/>
              <a:pathLst>
                <a:path w="20" h="87">
                  <a:moveTo>
                    <a:pt x="0" y="13"/>
                  </a:moveTo>
                  <a:lnTo>
                    <a:pt x="0" y="0"/>
                  </a:lnTo>
                  <a:lnTo>
                    <a:pt x="20" y="87"/>
                  </a:lnTo>
                  <a:lnTo>
                    <a:pt x="20" y="87"/>
                  </a:lnTo>
                  <a:lnTo>
                    <a:pt x="17" y="87"/>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Rectangle 17">
              <a:extLst>
                <a:ext uri="{FF2B5EF4-FFF2-40B4-BE49-F238E27FC236}">
                  <a16:creationId xmlns:a16="http://schemas.microsoft.com/office/drawing/2014/main" id="{48B0C0D5-F00B-44DC-A2B0-C4751943A0CA}"/>
                </a:ext>
              </a:extLst>
            </p:cNvPr>
            <p:cNvSpPr>
              <a:spLocks noChangeArrowheads="1"/>
            </p:cNvSpPr>
            <p:nvPr/>
          </p:nvSpPr>
          <p:spPr bwMode="auto">
            <a:xfrm>
              <a:off x="-357188" y="4516438"/>
              <a:ext cx="4763"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Rectangle 18">
              <a:extLst>
                <a:ext uri="{FF2B5EF4-FFF2-40B4-BE49-F238E27FC236}">
                  <a16:creationId xmlns:a16="http://schemas.microsoft.com/office/drawing/2014/main" id="{9AD64E5E-8FFF-4FFE-BD0C-76D39223BD85}"/>
                </a:ext>
              </a:extLst>
            </p:cNvPr>
            <p:cNvSpPr>
              <a:spLocks noChangeArrowheads="1"/>
            </p:cNvSpPr>
            <p:nvPr/>
          </p:nvSpPr>
          <p:spPr bwMode="auto">
            <a:xfrm>
              <a:off x="-227013" y="4516438"/>
              <a:ext cx="4763"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Rectangle 19">
              <a:extLst>
                <a:ext uri="{FF2B5EF4-FFF2-40B4-BE49-F238E27FC236}">
                  <a16:creationId xmlns:a16="http://schemas.microsoft.com/office/drawing/2014/main" id="{52675B28-B874-4AD7-BF18-C789F438CBF1}"/>
                </a:ext>
              </a:extLst>
            </p:cNvPr>
            <p:cNvSpPr>
              <a:spLocks noChangeArrowheads="1"/>
            </p:cNvSpPr>
            <p:nvPr/>
          </p:nvSpPr>
          <p:spPr bwMode="auto">
            <a:xfrm>
              <a:off x="-228600" y="451643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Rectangle 20">
              <a:extLst>
                <a:ext uri="{FF2B5EF4-FFF2-40B4-BE49-F238E27FC236}">
                  <a16:creationId xmlns:a16="http://schemas.microsoft.com/office/drawing/2014/main" id="{5DF196F4-BB02-424B-A99D-C8085410498D}"/>
                </a:ext>
              </a:extLst>
            </p:cNvPr>
            <p:cNvSpPr>
              <a:spLocks noChangeArrowheads="1"/>
            </p:cNvSpPr>
            <p:nvPr/>
          </p:nvSpPr>
          <p:spPr bwMode="auto">
            <a:xfrm>
              <a:off x="-352425" y="451643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Rectangle 21">
              <a:extLst>
                <a:ext uri="{FF2B5EF4-FFF2-40B4-BE49-F238E27FC236}">
                  <a16:creationId xmlns:a16="http://schemas.microsoft.com/office/drawing/2014/main" id="{28AB12AF-2A80-47E1-9FEB-13BE84B1532C}"/>
                </a:ext>
              </a:extLst>
            </p:cNvPr>
            <p:cNvSpPr>
              <a:spLocks noChangeArrowheads="1"/>
            </p:cNvSpPr>
            <p:nvPr/>
          </p:nvSpPr>
          <p:spPr bwMode="auto">
            <a:xfrm>
              <a:off x="-350838" y="4516438"/>
              <a:ext cx="61913"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Rectangle 22">
              <a:extLst>
                <a:ext uri="{FF2B5EF4-FFF2-40B4-BE49-F238E27FC236}">
                  <a16:creationId xmlns:a16="http://schemas.microsoft.com/office/drawing/2014/main" id="{269596AA-7614-4ED9-A2E0-836A7927C517}"/>
                </a:ext>
              </a:extLst>
            </p:cNvPr>
            <p:cNvSpPr>
              <a:spLocks noChangeArrowheads="1"/>
            </p:cNvSpPr>
            <p:nvPr/>
          </p:nvSpPr>
          <p:spPr bwMode="auto">
            <a:xfrm>
              <a:off x="-288925" y="4516438"/>
              <a:ext cx="60325"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3">
              <a:extLst>
                <a:ext uri="{FF2B5EF4-FFF2-40B4-BE49-F238E27FC236}">
                  <a16:creationId xmlns:a16="http://schemas.microsoft.com/office/drawing/2014/main" id="{4117F553-D1C5-42CE-886A-3693004F722B}"/>
                </a:ext>
              </a:extLst>
            </p:cNvPr>
            <p:cNvSpPr>
              <a:spLocks/>
            </p:cNvSpPr>
            <p:nvPr/>
          </p:nvSpPr>
          <p:spPr bwMode="auto">
            <a:xfrm>
              <a:off x="-341313" y="4365625"/>
              <a:ext cx="103188" cy="103188"/>
            </a:xfrm>
            <a:custGeom>
              <a:avLst/>
              <a:gdLst>
                <a:gd name="T0" fmla="*/ 64 w 130"/>
                <a:gd name="T1" fmla="*/ 130 h 130"/>
                <a:gd name="T2" fmla="*/ 64 w 130"/>
                <a:gd name="T3" fmla="*/ 130 h 130"/>
                <a:gd name="T4" fmla="*/ 64 w 130"/>
                <a:gd name="T5" fmla="*/ 130 h 130"/>
                <a:gd name="T6" fmla="*/ 77 w 130"/>
                <a:gd name="T7" fmla="*/ 129 h 130"/>
                <a:gd name="T8" fmla="*/ 90 w 130"/>
                <a:gd name="T9" fmla="*/ 125 h 130"/>
                <a:gd name="T10" fmla="*/ 101 w 130"/>
                <a:gd name="T11" fmla="*/ 119 h 130"/>
                <a:gd name="T12" fmla="*/ 111 w 130"/>
                <a:gd name="T13" fmla="*/ 111 h 130"/>
                <a:gd name="T14" fmla="*/ 119 w 130"/>
                <a:gd name="T15" fmla="*/ 101 h 130"/>
                <a:gd name="T16" fmla="*/ 125 w 130"/>
                <a:gd name="T17" fmla="*/ 91 h 130"/>
                <a:gd name="T18" fmla="*/ 128 w 130"/>
                <a:gd name="T19" fmla="*/ 77 h 130"/>
                <a:gd name="T20" fmla="*/ 130 w 130"/>
                <a:gd name="T21" fmla="*/ 64 h 130"/>
                <a:gd name="T22" fmla="*/ 130 w 130"/>
                <a:gd name="T23" fmla="*/ 64 h 130"/>
                <a:gd name="T24" fmla="*/ 128 w 130"/>
                <a:gd name="T25" fmla="*/ 51 h 130"/>
                <a:gd name="T26" fmla="*/ 125 w 130"/>
                <a:gd name="T27" fmla="*/ 39 h 130"/>
                <a:gd name="T28" fmla="*/ 119 w 130"/>
                <a:gd name="T29" fmla="*/ 29 h 130"/>
                <a:gd name="T30" fmla="*/ 111 w 130"/>
                <a:gd name="T31" fmla="*/ 19 h 130"/>
                <a:gd name="T32" fmla="*/ 101 w 130"/>
                <a:gd name="T33" fmla="*/ 11 h 130"/>
                <a:gd name="T34" fmla="*/ 90 w 130"/>
                <a:gd name="T35" fmla="*/ 5 h 130"/>
                <a:gd name="T36" fmla="*/ 77 w 130"/>
                <a:gd name="T37" fmla="*/ 1 h 130"/>
                <a:gd name="T38" fmla="*/ 64 w 130"/>
                <a:gd name="T39" fmla="*/ 0 h 130"/>
                <a:gd name="T40" fmla="*/ 64 w 130"/>
                <a:gd name="T41" fmla="*/ 0 h 130"/>
                <a:gd name="T42" fmla="*/ 64 w 130"/>
                <a:gd name="T43" fmla="*/ 0 h 130"/>
                <a:gd name="T44" fmla="*/ 51 w 130"/>
                <a:gd name="T45" fmla="*/ 1 h 130"/>
                <a:gd name="T46" fmla="*/ 39 w 130"/>
                <a:gd name="T47" fmla="*/ 5 h 130"/>
                <a:gd name="T48" fmla="*/ 28 w 130"/>
                <a:gd name="T49" fmla="*/ 11 h 130"/>
                <a:gd name="T50" fmla="*/ 19 w 130"/>
                <a:gd name="T51" fmla="*/ 19 h 130"/>
                <a:gd name="T52" fmla="*/ 10 w 130"/>
                <a:gd name="T53" fmla="*/ 29 h 130"/>
                <a:gd name="T54" fmla="*/ 4 w 130"/>
                <a:gd name="T55" fmla="*/ 39 h 130"/>
                <a:gd name="T56" fmla="*/ 1 w 130"/>
                <a:gd name="T57" fmla="*/ 51 h 130"/>
                <a:gd name="T58" fmla="*/ 0 w 130"/>
                <a:gd name="T59" fmla="*/ 64 h 130"/>
                <a:gd name="T60" fmla="*/ 0 w 130"/>
                <a:gd name="T61" fmla="*/ 64 h 130"/>
                <a:gd name="T62" fmla="*/ 1 w 130"/>
                <a:gd name="T63" fmla="*/ 77 h 130"/>
                <a:gd name="T64" fmla="*/ 4 w 130"/>
                <a:gd name="T65" fmla="*/ 91 h 130"/>
                <a:gd name="T66" fmla="*/ 10 w 130"/>
                <a:gd name="T67" fmla="*/ 101 h 130"/>
                <a:gd name="T68" fmla="*/ 19 w 130"/>
                <a:gd name="T69" fmla="*/ 111 h 130"/>
                <a:gd name="T70" fmla="*/ 28 w 130"/>
                <a:gd name="T71" fmla="*/ 119 h 130"/>
                <a:gd name="T72" fmla="*/ 39 w 130"/>
                <a:gd name="T73" fmla="*/ 125 h 130"/>
                <a:gd name="T74" fmla="*/ 51 w 130"/>
                <a:gd name="T75" fmla="*/ 129 h 130"/>
                <a:gd name="T76" fmla="*/ 64 w 130"/>
                <a:gd name="T77" fmla="*/ 130 h 130"/>
                <a:gd name="T78" fmla="*/ 64 w 130"/>
                <a:gd name="T79"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130">
                  <a:moveTo>
                    <a:pt x="64" y="130"/>
                  </a:moveTo>
                  <a:lnTo>
                    <a:pt x="64" y="130"/>
                  </a:lnTo>
                  <a:lnTo>
                    <a:pt x="64" y="130"/>
                  </a:lnTo>
                  <a:lnTo>
                    <a:pt x="77" y="129"/>
                  </a:lnTo>
                  <a:lnTo>
                    <a:pt x="90" y="125"/>
                  </a:lnTo>
                  <a:lnTo>
                    <a:pt x="101" y="119"/>
                  </a:lnTo>
                  <a:lnTo>
                    <a:pt x="111" y="111"/>
                  </a:lnTo>
                  <a:lnTo>
                    <a:pt x="119" y="101"/>
                  </a:lnTo>
                  <a:lnTo>
                    <a:pt x="125" y="91"/>
                  </a:lnTo>
                  <a:lnTo>
                    <a:pt x="128" y="77"/>
                  </a:lnTo>
                  <a:lnTo>
                    <a:pt x="130" y="64"/>
                  </a:lnTo>
                  <a:lnTo>
                    <a:pt x="130" y="64"/>
                  </a:lnTo>
                  <a:lnTo>
                    <a:pt x="128" y="51"/>
                  </a:lnTo>
                  <a:lnTo>
                    <a:pt x="125" y="39"/>
                  </a:lnTo>
                  <a:lnTo>
                    <a:pt x="119" y="29"/>
                  </a:lnTo>
                  <a:lnTo>
                    <a:pt x="111" y="19"/>
                  </a:lnTo>
                  <a:lnTo>
                    <a:pt x="101" y="11"/>
                  </a:lnTo>
                  <a:lnTo>
                    <a:pt x="90" y="5"/>
                  </a:lnTo>
                  <a:lnTo>
                    <a:pt x="77" y="1"/>
                  </a:lnTo>
                  <a:lnTo>
                    <a:pt x="64" y="0"/>
                  </a:lnTo>
                  <a:lnTo>
                    <a:pt x="64" y="0"/>
                  </a:lnTo>
                  <a:lnTo>
                    <a:pt x="64" y="0"/>
                  </a:lnTo>
                  <a:lnTo>
                    <a:pt x="51" y="1"/>
                  </a:lnTo>
                  <a:lnTo>
                    <a:pt x="39" y="5"/>
                  </a:lnTo>
                  <a:lnTo>
                    <a:pt x="28" y="11"/>
                  </a:lnTo>
                  <a:lnTo>
                    <a:pt x="19" y="19"/>
                  </a:lnTo>
                  <a:lnTo>
                    <a:pt x="10" y="29"/>
                  </a:lnTo>
                  <a:lnTo>
                    <a:pt x="4" y="39"/>
                  </a:lnTo>
                  <a:lnTo>
                    <a:pt x="1" y="51"/>
                  </a:lnTo>
                  <a:lnTo>
                    <a:pt x="0" y="64"/>
                  </a:lnTo>
                  <a:lnTo>
                    <a:pt x="0" y="64"/>
                  </a:lnTo>
                  <a:lnTo>
                    <a:pt x="1" y="77"/>
                  </a:lnTo>
                  <a:lnTo>
                    <a:pt x="4" y="91"/>
                  </a:lnTo>
                  <a:lnTo>
                    <a:pt x="10" y="101"/>
                  </a:lnTo>
                  <a:lnTo>
                    <a:pt x="19" y="111"/>
                  </a:lnTo>
                  <a:lnTo>
                    <a:pt x="28" y="119"/>
                  </a:lnTo>
                  <a:lnTo>
                    <a:pt x="39" y="125"/>
                  </a:lnTo>
                  <a:lnTo>
                    <a:pt x="51" y="129"/>
                  </a:lnTo>
                  <a:lnTo>
                    <a:pt x="64" y="130"/>
                  </a:lnTo>
                  <a:lnTo>
                    <a:pt x="64"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4">
              <a:extLst>
                <a:ext uri="{FF2B5EF4-FFF2-40B4-BE49-F238E27FC236}">
                  <a16:creationId xmlns:a16="http://schemas.microsoft.com/office/drawing/2014/main" id="{5D5B37F6-00AF-4243-A875-A9CA1649F915}"/>
                </a:ext>
              </a:extLst>
            </p:cNvPr>
            <p:cNvSpPr>
              <a:spLocks/>
            </p:cNvSpPr>
            <p:nvPr/>
          </p:nvSpPr>
          <p:spPr bwMode="auto">
            <a:xfrm>
              <a:off x="-390525" y="4516438"/>
              <a:ext cx="203200" cy="398463"/>
            </a:xfrm>
            <a:custGeom>
              <a:avLst/>
              <a:gdLst>
                <a:gd name="T0" fmla="*/ 214 w 257"/>
                <a:gd name="T1" fmla="*/ 160 h 504"/>
                <a:gd name="T2" fmla="*/ 206 w 257"/>
                <a:gd name="T3" fmla="*/ 124 h 504"/>
                <a:gd name="T4" fmla="*/ 206 w 257"/>
                <a:gd name="T5" fmla="*/ 0 h 504"/>
                <a:gd name="T6" fmla="*/ 128 w 257"/>
                <a:gd name="T7" fmla="*/ 0 h 504"/>
                <a:gd name="T8" fmla="*/ 52 w 257"/>
                <a:gd name="T9" fmla="*/ 0 h 504"/>
                <a:gd name="T10" fmla="*/ 52 w 257"/>
                <a:gd name="T11" fmla="*/ 124 h 504"/>
                <a:gd name="T12" fmla="*/ 43 w 257"/>
                <a:gd name="T13" fmla="*/ 160 h 504"/>
                <a:gd name="T14" fmla="*/ 25 w 257"/>
                <a:gd name="T15" fmla="*/ 234 h 504"/>
                <a:gd name="T16" fmla="*/ 0 w 257"/>
                <a:gd name="T17" fmla="*/ 340 h 504"/>
                <a:gd name="T18" fmla="*/ 52 w 257"/>
                <a:gd name="T19" fmla="*/ 340 h 504"/>
                <a:gd name="T20" fmla="*/ 52 w 257"/>
                <a:gd name="T21" fmla="*/ 468 h 504"/>
                <a:gd name="T22" fmla="*/ 52 w 257"/>
                <a:gd name="T23" fmla="*/ 468 h 504"/>
                <a:gd name="T24" fmla="*/ 53 w 257"/>
                <a:gd name="T25" fmla="*/ 475 h 504"/>
                <a:gd name="T26" fmla="*/ 54 w 257"/>
                <a:gd name="T27" fmla="*/ 482 h 504"/>
                <a:gd name="T28" fmla="*/ 58 w 257"/>
                <a:gd name="T29" fmla="*/ 488 h 504"/>
                <a:gd name="T30" fmla="*/ 62 w 257"/>
                <a:gd name="T31" fmla="*/ 493 h 504"/>
                <a:gd name="T32" fmla="*/ 67 w 257"/>
                <a:gd name="T33" fmla="*/ 498 h 504"/>
                <a:gd name="T34" fmla="*/ 73 w 257"/>
                <a:gd name="T35" fmla="*/ 501 h 504"/>
                <a:gd name="T36" fmla="*/ 80 w 257"/>
                <a:gd name="T37" fmla="*/ 503 h 504"/>
                <a:gd name="T38" fmla="*/ 87 w 257"/>
                <a:gd name="T39" fmla="*/ 504 h 504"/>
                <a:gd name="T40" fmla="*/ 87 w 257"/>
                <a:gd name="T41" fmla="*/ 504 h 504"/>
                <a:gd name="T42" fmla="*/ 95 w 257"/>
                <a:gd name="T43" fmla="*/ 503 h 504"/>
                <a:gd name="T44" fmla="*/ 101 w 257"/>
                <a:gd name="T45" fmla="*/ 501 h 504"/>
                <a:gd name="T46" fmla="*/ 107 w 257"/>
                <a:gd name="T47" fmla="*/ 498 h 504"/>
                <a:gd name="T48" fmla="*/ 112 w 257"/>
                <a:gd name="T49" fmla="*/ 493 h 504"/>
                <a:gd name="T50" fmla="*/ 116 w 257"/>
                <a:gd name="T51" fmla="*/ 488 h 504"/>
                <a:gd name="T52" fmla="*/ 120 w 257"/>
                <a:gd name="T53" fmla="*/ 482 h 504"/>
                <a:gd name="T54" fmla="*/ 122 w 257"/>
                <a:gd name="T55" fmla="*/ 475 h 504"/>
                <a:gd name="T56" fmla="*/ 122 w 257"/>
                <a:gd name="T57" fmla="*/ 468 h 504"/>
                <a:gd name="T58" fmla="*/ 122 w 257"/>
                <a:gd name="T59" fmla="*/ 340 h 504"/>
                <a:gd name="T60" fmla="*/ 123 w 257"/>
                <a:gd name="T61" fmla="*/ 340 h 504"/>
                <a:gd name="T62" fmla="*/ 128 w 257"/>
                <a:gd name="T63" fmla="*/ 340 h 504"/>
                <a:gd name="T64" fmla="*/ 133 w 257"/>
                <a:gd name="T65" fmla="*/ 340 h 504"/>
                <a:gd name="T66" fmla="*/ 134 w 257"/>
                <a:gd name="T67" fmla="*/ 340 h 504"/>
                <a:gd name="T68" fmla="*/ 134 w 257"/>
                <a:gd name="T69" fmla="*/ 468 h 504"/>
                <a:gd name="T70" fmla="*/ 134 w 257"/>
                <a:gd name="T71" fmla="*/ 468 h 504"/>
                <a:gd name="T72" fmla="*/ 135 w 257"/>
                <a:gd name="T73" fmla="*/ 475 h 504"/>
                <a:gd name="T74" fmla="*/ 138 w 257"/>
                <a:gd name="T75" fmla="*/ 482 h 504"/>
                <a:gd name="T76" fmla="*/ 140 w 257"/>
                <a:gd name="T77" fmla="*/ 488 h 504"/>
                <a:gd name="T78" fmla="*/ 145 w 257"/>
                <a:gd name="T79" fmla="*/ 493 h 504"/>
                <a:gd name="T80" fmla="*/ 149 w 257"/>
                <a:gd name="T81" fmla="*/ 498 h 504"/>
                <a:gd name="T82" fmla="*/ 155 w 257"/>
                <a:gd name="T83" fmla="*/ 501 h 504"/>
                <a:gd name="T84" fmla="*/ 163 w 257"/>
                <a:gd name="T85" fmla="*/ 503 h 504"/>
                <a:gd name="T86" fmla="*/ 170 w 257"/>
                <a:gd name="T87" fmla="*/ 504 h 504"/>
                <a:gd name="T88" fmla="*/ 170 w 257"/>
                <a:gd name="T89" fmla="*/ 504 h 504"/>
                <a:gd name="T90" fmla="*/ 177 w 257"/>
                <a:gd name="T91" fmla="*/ 503 h 504"/>
                <a:gd name="T92" fmla="*/ 184 w 257"/>
                <a:gd name="T93" fmla="*/ 501 h 504"/>
                <a:gd name="T94" fmla="*/ 190 w 257"/>
                <a:gd name="T95" fmla="*/ 498 h 504"/>
                <a:gd name="T96" fmla="*/ 195 w 257"/>
                <a:gd name="T97" fmla="*/ 493 h 504"/>
                <a:gd name="T98" fmla="*/ 200 w 257"/>
                <a:gd name="T99" fmla="*/ 488 h 504"/>
                <a:gd name="T100" fmla="*/ 202 w 257"/>
                <a:gd name="T101" fmla="*/ 482 h 504"/>
                <a:gd name="T102" fmla="*/ 204 w 257"/>
                <a:gd name="T103" fmla="*/ 475 h 504"/>
                <a:gd name="T104" fmla="*/ 206 w 257"/>
                <a:gd name="T105" fmla="*/ 468 h 504"/>
                <a:gd name="T106" fmla="*/ 206 w 257"/>
                <a:gd name="T107" fmla="*/ 340 h 504"/>
                <a:gd name="T108" fmla="*/ 257 w 257"/>
                <a:gd name="T109" fmla="*/ 340 h 504"/>
                <a:gd name="T110" fmla="*/ 231 w 257"/>
                <a:gd name="T111" fmla="*/ 234 h 504"/>
                <a:gd name="T112" fmla="*/ 214 w 257"/>
                <a:gd name="T113" fmla="*/ 16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7" h="504">
                  <a:moveTo>
                    <a:pt x="214" y="160"/>
                  </a:moveTo>
                  <a:lnTo>
                    <a:pt x="206" y="124"/>
                  </a:lnTo>
                  <a:lnTo>
                    <a:pt x="206" y="0"/>
                  </a:lnTo>
                  <a:lnTo>
                    <a:pt x="128" y="0"/>
                  </a:lnTo>
                  <a:lnTo>
                    <a:pt x="52" y="0"/>
                  </a:lnTo>
                  <a:lnTo>
                    <a:pt x="52" y="124"/>
                  </a:lnTo>
                  <a:lnTo>
                    <a:pt x="43" y="160"/>
                  </a:lnTo>
                  <a:lnTo>
                    <a:pt x="25" y="234"/>
                  </a:lnTo>
                  <a:lnTo>
                    <a:pt x="0" y="340"/>
                  </a:lnTo>
                  <a:lnTo>
                    <a:pt x="52" y="340"/>
                  </a:lnTo>
                  <a:lnTo>
                    <a:pt x="52" y="468"/>
                  </a:lnTo>
                  <a:lnTo>
                    <a:pt x="52" y="468"/>
                  </a:lnTo>
                  <a:lnTo>
                    <a:pt x="53" y="475"/>
                  </a:lnTo>
                  <a:lnTo>
                    <a:pt x="54" y="482"/>
                  </a:lnTo>
                  <a:lnTo>
                    <a:pt x="58" y="488"/>
                  </a:lnTo>
                  <a:lnTo>
                    <a:pt x="62" y="493"/>
                  </a:lnTo>
                  <a:lnTo>
                    <a:pt x="67" y="498"/>
                  </a:lnTo>
                  <a:lnTo>
                    <a:pt x="73" y="501"/>
                  </a:lnTo>
                  <a:lnTo>
                    <a:pt x="80" y="503"/>
                  </a:lnTo>
                  <a:lnTo>
                    <a:pt x="87" y="504"/>
                  </a:lnTo>
                  <a:lnTo>
                    <a:pt x="87" y="504"/>
                  </a:lnTo>
                  <a:lnTo>
                    <a:pt x="95" y="503"/>
                  </a:lnTo>
                  <a:lnTo>
                    <a:pt x="101" y="501"/>
                  </a:lnTo>
                  <a:lnTo>
                    <a:pt x="107" y="498"/>
                  </a:lnTo>
                  <a:lnTo>
                    <a:pt x="112" y="493"/>
                  </a:lnTo>
                  <a:lnTo>
                    <a:pt x="116" y="488"/>
                  </a:lnTo>
                  <a:lnTo>
                    <a:pt x="120" y="482"/>
                  </a:lnTo>
                  <a:lnTo>
                    <a:pt x="122" y="475"/>
                  </a:lnTo>
                  <a:lnTo>
                    <a:pt x="122" y="468"/>
                  </a:lnTo>
                  <a:lnTo>
                    <a:pt x="122" y="340"/>
                  </a:lnTo>
                  <a:lnTo>
                    <a:pt x="123" y="340"/>
                  </a:lnTo>
                  <a:lnTo>
                    <a:pt x="128" y="340"/>
                  </a:lnTo>
                  <a:lnTo>
                    <a:pt x="133" y="340"/>
                  </a:lnTo>
                  <a:lnTo>
                    <a:pt x="134" y="340"/>
                  </a:lnTo>
                  <a:lnTo>
                    <a:pt x="134" y="468"/>
                  </a:lnTo>
                  <a:lnTo>
                    <a:pt x="134" y="468"/>
                  </a:lnTo>
                  <a:lnTo>
                    <a:pt x="135" y="475"/>
                  </a:lnTo>
                  <a:lnTo>
                    <a:pt x="138" y="482"/>
                  </a:lnTo>
                  <a:lnTo>
                    <a:pt x="140" y="488"/>
                  </a:lnTo>
                  <a:lnTo>
                    <a:pt x="145" y="493"/>
                  </a:lnTo>
                  <a:lnTo>
                    <a:pt x="149" y="498"/>
                  </a:lnTo>
                  <a:lnTo>
                    <a:pt x="155" y="501"/>
                  </a:lnTo>
                  <a:lnTo>
                    <a:pt x="163" y="503"/>
                  </a:lnTo>
                  <a:lnTo>
                    <a:pt x="170" y="504"/>
                  </a:lnTo>
                  <a:lnTo>
                    <a:pt x="170" y="504"/>
                  </a:lnTo>
                  <a:lnTo>
                    <a:pt x="177" y="503"/>
                  </a:lnTo>
                  <a:lnTo>
                    <a:pt x="184" y="501"/>
                  </a:lnTo>
                  <a:lnTo>
                    <a:pt x="190" y="498"/>
                  </a:lnTo>
                  <a:lnTo>
                    <a:pt x="195" y="493"/>
                  </a:lnTo>
                  <a:lnTo>
                    <a:pt x="200" y="488"/>
                  </a:lnTo>
                  <a:lnTo>
                    <a:pt x="202" y="482"/>
                  </a:lnTo>
                  <a:lnTo>
                    <a:pt x="204" y="475"/>
                  </a:lnTo>
                  <a:lnTo>
                    <a:pt x="206" y="468"/>
                  </a:lnTo>
                  <a:lnTo>
                    <a:pt x="206" y="340"/>
                  </a:lnTo>
                  <a:lnTo>
                    <a:pt x="257" y="340"/>
                  </a:lnTo>
                  <a:lnTo>
                    <a:pt x="231" y="234"/>
                  </a:lnTo>
                  <a:lnTo>
                    <a:pt x="214"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5">
              <a:extLst>
                <a:ext uri="{FF2B5EF4-FFF2-40B4-BE49-F238E27FC236}">
                  <a16:creationId xmlns:a16="http://schemas.microsoft.com/office/drawing/2014/main" id="{8DD175A3-7B35-4194-BA4D-A42D5FDFAD11}"/>
                </a:ext>
              </a:extLst>
            </p:cNvPr>
            <p:cNvSpPr>
              <a:spLocks/>
            </p:cNvSpPr>
            <p:nvPr/>
          </p:nvSpPr>
          <p:spPr bwMode="auto">
            <a:xfrm>
              <a:off x="-396875" y="4475163"/>
              <a:ext cx="214313" cy="227013"/>
            </a:xfrm>
            <a:custGeom>
              <a:avLst/>
              <a:gdLst>
                <a:gd name="T0" fmla="*/ 232 w 271"/>
                <a:gd name="T1" fmla="*/ 0 h 286"/>
                <a:gd name="T2" fmla="*/ 135 w 271"/>
                <a:gd name="T3" fmla="*/ 0 h 286"/>
                <a:gd name="T4" fmla="*/ 38 w 271"/>
                <a:gd name="T5" fmla="*/ 0 h 286"/>
                <a:gd name="T6" fmla="*/ 38 w 271"/>
                <a:gd name="T7" fmla="*/ 0 h 286"/>
                <a:gd name="T8" fmla="*/ 31 w 271"/>
                <a:gd name="T9" fmla="*/ 1 h 286"/>
                <a:gd name="T10" fmla="*/ 24 w 271"/>
                <a:gd name="T11" fmla="*/ 4 h 286"/>
                <a:gd name="T12" fmla="*/ 17 w 271"/>
                <a:gd name="T13" fmla="*/ 7 h 286"/>
                <a:gd name="T14" fmla="*/ 11 w 271"/>
                <a:gd name="T15" fmla="*/ 12 h 286"/>
                <a:gd name="T16" fmla="*/ 6 w 271"/>
                <a:gd name="T17" fmla="*/ 18 h 286"/>
                <a:gd name="T18" fmla="*/ 3 w 271"/>
                <a:gd name="T19" fmla="*/ 24 h 286"/>
                <a:gd name="T20" fmla="*/ 0 w 271"/>
                <a:gd name="T21" fmla="*/ 31 h 286"/>
                <a:gd name="T22" fmla="*/ 0 w 271"/>
                <a:gd name="T23" fmla="*/ 39 h 286"/>
                <a:gd name="T24" fmla="*/ 0 w 271"/>
                <a:gd name="T25" fmla="*/ 261 h 286"/>
                <a:gd name="T26" fmla="*/ 0 w 271"/>
                <a:gd name="T27" fmla="*/ 261 h 286"/>
                <a:gd name="T28" fmla="*/ 0 w 271"/>
                <a:gd name="T29" fmla="*/ 266 h 286"/>
                <a:gd name="T30" fmla="*/ 1 w 271"/>
                <a:gd name="T31" fmla="*/ 271 h 286"/>
                <a:gd name="T32" fmla="*/ 4 w 271"/>
                <a:gd name="T33" fmla="*/ 276 h 286"/>
                <a:gd name="T34" fmla="*/ 7 w 271"/>
                <a:gd name="T35" fmla="*/ 279 h 286"/>
                <a:gd name="T36" fmla="*/ 11 w 271"/>
                <a:gd name="T37" fmla="*/ 282 h 286"/>
                <a:gd name="T38" fmla="*/ 16 w 271"/>
                <a:gd name="T39" fmla="*/ 284 h 286"/>
                <a:gd name="T40" fmla="*/ 21 w 271"/>
                <a:gd name="T41" fmla="*/ 285 h 286"/>
                <a:gd name="T42" fmla="*/ 25 w 271"/>
                <a:gd name="T43" fmla="*/ 286 h 286"/>
                <a:gd name="T44" fmla="*/ 25 w 271"/>
                <a:gd name="T45" fmla="*/ 286 h 286"/>
                <a:gd name="T46" fmla="*/ 29 w 271"/>
                <a:gd name="T47" fmla="*/ 285 h 286"/>
                <a:gd name="T48" fmla="*/ 50 w 271"/>
                <a:gd name="T49" fmla="*/ 198 h 286"/>
                <a:gd name="T50" fmla="*/ 50 w 271"/>
                <a:gd name="T51" fmla="*/ 51 h 286"/>
                <a:gd name="T52" fmla="*/ 50 w 271"/>
                <a:gd name="T53" fmla="*/ 51 h 286"/>
                <a:gd name="T54" fmla="*/ 55 w 271"/>
                <a:gd name="T55" fmla="*/ 51 h 286"/>
                <a:gd name="T56" fmla="*/ 59 w 271"/>
                <a:gd name="T57" fmla="*/ 51 h 286"/>
                <a:gd name="T58" fmla="*/ 135 w 271"/>
                <a:gd name="T59" fmla="*/ 51 h 286"/>
                <a:gd name="T60" fmla="*/ 213 w 271"/>
                <a:gd name="T61" fmla="*/ 51 h 286"/>
                <a:gd name="T62" fmla="*/ 215 w 271"/>
                <a:gd name="T63" fmla="*/ 51 h 286"/>
                <a:gd name="T64" fmla="*/ 221 w 271"/>
                <a:gd name="T65" fmla="*/ 51 h 286"/>
                <a:gd name="T66" fmla="*/ 221 w 271"/>
                <a:gd name="T67" fmla="*/ 51 h 286"/>
                <a:gd name="T68" fmla="*/ 221 w 271"/>
                <a:gd name="T69" fmla="*/ 198 h 286"/>
                <a:gd name="T70" fmla="*/ 241 w 271"/>
                <a:gd name="T71" fmla="*/ 285 h 286"/>
                <a:gd name="T72" fmla="*/ 241 w 271"/>
                <a:gd name="T73" fmla="*/ 285 h 286"/>
                <a:gd name="T74" fmla="*/ 245 w 271"/>
                <a:gd name="T75" fmla="*/ 286 h 286"/>
                <a:gd name="T76" fmla="*/ 245 w 271"/>
                <a:gd name="T77" fmla="*/ 286 h 286"/>
                <a:gd name="T78" fmla="*/ 251 w 271"/>
                <a:gd name="T79" fmla="*/ 285 h 286"/>
                <a:gd name="T80" fmla="*/ 255 w 271"/>
                <a:gd name="T81" fmla="*/ 284 h 286"/>
                <a:gd name="T82" fmla="*/ 259 w 271"/>
                <a:gd name="T83" fmla="*/ 282 h 286"/>
                <a:gd name="T84" fmla="*/ 264 w 271"/>
                <a:gd name="T85" fmla="*/ 279 h 286"/>
                <a:gd name="T86" fmla="*/ 266 w 271"/>
                <a:gd name="T87" fmla="*/ 276 h 286"/>
                <a:gd name="T88" fmla="*/ 269 w 271"/>
                <a:gd name="T89" fmla="*/ 271 h 286"/>
                <a:gd name="T90" fmla="*/ 270 w 271"/>
                <a:gd name="T91" fmla="*/ 266 h 286"/>
                <a:gd name="T92" fmla="*/ 271 w 271"/>
                <a:gd name="T93" fmla="*/ 261 h 286"/>
                <a:gd name="T94" fmla="*/ 271 w 271"/>
                <a:gd name="T95" fmla="*/ 39 h 286"/>
                <a:gd name="T96" fmla="*/ 271 w 271"/>
                <a:gd name="T97" fmla="*/ 39 h 286"/>
                <a:gd name="T98" fmla="*/ 270 w 271"/>
                <a:gd name="T99" fmla="*/ 31 h 286"/>
                <a:gd name="T100" fmla="*/ 267 w 271"/>
                <a:gd name="T101" fmla="*/ 24 h 286"/>
                <a:gd name="T102" fmla="*/ 264 w 271"/>
                <a:gd name="T103" fmla="*/ 18 h 286"/>
                <a:gd name="T104" fmla="*/ 259 w 271"/>
                <a:gd name="T105" fmla="*/ 12 h 286"/>
                <a:gd name="T106" fmla="*/ 253 w 271"/>
                <a:gd name="T107" fmla="*/ 7 h 286"/>
                <a:gd name="T108" fmla="*/ 247 w 271"/>
                <a:gd name="T109" fmla="*/ 4 h 286"/>
                <a:gd name="T110" fmla="*/ 240 w 271"/>
                <a:gd name="T111" fmla="*/ 1 h 286"/>
                <a:gd name="T112" fmla="*/ 232 w 271"/>
                <a:gd name="T113" fmla="*/ 0 h 286"/>
                <a:gd name="T114" fmla="*/ 232 w 271"/>
                <a:gd name="T115"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1" h="286">
                  <a:moveTo>
                    <a:pt x="232" y="0"/>
                  </a:moveTo>
                  <a:lnTo>
                    <a:pt x="135" y="0"/>
                  </a:lnTo>
                  <a:lnTo>
                    <a:pt x="38" y="0"/>
                  </a:lnTo>
                  <a:lnTo>
                    <a:pt x="38" y="0"/>
                  </a:lnTo>
                  <a:lnTo>
                    <a:pt x="31" y="1"/>
                  </a:lnTo>
                  <a:lnTo>
                    <a:pt x="24" y="4"/>
                  </a:lnTo>
                  <a:lnTo>
                    <a:pt x="17" y="7"/>
                  </a:lnTo>
                  <a:lnTo>
                    <a:pt x="11" y="12"/>
                  </a:lnTo>
                  <a:lnTo>
                    <a:pt x="6" y="18"/>
                  </a:lnTo>
                  <a:lnTo>
                    <a:pt x="3" y="24"/>
                  </a:lnTo>
                  <a:lnTo>
                    <a:pt x="0" y="31"/>
                  </a:lnTo>
                  <a:lnTo>
                    <a:pt x="0" y="39"/>
                  </a:lnTo>
                  <a:lnTo>
                    <a:pt x="0" y="261"/>
                  </a:lnTo>
                  <a:lnTo>
                    <a:pt x="0" y="261"/>
                  </a:lnTo>
                  <a:lnTo>
                    <a:pt x="0" y="266"/>
                  </a:lnTo>
                  <a:lnTo>
                    <a:pt x="1" y="271"/>
                  </a:lnTo>
                  <a:lnTo>
                    <a:pt x="4" y="276"/>
                  </a:lnTo>
                  <a:lnTo>
                    <a:pt x="7" y="279"/>
                  </a:lnTo>
                  <a:lnTo>
                    <a:pt x="11" y="282"/>
                  </a:lnTo>
                  <a:lnTo>
                    <a:pt x="16" y="284"/>
                  </a:lnTo>
                  <a:lnTo>
                    <a:pt x="21" y="285"/>
                  </a:lnTo>
                  <a:lnTo>
                    <a:pt x="25" y="286"/>
                  </a:lnTo>
                  <a:lnTo>
                    <a:pt x="25" y="286"/>
                  </a:lnTo>
                  <a:lnTo>
                    <a:pt x="29" y="285"/>
                  </a:lnTo>
                  <a:lnTo>
                    <a:pt x="50" y="198"/>
                  </a:lnTo>
                  <a:lnTo>
                    <a:pt x="50" y="51"/>
                  </a:lnTo>
                  <a:lnTo>
                    <a:pt x="50" y="51"/>
                  </a:lnTo>
                  <a:lnTo>
                    <a:pt x="55" y="51"/>
                  </a:lnTo>
                  <a:lnTo>
                    <a:pt x="59" y="51"/>
                  </a:lnTo>
                  <a:lnTo>
                    <a:pt x="135" y="51"/>
                  </a:lnTo>
                  <a:lnTo>
                    <a:pt x="213" y="51"/>
                  </a:lnTo>
                  <a:lnTo>
                    <a:pt x="215" y="51"/>
                  </a:lnTo>
                  <a:lnTo>
                    <a:pt x="221" y="51"/>
                  </a:lnTo>
                  <a:lnTo>
                    <a:pt x="221" y="51"/>
                  </a:lnTo>
                  <a:lnTo>
                    <a:pt x="221" y="198"/>
                  </a:lnTo>
                  <a:lnTo>
                    <a:pt x="241" y="285"/>
                  </a:lnTo>
                  <a:lnTo>
                    <a:pt x="241" y="285"/>
                  </a:lnTo>
                  <a:lnTo>
                    <a:pt x="245" y="286"/>
                  </a:lnTo>
                  <a:lnTo>
                    <a:pt x="245" y="286"/>
                  </a:lnTo>
                  <a:lnTo>
                    <a:pt x="251" y="285"/>
                  </a:lnTo>
                  <a:lnTo>
                    <a:pt x="255" y="284"/>
                  </a:lnTo>
                  <a:lnTo>
                    <a:pt x="259" y="282"/>
                  </a:lnTo>
                  <a:lnTo>
                    <a:pt x="264" y="279"/>
                  </a:lnTo>
                  <a:lnTo>
                    <a:pt x="266" y="276"/>
                  </a:lnTo>
                  <a:lnTo>
                    <a:pt x="269" y="271"/>
                  </a:lnTo>
                  <a:lnTo>
                    <a:pt x="270" y="266"/>
                  </a:lnTo>
                  <a:lnTo>
                    <a:pt x="271" y="261"/>
                  </a:lnTo>
                  <a:lnTo>
                    <a:pt x="271" y="39"/>
                  </a:lnTo>
                  <a:lnTo>
                    <a:pt x="271" y="39"/>
                  </a:lnTo>
                  <a:lnTo>
                    <a:pt x="270" y="31"/>
                  </a:lnTo>
                  <a:lnTo>
                    <a:pt x="267" y="24"/>
                  </a:lnTo>
                  <a:lnTo>
                    <a:pt x="264" y="18"/>
                  </a:lnTo>
                  <a:lnTo>
                    <a:pt x="259" y="12"/>
                  </a:lnTo>
                  <a:lnTo>
                    <a:pt x="253" y="7"/>
                  </a:lnTo>
                  <a:lnTo>
                    <a:pt x="247" y="4"/>
                  </a:lnTo>
                  <a:lnTo>
                    <a:pt x="240" y="1"/>
                  </a:lnTo>
                  <a:lnTo>
                    <a:pt x="232" y="0"/>
                  </a:lnTo>
                  <a:lnTo>
                    <a:pt x="2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1" name="Group 50">
            <a:extLst>
              <a:ext uri="{FF2B5EF4-FFF2-40B4-BE49-F238E27FC236}">
                <a16:creationId xmlns:a16="http://schemas.microsoft.com/office/drawing/2014/main" id="{310A6A9B-6C9C-4D73-A7EB-FF5791825EFB}"/>
              </a:ext>
            </a:extLst>
          </p:cNvPr>
          <p:cNvGrpSpPr/>
          <p:nvPr/>
        </p:nvGrpSpPr>
        <p:grpSpPr>
          <a:xfrm>
            <a:off x="1040989" y="3321801"/>
            <a:ext cx="694293" cy="543061"/>
            <a:chOff x="706437" y="3635375"/>
            <a:chExt cx="641350" cy="501650"/>
          </a:xfrm>
          <a:solidFill>
            <a:schemeClr val="bg1"/>
          </a:solidFill>
        </p:grpSpPr>
        <p:sp>
          <p:nvSpPr>
            <p:cNvPr id="53" name="Freeform 34">
              <a:extLst>
                <a:ext uri="{FF2B5EF4-FFF2-40B4-BE49-F238E27FC236}">
                  <a16:creationId xmlns:a16="http://schemas.microsoft.com/office/drawing/2014/main" id="{590D0831-F716-43C9-A473-B492A1B52625}"/>
                </a:ext>
              </a:extLst>
            </p:cNvPr>
            <p:cNvSpPr>
              <a:spLocks noEditPoints="1"/>
            </p:cNvSpPr>
            <p:nvPr/>
          </p:nvSpPr>
          <p:spPr bwMode="auto">
            <a:xfrm>
              <a:off x="706437" y="3717925"/>
              <a:ext cx="641350" cy="152400"/>
            </a:xfrm>
            <a:custGeom>
              <a:avLst/>
              <a:gdLst>
                <a:gd name="T0" fmla="*/ 26 w 806"/>
                <a:gd name="T1" fmla="*/ 0 h 192"/>
                <a:gd name="T2" fmla="*/ 11 w 806"/>
                <a:gd name="T3" fmla="*/ 5 h 192"/>
                <a:gd name="T4" fmla="*/ 1 w 806"/>
                <a:gd name="T5" fmla="*/ 15 h 192"/>
                <a:gd name="T6" fmla="*/ 0 w 806"/>
                <a:gd name="T7" fmla="*/ 116 h 192"/>
                <a:gd name="T8" fmla="*/ 3 w 806"/>
                <a:gd name="T9" fmla="*/ 139 h 192"/>
                <a:gd name="T10" fmla="*/ 14 w 806"/>
                <a:gd name="T11" fmla="*/ 161 h 192"/>
                <a:gd name="T12" fmla="*/ 33 w 806"/>
                <a:gd name="T13" fmla="*/ 179 h 192"/>
                <a:gd name="T14" fmla="*/ 57 w 806"/>
                <a:gd name="T15" fmla="*/ 190 h 192"/>
                <a:gd name="T16" fmla="*/ 731 w 806"/>
                <a:gd name="T17" fmla="*/ 192 h 192"/>
                <a:gd name="T18" fmla="*/ 749 w 806"/>
                <a:gd name="T19" fmla="*/ 190 h 192"/>
                <a:gd name="T20" fmla="*/ 773 w 806"/>
                <a:gd name="T21" fmla="*/ 179 h 192"/>
                <a:gd name="T22" fmla="*/ 791 w 806"/>
                <a:gd name="T23" fmla="*/ 161 h 192"/>
                <a:gd name="T24" fmla="*/ 801 w 806"/>
                <a:gd name="T25" fmla="*/ 139 h 192"/>
                <a:gd name="T26" fmla="*/ 806 w 806"/>
                <a:gd name="T27" fmla="*/ 26 h 192"/>
                <a:gd name="T28" fmla="*/ 804 w 806"/>
                <a:gd name="T29" fmla="*/ 15 h 192"/>
                <a:gd name="T30" fmla="*/ 794 w 806"/>
                <a:gd name="T31" fmla="*/ 5 h 192"/>
                <a:gd name="T32" fmla="*/ 780 w 806"/>
                <a:gd name="T33" fmla="*/ 0 h 192"/>
                <a:gd name="T34" fmla="*/ 102 w 806"/>
                <a:gd name="T35" fmla="*/ 147 h 192"/>
                <a:gd name="T36" fmla="*/ 88 w 806"/>
                <a:gd name="T37" fmla="*/ 142 h 192"/>
                <a:gd name="T38" fmla="*/ 80 w 806"/>
                <a:gd name="T39" fmla="*/ 131 h 192"/>
                <a:gd name="T40" fmla="*/ 77 w 806"/>
                <a:gd name="T41" fmla="*/ 122 h 192"/>
                <a:gd name="T42" fmla="*/ 82 w 806"/>
                <a:gd name="T43" fmla="*/ 108 h 192"/>
                <a:gd name="T44" fmla="*/ 93 w 806"/>
                <a:gd name="T45" fmla="*/ 99 h 192"/>
                <a:gd name="T46" fmla="*/ 102 w 806"/>
                <a:gd name="T47" fmla="*/ 98 h 192"/>
                <a:gd name="T48" fmla="*/ 116 w 806"/>
                <a:gd name="T49" fmla="*/ 101 h 192"/>
                <a:gd name="T50" fmla="*/ 125 w 806"/>
                <a:gd name="T51" fmla="*/ 112 h 192"/>
                <a:gd name="T52" fmla="*/ 126 w 806"/>
                <a:gd name="T53" fmla="*/ 122 h 192"/>
                <a:gd name="T54" fmla="*/ 123 w 806"/>
                <a:gd name="T55" fmla="*/ 136 h 192"/>
                <a:gd name="T56" fmla="*/ 112 w 806"/>
                <a:gd name="T57" fmla="*/ 144 h 192"/>
                <a:gd name="T58" fmla="*/ 102 w 806"/>
                <a:gd name="T59" fmla="*/ 147 h 192"/>
                <a:gd name="T60" fmla="*/ 699 w 806"/>
                <a:gd name="T61" fmla="*/ 145 h 192"/>
                <a:gd name="T62" fmla="*/ 686 w 806"/>
                <a:gd name="T63" fmla="*/ 139 h 192"/>
                <a:gd name="T64" fmla="*/ 680 w 806"/>
                <a:gd name="T65" fmla="*/ 126 h 192"/>
                <a:gd name="T66" fmla="*/ 680 w 806"/>
                <a:gd name="T67" fmla="*/ 117 h 192"/>
                <a:gd name="T68" fmla="*/ 686 w 806"/>
                <a:gd name="T69" fmla="*/ 105 h 192"/>
                <a:gd name="T70" fmla="*/ 699 w 806"/>
                <a:gd name="T71" fmla="*/ 98 h 192"/>
                <a:gd name="T72" fmla="*/ 708 w 806"/>
                <a:gd name="T73" fmla="*/ 98 h 192"/>
                <a:gd name="T74" fmla="*/ 720 w 806"/>
                <a:gd name="T75" fmla="*/ 105 h 192"/>
                <a:gd name="T76" fmla="*/ 727 w 806"/>
                <a:gd name="T77" fmla="*/ 117 h 192"/>
                <a:gd name="T78" fmla="*/ 727 w 806"/>
                <a:gd name="T79" fmla="*/ 126 h 192"/>
                <a:gd name="T80" fmla="*/ 720 w 806"/>
                <a:gd name="T81" fmla="*/ 139 h 192"/>
                <a:gd name="T82" fmla="*/ 708 w 806"/>
                <a:gd name="T83" fmla="*/ 14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6" h="192">
                  <a:moveTo>
                    <a:pt x="780" y="0"/>
                  </a:moveTo>
                  <a:lnTo>
                    <a:pt x="26" y="0"/>
                  </a:lnTo>
                  <a:lnTo>
                    <a:pt x="26" y="0"/>
                  </a:lnTo>
                  <a:lnTo>
                    <a:pt x="20" y="0"/>
                  </a:lnTo>
                  <a:lnTo>
                    <a:pt x="15" y="2"/>
                  </a:lnTo>
                  <a:lnTo>
                    <a:pt x="11" y="5"/>
                  </a:lnTo>
                  <a:lnTo>
                    <a:pt x="7" y="7"/>
                  </a:lnTo>
                  <a:lnTo>
                    <a:pt x="5" y="12"/>
                  </a:lnTo>
                  <a:lnTo>
                    <a:pt x="1" y="15"/>
                  </a:lnTo>
                  <a:lnTo>
                    <a:pt x="0" y="21"/>
                  </a:lnTo>
                  <a:lnTo>
                    <a:pt x="0" y="26"/>
                  </a:lnTo>
                  <a:lnTo>
                    <a:pt x="0" y="116"/>
                  </a:lnTo>
                  <a:lnTo>
                    <a:pt x="0" y="116"/>
                  </a:lnTo>
                  <a:lnTo>
                    <a:pt x="1" y="128"/>
                  </a:lnTo>
                  <a:lnTo>
                    <a:pt x="3" y="139"/>
                  </a:lnTo>
                  <a:lnTo>
                    <a:pt x="8" y="151"/>
                  </a:lnTo>
                  <a:lnTo>
                    <a:pt x="14" y="161"/>
                  </a:lnTo>
                  <a:lnTo>
                    <a:pt x="14" y="161"/>
                  </a:lnTo>
                  <a:lnTo>
                    <a:pt x="20" y="168"/>
                  </a:lnTo>
                  <a:lnTo>
                    <a:pt x="26" y="174"/>
                  </a:lnTo>
                  <a:lnTo>
                    <a:pt x="33" y="179"/>
                  </a:lnTo>
                  <a:lnTo>
                    <a:pt x="40" y="184"/>
                  </a:lnTo>
                  <a:lnTo>
                    <a:pt x="49" y="187"/>
                  </a:lnTo>
                  <a:lnTo>
                    <a:pt x="57" y="190"/>
                  </a:lnTo>
                  <a:lnTo>
                    <a:pt x="65" y="192"/>
                  </a:lnTo>
                  <a:lnTo>
                    <a:pt x="75" y="192"/>
                  </a:lnTo>
                  <a:lnTo>
                    <a:pt x="731" y="192"/>
                  </a:lnTo>
                  <a:lnTo>
                    <a:pt x="731" y="192"/>
                  </a:lnTo>
                  <a:lnTo>
                    <a:pt x="739" y="192"/>
                  </a:lnTo>
                  <a:lnTo>
                    <a:pt x="749" y="190"/>
                  </a:lnTo>
                  <a:lnTo>
                    <a:pt x="757" y="187"/>
                  </a:lnTo>
                  <a:lnTo>
                    <a:pt x="764" y="184"/>
                  </a:lnTo>
                  <a:lnTo>
                    <a:pt x="773" y="179"/>
                  </a:lnTo>
                  <a:lnTo>
                    <a:pt x="779" y="174"/>
                  </a:lnTo>
                  <a:lnTo>
                    <a:pt x="786" y="168"/>
                  </a:lnTo>
                  <a:lnTo>
                    <a:pt x="791" y="161"/>
                  </a:lnTo>
                  <a:lnTo>
                    <a:pt x="791" y="161"/>
                  </a:lnTo>
                  <a:lnTo>
                    <a:pt x="798" y="151"/>
                  </a:lnTo>
                  <a:lnTo>
                    <a:pt x="801" y="139"/>
                  </a:lnTo>
                  <a:lnTo>
                    <a:pt x="805" y="128"/>
                  </a:lnTo>
                  <a:lnTo>
                    <a:pt x="806" y="116"/>
                  </a:lnTo>
                  <a:lnTo>
                    <a:pt x="806" y="26"/>
                  </a:lnTo>
                  <a:lnTo>
                    <a:pt x="806" y="26"/>
                  </a:lnTo>
                  <a:lnTo>
                    <a:pt x="805" y="21"/>
                  </a:lnTo>
                  <a:lnTo>
                    <a:pt x="804" y="15"/>
                  </a:lnTo>
                  <a:lnTo>
                    <a:pt x="801" y="12"/>
                  </a:lnTo>
                  <a:lnTo>
                    <a:pt x="798" y="7"/>
                  </a:lnTo>
                  <a:lnTo>
                    <a:pt x="794" y="5"/>
                  </a:lnTo>
                  <a:lnTo>
                    <a:pt x="789" y="2"/>
                  </a:lnTo>
                  <a:lnTo>
                    <a:pt x="785" y="0"/>
                  </a:lnTo>
                  <a:lnTo>
                    <a:pt x="780" y="0"/>
                  </a:lnTo>
                  <a:lnTo>
                    <a:pt x="780" y="0"/>
                  </a:lnTo>
                  <a:close/>
                  <a:moveTo>
                    <a:pt x="102" y="147"/>
                  </a:moveTo>
                  <a:lnTo>
                    <a:pt x="102" y="147"/>
                  </a:lnTo>
                  <a:lnTo>
                    <a:pt x="98" y="145"/>
                  </a:lnTo>
                  <a:lnTo>
                    <a:pt x="93" y="144"/>
                  </a:lnTo>
                  <a:lnTo>
                    <a:pt x="88" y="142"/>
                  </a:lnTo>
                  <a:lnTo>
                    <a:pt x="85" y="139"/>
                  </a:lnTo>
                  <a:lnTo>
                    <a:pt x="82" y="136"/>
                  </a:lnTo>
                  <a:lnTo>
                    <a:pt x="80" y="131"/>
                  </a:lnTo>
                  <a:lnTo>
                    <a:pt x="79" y="126"/>
                  </a:lnTo>
                  <a:lnTo>
                    <a:pt x="77" y="122"/>
                  </a:lnTo>
                  <a:lnTo>
                    <a:pt x="77" y="122"/>
                  </a:lnTo>
                  <a:lnTo>
                    <a:pt x="79" y="117"/>
                  </a:lnTo>
                  <a:lnTo>
                    <a:pt x="80" y="112"/>
                  </a:lnTo>
                  <a:lnTo>
                    <a:pt x="82" y="108"/>
                  </a:lnTo>
                  <a:lnTo>
                    <a:pt x="85" y="105"/>
                  </a:lnTo>
                  <a:lnTo>
                    <a:pt x="88" y="101"/>
                  </a:lnTo>
                  <a:lnTo>
                    <a:pt x="93" y="99"/>
                  </a:lnTo>
                  <a:lnTo>
                    <a:pt x="98" y="98"/>
                  </a:lnTo>
                  <a:lnTo>
                    <a:pt x="102" y="98"/>
                  </a:lnTo>
                  <a:lnTo>
                    <a:pt x="102" y="98"/>
                  </a:lnTo>
                  <a:lnTo>
                    <a:pt x="107" y="98"/>
                  </a:lnTo>
                  <a:lnTo>
                    <a:pt x="112" y="99"/>
                  </a:lnTo>
                  <a:lnTo>
                    <a:pt x="116" y="101"/>
                  </a:lnTo>
                  <a:lnTo>
                    <a:pt x="119" y="105"/>
                  </a:lnTo>
                  <a:lnTo>
                    <a:pt x="123" y="108"/>
                  </a:lnTo>
                  <a:lnTo>
                    <a:pt x="125" y="112"/>
                  </a:lnTo>
                  <a:lnTo>
                    <a:pt x="126" y="117"/>
                  </a:lnTo>
                  <a:lnTo>
                    <a:pt x="126" y="122"/>
                  </a:lnTo>
                  <a:lnTo>
                    <a:pt x="126" y="122"/>
                  </a:lnTo>
                  <a:lnTo>
                    <a:pt x="126" y="126"/>
                  </a:lnTo>
                  <a:lnTo>
                    <a:pt x="125" y="131"/>
                  </a:lnTo>
                  <a:lnTo>
                    <a:pt x="123" y="136"/>
                  </a:lnTo>
                  <a:lnTo>
                    <a:pt x="119" y="139"/>
                  </a:lnTo>
                  <a:lnTo>
                    <a:pt x="116" y="142"/>
                  </a:lnTo>
                  <a:lnTo>
                    <a:pt x="112" y="144"/>
                  </a:lnTo>
                  <a:lnTo>
                    <a:pt x="107" y="145"/>
                  </a:lnTo>
                  <a:lnTo>
                    <a:pt x="102" y="147"/>
                  </a:lnTo>
                  <a:lnTo>
                    <a:pt x="102" y="147"/>
                  </a:lnTo>
                  <a:close/>
                  <a:moveTo>
                    <a:pt x="704" y="147"/>
                  </a:moveTo>
                  <a:lnTo>
                    <a:pt x="704" y="147"/>
                  </a:lnTo>
                  <a:lnTo>
                    <a:pt x="699" y="145"/>
                  </a:lnTo>
                  <a:lnTo>
                    <a:pt x="694" y="144"/>
                  </a:lnTo>
                  <a:lnTo>
                    <a:pt x="689" y="142"/>
                  </a:lnTo>
                  <a:lnTo>
                    <a:pt x="686" y="139"/>
                  </a:lnTo>
                  <a:lnTo>
                    <a:pt x="683" y="136"/>
                  </a:lnTo>
                  <a:lnTo>
                    <a:pt x="681" y="131"/>
                  </a:lnTo>
                  <a:lnTo>
                    <a:pt x="680" y="126"/>
                  </a:lnTo>
                  <a:lnTo>
                    <a:pt x="679" y="122"/>
                  </a:lnTo>
                  <a:lnTo>
                    <a:pt x="679" y="122"/>
                  </a:lnTo>
                  <a:lnTo>
                    <a:pt x="680" y="117"/>
                  </a:lnTo>
                  <a:lnTo>
                    <a:pt x="681" y="112"/>
                  </a:lnTo>
                  <a:lnTo>
                    <a:pt x="683" y="108"/>
                  </a:lnTo>
                  <a:lnTo>
                    <a:pt x="686" y="105"/>
                  </a:lnTo>
                  <a:lnTo>
                    <a:pt x="689" y="101"/>
                  </a:lnTo>
                  <a:lnTo>
                    <a:pt x="694" y="99"/>
                  </a:lnTo>
                  <a:lnTo>
                    <a:pt x="699" y="98"/>
                  </a:lnTo>
                  <a:lnTo>
                    <a:pt x="704" y="98"/>
                  </a:lnTo>
                  <a:lnTo>
                    <a:pt x="704" y="98"/>
                  </a:lnTo>
                  <a:lnTo>
                    <a:pt x="708" y="98"/>
                  </a:lnTo>
                  <a:lnTo>
                    <a:pt x="713" y="99"/>
                  </a:lnTo>
                  <a:lnTo>
                    <a:pt x="717" y="101"/>
                  </a:lnTo>
                  <a:lnTo>
                    <a:pt x="720" y="105"/>
                  </a:lnTo>
                  <a:lnTo>
                    <a:pt x="724" y="108"/>
                  </a:lnTo>
                  <a:lnTo>
                    <a:pt x="726" y="112"/>
                  </a:lnTo>
                  <a:lnTo>
                    <a:pt x="727" y="117"/>
                  </a:lnTo>
                  <a:lnTo>
                    <a:pt x="727" y="122"/>
                  </a:lnTo>
                  <a:lnTo>
                    <a:pt x="727" y="122"/>
                  </a:lnTo>
                  <a:lnTo>
                    <a:pt x="727" y="126"/>
                  </a:lnTo>
                  <a:lnTo>
                    <a:pt x="726" y="131"/>
                  </a:lnTo>
                  <a:lnTo>
                    <a:pt x="724" y="136"/>
                  </a:lnTo>
                  <a:lnTo>
                    <a:pt x="720" y="139"/>
                  </a:lnTo>
                  <a:lnTo>
                    <a:pt x="717" y="142"/>
                  </a:lnTo>
                  <a:lnTo>
                    <a:pt x="713" y="144"/>
                  </a:lnTo>
                  <a:lnTo>
                    <a:pt x="708" y="145"/>
                  </a:lnTo>
                  <a:lnTo>
                    <a:pt x="704" y="147"/>
                  </a:lnTo>
                  <a:lnTo>
                    <a:pt x="704"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35">
              <a:extLst>
                <a:ext uri="{FF2B5EF4-FFF2-40B4-BE49-F238E27FC236}">
                  <a16:creationId xmlns:a16="http://schemas.microsoft.com/office/drawing/2014/main" id="{0D4D765A-C143-4657-BC05-D8EF4668A254}"/>
                </a:ext>
              </a:extLst>
            </p:cNvPr>
            <p:cNvSpPr>
              <a:spLocks noEditPoints="1"/>
            </p:cNvSpPr>
            <p:nvPr/>
          </p:nvSpPr>
          <p:spPr bwMode="auto">
            <a:xfrm>
              <a:off x="719137" y="3863975"/>
              <a:ext cx="615950" cy="273050"/>
            </a:xfrm>
            <a:custGeom>
              <a:avLst/>
              <a:gdLst>
                <a:gd name="T0" fmla="*/ 61 w 777"/>
                <a:gd name="T1" fmla="*/ 23 h 342"/>
                <a:gd name="T2" fmla="*/ 53 w 777"/>
                <a:gd name="T3" fmla="*/ 23 h 342"/>
                <a:gd name="T4" fmla="*/ 36 w 777"/>
                <a:gd name="T5" fmla="*/ 20 h 342"/>
                <a:gd name="T6" fmla="*/ 20 w 777"/>
                <a:gd name="T7" fmla="*/ 14 h 342"/>
                <a:gd name="T8" fmla="*/ 7 w 777"/>
                <a:gd name="T9" fmla="*/ 4 h 342"/>
                <a:gd name="T10" fmla="*/ 0 w 777"/>
                <a:gd name="T11" fmla="*/ 316 h 342"/>
                <a:gd name="T12" fmla="*/ 1 w 777"/>
                <a:gd name="T13" fmla="*/ 321 h 342"/>
                <a:gd name="T14" fmla="*/ 5 w 777"/>
                <a:gd name="T15" fmla="*/ 330 h 342"/>
                <a:gd name="T16" fmla="*/ 12 w 777"/>
                <a:gd name="T17" fmla="*/ 337 h 342"/>
                <a:gd name="T18" fmla="*/ 22 w 777"/>
                <a:gd name="T19" fmla="*/ 341 h 342"/>
                <a:gd name="T20" fmla="*/ 750 w 777"/>
                <a:gd name="T21" fmla="*/ 342 h 342"/>
                <a:gd name="T22" fmla="*/ 756 w 777"/>
                <a:gd name="T23" fmla="*/ 341 h 342"/>
                <a:gd name="T24" fmla="*/ 766 w 777"/>
                <a:gd name="T25" fmla="*/ 337 h 342"/>
                <a:gd name="T26" fmla="*/ 772 w 777"/>
                <a:gd name="T27" fmla="*/ 330 h 342"/>
                <a:gd name="T28" fmla="*/ 777 w 777"/>
                <a:gd name="T29" fmla="*/ 321 h 342"/>
                <a:gd name="T30" fmla="*/ 777 w 777"/>
                <a:gd name="T31" fmla="*/ 0 h 342"/>
                <a:gd name="T32" fmla="*/ 771 w 777"/>
                <a:gd name="T33" fmla="*/ 4 h 342"/>
                <a:gd name="T34" fmla="*/ 756 w 777"/>
                <a:gd name="T35" fmla="*/ 14 h 342"/>
                <a:gd name="T36" fmla="*/ 742 w 777"/>
                <a:gd name="T37" fmla="*/ 20 h 342"/>
                <a:gd name="T38" fmla="*/ 725 w 777"/>
                <a:gd name="T39" fmla="*/ 23 h 342"/>
                <a:gd name="T40" fmla="*/ 717 w 777"/>
                <a:gd name="T41" fmla="*/ 23 h 342"/>
                <a:gd name="T42" fmla="*/ 389 w 777"/>
                <a:gd name="T43" fmla="*/ 291 h 342"/>
                <a:gd name="T44" fmla="*/ 366 w 777"/>
                <a:gd name="T45" fmla="*/ 290 h 342"/>
                <a:gd name="T46" fmla="*/ 345 w 777"/>
                <a:gd name="T47" fmla="*/ 282 h 342"/>
                <a:gd name="T48" fmla="*/ 327 w 777"/>
                <a:gd name="T49" fmla="*/ 272 h 342"/>
                <a:gd name="T50" fmla="*/ 310 w 777"/>
                <a:gd name="T51" fmla="*/ 259 h 342"/>
                <a:gd name="T52" fmla="*/ 296 w 777"/>
                <a:gd name="T53" fmla="*/ 242 h 342"/>
                <a:gd name="T54" fmla="*/ 286 w 777"/>
                <a:gd name="T55" fmla="*/ 223 h 342"/>
                <a:gd name="T56" fmla="*/ 279 w 777"/>
                <a:gd name="T57" fmla="*/ 202 h 342"/>
                <a:gd name="T58" fmla="*/ 277 w 777"/>
                <a:gd name="T59" fmla="*/ 180 h 342"/>
                <a:gd name="T60" fmla="*/ 278 w 777"/>
                <a:gd name="T61" fmla="*/ 168 h 342"/>
                <a:gd name="T62" fmla="*/ 283 w 777"/>
                <a:gd name="T63" fmla="*/ 146 h 342"/>
                <a:gd name="T64" fmla="*/ 291 w 777"/>
                <a:gd name="T65" fmla="*/ 126 h 342"/>
                <a:gd name="T66" fmla="*/ 303 w 777"/>
                <a:gd name="T67" fmla="*/ 108 h 342"/>
                <a:gd name="T68" fmla="*/ 317 w 777"/>
                <a:gd name="T69" fmla="*/ 94 h 342"/>
                <a:gd name="T70" fmla="*/ 335 w 777"/>
                <a:gd name="T71" fmla="*/ 82 h 342"/>
                <a:gd name="T72" fmla="*/ 356 w 777"/>
                <a:gd name="T73" fmla="*/ 74 h 342"/>
                <a:gd name="T74" fmla="*/ 377 w 777"/>
                <a:gd name="T75" fmla="*/ 69 h 342"/>
                <a:gd name="T76" fmla="*/ 389 w 777"/>
                <a:gd name="T77" fmla="*/ 68 h 342"/>
                <a:gd name="T78" fmla="*/ 412 w 777"/>
                <a:gd name="T79" fmla="*/ 70 h 342"/>
                <a:gd name="T80" fmla="*/ 432 w 777"/>
                <a:gd name="T81" fmla="*/ 77 h 342"/>
                <a:gd name="T82" fmla="*/ 451 w 777"/>
                <a:gd name="T83" fmla="*/ 87 h 342"/>
                <a:gd name="T84" fmla="*/ 468 w 777"/>
                <a:gd name="T85" fmla="*/ 101 h 342"/>
                <a:gd name="T86" fmla="*/ 481 w 777"/>
                <a:gd name="T87" fmla="*/ 118 h 342"/>
                <a:gd name="T88" fmla="*/ 492 w 777"/>
                <a:gd name="T89" fmla="*/ 137 h 342"/>
                <a:gd name="T90" fmla="*/ 498 w 777"/>
                <a:gd name="T91" fmla="*/ 157 h 342"/>
                <a:gd name="T92" fmla="*/ 500 w 777"/>
                <a:gd name="T93" fmla="*/ 180 h 342"/>
                <a:gd name="T94" fmla="*/ 500 w 777"/>
                <a:gd name="T95" fmla="*/ 191 h 342"/>
                <a:gd name="T96" fmla="*/ 495 w 777"/>
                <a:gd name="T97" fmla="*/ 213 h 342"/>
                <a:gd name="T98" fmla="*/ 487 w 777"/>
                <a:gd name="T99" fmla="*/ 232 h 342"/>
                <a:gd name="T100" fmla="*/ 475 w 777"/>
                <a:gd name="T101" fmla="*/ 250 h 342"/>
                <a:gd name="T102" fmla="*/ 459 w 777"/>
                <a:gd name="T103" fmla="*/ 266 h 342"/>
                <a:gd name="T104" fmla="*/ 441 w 777"/>
                <a:gd name="T105" fmla="*/ 278 h 342"/>
                <a:gd name="T106" fmla="*/ 422 w 777"/>
                <a:gd name="T107" fmla="*/ 286 h 342"/>
                <a:gd name="T108" fmla="*/ 400 w 777"/>
                <a:gd name="T109" fmla="*/ 291 h 342"/>
                <a:gd name="T110" fmla="*/ 389 w 777"/>
                <a:gd name="T111" fmla="*/ 291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77" h="342">
                  <a:moveTo>
                    <a:pt x="717" y="23"/>
                  </a:moveTo>
                  <a:lnTo>
                    <a:pt x="61" y="23"/>
                  </a:lnTo>
                  <a:lnTo>
                    <a:pt x="61" y="23"/>
                  </a:lnTo>
                  <a:lnTo>
                    <a:pt x="53" y="23"/>
                  </a:lnTo>
                  <a:lnTo>
                    <a:pt x="44" y="22"/>
                  </a:lnTo>
                  <a:lnTo>
                    <a:pt x="36" y="20"/>
                  </a:lnTo>
                  <a:lnTo>
                    <a:pt x="28" y="18"/>
                  </a:lnTo>
                  <a:lnTo>
                    <a:pt x="20" y="14"/>
                  </a:lnTo>
                  <a:lnTo>
                    <a:pt x="13" y="9"/>
                  </a:lnTo>
                  <a:lnTo>
                    <a:pt x="7" y="4"/>
                  </a:lnTo>
                  <a:lnTo>
                    <a:pt x="0" y="0"/>
                  </a:lnTo>
                  <a:lnTo>
                    <a:pt x="0" y="316"/>
                  </a:lnTo>
                  <a:lnTo>
                    <a:pt x="0" y="316"/>
                  </a:lnTo>
                  <a:lnTo>
                    <a:pt x="1" y="321"/>
                  </a:lnTo>
                  <a:lnTo>
                    <a:pt x="3" y="325"/>
                  </a:lnTo>
                  <a:lnTo>
                    <a:pt x="5" y="330"/>
                  </a:lnTo>
                  <a:lnTo>
                    <a:pt x="9" y="334"/>
                  </a:lnTo>
                  <a:lnTo>
                    <a:pt x="12" y="337"/>
                  </a:lnTo>
                  <a:lnTo>
                    <a:pt x="17" y="340"/>
                  </a:lnTo>
                  <a:lnTo>
                    <a:pt x="22" y="341"/>
                  </a:lnTo>
                  <a:lnTo>
                    <a:pt x="26" y="342"/>
                  </a:lnTo>
                  <a:lnTo>
                    <a:pt x="750" y="342"/>
                  </a:lnTo>
                  <a:lnTo>
                    <a:pt x="750" y="342"/>
                  </a:lnTo>
                  <a:lnTo>
                    <a:pt x="756" y="341"/>
                  </a:lnTo>
                  <a:lnTo>
                    <a:pt x="761" y="340"/>
                  </a:lnTo>
                  <a:lnTo>
                    <a:pt x="766" y="337"/>
                  </a:lnTo>
                  <a:lnTo>
                    <a:pt x="769" y="334"/>
                  </a:lnTo>
                  <a:lnTo>
                    <a:pt x="772" y="330"/>
                  </a:lnTo>
                  <a:lnTo>
                    <a:pt x="775" y="325"/>
                  </a:lnTo>
                  <a:lnTo>
                    <a:pt x="777" y="321"/>
                  </a:lnTo>
                  <a:lnTo>
                    <a:pt x="777" y="316"/>
                  </a:lnTo>
                  <a:lnTo>
                    <a:pt x="777" y="0"/>
                  </a:lnTo>
                  <a:lnTo>
                    <a:pt x="777" y="0"/>
                  </a:lnTo>
                  <a:lnTo>
                    <a:pt x="771" y="4"/>
                  </a:lnTo>
                  <a:lnTo>
                    <a:pt x="764" y="9"/>
                  </a:lnTo>
                  <a:lnTo>
                    <a:pt x="756" y="14"/>
                  </a:lnTo>
                  <a:lnTo>
                    <a:pt x="749" y="18"/>
                  </a:lnTo>
                  <a:lnTo>
                    <a:pt x="742" y="20"/>
                  </a:lnTo>
                  <a:lnTo>
                    <a:pt x="734" y="22"/>
                  </a:lnTo>
                  <a:lnTo>
                    <a:pt x="725" y="23"/>
                  </a:lnTo>
                  <a:lnTo>
                    <a:pt x="717" y="23"/>
                  </a:lnTo>
                  <a:lnTo>
                    <a:pt x="717" y="23"/>
                  </a:lnTo>
                  <a:close/>
                  <a:moveTo>
                    <a:pt x="389" y="291"/>
                  </a:moveTo>
                  <a:lnTo>
                    <a:pt x="389" y="291"/>
                  </a:lnTo>
                  <a:lnTo>
                    <a:pt x="377" y="291"/>
                  </a:lnTo>
                  <a:lnTo>
                    <a:pt x="366" y="290"/>
                  </a:lnTo>
                  <a:lnTo>
                    <a:pt x="356" y="286"/>
                  </a:lnTo>
                  <a:lnTo>
                    <a:pt x="345" y="282"/>
                  </a:lnTo>
                  <a:lnTo>
                    <a:pt x="335" y="278"/>
                  </a:lnTo>
                  <a:lnTo>
                    <a:pt x="327" y="272"/>
                  </a:lnTo>
                  <a:lnTo>
                    <a:pt x="317" y="266"/>
                  </a:lnTo>
                  <a:lnTo>
                    <a:pt x="310" y="259"/>
                  </a:lnTo>
                  <a:lnTo>
                    <a:pt x="303" y="250"/>
                  </a:lnTo>
                  <a:lnTo>
                    <a:pt x="296" y="242"/>
                  </a:lnTo>
                  <a:lnTo>
                    <a:pt x="291" y="232"/>
                  </a:lnTo>
                  <a:lnTo>
                    <a:pt x="286" y="223"/>
                  </a:lnTo>
                  <a:lnTo>
                    <a:pt x="283" y="213"/>
                  </a:lnTo>
                  <a:lnTo>
                    <a:pt x="279" y="202"/>
                  </a:lnTo>
                  <a:lnTo>
                    <a:pt x="278" y="191"/>
                  </a:lnTo>
                  <a:lnTo>
                    <a:pt x="277" y="180"/>
                  </a:lnTo>
                  <a:lnTo>
                    <a:pt x="277" y="180"/>
                  </a:lnTo>
                  <a:lnTo>
                    <a:pt x="278" y="168"/>
                  </a:lnTo>
                  <a:lnTo>
                    <a:pt x="279" y="157"/>
                  </a:lnTo>
                  <a:lnTo>
                    <a:pt x="283" y="146"/>
                  </a:lnTo>
                  <a:lnTo>
                    <a:pt x="286" y="137"/>
                  </a:lnTo>
                  <a:lnTo>
                    <a:pt x="291" y="126"/>
                  </a:lnTo>
                  <a:lnTo>
                    <a:pt x="296" y="118"/>
                  </a:lnTo>
                  <a:lnTo>
                    <a:pt x="303" y="108"/>
                  </a:lnTo>
                  <a:lnTo>
                    <a:pt x="310" y="101"/>
                  </a:lnTo>
                  <a:lnTo>
                    <a:pt x="317" y="94"/>
                  </a:lnTo>
                  <a:lnTo>
                    <a:pt x="327" y="87"/>
                  </a:lnTo>
                  <a:lnTo>
                    <a:pt x="335" y="82"/>
                  </a:lnTo>
                  <a:lnTo>
                    <a:pt x="345" y="77"/>
                  </a:lnTo>
                  <a:lnTo>
                    <a:pt x="356" y="74"/>
                  </a:lnTo>
                  <a:lnTo>
                    <a:pt x="366" y="70"/>
                  </a:lnTo>
                  <a:lnTo>
                    <a:pt x="377" y="69"/>
                  </a:lnTo>
                  <a:lnTo>
                    <a:pt x="389" y="68"/>
                  </a:lnTo>
                  <a:lnTo>
                    <a:pt x="389" y="68"/>
                  </a:lnTo>
                  <a:lnTo>
                    <a:pt x="400" y="69"/>
                  </a:lnTo>
                  <a:lnTo>
                    <a:pt x="412" y="70"/>
                  </a:lnTo>
                  <a:lnTo>
                    <a:pt x="422" y="74"/>
                  </a:lnTo>
                  <a:lnTo>
                    <a:pt x="432" y="77"/>
                  </a:lnTo>
                  <a:lnTo>
                    <a:pt x="441" y="82"/>
                  </a:lnTo>
                  <a:lnTo>
                    <a:pt x="451" y="87"/>
                  </a:lnTo>
                  <a:lnTo>
                    <a:pt x="459" y="94"/>
                  </a:lnTo>
                  <a:lnTo>
                    <a:pt x="468" y="101"/>
                  </a:lnTo>
                  <a:lnTo>
                    <a:pt x="475" y="108"/>
                  </a:lnTo>
                  <a:lnTo>
                    <a:pt x="481" y="118"/>
                  </a:lnTo>
                  <a:lnTo>
                    <a:pt x="487" y="126"/>
                  </a:lnTo>
                  <a:lnTo>
                    <a:pt x="492" y="137"/>
                  </a:lnTo>
                  <a:lnTo>
                    <a:pt x="495" y="146"/>
                  </a:lnTo>
                  <a:lnTo>
                    <a:pt x="498" y="157"/>
                  </a:lnTo>
                  <a:lnTo>
                    <a:pt x="500" y="168"/>
                  </a:lnTo>
                  <a:lnTo>
                    <a:pt x="500" y="180"/>
                  </a:lnTo>
                  <a:lnTo>
                    <a:pt x="500" y="180"/>
                  </a:lnTo>
                  <a:lnTo>
                    <a:pt x="500" y="191"/>
                  </a:lnTo>
                  <a:lnTo>
                    <a:pt x="498" y="202"/>
                  </a:lnTo>
                  <a:lnTo>
                    <a:pt x="495" y="213"/>
                  </a:lnTo>
                  <a:lnTo>
                    <a:pt x="492" y="223"/>
                  </a:lnTo>
                  <a:lnTo>
                    <a:pt x="487" y="232"/>
                  </a:lnTo>
                  <a:lnTo>
                    <a:pt x="481" y="242"/>
                  </a:lnTo>
                  <a:lnTo>
                    <a:pt x="475" y="250"/>
                  </a:lnTo>
                  <a:lnTo>
                    <a:pt x="468" y="259"/>
                  </a:lnTo>
                  <a:lnTo>
                    <a:pt x="459" y="266"/>
                  </a:lnTo>
                  <a:lnTo>
                    <a:pt x="451" y="272"/>
                  </a:lnTo>
                  <a:lnTo>
                    <a:pt x="441" y="278"/>
                  </a:lnTo>
                  <a:lnTo>
                    <a:pt x="432" y="282"/>
                  </a:lnTo>
                  <a:lnTo>
                    <a:pt x="422" y="286"/>
                  </a:lnTo>
                  <a:lnTo>
                    <a:pt x="412" y="290"/>
                  </a:lnTo>
                  <a:lnTo>
                    <a:pt x="400" y="291"/>
                  </a:lnTo>
                  <a:lnTo>
                    <a:pt x="389" y="291"/>
                  </a:lnTo>
                  <a:lnTo>
                    <a:pt x="389"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36">
              <a:extLst>
                <a:ext uri="{FF2B5EF4-FFF2-40B4-BE49-F238E27FC236}">
                  <a16:creationId xmlns:a16="http://schemas.microsoft.com/office/drawing/2014/main" id="{52A6DCEA-8DC2-4001-A10A-AAE06D943618}"/>
                </a:ext>
              </a:extLst>
            </p:cNvPr>
            <p:cNvSpPr>
              <a:spLocks/>
            </p:cNvSpPr>
            <p:nvPr/>
          </p:nvSpPr>
          <p:spPr bwMode="auto">
            <a:xfrm>
              <a:off x="957262" y="3937000"/>
              <a:ext cx="139700" cy="141288"/>
            </a:xfrm>
            <a:custGeom>
              <a:avLst/>
              <a:gdLst>
                <a:gd name="T0" fmla="*/ 175 w 175"/>
                <a:gd name="T1" fmla="*/ 59 h 177"/>
                <a:gd name="T2" fmla="*/ 117 w 175"/>
                <a:gd name="T3" fmla="*/ 59 h 177"/>
                <a:gd name="T4" fmla="*/ 117 w 175"/>
                <a:gd name="T5" fmla="*/ 0 h 177"/>
                <a:gd name="T6" fmla="*/ 58 w 175"/>
                <a:gd name="T7" fmla="*/ 0 h 177"/>
                <a:gd name="T8" fmla="*/ 58 w 175"/>
                <a:gd name="T9" fmla="*/ 59 h 177"/>
                <a:gd name="T10" fmla="*/ 58 w 175"/>
                <a:gd name="T11" fmla="*/ 59 h 177"/>
                <a:gd name="T12" fmla="*/ 0 w 175"/>
                <a:gd name="T13" fmla="*/ 59 h 177"/>
                <a:gd name="T14" fmla="*/ 0 w 175"/>
                <a:gd name="T15" fmla="*/ 119 h 177"/>
                <a:gd name="T16" fmla="*/ 58 w 175"/>
                <a:gd name="T17" fmla="*/ 119 h 177"/>
                <a:gd name="T18" fmla="*/ 58 w 175"/>
                <a:gd name="T19" fmla="*/ 119 h 177"/>
                <a:gd name="T20" fmla="*/ 58 w 175"/>
                <a:gd name="T21" fmla="*/ 119 h 177"/>
                <a:gd name="T22" fmla="*/ 58 w 175"/>
                <a:gd name="T23" fmla="*/ 177 h 177"/>
                <a:gd name="T24" fmla="*/ 117 w 175"/>
                <a:gd name="T25" fmla="*/ 177 h 177"/>
                <a:gd name="T26" fmla="*/ 117 w 175"/>
                <a:gd name="T27" fmla="*/ 119 h 177"/>
                <a:gd name="T28" fmla="*/ 117 w 175"/>
                <a:gd name="T29" fmla="*/ 119 h 177"/>
                <a:gd name="T30" fmla="*/ 175 w 175"/>
                <a:gd name="T31" fmla="*/ 119 h 177"/>
                <a:gd name="T32" fmla="*/ 175 w 175"/>
                <a:gd name="T33" fmla="*/ 5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77">
                  <a:moveTo>
                    <a:pt x="175" y="59"/>
                  </a:moveTo>
                  <a:lnTo>
                    <a:pt x="117" y="59"/>
                  </a:lnTo>
                  <a:lnTo>
                    <a:pt x="117" y="0"/>
                  </a:lnTo>
                  <a:lnTo>
                    <a:pt x="58" y="0"/>
                  </a:lnTo>
                  <a:lnTo>
                    <a:pt x="58" y="59"/>
                  </a:lnTo>
                  <a:lnTo>
                    <a:pt x="58" y="59"/>
                  </a:lnTo>
                  <a:lnTo>
                    <a:pt x="0" y="59"/>
                  </a:lnTo>
                  <a:lnTo>
                    <a:pt x="0" y="119"/>
                  </a:lnTo>
                  <a:lnTo>
                    <a:pt x="58" y="119"/>
                  </a:lnTo>
                  <a:lnTo>
                    <a:pt x="58" y="119"/>
                  </a:lnTo>
                  <a:lnTo>
                    <a:pt x="58" y="119"/>
                  </a:lnTo>
                  <a:lnTo>
                    <a:pt x="58" y="177"/>
                  </a:lnTo>
                  <a:lnTo>
                    <a:pt x="117" y="177"/>
                  </a:lnTo>
                  <a:lnTo>
                    <a:pt x="117" y="119"/>
                  </a:lnTo>
                  <a:lnTo>
                    <a:pt x="117" y="119"/>
                  </a:lnTo>
                  <a:lnTo>
                    <a:pt x="175" y="119"/>
                  </a:lnTo>
                  <a:lnTo>
                    <a:pt x="175"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37">
              <a:extLst>
                <a:ext uri="{FF2B5EF4-FFF2-40B4-BE49-F238E27FC236}">
                  <a16:creationId xmlns:a16="http://schemas.microsoft.com/office/drawing/2014/main" id="{39D1D2FF-30A8-4216-AD21-2F95246BAE7F}"/>
                </a:ext>
              </a:extLst>
            </p:cNvPr>
            <p:cNvSpPr>
              <a:spLocks/>
            </p:cNvSpPr>
            <p:nvPr/>
          </p:nvSpPr>
          <p:spPr bwMode="auto">
            <a:xfrm>
              <a:off x="863600" y="3635375"/>
              <a:ext cx="327025" cy="71438"/>
            </a:xfrm>
            <a:custGeom>
              <a:avLst/>
              <a:gdLst>
                <a:gd name="T0" fmla="*/ 377 w 411"/>
                <a:gd name="T1" fmla="*/ 58 h 89"/>
                <a:gd name="T2" fmla="*/ 318 w 411"/>
                <a:gd name="T3" fmla="*/ 0 h 89"/>
                <a:gd name="T4" fmla="*/ 94 w 411"/>
                <a:gd name="T5" fmla="*/ 0 h 89"/>
                <a:gd name="T6" fmla="*/ 35 w 411"/>
                <a:gd name="T7" fmla="*/ 58 h 89"/>
                <a:gd name="T8" fmla="*/ 0 w 411"/>
                <a:gd name="T9" fmla="*/ 58 h 89"/>
                <a:gd name="T10" fmla="*/ 0 w 411"/>
                <a:gd name="T11" fmla="*/ 89 h 89"/>
                <a:gd name="T12" fmla="*/ 88 w 411"/>
                <a:gd name="T13" fmla="*/ 89 h 89"/>
                <a:gd name="T14" fmla="*/ 88 w 411"/>
                <a:gd name="T15" fmla="*/ 58 h 89"/>
                <a:gd name="T16" fmla="*/ 71 w 411"/>
                <a:gd name="T17" fmla="*/ 58 h 89"/>
                <a:gd name="T18" fmla="*/ 105 w 411"/>
                <a:gd name="T19" fmla="*/ 25 h 89"/>
                <a:gd name="T20" fmla="*/ 307 w 411"/>
                <a:gd name="T21" fmla="*/ 25 h 89"/>
                <a:gd name="T22" fmla="*/ 341 w 411"/>
                <a:gd name="T23" fmla="*/ 58 h 89"/>
                <a:gd name="T24" fmla="*/ 324 w 411"/>
                <a:gd name="T25" fmla="*/ 58 h 89"/>
                <a:gd name="T26" fmla="*/ 324 w 411"/>
                <a:gd name="T27" fmla="*/ 89 h 89"/>
                <a:gd name="T28" fmla="*/ 411 w 411"/>
                <a:gd name="T29" fmla="*/ 89 h 89"/>
                <a:gd name="T30" fmla="*/ 411 w 411"/>
                <a:gd name="T31" fmla="*/ 58 h 89"/>
                <a:gd name="T32" fmla="*/ 377 w 411"/>
                <a:gd name="T33"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1" h="89">
                  <a:moveTo>
                    <a:pt x="377" y="58"/>
                  </a:moveTo>
                  <a:lnTo>
                    <a:pt x="318" y="0"/>
                  </a:lnTo>
                  <a:lnTo>
                    <a:pt x="94" y="0"/>
                  </a:lnTo>
                  <a:lnTo>
                    <a:pt x="35" y="58"/>
                  </a:lnTo>
                  <a:lnTo>
                    <a:pt x="0" y="58"/>
                  </a:lnTo>
                  <a:lnTo>
                    <a:pt x="0" y="89"/>
                  </a:lnTo>
                  <a:lnTo>
                    <a:pt x="88" y="89"/>
                  </a:lnTo>
                  <a:lnTo>
                    <a:pt x="88" y="58"/>
                  </a:lnTo>
                  <a:lnTo>
                    <a:pt x="71" y="58"/>
                  </a:lnTo>
                  <a:lnTo>
                    <a:pt x="105" y="25"/>
                  </a:lnTo>
                  <a:lnTo>
                    <a:pt x="307" y="25"/>
                  </a:lnTo>
                  <a:lnTo>
                    <a:pt x="341" y="58"/>
                  </a:lnTo>
                  <a:lnTo>
                    <a:pt x="324" y="58"/>
                  </a:lnTo>
                  <a:lnTo>
                    <a:pt x="324" y="89"/>
                  </a:lnTo>
                  <a:lnTo>
                    <a:pt x="411" y="89"/>
                  </a:lnTo>
                  <a:lnTo>
                    <a:pt x="411" y="58"/>
                  </a:lnTo>
                  <a:lnTo>
                    <a:pt x="377"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 name="Group 9">
            <a:extLst>
              <a:ext uri="{FF2B5EF4-FFF2-40B4-BE49-F238E27FC236}">
                <a16:creationId xmlns:a16="http://schemas.microsoft.com/office/drawing/2014/main" id="{4668B015-C0F8-40BE-915F-1A7092426BE3}"/>
              </a:ext>
            </a:extLst>
          </p:cNvPr>
          <p:cNvGrpSpPr/>
          <p:nvPr/>
        </p:nvGrpSpPr>
        <p:grpSpPr>
          <a:xfrm>
            <a:off x="1079525" y="4911427"/>
            <a:ext cx="617220" cy="609760"/>
            <a:chOff x="711200" y="4672013"/>
            <a:chExt cx="525463" cy="519113"/>
          </a:xfrm>
          <a:solidFill>
            <a:schemeClr val="bg1"/>
          </a:solidFill>
        </p:grpSpPr>
        <p:sp>
          <p:nvSpPr>
            <p:cNvPr id="11" name="Freeform 38">
              <a:extLst>
                <a:ext uri="{FF2B5EF4-FFF2-40B4-BE49-F238E27FC236}">
                  <a16:creationId xmlns:a16="http://schemas.microsoft.com/office/drawing/2014/main" id="{F0A3565A-BE71-4DD5-9759-C0F6B1C7C753}"/>
                </a:ext>
              </a:extLst>
            </p:cNvPr>
            <p:cNvSpPr>
              <a:spLocks/>
            </p:cNvSpPr>
            <p:nvPr/>
          </p:nvSpPr>
          <p:spPr bwMode="auto">
            <a:xfrm>
              <a:off x="711200" y="4672013"/>
              <a:ext cx="239713" cy="287338"/>
            </a:xfrm>
            <a:custGeom>
              <a:avLst/>
              <a:gdLst>
                <a:gd name="T0" fmla="*/ 200 w 303"/>
                <a:gd name="T1" fmla="*/ 288 h 363"/>
                <a:gd name="T2" fmla="*/ 218 w 303"/>
                <a:gd name="T3" fmla="*/ 294 h 363"/>
                <a:gd name="T4" fmla="*/ 225 w 303"/>
                <a:gd name="T5" fmla="*/ 304 h 363"/>
                <a:gd name="T6" fmla="*/ 218 w 303"/>
                <a:gd name="T7" fmla="*/ 322 h 363"/>
                <a:gd name="T8" fmla="*/ 220 w 303"/>
                <a:gd name="T9" fmla="*/ 341 h 363"/>
                <a:gd name="T10" fmla="*/ 238 w 303"/>
                <a:gd name="T11" fmla="*/ 358 h 363"/>
                <a:gd name="T12" fmla="*/ 257 w 303"/>
                <a:gd name="T13" fmla="*/ 363 h 363"/>
                <a:gd name="T14" fmla="*/ 292 w 303"/>
                <a:gd name="T15" fmla="*/ 352 h 363"/>
                <a:gd name="T16" fmla="*/ 294 w 303"/>
                <a:gd name="T17" fmla="*/ 337 h 363"/>
                <a:gd name="T18" fmla="*/ 272 w 303"/>
                <a:gd name="T19" fmla="*/ 340 h 363"/>
                <a:gd name="T20" fmla="*/ 258 w 303"/>
                <a:gd name="T21" fmla="*/ 343 h 363"/>
                <a:gd name="T22" fmla="*/ 238 w 303"/>
                <a:gd name="T23" fmla="*/ 331 h 363"/>
                <a:gd name="T24" fmla="*/ 242 w 303"/>
                <a:gd name="T25" fmla="*/ 320 h 363"/>
                <a:gd name="T26" fmla="*/ 245 w 303"/>
                <a:gd name="T27" fmla="*/ 295 h 363"/>
                <a:gd name="T28" fmla="*/ 236 w 303"/>
                <a:gd name="T29" fmla="*/ 279 h 363"/>
                <a:gd name="T30" fmla="*/ 210 w 303"/>
                <a:gd name="T31" fmla="*/ 267 h 363"/>
                <a:gd name="T32" fmla="*/ 180 w 303"/>
                <a:gd name="T33" fmla="*/ 271 h 363"/>
                <a:gd name="T34" fmla="*/ 173 w 303"/>
                <a:gd name="T35" fmla="*/ 272 h 363"/>
                <a:gd name="T36" fmla="*/ 170 w 303"/>
                <a:gd name="T37" fmla="*/ 260 h 363"/>
                <a:gd name="T38" fmla="*/ 162 w 303"/>
                <a:gd name="T39" fmla="*/ 234 h 363"/>
                <a:gd name="T40" fmla="*/ 149 w 303"/>
                <a:gd name="T41" fmla="*/ 227 h 363"/>
                <a:gd name="T42" fmla="*/ 123 w 303"/>
                <a:gd name="T43" fmla="*/ 235 h 363"/>
                <a:gd name="T44" fmla="*/ 107 w 303"/>
                <a:gd name="T45" fmla="*/ 241 h 363"/>
                <a:gd name="T46" fmla="*/ 102 w 303"/>
                <a:gd name="T47" fmla="*/ 221 h 363"/>
                <a:gd name="T48" fmla="*/ 109 w 303"/>
                <a:gd name="T49" fmla="*/ 204 h 363"/>
                <a:gd name="T50" fmla="*/ 128 w 303"/>
                <a:gd name="T51" fmla="*/ 167 h 363"/>
                <a:gd name="T52" fmla="*/ 143 w 303"/>
                <a:gd name="T53" fmla="*/ 117 h 363"/>
                <a:gd name="T54" fmla="*/ 154 w 303"/>
                <a:gd name="T55" fmla="*/ 96 h 363"/>
                <a:gd name="T56" fmla="*/ 180 w 303"/>
                <a:gd name="T57" fmla="*/ 78 h 363"/>
                <a:gd name="T58" fmla="*/ 193 w 303"/>
                <a:gd name="T59" fmla="*/ 60 h 363"/>
                <a:gd name="T60" fmla="*/ 201 w 303"/>
                <a:gd name="T61" fmla="*/ 30 h 363"/>
                <a:gd name="T62" fmla="*/ 196 w 303"/>
                <a:gd name="T63" fmla="*/ 0 h 363"/>
                <a:gd name="T64" fmla="*/ 144 w 303"/>
                <a:gd name="T65" fmla="*/ 29 h 363"/>
                <a:gd name="T66" fmla="*/ 77 w 303"/>
                <a:gd name="T67" fmla="*/ 86 h 363"/>
                <a:gd name="T68" fmla="*/ 28 w 303"/>
                <a:gd name="T69" fmla="*/ 155 h 363"/>
                <a:gd name="T70" fmla="*/ 3 w 303"/>
                <a:gd name="T71" fmla="*/ 234 h 363"/>
                <a:gd name="T72" fmla="*/ 0 w 303"/>
                <a:gd name="T73" fmla="*/ 296 h 363"/>
                <a:gd name="T74" fmla="*/ 10 w 303"/>
                <a:gd name="T75" fmla="*/ 358 h 363"/>
                <a:gd name="T76" fmla="*/ 44 w 303"/>
                <a:gd name="T77" fmla="*/ 345 h 363"/>
                <a:gd name="T78" fmla="*/ 49 w 303"/>
                <a:gd name="T79" fmla="*/ 328 h 363"/>
                <a:gd name="T80" fmla="*/ 51 w 303"/>
                <a:gd name="T81" fmla="*/ 291 h 363"/>
                <a:gd name="T82" fmla="*/ 74 w 303"/>
                <a:gd name="T83" fmla="*/ 239 h 363"/>
                <a:gd name="T84" fmla="*/ 87 w 303"/>
                <a:gd name="T85" fmla="*/ 244 h 363"/>
                <a:gd name="T86" fmla="*/ 91 w 303"/>
                <a:gd name="T87" fmla="*/ 259 h 363"/>
                <a:gd name="T88" fmla="*/ 101 w 303"/>
                <a:gd name="T89" fmla="*/ 264 h 363"/>
                <a:gd name="T90" fmla="*/ 132 w 303"/>
                <a:gd name="T91" fmla="*/ 254 h 363"/>
                <a:gd name="T92" fmla="*/ 146 w 303"/>
                <a:gd name="T93" fmla="*/ 248 h 363"/>
                <a:gd name="T94" fmla="*/ 149 w 303"/>
                <a:gd name="T95" fmla="*/ 262 h 363"/>
                <a:gd name="T96" fmla="*/ 154 w 303"/>
                <a:gd name="T97" fmla="*/ 282 h 363"/>
                <a:gd name="T98" fmla="*/ 162 w 303"/>
                <a:gd name="T99" fmla="*/ 291 h 363"/>
                <a:gd name="T100" fmla="*/ 187 w 303"/>
                <a:gd name="T101" fmla="*/ 29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3" h="363">
                  <a:moveTo>
                    <a:pt x="187" y="291"/>
                  </a:moveTo>
                  <a:lnTo>
                    <a:pt x="187" y="291"/>
                  </a:lnTo>
                  <a:lnTo>
                    <a:pt x="195" y="289"/>
                  </a:lnTo>
                  <a:lnTo>
                    <a:pt x="200" y="288"/>
                  </a:lnTo>
                  <a:lnTo>
                    <a:pt x="205" y="289"/>
                  </a:lnTo>
                  <a:lnTo>
                    <a:pt x="205" y="289"/>
                  </a:lnTo>
                  <a:lnTo>
                    <a:pt x="212" y="290"/>
                  </a:lnTo>
                  <a:lnTo>
                    <a:pt x="218" y="294"/>
                  </a:lnTo>
                  <a:lnTo>
                    <a:pt x="223" y="297"/>
                  </a:lnTo>
                  <a:lnTo>
                    <a:pt x="225" y="301"/>
                  </a:lnTo>
                  <a:lnTo>
                    <a:pt x="225" y="301"/>
                  </a:lnTo>
                  <a:lnTo>
                    <a:pt x="225" y="304"/>
                  </a:lnTo>
                  <a:lnTo>
                    <a:pt x="223" y="310"/>
                  </a:lnTo>
                  <a:lnTo>
                    <a:pt x="223" y="310"/>
                  </a:lnTo>
                  <a:lnTo>
                    <a:pt x="220" y="315"/>
                  </a:lnTo>
                  <a:lnTo>
                    <a:pt x="218" y="322"/>
                  </a:lnTo>
                  <a:lnTo>
                    <a:pt x="217" y="328"/>
                  </a:lnTo>
                  <a:lnTo>
                    <a:pt x="218" y="337"/>
                  </a:lnTo>
                  <a:lnTo>
                    <a:pt x="218" y="337"/>
                  </a:lnTo>
                  <a:lnTo>
                    <a:pt x="220" y="341"/>
                  </a:lnTo>
                  <a:lnTo>
                    <a:pt x="224" y="347"/>
                  </a:lnTo>
                  <a:lnTo>
                    <a:pt x="227" y="351"/>
                  </a:lnTo>
                  <a:lnTo>
                    <a:pt x="232" y="355"/>
                  </a:lnTo>
                  <a:lnTo>
                    <a:pt x="238" y="358"/>
                  </a:lnTo>
                  <a:lnTo>
                    <a:pt x="243" y="361"/>
                  </a:lnTo>
                  <a:lnTo>
                    <a:pt x="255" y="363"/>
                  </a:lnTo>
                  <a:lnTo>
                    <a:pt x="255" y="363"/>
                  </a:lnTo>
                  <a:lnTo>
                    <a:pt x="257" y="363"/>
                  </a:lnTo>
                  <a:lnTo>
                    <a:pt x="257" y="363"/>
                  </a:lnTo>
                  <a:lnTo>
                    <a:pt x="269" y="358"/>
                  </a:lnTo>
                  <a:lnTo>
                    <a:pt x="281" y="355"/>
                  </a:lnTo>
                  <a:lnTo>
                    <a:pt x="292" y="352"/>
                  </a:lnTo>
                  <a:lnTo>
                    <a:pt x="303" y="350"/>
                  </a:lnTo>
                  <a:lnTo>
                    <a:pt x="303" y="350"/>
                  </a:lnTo>
                  <a:lnTo>
                    <a:pt x="294" y="337"/>
                  </a:lnTo>
                  <a:lnTo>
                    <a:pt x="294" y="337"/>
                  </a:lnTo>
                  <a:lnTo>
                    <a:pt x="287" y="337"/>
                  </a:lnTo>
                  <a:lnTo>
                    <a:pt x="287" y="337"/>
                  </a:lnTo>
                  <a:lnTo>
                    <a:pt x="279" y="338"/>
                  </a:lnTo>
                  <a:lnTo>
                    <a:pt x="272" y="340"/>
                  </a:lnTo>
                  <a:lnTo>
                    <a:pt x="272" y="340"/>
                  </a:lnTo>
                  <a:lnTo>
                    <a:pt x="266" y="341"/>
                  </a:lnTo>
                  <a:lnTo>
                    <a:pt x="258" y="343"/>
                  </a:lnTo>
                  <a:lnTo>
                    <a:pt x="258" y="343"/>
                  </a:lnTo>
                  <a:lnTo>
                    <a:pt x="251" y="340"/>
                  </a:lnTo>
                  <a:lnTo>
                    <a:pt x="245" y="338"/>
                  </a:lnTo>
                  <a:lnTo>
                    <a:pt x="241" y="334"/>
                  </a:lnTo>
                  <a:lnTo>
                    <a:pt x="238" y="331"/>
                  </a:lnTo>
                  <a:lnTo>
                    <a:pt x="238" y="331"/>
                  </a:lnTo>
                  <a:lnTo>
                    <a:pt x="238" y="326"/>
                  </a:lnTo>
                  <a:lnTo>
                    <a:pt x="242" y="320"/>
                  </a:lnTo>
                  <a:lnTo>
                    <a:pt x="242" y="320"/>
                  </a:lnTo>
                  <a:lnTo>
                    <a:pt x="244" y="315"/>
                  </a:lnTo>
                  <a:lnTo>
                    <a:pt x="245" y="309"/>
                  </a:lnTo>
                  <a:lnTo>
                    <a:pt x="247" y="302"/>
                  </a:lnTo>
                  <a:lnTo>
                    <a:pt x="245" y="295"/>
                  </a:lnTo>
                  <a:lnTo>
                    <a:pt x="245" y="295"/>
                  </a:lnTo>
                  <a:lnTo>
                    <a:pt x="243" y="289"/>
                  </a:lnTo>
                  <a:lnTo>
                    <a:pt x="239" y="284"/>
                  </a:lnTo>
                  <a:lnTo>
                    <a:pt x="236" y="279"/>
                  </a:lnTo>
                  <a:lnTo>
                    <a:pt x="231" y="276"/>
                  </a:lnTo>
                  <a:lnTo>
                    <a:pt x="220" y="271"/>
                  </a:lnTo>
                  <a:lnTo>
                    <a:pt x="210" y="267"/>
                  </a:lnTo>
                  <a:lnTo>
                    <a:pt x="210" y="267"/>
                  </a:lnTo>
                  <a:lnTo>
                    <a:pt x="200" y="267"/>
                  </a:lnTo>
                  <a:lnTo>
                    <a:pt x="192" y="267"/>
                  </a:lnTo>
                  <a:lnTo>
                    <a:pt x="186" y="269"/>
                  </a:lnTo>
                  <a:lnTo>
                    <a:pt x="180" y="271"/>
                  </a:lnTo>
                  <a:lnTo>
                    <a:pt x="180" y="271"/>
                  </a:lnTo>
                  <a:lnTo>
                    <a:pt x="176" y="272"/>
                  </a:lnTo>
                  <a:lnTo>
                    <a:pt x="173" y="272"/>
                  </a:lnTo>
                  <a:lnTo>
                    <a:pt x="173" y="272"/>
                  </a:lnTo>
                  <a:lnTo>
                    <a:pt x="171" y="271"/>
                  </a:lnTo>
                  <a:lnTo>
                    <a:pt x="171" y="267"/>
                  </a:lnTo>
                  <a:lnTo>
                    <a:pt x="170" y="260"/>
                  </a:lnTo>
                  <a:lnTo>
                    <a:pt x="170" y="260"/>
                  </a:lnTo>
                  <a:lnTo>
                    <a:pt x="170" y="253"/>
                  </a:lnTo>
                  <a:lnTo>
                    <a:pt x="168" y="245"/>
                  </a:lnTo>
                  <a:lnTo>
                    <a:pt x="164" y="238"/>
                  </a:lnTo>
                  <a:lnTo>
                    <a:pt x="162" y="234"/>
                  </a:lnTo>
                  <a:lnTo>
                    <a:pt x="158" y="230"/>
                  </a:lnTo>
                  <a:lnTo>
                    <a:pt x="158" y="230"/>
                  </a:lnTo>
                  <a:lnTo>
                    <a:pt x="154" y="228"/>
                  </a:lnTo>
                  <a:lnTo>
                    <a:pt x="149" y="227"/>
                  </a:lnTo>
                  <a:lnTo>
                    <a:pt x="144" y="227"/>
                  </a:lnTo>
                  <a:lnTo>
                    <a:pt x="139" y="228"/>
                  </a:lnTo>
                  <a:lnTo>
                    <a:pt x="130" y="232"/>
                  </a:lnTo>
                  <a:lnTo>
                    <a:pt x="123" y="235"/>
                  </a:lnTo>
                  <a:lnTo>
                    <a:pt x="123" y="235"/>
                  </a:lnTo>
                  <a:lnTo>
                    <a:pt x="114" y="239"/>
                  </a:lnTo>
                  <a:lnTo>
                    <a:pt x="107" y="241"/>
                  </a:lnTo>
                  <a:lnTo>
                    <a:pt x="107" y="241"/>
                  </a:lnTo>
                  <a:lnTo>
                    <a:pt x="107" y="240"/>
                  </a:lnTo>
                  <a:lnTo>
                    <a:pt x="107" y="240"/>
                  </a:lnTo>
                  <a:lnTo>
                    <a:pt x="105" y="228"/>
                  </a:lnTo>
                  <a:lnTo>
                    <a:pt x="102" y="221"/>
                  </a:lnTo>
                  <a:lnTo>
                    <a:pt x="100" y="214"/>
                  </a:lnTo>
                  <a:lnTo>
                    <a:pt x="100" y="214"/>
                  </a:lnTo>
                  <a:lnTo>
                    <a:pt x="103" y="210"/>
                  </a:lnTo>
                  <a:lnTo>
                    <a:pt x="109" y="204"/>
                  </a:lnTo>
                  <a:lnTo>
                    <a:pt x="109" y="204"/>
                  </a:lnTo>
                  <a:lnTo>
                    <a:pt x="118" y="192"/>
                  </a:lnTo>
                  <a:lnTo>
                    <a:pt x="124" y="180"/>
                  </a:lnTo>
                  <a:lnTo>
                    <a:pt x="128" y="167"/>
                  </a:lnTo>
                  <a:lnTo>
                    <a:pt x="134" y="152"/>
                  </a:lnTo>
                  <a:lnTo>
                    <a:pt x="134" y="152"/>
                  </a:lnTo>
                  <a:lnTo>
                    <a:pt x="140" y="130"/>
                  </a:lnTo>
                  <a:lnTo>
                    <a:pt x="143" y="117"/>
                  </a:lnTo>
                  <a:lnTo>
                    <a:pt x="144" y="110"/>
                  </a:lnTo>
                  <a:lnTo>
                    <a:pt x="149" y="102"/>
                  </a:lnTo>
                  <a:lnTo>
                    <a:pt x="149" y="102"/>
                  </a:lnTo>
                  <a:lnTo>
                    <a:pt x="154" y="96"/>
                  </a:lnTo>
                  <a:lnTo>
                    <a:pt x="158" y="91"/>
                  </a:lnTo>
                  <a:lnTo>
                    <a:pt x="169" y="84"/>
                  </a:lnTo>
                  <a:lnTo>
                    <a:pt x="175" y="81"/>
                  </a:lnTo>
                  <a:lnTo>
                    <a:pt x="180" y="78"/>
                  </a:lnTo>
                  <a:lnTo>
                    <a:pt x="186" y="72"/>
                  </a:lnTo>
                  <a:lnTo>
                    <a:pt x="190" y="65"/>
                  </a:lnTo>
                  <a:lnTo>
                    <a:pt x="190" y="65"/>
                  </a:lnTo>
                  <a:lnTo>
                    <a:pt x="193" y="60"/>
                  </a:lnTo>
                  <a:lnTo>
                    <a:pt x="196" y="53"/>
                  </a:lnTo>
                  <a:lnTo>
                    <a:pt x="200" y="42"/>
                  </a:lnTo>
                  <a:lnTo>
                    <a:pt x="201" y="30"/>
                  </a:lnTo>
                  <a:lnTo>
                    <a:pt x="201" y="30"/>
                  </a:lnTo>
                  <a:lnTo>
                    <a:pt x="201" y="18"/>
                  </a:lnTo>
                  <a:lnTo>
                    <a:pt x="199" y="10"/>
                  </a:lnTo>
                  <a:lnTo>
                    <a:pt x="196" y="0"/>
                  </a:lnTo>
                  <a:lnTo>
                    <a:pt x="196" y="0"/>
                  </a:lnTo>
                  <a:lnTo>
                    <a:pt x="185" y="6"/>
                  </a:lnTo>
                  <a:lnTo>
                    <a:pt x="185" y="6"/>
                  </a:lnTo>
                  <a:lnTo>
                    <a:pt x="164" y="17"/>
                  </a:lnTo>
                  <a:lnTo>
                    <a:pt x="144" y="29"/>
                  </a:lnTo>
                  <a:lnTo>
                    <a:pt x="126" y="42"/>
                  </a:lnTo>
                  <a:lnTo>
                    <a:pt x="108" y="55"/>
                  </a:lnTo>
                  <a:lnTo>
                    <a:pt x="93" y="71"/>
                  </a:lnTo>
                  <a:lnTo>
                    <a:pt x="77" y="86"/>
                  </a:lnTo>
                  <a:lnTo>
                    <a:pt x="63" y="102"/>
                  </a:lnTo>
                  <a:lnTo>
                    <a:pt x="50" y="118"/>
                  </a:lnTo>
                  <a:lnTo>
                    <a:pt x="39" y="136"/>
                  </a:lnTo>
                  <a:lnTo>
                    <a:pt x="28" y="155"/>
                  </a:lnTo>
                  <a:lnTo>
                    <a:pt x="20" y="174"/>
                  </a:lnTo>
                  <a:lnTo>
                    <a:pt x="13" y="194"/>
                  </a:lnTo>
                  <a:lnTo>
                    <a:pt x="7" y="214"/>
                  </a:lnTo>
                  <a:lnTo>
                    <a:pt x="3" y="234"/>
                  </a:lnTo>
                  <a:lnTo>
                    <a:pt x="0" y="254"/>
                  </a:lnTo>
                  <a:lnTo>
                    <a:pt x="0" y="276"/>
                  </a:lnTo>
                  <a:lnTo>
                    <a:pt x="0" y="276"/>
                  </a:lnTo>
                  <a:lnTo>
                    <a:pt x="0" y="296"/>
                  </a:lnTo>
                  <a:lnTo>
                    <a:pt x="2" y="316"/>
                  </a:lnTo>
                  <a:lnTo>
                    <a:pt x="6" y="337"/>
                  </a:lnTo>
                  <a:lnTo>
                    <a:pt x="10" y="358"/>
                  </a:lnTo>
                  <a:lnTo>
                    <a:pt x="10" y="358"/>
                  </a:lnTo>
                  <a:lnTo>
                    <a:pt x="20" y="358"/>
                  </a:lnTo>
                  <a:lnTo>
                    <a:pt x="29" y="356"/>
                  </a:lnTo>
                  <a:lnTo>
                    <a:pt x="38" y="351"/>
                  </a:lnTo>
                  <a:lnTo>
                    <a:pt x="44" y="345"/>
                  </a:lnTo>
                  <a:lnTo>
                    <a:pt x="44" y="345"/>
                  </a:lnTo>
                  <a:lnTo>
                    <a:pt x="47" y="341"/>
                  </a:lnTo>
                  <a:lnTo>
                    <a:pt x="49" y="338"/>
                  </a:lnTo>
                  <a:lnTo>
                    <a:pt x="49" y="328"/>
                  </a:lnTo>
                  <a:lnTo>
                    <a:pt x="49" y="318"/>
                  </a:lnTo>
                  <a:lnTo>
                    <a:pt x="50" y="301"/>
                  </a:lnTo>
                  <a:lnTo>
                    <a:pt x="50" y="301"/>
                  </a:lnTo>
                  <a:lnTo>
                    <a:pt x="51" y="291"/>
                  </a:lnTo>
                  <a:lnTo>
                    <a:pt x="56" y="273"/>
                  </a:lnTo>
                  <a:lnTo>
                    <a:pt x="60" y="263"/>
                  </a:lnTo>
                  <a:lnTo>
                    <a:pt x="66" y="251"/>
                  </a:lnTo>
                  <a:lnTo>
                    <a:pt x="74" y="239"/>
                  </a:lnTo>
                  <a:lnTo>
                    <a:pt x="83" y="228"/>
                  </a:lnTo>
                  <a:lnTo>
                    <a:pt x="83" y="228"/>
                  </a:lnTo>
                  <a:lnTo>
                    <a:pt x="86" y="235"/>
                  </a:lnTo>
                  <a:lnTo>
                    <a:pt x="87" y="244"/>
                  </a:lnTo>
                  <a:lnTo>
                    <a:pt x="87" y="244"/>
                  </a:lnTo>
                  <a:lnTo>
                    <a:pt x="88" y="250"/>
                  </a:lnTo>
                  <a:lnTo>
                    <a:pt x="90" y="257"/>
                  </a:lnTo>
                  <a:lnTo>
                    <a:pt x="91" y="259"/>
                  </a:lnTo>
                  <a:lnTo>
                    <a:pt x="94" y="262"/>
                  </a:lnTo>
                  <a:lnTo>
                    <a:pt x="97" y="263"/>
                  </a:lnTo>
                  <a:lnTo>
                    <a:pt x="101" y="264"/>
                  </a:lnTo>
                  <a:lnTo>
                    <a:pt x="101" y="264"/>
                  </a:lnTo>
                  <a:lnTo>
                    <a:pt x="109" y="263"/>
                  </a:lnTo>
                  <a:lnTo>
                    <a:pt x="118" y="260"/>
                  </a:lnTo>
                  <a:lnTo>
                    <a:pt x="125" y="258"/>
                  </a:lnTo>
                  <a:lnTo>
                    <a:pt x="132" y="254"/>
                  </a:lnTo>
                  <a:lnTo>
                    <a:pt x="132" y="254"/>
                  </a:lnTo>
                  <a:lnTo>
                    <a:pt x="140" y="250"/>
                  </a:lnTo>
                  <a:lnTo>
                    <a:pt x="144" y="248"/>
                  </a:lnTo>
                  <a:lnTo>
                    <a:pt x="146" y="248"/>
                  </a:lnTo>
                  <a:lnTo>
                    <a:pt x="146" y="248"/>
                  </a:lnTo>
                  <a:lnTo>
                    <a:pt x="148" y="251"/>
                  </a:lnTo>
                  <a:lnTo>
                    <a:pt x="149" y="254"/>
                  </a:lnTo>
                  <a:lnTo>
                    <a:pt x="149" y="262"/>
                  </a:lnTo>
                  <a:lnTo>
                    <a:pt x="149" y="262"/>
                  </a:lnTo>
                  <a:lnTo>
                    <a:pt x="150" y="270"/>
                  </a:lnTo>
                  <a:lnTo>
                    <a:pt x="152" y="277"/>
                  </a:lnTo>
                  <a:lnTo>
                    <a:pt x="154" y="282"/>
                  </a:lnTo>
                  <a:lnTo>
                    <a:pt x="156" y="285"/>
                  </a:lnTo>
                  <a:lnTo>
                    <a:pt x="158" y="288"/>
                  </a:lnTo>
                  <a:lnTo>
                    <a:pt x="162" y="291"/>
                  </a:lnTo>
                  <a:lnTo>
                    <a:pt x="162" y="291"/>
                  </a:lnTo>
                  <a:lnTo>
                    <a:pt x="169" y="294"/>
                  </a:lnTo>
                  <a:lnTo>
                    <a:pt x="175" y="294"/>
                  </a:lnTo>
                  <a:lnTo>
                    <a:pt x="181" y="293"/>
                  </a:lnTo>
                  <a:lnTo>
                    <a:pt x="187" y="291"/>
                  </a:lnTo>
                  <a:lnTo>
                    <a:pt x="187"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39">
              <a:extLst>
                <a:ext uri="{FF2B5EF4-FFF2-40B4-BE49-F238E27FC236}">
                  <a16:creationId xmlns:a16="http://schemas.microsoft.com/office/drawing/2014/main" id="{249F9BB9-4A15-4890-A38E-000652D81E16}"/>
                </a:ext>
              </a:extLst>
            </p:cNvPr>
            <p:cNvSpPr>
              <a:spLocks/>
            </p:cNvSpPr>
            <p:nvPr/>
          </p:nvSpPr>
          <p:spPr bwMode="auto">
            <a:xfrm>
              <a:off x="838200" y="4811713"/>
              <a:ext cx="398463" cy="379413"/>
            </a:xfrm>
            <a:custGeom>
              <a:avLst/>
              <a:gdLst>
                <a:gd name="T0" fmla="*/ 462 w 504"/>
                <a:gd name="T1" fmla="*/ 21 h 477"/>
                <a:gd name="T2" fmla="*/ 443 w 504"/>
                <a:gd name="T3" fmla="*/ 19 h 477"/>
                <a:gd name="T4" fmla="*/ 392 w 504"/>
                <a:gd name="T5" fmla="*/ 100 h 477"/>
                <a:gd name="T6" fmla="*/ 357 w 504"/>
                <a:gd name="T7" fmla="*/ 120 h 477"/>
                <a:gd name="T8" fmla="*/ 284 w 504"/>
                <a:gd name="T9" fmla="*/ 130 h 477"/>
                <a:gd name="T10" fmla="*/ 277 w 504"/>
                <a:gd name="T11" fmla="*/ 137 h 477"/>
                <a:gd name="T12" fmla="*/ 317 w 504"/>
                <a:gd name="T13" fmla="*/ 147 h 477"/>
                <a:gd name="T14" fmla="*/ 337 w 504"/>
                <a:gd name="T15" fmla="*/ 144 h 477"/>
                <a:gd name="T16" fmla="*/ 302 w 504"/>
                <a:gd name="T17" fmla="*/ 154 h 477"/>
                <a:gd name="T18" fmla="*/ 272 w 504"/>
                <a:gd name="T19" fmla="*/ 143 h 477"/>
                <a:gd name="T20" fmla="*/ 239 w 504"/>
                <a:gd name="T21" fmla="*/ 116 h 477"/>
                <a:gd name="T22" fmla="*/ 220 w 504"/>
                <a:gd name="T23" fmla="*/ 87 h 477"/>
                <a:gd name="T24" fmla="*/ 187 w 504"/>
                <a:gd name="T25" fmla="*/ 69 h 477"/>
                <a:gd name="T26" fmla="*/ 154 w 504"/>
                <a:gd name="T27" fmla="*/ 75 h 477"/>
                <a:gd name="T28" fmla="*/ 130 w 504"/>
                <a:gd name="T29" fmla="*/ 106 h 477"/>
                <a:gd name="T30" fmla="*/ 135 w 504"/>
                <a:gd name="T31" fmla="*/ 145 h 477"/>
                <a:gd name="T32" fmla="*/ 158 w 504"/>
                <a:gd name="T33" fmla="*/ 180 h 477"/>
                <a:gd name="T34" fmla="*/ 196 w 504"/>
                <a:gd name="T35" fmla="*/ 216 h 477"/>
                <a:gd name="T36" fmla="*/ 246 w 504"/>
                <a:gd name="T37" fmla="*/ 244 h 477"/>
                <a:gd name="T38" fmla="*/ 289 w 504"/>
                <a:gd name="T39" fmla="*/ 256 h 477"/>
                <a:gd name="T40" fmla="*/ 338 w 504"/>
                <a:gd name="T41" fmla="*/ 255 h 477"/>
                <a:gd name="T42" fmla="*/ 404 w 504"/>
                <a:gd name="T43" fmla="*/ 224 h 477"/>
                <a:gd name="T44" fmla="*/ 404 w 504"/>
                <a:gd name="T45" fmla="*/ 225 h 477"/>
                <a:gd name="T46" fmla="*/ 350 w 504"/>
                <a:gd name="T47" fmla="*/ 257 h 477"/>
                <a:gd name="T48" fmla="*/ 288 w 504"/>
                <a:gd name="T49" fmla="*/ 263 h 477"/>
                <a:gd name="T50" fmla="*/ 284 w 504"/>
                <a:gd name="T51" fmla="*/ 294 h 477"/>
                <a:gd name="T52" fmla="*/ 290 w 504"/>
                <a:gd name="T53" fmla="*/ 348 h 477"/>
                <a:gd name="T54" fmla="*/ 280 w 504"/>
                <a:gd name="T55" fmla="*/ 386 h 477"/>
                <a:gd name="T56" fmla="*/ 281 w 504"/>
                <a:gd name="T57" fmla="*/ 311 h 477"/>
                <a:gd name="T58" fmla="*/ 250 w 504"/>
                <a:gd name="T59" fmla="*/ 254 h 477"/>
                <a:gd name="T60" fmla="*/ 191 w 504"/>
                <a:gd name="T61" fmla="*/ 222 h 477"/>
                <a:gd name="T62" fmla="*/ 150 w 504"/>
                <a:gd name="T63" fmla="*/ 180 h 477"/>
                <a:gd name="T64" fmla="*/ 107 w 504"/>
                <a:gd name="T65" fmla="*/ 191 h 477"/>
                <a:gd name="T66" fmla="*/ 45 w 504"/>
                <a:gd name="T67" fmla="*/ 234 h 477"/>
                <a:gd name="T68" fmla="*/ 16 w 504"/>
                <a:gd name="T69" fmla="*/ 260 h 477"/>
                <a:gd name="T70" fmla="*/ 3 w 504"/>
                <a:gd name="T71" fmla="*/ 317 h 477"/>
                <a:gd name="T72" fmla="*/ 33 w 504"/>
                <a:gd name="T73" fmla="*/ 355 h 477"/>
                <a:gd name="T74" fmla="*/ 91 w 504"/>
                <a:gd name="T75" fmla="*/ 358 h 477"/>
                <a:gd name="T76" fmla="*/ 130 w 504"/>
                <a:gd name="T77" fmla="*/ 324 h 477"/>
                <a:gd name="T78" fmla="*/ 158 w 504"/>
                <a:gd name="T79" fmla="*/ 334 h 477"/>
                <a:gd name="T80" fmla="*/ 157 w 504"/>
                <a:gd name="T81" fmla="*/ 362 h 477"/>
                <a:gd name="T82" fmla="*/ 153 w 504"/>
                <a:gd name="T83" fmla="*/ 377 h 477"/>
                <a:gd name="T84" fmla="*/ 154 w 504"/>
                <a:gd name="T85" fmla="*/ 409 h 477"/>
                <a:gd name="T86" fmla="*/ 175 w 504"/>
                <a:gd name="T87" fmla="*/ 445 h 477"/>
                <a:gd name="T88" fmla="*/ 214 w 504"/>
                <a:gd name="T89" fmla="*/ 471 h 477"/>
                <a:gd name="T90" fmla="*/ 263 w 504"/>
                <a:gd name="T91" fmla="*/ 477 h 477"/>
                <a:gd name="T92" fmla="*/ 308 w 504"/>
                <a:gd name="T93" fmla="*/ 463 h 477"/>
                <a:gd name="T94" fmla="*/ 377 w 504"/>
                <a:gd name="T95" fmla="*/ 417 h 477"/>
                <a:gd name="T96" fmla="*/ 442 w 504"/>
                <a:gd name="T97" fmla="*/ 354 h 477"/>
                <a:gd name="T98" fmla="*/ 482 w 504"/>
                <a:gd name="T99" fmla="*/ 286 h 477"/>
                <a:gd name="T100" fmla="*/ 501 w 504"/>
                <a:gd name="T101" fmla="*/ 216 h 477"/>
                <a:gd name="T102" fmla="*/ 497 w 504"/>
                <a:gd name="T103" fmla="*/ 11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4" h="477">
                  <a:moveTo>
                    <a:pt x="468" y="37"/>
                  </a:moveTo>
                  <a:lnTo>
                    <a:pt x="468" y="37"/>
                  </a:lnTo>
                  <a:lnTo>
                    <a:pt x="466" y="30"/>
                  </a:lnTo>
                  <a:lnTo>
                    <a:pt x="466" y="30"/>
                  </a:lnTo>
                  <a:lnTo>
                    <a:pt x="462" y="21"/>
                  </a:lnTo>
                  <a:lnTo>
                    <a:pt x="457" y="14"/>
                  </a:lnTo>
                  <a:lnTo>
                    <a:pt x="453" y="7"/>
                  </a:lnTo>
                  <a:lnTo>
                    <a:pt x="447" y="0"/>
                  </a:lnTo>
                  <a:lnTo>
                    <a:pt x="447" y="0"/>
                  </a:lnTo>
                  <a:lnTo>
                    <a:pt x="443" y="19"/>
                  </a:lnTo>
                  <a:lnTo>
                    <a:pt x="438" y="38"/>
                  </a:lnTo>
                  <a:lnTo>
                    <a:pt x="430" y="56"/>
                  </a:lnTo>
                  <a:lnTo>
                    <a:pt x="419" y="73"/>
                  </a:lnTo>
                  <a:lnTo>
                    <a:pt x="407" y="87"/>
                  </a:lnTo>
                  <a:lnTo>
                    <a:pt x="392" y="100"/>
                  </a:lnTo>
                  <a:lnTo>
                    <a:pt x="385" y="106"/>
                  </a:lnTo>
                  <a:lnTo>
                    <a:pt x="375" y="112"/>
                  </a:lnTo>
                  <a:lnTo>
                    <a:pt x="367" y="117"/>
                  </a:lnTo>
                  <a:lnTo>
                    <a:pt x="357" y="120"/>
                  </a:lnTo>
                  <a:lnTo>
                    <a:pt x="357" y="120"/>
                  </a:lnTo>
                  <a:lnTo>
                    <a:pt x="339" y="126"/>
                  </a:lnTo>
                  <a:lnTo>
                    <a:pt x="320" y="130"/>
                  </a:lnTo>
                  <a:lnTo>
                    <a:pt x="302" y="131"/>
                  </a:lnTo>
                  <a:lnTo>
                    <a:pt x="284" y="130"/>
                  </a:lnTo>
                  <a:lnTo>
                    <a:pt x="284" y="130"/>
                  </a:lnTo>
                  <a:lnTo>
                    <a:pt x="270" y="126"/>
                  </a:lnTo>
                  <a:lnTo>
                    <a:pt x="257" y="123"/>
                  </a:lnTo>
                  <a:lnTo>
                    <a:pt x="257" y="123"/>
                  </a:lnTo>
                  <a:lnTo>
                    <a:pt x="268" y="131"/>
                  </a:lnTo>
                  <a:lnTo>
                    <a:pt x="277" y="137"/>
                  </a:lnTo>
                  <a:lnTo>
                    <a:pt x="277" y="137"/>
                  </a:lnTo>
                  <a:lnTo>
                    <a:pt x="290" y="143"/>
                  </a:lnTo>
                  <a:lnTo>
                    <a:pt x="303" y="147"/>
                  </a:lnTo>
                  <a:lnTo>
                    <a:pt x="303" y="147"/>
                  </a:lnTo>
                  <a:lnTo>
                    <a:pt x="317" y="147"/>
                  </a:lnTo>
                  <a:lnTo>
                    <a:pt x="328" y="145"/>
                  </a:lnTo>
                  <a:lnTo>
                    <a:pt x="337" y="143"/>
                  </a:lnTo>
                  <a:lnTo>
                    <a:pt x="342" y="141"/>
                  </a:lnTo>
                  <a:lnTo>
                    <a:pt x="342" y="141"/>
                  </a:lnTo>
                  <a:lnTo>
                    <a:pt x="337" y="144"/>
                  </a:lnTo>
                  <a:lnTo>
                    <a:pt x="330" y="149"/>
                  </a:lnTo>
                  <a:lnTo>
                    <a:pt x="324" y="151"/>
                  </a:lnTo>
                  <a:lnTo>
                    <a:pt x="318" y="153"/>
                  </a:lnTo>
                  <a:lnTo>
                    <a:pt x="311" y="154"/>
                  </a:lnTo>
                  <a:lnTo>
                    <a:pt x="302" y="154"/>
                  </a:lnTo>
                  <a:lnTo>
                    <a:pt x="302" y="154"/>
                  </a:lnTo>
                  <a:lnTo>
                    <a:pt x="295" y="153"/>
                  </a:lnTo>
                  <a:lnTo>
                    <a:pt x="288" y="150"/>
                  </a:lnTo>
                  <a:lnTo>
                    <a:pt x="272" y="143"/>
                  </a:lnTo>
                  <a:lnTo>
                    <a:pt x="272" y="143"/>
                  </a:lnTo>
                  <a:lnTo>
                    <a:pt x="264" y="137"/>
                  </a:lnTo>
                  <a:lnTo>
                    <a:pt x="256" y="131"/>
                  </a:lnTo>
                  <a:lnTo>
                    <a:pt x="247" y="124"/>
                  </a:lnTo>
                  <a:lnTo>
                    <a:pt x="239" y="116"/>
                  </a:lnTo>
                  <a:lnTo>
                    <a:pt x="239" y="116"/>
                  </a:lnTo>
                  <a:lnTo>
                    <a:pt x="229" y="101"/>
                  </a:lnTo>
                  <a:lnTo>
                    <a:pt x="229" y="101"/>
                  </a:lnTo>
                  <a:lnTo>
                    <a:pt x="225" y="94"/>
                  </a:lnTo>
                  <a:lnTo>
                    <a:pt x="225" y="94"/>
                  </a:lnTo>
                  <a:lnTo>
                    <a:pt x="220" y="87"/>
                  </a:lnTo>
                  <a:lnTo>
                    <a:pt x="213" y="80"/>
                  </a:lnTo>
                  <a:lnTo>
                    <a:pt x="204" y="75"/>
                  </a:lnTo>
                  <a:lnTo>
                    <a:pt x="196" y="71"/>
                  </a:lnTo>
                  <a:lnTo>
                    <a:pt x="196" y="71"/>
                  </a:lnTo>
                  <a:lnTo>
                    <a:pt x="187" y="69"/>
                  </a:lnTo>
                  <a:lnTo>
                    <a:pt x="187" y="69"/>
                  </a:lnTo>
                  <a:lnTo>
                    <a:pt x="178" y="68"/>
                  </a:lnTo>
                  <a:lnTo>
                    <a:pt x="170" y="69"/>
                  </a:lnTo>
                  <a:lnTo>
                    <a:pt x="163" y="71"/>
                  </a:lnTo>
                  <a:lnTo>
                    <a:pt x="154" y="75"/>
                  </a:lnTo>
                  <a:lnTo>
                    <a:pt x="154" y="75"/>
                  </a:lnTo>
                  <a:lnTo>
                    <a:pt x="146" y="81"/>
                  </a:lnTo>
                  <a:lnTo>
                    <a:pt x="139" y="88"/>
                  </a:lnTo>
                  <a:lnTo>
                    <a:pt x="134" y="96"/>
                  </a:lnTo>
                  <a:lnTo>
                    <a:pt x="130" y="106"/>
                  </a:lnTo>
                  <a:lnTo>
                    <a:pt x="128" y="116"/>
                  </a:lnTo>
                  <a:lnTo>
                    <a:pt x="128" y="125"/>
                  </a:lnTo>
                  <a:lnTo>
                    <a:pt x="130" y="136"/>
                  </a:lnTo>
                  <a:lnTo>
                    <a:pt x="135" y="145"/>
                  </a:lnTo>
                  <a:lnTo>
                    <a:pt x="135" y="145"/>
                  </a:lnTo>
                  <a:lnTo>
                    <a:pt x="146" y="162"/>
                  </a:lnTo>
                  <a:lnTo>
                    <a:pt x="146" y="162"/>
                  </a:lnTo>
                  <a:lnTo>
                    <a:pt x="153" y="173"/>
                  </a:lnTo>
                  <a:lnTo>
                    <a:pt x="153" y="173"/>
                  </a:lnTo>
                  <a:lnTo>
                    <a:pt x="158" y="180"/>
                  </a:lnTo>
                  <a:lnTo>
                    <a:pt x="158" y="180"/>
                  </a:lnTo>
                  <a:lnTo>
                    <a:pt x="170" y="193"/>
                  </a:lnTo>
                  <a:lnTo>
                    <a:pt x="183" y="205"/>
                  </a:lnTo>
                  <a:lnTo>
                    <a:pt x="183" y="205"/>
                  </a:lnTo>
                  <a:lnTo>
                    <a:pt x="196" y="216"/>
                  </a:lnTo>
                  <a:lnTo>
                    <a:pt x="210" y="226"/>
                  </a:lnTo>
                  <a:lnTo>
                    <a:pt x="210" y="226"/>
                  </a:lnTo>
                  <a:lnTo>
                    <a:pt x="222" y="234"/>
                  </a:lnTo>
                  <a:lnTo>
                    <a:pt x="234" y="240"/>
                  </a:lnTo>
                  <a:lnTo>
                    <a:pt x="246" y="244"/>
                  </a:lnTo>
                  <a:lnTo>
                    <a:pt x="259" y="249"/>
                  </a:lnTo>
                  <a:lnTo>
                    <a:pt x="259" y="249"/>
                  </a:lnTo>
                  <a:lnTo>
                    <a:pt x="269" y="252"/>
                  </a:lnTo>
                  <a:lnTo>
                    <a:pt x="269" y="252"/>
                  </a:lnTo>
                  <a:lnTo>
                    <a:pt x="289" y="256"/>
                  </a:lnTo>
                  <a:lnTo>
                    <a:pt x="289" y="256"/>
                  </a:lnTo>
                  <a:lnTo>
                    <a:pt x="302" y="257"/>
                  </a:lnTo>
                  <a:lnTo>
                    <a:pt x="315" y="257"/>
                  </a:lnTo>
                  <a:lnTo>
                    <a:pt x="327" y="256"/>
                  </a:lnTo>
                  <a:lnTo>
                    <a:pt x="338" y="255"/>
                  </a:lnTo>
                  <a:lnTo>
                    <a:pt x="349" y="252"/>
                  </a:lnTo>
                  <a:lnTo>
                    <a:pt x="359" y="249"/>
                  </a:lnTo>
                  <a:lnTo>
                    <a:pt x="376" y="241"/>
                  </a:lnTo>
                  <a:lnTo>
                    <a:pt x="392" y="232"/>
                  </a:lnTo>
                  <a:lnTo>
                    <a:pt x="404" y="224"/>
                  </a:lnTo>
                  <a:lnTo>
                    <a:pt x="412" y="216"/>
                  </a:lnTo>
                  <a:lnTo>
                    <a:pt x="419" y="210"/>
                  </a:lnTo>
                  <a:lnTo>
                    <a:pt x="419" y="210"/>
                  </a:lnTo>
                  <a:lnTo>
                    <a:pt x="412" y="216"/>
                  </a:lnTo>
                  <a:lnTo>
                    <a:pt x="404" y="225"/>
                  </a:lnTo>
                  <a:lnTo>
                    <a:pt x="392" y="235"/>
                  </a:lnTo>
                  <a:lnTo>
                    <a:pt x="377" y="246"/>
                  </a:lnTo>
                  <a:lnTo>
                    <a:pt x="369" y="250"/>
                  </a:lnTo>
                  <a:lnTo>
                    <a:pt x="359" y="254"/>
                  </a:lnTo>
                  <a:lnTo>
                    <a:pt x="350" y="257"/>
                  </a:lnTo>
                  <a:lnTo>
                    <a:pt x="339" y="261"/>
                  </a:lnTo>
                  <a:lnTo>
                    <a:pt x="327" y="263"/>
                  </a:lnTo>
                  <a:lnTo>
                    <a:pt x="315" y="265"/>
                  </a:lnTo>
                  <a:lnTo>
                    <a:pt x="302" y="265"/>
                  </a:lnTo>
                  <a:lnTo>
                    <a:pt x="288" y="263"/>
                  </a:lnTo>
                  <a:lnTo>
                    <a:pt x="288" y="263"/>
                  </a:lnTo>
                  <a:lnTo>
                    <a:pt x="274" y="261"/>
                  </a:lnTo>
                  <a:lnTo>
                    <a:pt x="274" y="261"/>
                  </a:lnTo>
                  <a:lnTo>
                    <a:pt x="280" y="277"/>
                  </a:lnTo>
                  <a:lnTo>
                    <a:pt x="284" y="294"/>
                  </a:lnTo>
                  <a:lnTo>
                    <a:pt x="289" y="311"/>
                  </a:lnTo>
                  <a:lnTo>
                    <a:pt x="290" y="329"/>
                  </a:lnTo>
                  <a:lnTo>
                    <a:pt x="290" y="329"/>
                  </a:lnTo>
                  <a:lnTo>
                    <a:pt x="291" y="339"/>
                  </a:lnTo>
                  <a:lnTo>
                    <a:pt x="290" y="348"/>
                  </a:lnTo>
                  <a:lnTo>
                    <a:pt x="287" y="367"/>
                  </a:lnTo>
                  <a:lnTo>
                    <a:pt x="281" y="386"/>
                  </a:lnTo>
                  <a:lnTo>
                    <a:pt x="275" y="405"/>
                  </a:lnTo>
                  <a:lnTo>
                    <a:pt x="275" y="405"/>
                  </a:lnTo>
                  <a:lnTo>
                    <a:pt x="280" y="386"/>
                  </a:lnTo>
                  <a:lnTo>
                    <a:pt x="283" y="367"/>
                  </a:lnTo>
                  <a:lnTo>
                    <a:pt x="284" y="348"/>
                  </a:lnTo>
                  <a:lnTo>
                    <a:pt x="283" y="330"/>
                  </a:lnTo>
                  <a:lnTo>
                    <a:pt x="283" y="330"/>
                  </a:lnTo>
                  <a:lnTo>
                    <a:pt x="281" y="311"/>
                  </a:lnTo>
                  <a:lnTo>
                    <a:pt x="277" y="293"/>
                  </a:lnTo>
                  <a:lnTo>
                    <a:pt x="271" y="275"/>
                  </a:lnTo>
                  <a:lnTo>
                    <a:pt x="264" y="259"/>
                  </a:lnTo>
                  <a:lnTo>
                    <a:pt x="264" y="259"/>
                  </a:lnTo>
                  <a:lnTo>
                    <a:pt x="250" y="254"/>
                  </a:lnTo>
                  <a:lnTo>
                    <a:pt x="235" y="248"/>
                  </a:lnTo>
                  <a:lnTo>
                    <a:pt x="221" y="241"/>
                  </a:lnTo>
                  <a:lnTo>
                    <a:pt x="208" y="232"/>
                  </a:lnTo>
                  <a:lnTo>
                    <a:pt x="208" y="232"/>
                  </a:lnTo>
                  <a:lnTo>
                    <a:pt x="191" y="222"/>
                  </a:lnTo>
                  <a:lnTo>
                    <a:pt x="176" y="209"/>
                  </a:lnTo>
                  <a:lnTo>
                    <a:pt x="176" y="209"/>
                  </a:lnTo>
                  <a:lnTo>
                    <a:pt x="163" y="195"/>
                  </a:lnTo>
                  <a:lnTo>
                    <a:pt x="150" y="180"/>
                  </a:lnTo>
                  <a:lnTo>
                    <a:pt x="150" y="180"/>
                  </a:lnTo>
                  <a:lnTo>
                    <a:pt x="136" y="181"/>
                  </a:lnTo>
                  <a:lnTo>
                    <a:pt x="136" y="181"/>
                  </a:lnTo>
                  <a:lnTo>
                    <a:pt x="127" y="184"/>
                  </a:lnTo>
                  <a:lnTo>
                    <a:pt x="117" y="187"/>
                  </a:lnTo>
                  <a:lnTo>
                    <a:pt x="107" y="191"/>
                  </a:lnTo>
                  <a:lnTo>
                    <a:pt x="96" y="195"/>
                  </a:lnTo>
                  <a:lnTo>
                    <a:pt x="96" y="195"/>
                  </a:lnTo>
                  <a:lnTo>
                    <a:pt x="77" y="207"/>
                  </a:lnTo>
                  <a:lnTo>
                    <a:pt x="59" y="221"/>
                  </a:lnTo>
                  <a:lnTo>
                    <a:pt x="45" y="234"/>
                  </a:lnTo>
                  <a:lnTo>
                    <a:pt x="31" y="244"/>
                  </a:lnTo>
                  <a:lnTo>
                    <a:pt x="31" y="244"/>
                  </a:lnTo>
                  <a:lnTo>
                    <a:pt x="24" y="252"/>
                  </a:lnTo>
                  <a:lnTo>
                    <a:pt x="24" y="252"/>
                  </a:lnTo>
                  <a:lnTo>
                    <a:pt x="16" y="260"/>
                  </a:lnTo>
                  <a:lnTo>
                    <a:pt x="9" y="269"/>
                  </a:lnTo>
                  <a:lnTo>
                    <a:pt x="4" y="281"/>
                  </a:lnTo>
                  <a:lnTo>
                    <a:pt x="0" y="292"/>
                  </a:lnTo>
                  <a:lnTo>
                    <a:pt x="0" y="305"/>
                  </a:lnTo>
                  <a:lnTo>
                    <a:pt x="3" y="317"/>
                  </a:lnTo>
                  <a:lnTo>
                    <a:pt x="6" y="328"/>
                  </a:lnTo>
                  <a:lnTo>
                    <a:pt x="14" y="339"/>
                  </a:lnTo>
                  <a:lnTo>
                    <a:pt x="14" y="339"/>
                  </a:lnTo>
                  <a:lnTo>
                    <a:pt x="22" y="348"/>
                  </a:lnTo>
                  <a:lnTo>
                    <a:pt x="33" y="355"/>
                  </a:lnTo>
                  <a:lnTo>
                    <a:pt x="43" y="360"/>
                  </a:lnTo>
                  <a:lnTo>
                    <a:pt x="55" y="362"/>
                  </a:lnTo>
                  <a:lnTo>
                    <a:pt x="67" y="364"/>
                  </a:lnTo>
                  <a:lnTo>
                    <a:pt x="79" y="361"/>
                  </a:lnTo>
                  <a:lnTo>
                    <a:pt x="91" y="358"/>
                  </a:lnTo>
                  <a:lnTo>
                    <a:pt x="102" y="351"/>
                  </a:lnTo>
                  <a:lnTo>
                    <a:pt x="102" y="351"/>
                  </a:lnTo>
                  <a:lnTo>
                    <a:pt x="117" y="337"/>
                  </a:lnTo>
                  <a:lnTo>
                    <a:pt x="117" y="337"/>
                  </a:lnTo>
                  <a:lnTo>
                    <a:pt x="130" y="324"/>
                  </a:lnTo>
                  <a:lnTo>
                    <a:pt x="140" y="317"/>
                  </a:lnTo>
                  <a:lnTo>
                    <a:pt x="150" y="310"/>
                  </a:lnTo>
                  <a:lnTo>
                    <a:pt x="150" y="310"/>
                  </a:lnTo>
                  <a:lnTo>
                    <a:pt x="154" y="322"/>
                  </a:lnTo>
                  <a:lnTo>
                    <a:pt x="158" y="334"/>
                  </a:lnTo>
                  <a:lnTo>
                    <a:pt x="158" y="347"/>
                  </a:lnTo>
                  <a:lnTo>
                    <a:pt x="157" y="361"/>
                  </a:lnTo>
                  <a:lnTo>
                    <a:pt x="157" y="361"/>
                  </a:lnTo>
                  <a:lnTo>
                    <a:pt x="157" y="362"/>
                  </a:lnTo>
                  <a:lnTo>
                    <a:pt x="157" y="362"/>
                  </a:lnTo>
                  <a:lnTo>
                    <a:pt x="156" y="366"/>
                  </a:lnTo>
                  <a:lnTo>
                    <a:pt x="156" y="366"/>
                  </a:lnTo>
                  <a:lnTo>
                    <a:pt x="154" y="368"/>
                  </a:lnTo>
                  <a:lnTo>
                    <a:pt x="154" y="368"/>
                  </a:lnTo>
                  <a:lnTo>
                    <a:pt x="153" y="377"/>
                  </a:lnTo>
                  <a:lnTo>
                    <a:pt x="152" y="384"/>
                  </a:lnTo>
                  <a:lnTo>
                    <a:pt x="152" y="392"/>
                  </a:lnTo>
                  <a:lnTo>
                    <a:pt x="153" y="399"/>
                  </a:lnTo>
                  <a:lnTo>
                    <a:pt x="153" y="399"/>
                  </a:lnTo>
                  <a:lnTo>
                    <a:pt x="154" y="409"/>
                  </a:lnTo>
                  <a:lnTo>
                    <a:pt x="158" y="419"/>
                  </a:lnTo>
                  <a:lnTo>
                    <a:pt x="163" y="428"/>
                  </a:lnTo>
                  <a:lnTo>
                    <a:pt x="169" y="438"/>
                  </a:lnTo>
                  <a:lnTo>
                    <a:pt x="169" y="438"/>
                  </a:lnTo>
                  <a:lnTo>
                    <a:pt x="175" y="445"/>
                  </a:lnTo>
                  <a:lnTo>
                    <a:pt x="182" y="452"/>
                  </a:lnTo>
                  <a:lnTo>
                    <a:pt x="189" y="458"/>
                  </a:lnTo>
                  <a:lnTo>
                    <a:pt x="197" y="463"/>
                  </a:lnTo>
                  <a:lnTo>
                    <a:pt x="206" y="467"/>
                  </a:lnTo>
                  <a:lnTo>
                    <a:pt x="214" y="471"/>
                  </a:lnTo>
                  <a:lnTo>
                    <a:pt x="224" y="473"/>
                  </a:lnTo>
                  <a:lnTo>
                    <a:pt x="233" y="476"/>
                  </a:lnTo>
                  <a:lnTo>
                    <a:pt x="243" y="477"/>
                  </a:lnTo>
                  <a:lnTo>
                    <a:pt x="252" y="477"/>
                  </a:lnTo>
                  <a:lnTo>
                    <a:pt x="263" y="477"/>
                  </a:lnTo>
                  <a:lnTo>
                    <a:pt x="272" y="476"/>
                  </a:lnTo>
                  <a:lnTo>
                    <a:pt x="282" y="473"/>
                  </a:lnTo>
                  <a:lnTo>
                    <a:pt x="291" y="471"/>
                  </a:lnTo>
                  <a:lnTo>
                    <a:pt x="300" y="467"/>
                  </a:lnTo>
                  <a:lnTo>
                    <a:pt x="308" y="463"/>
                  </a:lnTo>
                  <a:lnTo>
                    <a:pt x="308" y="463"/>
                  </a:lnTo>
                  <a:lnTo>
                    <a:pt x="327" y="452"/>
                  </a:lnTo>
                  <a:lnTo>
                    <a:pt x="345" y="441"/>
                  </a:lnTo>
                  <a:lnTo>
                    <a:pt x="362" y="429"/>
                  </a:lnTo>
                  <a:lnTo>
                    <a:pt x="377" y="417"/>
                  </a:lnTo>
                  <a:lnTo>
                    <a:pt x="393" y="405"/>
                  </a:lnTo>
                  <a:lnTo>
                    <a:pt x="406" y="392"/>
                  </a:lnTo>
                  <a:lnTo>
                    <a:pt x="419" y="380"/>
                  </a:lnTo>
                  <a:lnTo>
                    <a:pt x="431" y="367"/>
                  </a:lnTo>
                  <a:lnTo>
                    <a:pt x="442" y="354"/>
                  </a:lnTo>
                  <a:lnTo>
                    <a:pt x="451" y="341"/>
                  </a:lnTo>
                  <a:lnTo>
                    <a:pt x="461" y="328"/>
                  </a:lnTo>
                  <a:lnTo>
                    <a:pt x="469" y="314"/>
                  </a:lnTo>
                  <a:lnTo>
                    <a:pt x="476" y="300"/>
                  </a:lnTo>
                  <a:lnTo>
                    <a:pt x="482" y="286"/>
                  </a:lnTo>
                  <a:lnTo>
                    <a:pt x="487" y="272"/>
                  </a:lnTo>
                  <a:lnTo>
                    <a:pt x="492" y="257"/>
                  </a:lnTo>
                  <a:lnTo>
                    <a:pt x="497" y="244"/>
                  </a:lnTo>
                  <a:lnTo>
                    <a:pt x="499" y="230"/>
                  </a:lnTo>
                  <a:lnTo>
                    <a:pt x="501" y="216"/>
                  </a:lnTo>
                  <a:lnTo>
                    <a:pt x="503" y="201"/>
                  </a:lnTo>
                  <a:lnTo>
                    <a:pt x="504" y="187"/>
                  </a:lnTo>
                  <a:lnTo>
                    <a:pt x="504" y="173"/>
                  </a:lnTo>
                  <a:lnTo>
                    <a:pt x="501" y="145"/>
                  </a:lnTo>
                  <a:lnTo>
                    <a:pt x="497" y="117"/>
                  </a:lnTo>
                  <a:lnTo>
                    <a:pt x="489" y="90"/>
                  </a:lnTo>
                  <a:lnTo>
                    <a:pt x="480" y="63"/>
                  </a:lnTo>
                  <a:lnTo>
                    <a:pt x="468" y="37"/>
                  </a:lnTo>
                  <a:lnTo>
                    <a:pt x="46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40">
              <a:extLst>
                <a:ext uri="{FF2B5EF4-FFF2-40B4-BE49-F238E27FC236}">
                  <a16:creationId xmlns:a16="http://schemas.microsoft.com/office/drawing/2014/main" id="{E182F712-5B08-48CA-B949-EEF75DB4D98E}"/>
                </a:ext>
              </a:extLst>
            </p:cNvPr>
            <p:cNvSpPr>
              <a:spLocks/>
            </p:cNvSpPr>
            <p:nvPr/>
          </p:nvSpPr>
          <p:spPr bwMode="auto">
            <a:xfrm>
              <a:off x="971550" y="4694238"/>
              <a:ext cx="214313" cy="215900"/>
            </a:xfrm>
            <a:custGeom>
              <a:avLst/>
              <a:gdLst>
                <a:gd name="T0" fmla="*/ 21 w 270"/>
                <a:gd name="T1" fmla="*/ 210 h 272"/>
                <a:gd name="T2" fmla="*/ 45 w 270"/>
                <a:gd name="T3" fmla="*/ 219 h 272"/>
                <a:gd name="T4" fmla="*/ 55 w 270"/>
                <a:gd name="T5" fmla="*/ 228 h 272"/>
                <a:gd name="T6" fmla="*/ 63 w 270"/>
                <a:gd name="T7" fmla="*/ 238 h 272"/>
                <a:gd name="T8" fmla="*/ 69 w 270"/>
                <a:gd name="T9" fmla="*/ 249 h 272"/>
                <a:gd name="T10" fmla="*/ 76 w 270"/>
                <a:gd name="T11" fmla="*/ 259 h 272"/>
                <a:gd name="T12" fmla="*/ 97 w 270"/>
                <a:gd name="T13" fmla="*/ 267 h 272"/>
                <a:gd name="T14" fmla="*/ 119 w 270"/>
                <a:gd name="T15" fmla="*/ 271 h 272"/>
                <a:gd name="T16" fmla="*/ 136 w 270"/>
                <a:gd name="T17" fmla="*/ 272 h 272"/>
                <a:gd name="T18" fmla="*/ 169 w 270"/>
                <a:gd name="T19" fmla="*/ 268 h 272"/>
                <a:gd name="T20" fmla="*/ 186 w 270"/>
                <a:gd name="T21" fmla="*/ 262 h 272"/>
                <a:gd name="T22" fmla="*/ 204 w 270"/>
                <a:gd name="T23" fmla="*/ 254 h 272"/>
                <a:gd name="T24" fmla="*/ 220 w 270"/>
                <a:gd name="T25" fmla="*/ 242 h 272"/>
                <a:gd name="T26" fmla="*/ 247 w 270"/>
                <a:gd name="T27" fmla="*/ 213 h 272"/>
                <a:gd name="T28" fmla="*/ 263 w 270"/>
                <a:gd name="T29" fmla="*/ 180 h 272"/>
                <a:gd name="T30" fmla="*/ 270 w 270"/>
                <a:gd name="T31" fmla="*/ 142 h 272"/>
                <a:gd name="T32" fmla="*/ 270 w 270"/>
                <a:gd name="T33" fmla="*/ 128 h 272"/>
                <a:gd name="T34" fmla="*/ 266 w 270"/>
                <a:gd name="T35" fmla="*/ 100 h 272"/>
                <a:gd name="T36" fmla="*/ 262 w 270"/>
                <a:gd name="T37" fmla="*/ 86 h 272"/>
                <a:gd name="T38" fmla="*/ 249 w 270"/>
                <a:gd name="T39" fmla="*/ 62 h 272"/>
                <a:gd name="T40" fmla="*/ 232 w 270"/>
                <a:gd name="T41" fmla="*/ 40 h 272"/>
                <a:gd name="T42" fmla="*/ 212 w 270"/>
                <a:gd name="T43" fmla="*/ 24 h 272"/>
                <a:gd name="T44" fmla="*/ 189 w 270"/>
                <a:gd name="T45" fmla="*/ 12 h 272"/>
                <a:gd name="T46" fmla="*/ 164 w 270"/>
                <a:gd name="T47" fmla="*/ 3 h 272"/>
                <a:gd name="T48" fmla="*/ 138 w 270"/>
                <a:gd name="T49" fmla="*/ 0 h 272"/>
                <a:gd name="T50" fmla="*/ 112 w 270"/>
                <a:gd name="T51" fmla="*/ 2 h 272"/>
                <a:gd name="T52" fmla="*/ 86 w 270"/>
                <a:gd name="T53" fmla="*/ 9 h 272"/>
                <a:gd name="T54" fmla="*/ 72 w 270"/>
                <a:gd name="T55" fmla="*/ 15 h 272"/>
                <a:gd name="T56" fmla="*/ 50 w 270"/>
                <a:gd name="T57" fmla="*/ 31 h 272"/>
                <a:gd name="T58" fmla="*/ 31 w 270"/>
                <a:gd name="T59" fmla="*/ 49 h 272"/>
                <a:gd name="T60" fmla="*/ 16 w 270"/>
                <a:gd name="T61" fmla="*/ 70 h 272"/>
                <a:gd name="T62" fmla="*/ 6 w 270"/>
                <a:gd name="T63" fmla="*/ 94 h 272"/>
                <a:gd name="T64" fmla="*/ 1 w 270"/>
                <a:gd name="T65" fmla="*/ 120 h 272"/>
                <a:gd name="T66" fmla="*/ 0 w 270"/>
                <a:gd name="T67" fmla="*/ 147 h 272"/>
                <a:gd name="T68" fmla="*/ 4 w 270"/>
                <a:gd name="T69" fmla="*/ 173 h 272"/>
                <a:gd name="T70" fmla="*/ 9 w 270"/>
                <a:gd name="T71" fmla="*/ 186 h 272"/>
                <a:gd name="T72" fmla="*/ 21 w 270"/>
                <a:gd name="T73" fmla="*/ 21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0" h="272">
                  <a:moveTo>
                    <a:pt x="21" y="210"/>
                  </a:moveTo>
                  <a:lnTo>
                    <a:pt x="21" y="210"/>
                  </a:lnTo>
                  <a:lnTo>
                    <a:pt x="33" y="213"/>
                  </a:lnTo>
                  <a:lnTo>
                    <a:pt x="45" y="219"/>
                  </a:lnTo>
                  <a:lnTo>
                    <a:pt x="50" y="223"/>
                  </a:lnTo>
                  <a:lnTo>
                    <a:pt x="55" y="228"/>
                  </a:lnTo>
                  <a:lnTo>
                    <a:pt x="59" y="233"/>
                  </a:lnTo>
                  <a:lnTo>
                    <a:pt x="63" y="238"/>
                  </a:lnTo>
                  <a:lnTo>
                    <a:pt x="63" y="238"/>
                  </a:lnTo>
                  <a:lnTo>
                    <a:pt x="69" y="249"/>
                  </a:lnTo>
                  <a:lnTo>
                    <a:pt x="76" y="259"/>
                  </a:lnTo>
                  <a:lnTo>
                    <a:pt x="76" y="259"/>
                  </a:lnTo>
                  <a:lnTo>
                    <a:pt x="87" y="262"/>
                  </a:lnTo>
                  <a:lnTo>
                    <a:pt x="97" y="267"/>
                  </a:lnTo>
                  <a:lnTo>
                    <a:pt x="108" y="269"/>
                  </a:lnTo>
                  <a:lnTo>
                    <a:pt x="119" y="271"/>
                  </a:lnTo>
                  <a:lnTo>
                    <a:pt x="119" y="271"/>
                  </a:lnTo>
                  <a:lnTo>
                    <a:pt x="136" y="272"/>
                  </a:lnTo>
                  <a:lnTo>
                    <a:pt x="152" y="271"/>
                  </a:lnTo>
                  <a:lnTo>
                    <a:pt x="169" y="268"/>
                  </a:lnTo>
                  <a:lnTo>
                    <a:pt x="186" y="262"/>
                  </a:lnTo>
                  <a:lnTo>
                    <a:pt x="186" y="262"/>
                  </a:lnTo>
                  <a:lnTo>
                    <a:pt x="195" y="259"/>
                  </a:lnTo>
                  <a:lnTo>
                    <a:pt x="204" y="254"/>
                  </a:lnTo>
                  <a:lnTo>
                    <a:pt x="212" y="248"/>
                  </a:lnTo>
                  <a:lnTo>
                    <a:pt x="220" y="242"/>
                  </a:lnTo>
                  <a:lnTo>
                    <a:pt x="235" y="229"/>
                  </a:lnTo>
                  <a:lnTo>
                    <a:pt x="247" y="213"/>
                  </a:lnTo>
                  <a:lnTo>
                    <a:pt x="256" y="198"/>
                  </a:lnTo>
                  <a:lnTo>
                    <a:pt x="263" y="180"/>
                  </a:lnTo>
                  <a:lnTo>
                    <a:pt x="269" y="161"/>
                  </a:lnTo>
                  <a:lnTo>
                    <a:pt x="270" y="142"/>
                  </a:lnTo>
                  <a:lnTo>
                    <a:pt x="270" y="142"/>
                  </a:lnTo>
                  <a:lnTo>
                    <a:pt x="270" y="128"/>
                  </a:lnTo>
                  <a:lnTo>
                    <a:pt x="269" y="114"/>
                  </a:lnTo>
                  <a:lnTo>
                    <a:pt x="266" y="100"/>
                  </a:lnTo>
                  <a:lnTo>
                    <a:pt x="262" y="86"/>
                  </a:lnTo>
                  <a:lnTo>
                    <a:pt x="262" y="86"/>
                  </a:lnTo>
                  <a:lnTo>
                    <a:pt x="256" y="73"/>
                  </a:lnTo>
                  <a:lnTo>
                    <a:pt x="249" y="62"/>
                  </a:lnTo>
                  <a:lnTo>
                    <a:pt x="241" y="50"/>
                  </a:lnTo>
                  <a:lnTo>
                    <a:pt x="232" y="40"/>
                  </a:lnTo>
                  <a:lnTo>
                    <a:pt x="223" y="32"/>
                  </a:lnTo>
                  <a:lnTo>
                    <a:pt x="212" y="24"/>
                  </a:lnTo>
                  <a:lnTo>
                    <a:pt x="201" y="17"/>
                  </a:lnTo>
                  <a:lnTo>
                    <a:pt x="189" y="12"/>
                  </a:lnTo>
                  <a:lnTo>
                    <a:pt x="177" y="7"/>
                  </a:lnTo>
                  <a:lnTo>
                    <a:pt x="164" y="3"/>
                  </a:lnTo>
                  <a:lnTo>
                    <a:pt x="151" y="1"/>
                  </a:lnTo>
                  <a:lnTo>
                    <a:pt x="138" y="0"/>
                  </a:lnTo>
                  <a:lnTo>
                    <a:pt x="125" y="1"/>
                  </a:lnTo>
                  <a:lnTo>
                    <a:pt x="112" y="2"/>
                  </a:lnTo>
                  <a:lnTo>
                    <a:pt x="99" y="6"/>
                  </a:lnTo>
                  <a:lnTo>
                    <a:pt x="86" y="9"/>
                  </a:lnTo>
                  <a:lnTo>
                    <a:pt x="86" y="9"/>
                  </a:lnTo>
                  <a:lnTo>
                    <a:pt x="72" y="15"/>
                  </a:lnTo>
                  <a:lnTo>
                    <a:pt x="60" y="23"/>
                  </a:lnTo>
                  <a:lnTo>
                    <a:pt x="50" y="31"/>
                  </a:lnTo>
                  <a:lnTo>
                    <a:pt x="40" y="39"/>
                  </a:lnTo>
                  <a:lnTo>
                    <a:pt x="31" y="49"/>
                  </a:lnTo>
                  <a:lnTo>
                    <a:pt x="23" y="60"/>
                  </a:lnTo>
                  <a:lnTo>
                    <a:pt x="16" y="70"/>
                  </a:lnTo>
                  <a:lnTo>
                    <a:pt x="10" y="82"/>
                  </a:lnTo>
                  <a:lnTo>
                    <a:pt x="6" y="94"/>
                  </a:lnTo>
                  <a:lnTo>
                    <a:pt x="2" y="107"/>
                  </a:lnTo>
                  <a:lnTo>
                    <a:pt x="1" y="120"/>
                  </a:lnTo>
                  <a:lnTo>
                    <a:pt x="0" y="133"/>
                  </a:lnTo>
                  <a:lnTo>
                    <a:pt x="0" y="147"/>
                  </a:lnTo>
                  <a:lnTo>
                    <a:pt x="1" y="160"/>
                  </a:lnTo>
                  <a:lnTo>
                    <a:pt x="4" y="173"/>
                  </a:lnTo>
                  <a:lnTo>
                    <a:pt x="9" y="186"/>
                  </a:lnTo>
                  <a:lnTo>
                    <a:pt x="9" y="186"/>
                  </a:lnTo>
                  <a:lnTo>
                    <a:pt x="14" y="198"/>
                  </a:lnTo>
                  <a:lnTo>
                    <a:pt x="21" y="210"/>
                  </a:lnTo>
                  <a:lnTo>
                    <a:pt x="21"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1" name="Group 40">
            <a:extLst>
              <a:ext uri="{FF2B5EF4-FFF2-40B4-BE49-F238E27FC236}">
                <a16:creationId xmlns:a16="http://schemas.microsoft.com/office/drawing/2014/main" id="{384A134B-638A-4A45-81F4-607785B2C6EE}"/>
              </a:ext>
            </a:extLst>
          </p:cNvPr>
          <p:cNvGrpSpPr/>
          <p:nvPr/>
        </p:nvGrpSpPr>
        <p:grpSpPr>
          <a:xfrm>
            <a:off x="1157994" y="2474713"/>
            <a:ext cx="460283" cy="625167"/>
            <a:chOff x="-104775" y="3463925"/>
            <a:chExt cx="576262" cy="758825"/>
          </a:xfrm>
          <a:solidFill>
            <a:schemeClr val="bg1"/>
          </a:solidFill>
        </p:grpSpPr>
        <p:sp>
          <p:nvSpPr>
            <p:cNvPr id="43" name="Freeform 26">
              <a:extLst>
                <a:ext uri="{FF2B5EF4-FFF2-40B4-BE49-F238E27FC236}">
                  <a16:creationId xmlns:a16="http://schemas.microsoft.com/office/drawing/2014/main" id="{A97989EC-D183-4A47-86AF-B155DA9288D6}"/>
                </a:ext>
              </a:extLst>
            </p:cNvPr>
            <p:cNvSpPr>
              <a:spLocks noEditPoints="1"/>
            </p:cNvSpPr>
            <p:nvPr/>
          </p:nvSpPr>
          <p:spPr bwMode="auto">
            <a:xfrm>
              <a:off x="30162" y="3684588"/>
              <a:ext cx="388938" cy="439738"/>
            </a:xfrm>
            <a:custGeom>
              <a:avLst/>
              <a:gdLst>
                <a:gd name="T0" fmla="*/ 487 w 490"/>
                <a:gd name="T1" fmla="*/ 385 h 555"/>
                <a:gd name="T2" fmla="*/ 297 w 490"/>
                <a:gd name="T3" fmla="*/ 17 h 555"/>
                <a:gd name="T4" fmla="*/ 297 w 490"/>
                <a:gd name="T5" fmla="*/ 17 h 555"/>
                <a:gd name="T6" fmla="*/ 294 w 490"/>
                <a:gd name="T7" fmla="*/ 12 h 555"/>
                <a:gd name="T8" fmla="*/ 290 w 490"/>
                <a:gd name="T9" fmla="*/ 7 h 555"/>
                <a:gd name="T10" fmla="*/ 284 w 490"/>
                <a:gd name="T11" fmla="*/ 4 h 555"/>
                <a:gd name="T12" fmla="*/ 279 w 490"/>
                <a:gd name="T13" fmla="*/ 1 h 555"/>
                <a:gd name="T14" fmla="*/ 273 w 490"/>
                <a:gd name="T15" fmla="*/ 0 h 555"/>
                <a:gd name="T16" fmla="*/ 267 w 490"/>
                <a:gd name="T17" fmla="*/ 0 h 555"/>
                <a:gd name="T18" fmla="*/ 261 w 490"/>
                <a:gd name="T19" fmla="*/ 1 h 555"/>
                <a:gd name="T20" fmla="*/ 255 w 490"/>
                <a:gd name="T21" fmla="*/ 4 h 555"/>
                <a:gd name="T22" fmla="*/ 17 w 490"/>
                <a:gd name="T23" fmla="*/ 126 h 555"/>
                <a:gd name="T24" fmla="*/ 17 w 490"/>
                <a:gd name="T25" fmla="*/ 126 h 555"/>
                <a:gd name="T26" fmla="*/ 11 w 490"/>
                <a:gd name="T27" fmla="*/ 130 h 555"/>
                <a:gd name="T28" fmla="*/ 7 w 490"/>
                <a:gd name="T29" fmla="*/ 134 h 555"/>
                <a:gd name="T30" fmla="*/ 4 w 490"/>
                <a:gd name="T31" fmla="*/ 140 h 555"/>
                <a:gd name="T32" fmla="*/ 1 w 490"/>
                <a:gd name="T33" fmla="*/ 144 h 555"/>
                <a:gd name="T34" fmla="*/ 0 w 490"/>
                <a:gd name="T35" fmla="*/ 150 h 555"/>
                <a:gd name="T36" fmla="*/ 0 w 490"/>
                <a:gd name="T37" fmla="*/ 156 h 555"/>
                <a:gd name="T38" fmla="*/ 1 w 490"/>
                <a:gd name="T39" fmla="*/ 162 h 555"/>
                <a:gd name="T40" fmla="*/ 4 w 490"/>
                <a:gd name="T41" fmla="*/ 168 h 555"/>
                <a:gd name="T42" fmla="*/ 193 w 490"/>
                <a:gd name="T43" fmla="*/ 537 h 555"/>
                <a:gd name="T44" fmla="*/ 193 w 490"/>
                <a:gd name="T45" fmla="*/ 537 h 555"/>
                <a:gd name="T46" fmla="*/ 196 w 490"/>
                <a:gd name="T47" fmla="*/ 543 h 555"/>
                <a:gd name="T48" fmla="*/ 200 w 490"/>
                <a:gd name="T49" fmla="*/ 546 h 555"/>
                <a:gd name="T50" fmla="*/ 205 w 490"/>
                <a:gd name="T51" fmla="*/ 550 h 555"/>
                <a:gd name="T52" fmla="*/ 211 w 490"/>
                <a:gd name="T53" fmla="*/ 552 h 555"/>
                <a:gd name="T54" fmla="*/ 217 w 490"/>
                <a:gd name="T55" fmla="*/ 554 h 555"/>
                <a:gd name="T56" fmla="*/ 223 w 490"/>
                <a:gd name="T57" fmla="*/ 555 h 555"/>
                <a:gd name="T58" fmla="*/ 229 w 490"/>
                <a:gd name="T59" fmla="*/ 554 h 555"/>
                <a:gd name="T60" fmla="*/ 235 w 490"/>
                <a:gd name="T61" fmla="*/ 551 h 555"/>
                <a:gd name="T62" fmla="*/ 474 w 490"/>
                <a:gd name="T63" fmla="*/ 428 h 555"/>
                <a:gd name="T64" fmla="*/ 474 w 490"/>
                <a:gd name="T65" fmla="*/ 428 h 555"/>
                <a:gd name="T66" fmla="*/ 478 w 490"/>
                <a:gd name="T67" fmla="*/ 425 h 555"/>
                <a:gd name="T68" fmla="*/ 483 w 490"/>
                <a:gd name="T69" fmla="*/ 420 h 555"/>
                <a:gd name="T70" fmla="*/ 487 w 490"/>
                <a:gd name="T71" fmla="*/ 415 h 555"/>
                <a:gd name="T72" fmla="*/ 489 w 490"/>
                <a:gd name="T73" fmla="*/ 409 h 555"/>
                <a:gd name="T74" fmla="*/ 490 w 490"/>
                <a:gd name="T75" fmla="*/ 404 h 555"/>
                <a:gd name="T76" fmla="*/ 490 w 490"/>
                <a:gd name="T77" fmla="*/ 397 h 555"/>
                <a:gd name="T78" fmla="*/ 489 w 490"/>
                <a:gd name="T79" fmla="*/ 391 h 555"/>
                <a:gd name="T80" fmla="*/ 487 w 490"/>
                <a:gd name="T81" fmla="*/ 385 h 555"/>
                <a:gd name="T82" fmla="*/ 487 w 490"/>
                <a:gd name="T83" fmla="*/ 385 h 555"/>
                <a:gd name="T84" fmla="*/ 228 w 490"/>
                <a:gd name="T85" fmla="*/ 501 h 555"/>
                <a:gd name="T86" fmla="*/ 53 w 490"/>
                <a:gd name="T87" fmla="*/ 161 h 555"/>
                <a:gd name="T88" fmla="*/ 263 w 490"/>
                <a:gd name="T89" fmla="*/ 54 h 555"/>
                <a:gd name="T90" fmla="*/ 285 w 490"/>
                <a:gd name="T91" fmla="*/ 99 h 555"/>
                <a:gd name="T92" fmla="*/ 221 w 490"/>
                <a:gd name="T93" fmla="*/ 132 h 555"/>
                <a:gd name="T94" fmla="*/ 236 w 490"/>
                <a:gd name="T95" fmla="*/ 162 h 555"/>
                <a:gd name="T96" fmla="*/ 301 w 490"/>
                <a:gd name="T97" fmla="*/ 129 h 555"/>
                <a:gd name="T98" fmla="*/ 322 w 490"/>
                <a:gd name="T99" fmla="*/ 171 h 555"/>
                <a:gd name="T100" fmla="*/ 258 w 490"/>
                <a:gd name="T101" fmla="*/ 203 h 555"/>
                <a:gd name="T102" fmla="*/ 273 w 490"/>
                <a:gd name="T103" fmla="*/ 233 h 555"/>
                <a:gd name="T104" fmla="*/ 338 w 490"/>
                <a:gd name="T105" fmla="*/ 199 h 555"/>
                <a:gd name="T106" fmla="*/ 359 w 490"/>
                <a:gd name="T107" fmla="*/ 241 h 555"/>
                <a:gd name="T108" fmla="*/ 295 w 490"/>
                <a:gd name="T109" fmla="*/ 274 h 555"/>
                <a:gd name="T110" fmla="*/ 310 w 490"/>
                <a:gd name="T111" fmla="*/ 304 h 555"/>
                <a:gd name="T112" fmla="*/ 375 w 490"/>
                <a:gd name="T113" fmla="*/ 271 h 555"/>
                <a:gd name="T114" fmla="*/ 395 w 490"/>
                <a:gd name="T115" fmla="*/ 313 h 555"/>
                <a:gd name="T116" fmla="*/ 330 w 490"/>
                <a:gd name="T117" fmla="*/ 345 h 555"/>
                <a:gd name="T118" fmla="*/ 346 w 490"/>
                <a:gd name="T119" fmla="*/ 375 h 555"/>
                <a:gd name="T120" fmla="*/ 410 w 490"/>
                <a:gd name="T121" fmla="*/ 342 h 555"/>
                <a:gd name="T122" fmla="*/ 437 w 490"/>
                <a:gd name="T123" fmla="*/ 394 h 555"/>
                <a:gd name="T124" fmla="*/ 228 w 490"/>
                <a:gd name="T125" fmla="*/ 50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0" h="555">
                  <a:moveTo>
                    <a:pt x="487" y="385"/>
                  </a:moveTo>
                  <a:lnTo>
                    <a:pt x="297" y="17"/>
                  </a:lnTo>
                  <a:lnTo>
                    <a:pt x="297" y="17"/>
                  </a:lnTo>
                  <a:lnTo>
                    <a:pt x="294" y="12"/>
                  </a:lnTo>
                  <a:lnTo>
                    <a:pt x="290" y="7"/>
                  </a:lnTo>
                  <a:lnTo>
                    <a:pt x="284" y="4"/>
                  </a:lnTo>
                  <a:lnTo>
                    <a:pt x="279" y="1"/>
                  </a:lnTo>
                  <a:lnTo>
                    <a:pt x="273" y="0"/>
                  </a:lnTo>
                  <a:lnTo>
                    <a:pt x="267" y="0"/>
                  </a:lnTo>
                  <a:lnTo>
                    <a:pt x="261" y="1"/>
                  </a:lnTo>
                  <a:lnTo>
                    <a:pt x="255" y="4"/>
                  </a:lnTo>
                  <a:lnTo>
                    <a:pt x="17" y="126"/>
                  </a:lnTo>
                  <a:lnTo>
                    <a:pt x="17" y="126"/>
                  </a:lnTo>
                  <a:lnTo>
                    <a:pt x="11" y="130"/>
                  </a:lnTo>
                  <a:lnTo>
                    <a:pt x="7" y="134"/>
                  </a:lnTo>
                  <a:lnTo>
                    <a:pt x="4" y="140"/>
                  </a:lnTo>
                  <a:lnTo>
                    <a:pt x="1" y="144"/>
                  </a:lnTo>
                  <a:lnTo>
                    <a:pt x="0" y="150"/>
                  </a:lnTo>
                  <a:lnTo>
                    <a:pt x="0" y="156"/>
                  </a:lnTo>
                  <a:lnTo>
                    <a:pt x="1" y="162"/>
                  </a:lnTo>
                  <a:lnTo>
                    <a:pt x="4" y="168"/>
                  </a:lnTo>
                  <a:lnTo>
                    <a:pt x="193" y="537"/>
                  </a:lnTo>
                  <a:lnTo>
                    <a:pt x="193" y="537"/>
                  </a:lnTo>
                  <a:lnTo>
                    <a:pt x="196" y="543"/>
                  </a:lnTo>
                  <a:lnTo>
                    <a:pt x="200" y="546"/>
                  </a:lnTo>
                  <a:lnTo>
                    <a:pt x="205" y="550"/>
                  </a:lnTo>
                  <a:lnTo>
                    <a:pt x="211" y="552"/>
                  </a:lnTo>
                  <a:lnTo>
                    <a:pt x="217" y="554"/>
                  </a:lnTo>
                  <a:lnTo>
                    <a:pt x="223" y="555"/>
                  </a:lnTo>
                  <a:lnTo>
                    <a:pt x="229" y="554"/>
                  </a:lnTo>
                  <a:lnTo>
                    <a:pt x="235" y="551"/>
                  </a:lnTo>
                  <a:lnTo>
                    <a:pt x="474" y="428"/>
                  </a:lnTo>
                  <a:lnTo>
                    <a:pt x="474" y="428"/>
                  </a:lnTo>
                  <a:lnTo>
                    <a:pt x="478" y="425"/>
                  </a:lnTo>
                  <a:lnTo>
                    <a:pt x="483" y="420"/>
                  </a:lnTo>
                  <a:lnTo>
                    <a:pt x="487" y="415"/>
                  </a:lnTo>
                  <a:lnTo>
                    <a:pt x="489" y="409"/>
                  </a:lnTo>
                  <a:lnTo>
                    <a:pt x="490" y="404"/>
                  </a:lnTo>
                  <a:lnTo>
                    <a:pt x="490" y="397"/>
                  </a:lnTo>
                  <a:lnTo>
                    <a:pt x="489" y="391"/>
                  </a:lnTo>
                  <a:lnTo>
                    <a:pt x="487" y="385"/>
                  </a:lnTo>
                  <a:lnTo>
                    <a:pt x="487" y="385"/>
                  </a:lnTo>
                  <a:close/>
                  <a:moveTo>
                    <a:pt x="228" y="501"/>
                  </a:moveTo>
                  <a:lnTo>
                    <a:pt x="53" y="161"/>
                  </a:lnTo>
                  <a:lnTo>
                    <a:pt x="263" y="54"/>
                  </a:lnTo>
                  <a:lnTo>
                    <a:pt x="285" y="99"/>
                  </a:lnTo>
                  <a:lnTo>
                    <a:pt x="221" y="132"/>
                  </a:lnTo>
                  <a:lnTo>
                    <a:pt x="236" y="162"/>
                  </a:lnTo>
                  <a:lnTo>
                    <a:pt x="301" y="129"/>
                  </a:lnTo>
                  <a:lnTo>
                    <a:pt x="322" y="171"/>
                  </a:lnTo>
                  <a:lnTo>
                    <a:pt x="258" y="203"/>
                  </a:lnTo>
                  <a:lnTo>
                    <a:pt x="273" y="233"/>
                  </a:lnTo>
                  <a:lnTo>
                    <a:pt x="338" y="199"/>
                  </a:lnTo>
                  <a:lnTo>
                    <a:pt x="359" y="241"/>
                  </a:lnTo>
                  <a:lnTo>
                    <a:pt x="295" y="274"/>
                  </a:lnTo>
                  <a:lnTo>
                    <a:pt x="310" y="304"/>
                  </a:lnTo>
                  <a:lnTo>
                    <a:pt x="375" y="271"/>
                  </a:lnTo>
                  <a:lnTo>
                    <a:pt x="395" y="313"/>
                  </a:lnTo>
                  <a:lnTo>
                    <a:pt x="330" y="345"/>
                  </a:lnTo>
                  <a:lnTo>
                    <a:pt x="346" y="375"/>
                  </a:lnTo>
                  <a:lnTo>
                    <a:pt x="410" y="342"/>
                  </a:lnTo>
                  <a:lnTo>
                    <a:pt x="437" y="394"/>
                  </a:lnTo>
                  <a:lnTo>
                    <a:pt x="228" y="5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27">
              <a:extLst>
                <a:ext uri="{FF2B5EF4-FFF2-40B4-BE49-F238E27FC236}">
                  <a16:creationId xmlns:a16="http://schemas.microsoft.com/office/drawing/2014/main" id="{4ABC2C11-F324-4B35-A2F2-8A257F94DAB1}"/>
                </a:ext>
              </a:extLst>
            </p:cNvPr>
            <p:cNvSpPr>
              <a:spLocks/>
            </p:cNvSpPr>
            <p:nvPr/>
          </p:nvSpPr>
          <p:spPr bwMode="auto">
            <a:xfrm>
              <a:off x="73025" y="3662363"/>
              <a:ext cx="109538" cy="88900"/>
            </a:xfrm>
            <a:custGeom>
              <a:avLst/>
              <a:gdLst>
                <a:gd name="T0" fmla="*/ 12 w 137"/>
                <a:gd name="T1" fmla="*/ 112 h 112"/>
                <a:gd name="T2" fmla="*/ 137 w 137"/>
                <a:gd name="T3" fmla="*/ 47 h 112"/>
                <a:gd name="T4" fmla="*/ 91 w 137"/>
                <a:gd name="T5" fmla="*/ 0 h 112"/>
                <a:gd name="T6" fmla="*/ 0 w 137"/>
                <a:gd name="T7" fmla="*/ 46 h 112"/>
                <a:gd name="T8" fmla="*/ 12 w 137"/>
                <a:gd name="T9" fmla="*/ 112 h 112"/>
              </a:gdLst>
              <a:ahLst/>
              <a:cxnLst>
                <a:cxn ang="0">
                  <a:pos x="T0" y="T1"/>
                </a:cxn>
                <a:cxn ang="0">
                  <a:pos x="T2" y="T3"/>
                </a:cxn>
                <a:cxn ang="0">
                  <a:pos x="T4" y="T5"/>
                </a:cxn>
                <a:cxn ang="0">
                  <a:pos x="T6" y="T7"/>
                </a:cxn>
                <a:cxn ang="0">
                  <a:pos x="T8" y="T9"/>
                </a:cxn>
              </a:cxnLst>
              <a:rect l="0" t="0" r="r" b="b"/>
              <a:pathLst>
                <a:path w="137" h="112">
                  <a:moveTo>
                    <a:pt x="12" y="112"/>
                  </a:moveTo>
                  <a:lnTo>
                    <a:pt x="137" y="47"/>
                  </a:lnTo>
                  <a:lnTo>
                    <a:pt x="91" y="0"/>
                  </a:lnTo>
                  <a:lnTo>
                    <a:pt x="0" y="46"/>
                  </a:lnTo>
                  <a:lnTo>
                    <a:pt x="12"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28">
              <a:extLst>
                <a:ext uri="{FF2B5EF4-FFF2-40B4-BE49-F238E27FC236}">
                  <a16:creationId xmlns:a16="http://schemas.microsoft.com/office/drawing/2014/main" id="{9F50EEAF-CF2C-40C1-B6EB-0114B2C81ABD}"/>
                </a:ext>
              </a:extLst>
            </p:cNvPr>
            <p:cNvSpPr>
              <a:spLocks/>
            </p:cNvSpPr>
            <p:nvPr/>
          </p:nvSpPr>
          <p:spPr bwMode="auto">
            <a:xfrm>
              <a:off x="34925" y="3502025"/>
              <a:ext cx="88900" cy="179388"/>
            </a:xfrm>
            <a:custGeom>
              <a:avLst/>
              <a:gdLst>
                <a:gd name="T0" fmla="*/ 111 w 111"/>
                <a:gd name="T1" fmla="*/ 200 h 224"/>
                <a:gd name="T2" fmla="*/ 8 w 111"/>
                <a:gd name="T3" fmla="*/ 0 h 224"/>
                <a:gd name="T4" fmla="*/ 0 w 111"/>
                <a:gd name="T5" fmla="*/ 100 h 224"/>
                <a:gd name="T6" fmla="*/ 64 w 111"/>
                <a:gd name="T7" fmla="*/ 224 h 224"/>
                <a:gd name="T8" fmla="*/ 111 w 111"/>
                <a:gd name="T9" fmla="*/ 200 h 224"/>
              </a:gdLst>
              <a:ahLst/>
              <a:cxnLst>
                <a:cxn ang="0">
                  <a:pos x="T0" y="T1"/>
                </a:cxn>
                <a:cxn ang="0">
                  <a:pos x="T2" y="T3"/>
                </a:cxn>
                <a:cxn ang="0">
                  <a:pos x="T4" y="T5"/>
                </a:cxn>
                <a:cxn ang="0">
                  <a:pos x="T6" y="T7"/>
                </a:cxn>
                <a:cxn ang="0">
                  <a:pos x="T8" y="T9"/>
                </a:cxn>
              </a:cxnLst>
              <a:rect l="0" t="0" r="r" b="b"/>
              <a:pathLst>
                <a:path w="111" h="224">
                  <a:moveTo>
                    <a:pt x="111" y="200"/>
                  </a:moveTo>
                  <a:lnTo>
                    <a:pt x="8" y="0"/>
                  </a:lnTo>
                  <a:lnTo>
                    <a:pt x="0" y="100"/>
                  </a:lnTo>
                  <a:lnTo>
                    <a:pt x="64" y="224"/>
                  </a:lnTo>
                  <a:lnTo>
                    <a:pt x="111"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29">
              <a:extLst>
                <a:ext uri="{FF2B5EF4-FFF2-40B4-BE49-F238E27FC236}">
                  <a16:creationId xmlns:a16="http://schemas.microsoft.com/office/drawing/2014/main" id="{F5854508-70B3-4AE7-A0E4-EBB49C087461}"/>
                </a:ext>
              </a:extLst>
            </p:cNvPr>
            <p:cNvSpPr>
              <a:spLocks/>
            </p:cNvSpPr>
            <p:nvPr/>
          </p:nvSpPr>
          <p:spPr bwMode="auto">
            <a:xfrm>
              <a:off x="233362" y="4057650"/>
              <a:ext cx="238125" cy="165100"/>
            </a:xfrm>
            <a:custGeom>
              <a:avLst/>
              <a:gdLst>
                <a:gd name="T0" fmla="*/ 297 w 301"/>
                <a:gd name="T1" fmla="*/ 44 h 209"/>
                <a:gd name="T2" fmla="*/ 297 w 301"/>
                <a:gd name="T3" fmla="*/ 44 h 209"/>
                <a:gd name="T4" fmla="*/ 295 w 301"/>
                <a:gd name="T5" fmla="*/ 39 h 209"/>
                <a:gd name="T6" fmla="*/ 291 w 301"/>
                <a:gd name="T7" fmla="*/ 36 h 209"/>
                <a:gd name="T8" fmla="*/ 288 w 301"/>
                <a:gd name="T9" fmla="*/ 33 h 209"/>
                <a:gd name="T10" fmla="*/ 283 w 301"/>
                <a:gd name="T11" fmla="*/ 31 h 209"/>
                <a:gd name="T12" fmla="*/ 278 w 301"/>
                <a:gd name="T13" fmla="*/ 31 h 209"/>
                <a:gd name="T14" fmla="*/ 273 w 301"/>
                <a:gd name="T15" fmla="*/ 31 h 209"/>
                <a:gd name="T16" fmla="*/ 269 w 301"/>
                <a:gd name="T17" fmla="*/ 31 h 209"/>
                <a:gd name="T18" fmla="*/ 265 w 301"/>
                <a:gd name="T19" fmla="*/ 33 h 209"/>
                <a:gd name="T20" fmla="*/ 200 w 301"/>
                <a:gd name="T21" fmla="*/ 67 h 209"/>
                <a:gd name="T22" fmla="*/ 200 w 301"/>
                <a:gd name="T23" fmla="*/ 67 h 209"/>
                <a:gd name="T24" fmla="*/ 192 w 301"/>
                <a:gd name="T25" fmla="*/ 60 h 209"/>
                <a:gd name="T26" fmla="*/ 188 w 301"/>
                <a:gd name="T27" fmla="*/ 51 h 209"/>
                <a:gd name="T28" fmla="*/ 183 w 301"/>
                <a:gd name="T29" fmla="*/ 43 h 209"/>
                <a:gd name="T30" fmla="*/ 179 w 301"/>
                <a:gd name="T31" fmla="*/ 33 h 209"/>
                <a:gd name="T32" fmla="*/ 169 w 301"/>
                <a:gd name="T33" fmla="*/ 0 h 209"/>
                <a:gd name="T34" fmla="*/ 43 w 301"/>
                <a:gd name="T35" fmla="*/ 64 h 209"/>
                <a:gd name="T36" fmla="*/ 65 w 301"/>
                <a:gd name="T37" fmla="*/ 93 h 209"/>
                <a:gd name="T38" fmla="*/ 65 w 301"/>
                <a:gd name="T39" fmla="*/ 93 h 209"/>
                <a:gd name="T40" fmla="*/ 70 w 301"/>
                <a:gd name="T41" fmla="*/ 100 h 209"/>
                <a:gd name="T42" fmla="*/ 74 w 301"/>
                <a:gd name="T43" fmla="*/ 110 h 209"/>
                <a:gd name="T44" fmla="*/ 78 w 301"/>
                <a:gd name="T45" fmla="*/ 119 h 209"/>
                <a:gd name="T46" fmla="*/ 79 w 301"/>
                <a:gd name="T47" fmla="*/ 129 h 209"/>
                <a:gd name="T48" fmla="*/ 15 w 301"/>
                <a:gd name="T49" fmla="*/ 162 h 209"/>
                <a:gd name="T50" fmla="*/ 15 w 301"/>
                <a:gd name="T51" fmla="*/ 162 h 209"/>
                <a:gd name="T52" fmla="*/ 10 w 301"/>
                <a:gd name="T53" fmla="*/ 165 h 209"/>
                <a:gd name="T54" fmla="*/ 6 w 301"/>
                <a:gd name="T55" fmla="*/ 168 h 209"/>
                <a:gd name="T56" fmla="*/ 4 w 301"/>
                <a:gd name="T57" fmla="*/ 172 h 209"/>
                <a:gd name="T58" fmla="*/ 2 w 301"/>
                <a:gd name="T59" fmla="*/ 177 h 209"/>
                <a:gd name="T60" fmla="*/ 2 w 301"/>
                <a:gd name="T61" fmla="*/ 181 h 209"/>
                <a:gd name="T62" fmla="*/ 0 w 301"/>
                <a:gd name="T63" fmla="*/ 186 h 209"/>
                <a:gd name="T64" fmla="*/ 2 w 301"/>
                <a:gd name="T65" fmla="*/ 191 h 209"/>
                <a:gd name="T66" fmla="*/ 4 w 301"/>
                <a:gd name="T67" fmla="*/ 196 h 209"/>
                <a:gd name="T68" fmla="*/ 4 w 301"/>
                <a:gd name="T69" fmla="*/ 196 h 209"/>
                <a:gd name="T70" fmla="*/ 6 w 301"/>
                <a:gd name="T71" fmla="*/ 199 h 209"/>
                <a:gd name="T72" fmla="*/ 10 w 301"/>
                <a:gd name="T73" fmla="*/ 203 h 209"/>
                <a:gd name="T74" fmla="*/ 13 w 301"/>
                <a:gd name="T75" fmla="*/ 205 h 209"/>
                <a:gd name="T76" fmla="*/ 18 w 301"/>
                <a:gd name="T77" fmla="*/ 208 h 209"/>
                <a:gd name="T78" fmla="*/ 23 w 301"/>
                <a:gd name="T79" fmla="*/ 209 h 209"/>
                <a:gd name="T80" fmla="*/ 28 w 301"/>
                <a:gd name="T81" fmla="*/ 209 h 209"/>
                <a:gd name="T82" fmla="*/ 33 w 301"/>
                <a:gd name="T83" fmla="*/ 208 h 209"/>
                <a:gd name="T84" fmla="*/ 37 w 301"/>
                <a:gd name="T85" fmla="*/ 205 h 209"/>
                <a:gd name="T86" fmla="*/ 287 w 301"/>
                <a:gd name="T87" fmla="*/ 78 h 209"/>
                <a:gd name="T88" fmla="*/ 287 w 301"/>
                <a:gd name="T89" fmla="*/ 78 h 209"/>
                <a:gd name="T90" fmla="*/ 291 w 301"/>
                <a:gd name="T91" fmla="*/ 74 h 209"/>
                <a:gd name="T92" fmla="*/ 295 w 301"/>
                <a:gd name="T93" fmla="*/ 70 h 209"/>
                <a:gd name="T94" fmla="*/ 297 w 301"/>
                <a:gd name="T95" fmla="*/ 67 h 209"/>
                <a:gd name="T96" fmla="*/ 300 w 301"/>
                <a:gd name="T97" fmla="*/ 62 h 209"/>
                <a:gd name="T98" fmla="*/ 300 w 301"/>
                <a:gd name="T99" fmla="*/ 58 h 209"/>
                <a:gd name="T100" fmla="*/ 301 w 301"/>
                <a:gd name="T101" fmla="*/ 54 h 209"/>
                <a:gd name="T102" fmla="*/ 300 w 301"/>
                <a:gd name="T103" fmla="*/ 49 h 209"/>
                <a:gd name="T104" fmla="*/ 297 w 301"/>
                <a:gd name="T105" fmla="*/ 44 h 209"/>
                <a:gd name="T106" fmla="*/ 297 w 301"/>
                <a:gd name="T107" fmla="*/ 4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1" h="209">
                  <a:moveTo>
                    <a:pt x="297" y="44"/>
                  </a:moveTo>
                  <a:lnTo>
                    <a:pt x="297" y="44"/>
                  </a:lnTo>
                  <a:lnTo>
                    <a:pt x="295" y="39"/>
                  </a:lnTo>
                  <a:lnTo>
                    <a:pt x="291" y="36"/>
                  </a:lnTo>
                  <a:lnTo>
                    <a:pt x="288" y="33"/>
                  </a:lnTo>
                  <a:lnTo>
                    <a:pt x="283" y="31"/>
                  </a:lnTo>
                  <a:lnTo>
                    <a:pt x="278" y="31"/>
                  </a:lnTo>
                  <a:lnTo>
                    <a:pt x="273" y="31"/>
                  </a:lnTo>
                  <a:lnTo>
                    <a:pt x="269" y="31"/>
                  </a:lnTo>
                  <a:lnTo>
                    <a:pt x="265" y="33"/>
                  </a:lnTo>
                  <a:lnTo>
                    <a:pt x="200" y="67"/>
                  </a:lnTo>
                  <a:lnTo>
                    <a:pt x="200" y="67"/>
                  </a:lnTo>
                  <a:lnTo>
                    <a:pt x="192" y="60"/>
                  </a:lnTo>
                  <a:lnTo>
                    <a:pt x="188" y="51"/>
                  </a:lnTo>
                  <a:lnTo>
                    <a:pt x="183" y="43"/>
                  </a:lnTo>
                  <a:lnTo>
                    <a:pt x="179" y="33"/>
                  </a:lnTo>
                  <a:lnTo>
                    <a:pt x="169" y="0"/>
                  </a:lnTo>
                  <a:lnTo>
                    <a:pt x="43" y="64"/>
                  </a:lnTo>
                  <a:lnTo>
                    <a:pt x="65" y="93"/>
                  </a:lnTo>
                  <a:lnTo>
                    <a:pt x="65" y="93"/>
                  </a:lnTo>
                  <a:lnTo>
                    <a:pt x="70" y="100"/>
                  </a:lnTo>
                  <a:lnTo>
                    <a:pt x="74" y="110"/>
                  </a:lnTo>
                  <a:lnTo>
                    <a:pt x="78" y="119"/>
                  </a:lnTo>
                  <a:lnTo>
                    <a:pt x="79" y="129"/>
                  </a:lnTo>
                  <a:lnTo>
                    <a:pt x="15" y="162"/>
                  </a:lnTo>
                  <a:lnTo>
                    <a:pt x="15" y="162"/>
                  </a:lnTo>
                  <a:lnTo>
                    <a:pt x="10" y="165"/>
                  </a:lnTo>
                  <a:lnTo>
                    <a:pt x="6" y="168"/>
                  </a:lnTo>
                  <a:lnTo>
                    <a:pt x="4" y="172"/>
                  </a:lnTo>
                  <a:lnTo>
                    <a:pt x="2" y="177"/>
                  </a:lnTo>
                  <a:lnTo>
                    <a:pt x="2" y="181"/>
                  </a:lnTo>
                  <a:lnTo>
                    <a:pt x="0" y="186"/>
                  </a:lnTo>
                  <a:lnTo>
                    <a:pt x="2" y="191"/>
                  </a:lnTo>
                  <a:lnTo>
                    <a:pt x="4" y="196"/>
                  </a:lnTo>
                  <a:lnTo>
                    <a:pt x="4" y="196"/>
                  </a:lnTo>
                  <a:lnTo>
                    <a:pt x="6" y="199"/>
                  </a:lnTo>
                  <a:lnTo>
                    <a:pt x="10" y="203"/>
                  </a:lnTo>
                  <a:lnTo>
                    <a:pt x="13" y="205"/>
                  </a:lnTo>
                  <a:lnTo>
                    <a:pt x="18" y="208"/>
                  </a:lnTo>
                  <a:lnTo>
                    <a:pt x="23" y="209"/>
                  </a:lnTo>
                  <a:lnTo>
                    <a:pt x="28" y="209"/>
                  </a:lnTo>
                  <a:lnTo>
                    <a:pt x="33" y="208"/>
                  </a:lnTo>
                  <a:lnTo>
                    <a:pt x="37" y="205"/>
                  </a:lnTo>
                  <a:lnTo>
                    <a:pt x="287" y="78"/>
                  </a:lnTo>
                  <a:lnTo>
                    <a:pt x="287" y="78"/>
                  </a:lnTo>
                  <a:lnTo>
                    <a:pt x="291" y="74"/>
                  </a:lnTo>
                  <a:lnTo>
                    <a:pt x="295" y="70"/>
                  </a:lnTo>
                  <a:lnTo>
                    <a:pt x="297" y="67"/>
                  </a:lnTo>
                  <a:lnTo>
                    <a:pt x="300" y="62"/>
                  </a:lnTo>
                  <a:lnTo>
                    <a:pt x="300" y="58"/>
                  </a:lnTo>
                  <a:lnTo>
                    <a:pt x="301" y="54"/>
                  </a:lnTo>
                  <a:lnTo>
                    <a:pt x="300" y="49"/>
                  </a:lnTo>
                  <a:lnTo>
                    <a:pt x="297" y="44"/>
                  </a:lnTo>
                  <a:lnTo>
                    <a:pt x="297"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0">
              <a:extLst>
                <a:ext uri="{FF2B5EF4-FFF2-40B4-BE49-F238E27FC236}">
                  <a16:creationId xmlns:a16="http://schemas.microsoft.com/office/drawing/2014/main" id="{ECC910DA-D251-4EBC-AC6D-AFCF3210B1E6}"/>
                </a:ext>
              </a:extLst>
            </p:cNvPr>
            <p:cNvSpPr>
              <a:spLocks/>
            </p:cNvSpPr>
            <p:nvPr/>
          </p:nvSpPr>
          <p:spPr bwMode="auto">
            <a:xfrm>
              <a:off x="-60325" y="3463925"/>
              <a:ext cx="74613" cy="38100"/>
            </a:xfrm>
            <a:custGeom>
              <a:avLst/>
              <a:gdLst>
                <a:gd name="T0" fmla="*/ 13 w 94"/>
                <a:gd name="T1" fmla="*/ 2 h 48"/>
                <a:gd name="T2" fmla="*/ 13 w 94"/>
                <a:gd name="T3" fmla="*/ 2 h 48"/>
                <a:gd name="T4" fmla="*/ 9 w 94"/>
                <a:gd name="T5" fmla="*/ 5 h 48"/>
                <a:gd name="T6" fmla="*/ 6 w 94"/>
                <a:gd name="T7" fmla="*/ 8 h 48"/>
                <a:gd name="T8" fmla="*/ 3 w 94"/>
                <a:gd name="T9" fmla="*/ 12 h 48"/>
                <a:gd name="T10" fmla="*/ 1 w 94"/>
                <a:gd name="T11" fmla="*/ 17 h 48"/>
                <a:gd name="T12" fmla="*/ 0 w 94"/>
                <a:gd name="T13" fmla="*/ 21 h 48"/>
                <a:gd name="T14" fmla="*/ 0 w 94"/>
                <a:gd name="T15" fmla="*/ 26 h 48"/>
                <a:gd name="T16" fmla="*/ 1 w 94"/>
                <a:gd name="T17" fmla="*/ 30 h 48"/>
                <a:gd name="T18" fmla="*/ 2 w 94"/>
                <a:gd name="T19" fmla="*/ 35 h 48"/>
                <a:gd name="T20" fmla="*/ 2 w 94"/>
                <a:gd name="T21" fmla="*/ 35 h 48"/>
                <a:gd name="T22" fmla="*/ 6 w 94"/>
                <a:gd name="T23" fmla="*/ 39 h 48"/>
                <a:gd name="T24" fmla="*/ 8 w 94"/>
                <a:gd name="T25" fmla="*/ 43 h 48"/>
                <a:gd name="T26" fmla="*/ 13 w 94"/>
                <a:gd name="T27" fmla="*/ 45 h 48"/>
                <a:gd name="T28" fmla="*/ 16 w 94"/>
                <a:gd name="T29" fmla="*/ 47 h 48"/>
                <a:gd name="T30" fmla="*/ 21 w 94"/>
                <a:gd name="T31" fmla="*/ 48 h 48"/>
                <a:gd name="T32" fmla="*/ 26 w 94"/>
                <a:gd name="T33" fmla="*/ 48 h 48"/>
                <a:gd name="T34" fmla="*/ 31 w 94"/>
                <a:gd name="T35" fmla="*/ 48 h 48"/>
                <a:gd name="T36" fmla="*/ 34 w 94"/>
                <a:gd name="T37" fmla="*/ 45 h 48"/>
                <a:gd name="T38" fmla="*/ 34 w 94"/>
                <a:gd name="T39" fmla="*/ 45 h 48"/>
                <a:gd name="T40" fmla="*/ 44 w 94"/>
                <a:gd name="T41" fmla="*/ 43 h 48"/>
                <a:gd name="T42" fmla="*/ 52 w 94"/>
                <a:gd name="T43" fmla="*/ 41 h 48"/>
                <a:gd name="T44" fmla="*/ 63 w 94"/>
                <a:gd name="T45" fmla="*/ 41 h 48"/>
                <a:gd name="T46" fmla="*/ 72 w 94"/>
                <a:gd name="T47" fmla="*/ 41 h 48"/>
                <a:gd name="T48" fmla="*/ 88 w 94"/>
                <a:gd name="T49" fmla="*/ 42 h 48"/>
                <a:gd name="T50" fmla="*/ 94 w 94"/>
                <a:gd name="T51" fmla="*/ 43 h 48"/>
                <a:gd name="T52" fmla="*/ 94 w 94"/>
                <a:gd name="T53" fmla="*/ 43 h 48"/>
                <a:gd name="T54" fmla="*/ 87 w 94"/>
                <a:gd name="T55" fmla="*/ 35 h 48"/>
                <a:gd name="T56" fmla="*/ 77 w 94"/>
                <a:gd name="T57" fmla="*/ 26 h 48"/>
                <a:gd name="T58" fmla="*/ 66 w 94"/>
                <a:gd name="T59" fmla="*/ 17 h 48"/>
                <a:gd name="T60" fmla="*/ 54 w 94"/>
                <a:gd name="T61" fmla="*/ 8 h 48"/>
                <a:gd name="T62" fmla="*/ 47 w 94"/>
                <a:gd name="T63" fmla="*/ 5 h 48"/>
                <a:gd name="T64" fmla="*/ 41 w 94"/>
                <a:gd name="T65" fmla="*/ 2 h 48"/>
                <a:gd name="T66" fmla="*/ 34 w 94"/>
                <a:gd name="T67" fmla="*/ 1 h 48"/>
                <a:gd name="T68" fmla="*/ 27 w 94"/>
                <a:gd name="T69" fmla="*/ 0 h 48"/>
                <a:gd name="T70" fmla="*/ 20 w 94"/>
                <a:gd name="T71" fmla="*/ 1 h 48"/>
                <a:gd name="T72" fmla="*/ 13 w 94"/>
                <a:gd name="T73" fmla="*/ 2 h 48"/>
                <a:gd name="T74" fmla="*/ 13 w 94"/>
                <a:gd name="T75"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48">
                  <a:moveTo>
                    <a:pt x="13" y="2"/>
                  </a:moveTo>
                  <a:lnTo>
                    <a:pt x="13" y="2"/>
                  </a:lnTo>
                  <a:lnTo>
                    <a:pt x="9" y="5"/>
                  </a:lnTo>
                  <a:lnTo>
                    <a:pt x="6" y="8"/>
                  </a:lnTo>
                  <a:lnTo>
                    <a:pt x="3" y="12"/>
                  </a:lnTo>
                  <a:lnTo>
                    <a:pt x="1" y="17"/>
                  </a:lnTo>
                  <a:lnTo>
                    <a:pt x="0" y="21"/>
                  </a:lnTo>
                  <a:lnTo>
                    <a:pt x="0" y="26"/>
                  </a:lnTo>
                  <a:lnTo>
                    <a:pt x="1" y="30"/>
                  </a:lnTo>
                  <a:lnTo>
                    <a:pt x="2" y="35"/>
                  </a:lnTo>
                  <a:lnTo>
                    <a:pt x="2" y="35"/>
                  </a:lnTo>
                  <a:lnTo>
                    <a:pt x="6" y="39"/>
                  </a:lnTo>
                  <a:lnTo>
                    <a:pt x="8" y="43"/>
                  </a:lnTo>
                  <a:lnTo>
                    <a:pt x="13" y="45"/>
                  </a:lnTo>
                  <a:lnTo>
                    <a:pt x="16" y="47"/>
                  </a:lnTo>
                  <a:lnTo>
                    <a:pt x="21" y="48"/>
                  </a:lnTo>
                  <a:lnTo>
                    <a:pt x="26" y="48"/>
                  </a:lnTo>
                  <a:lnTo>
                    <a:pt x="31" y="48"/>
                  </a:lnTo>
                  <a:lnTo>
                    <a:pt x="34" y="45"/>
                  </a:lnTo>
                  <a:lnTo>
                    <a:pt x="34" y="45"/>
                  </a:lnTo>
                  <a:lnTo>
                    <a:pt x="44" y="43"/>
                  </a:lnTo>
                  <a:lnTo>
                    <a:pt x="52" y="41"/>
                  </a:lnTo>
                  <a:lnTo>
                    <a:pt x="63" y="41"/>
                  </a:lnTo>
                  <a:lnTo>
                    <a:pt x="72" y="41"/>
                  </a:lnTo>
                  <a:lnTo>
                    <a:pt x="88" y="42"/>
                  </a:lnTo>
                  <a:lnTo>
                    <a:pt x="94" y="43"/>
                  </a:lnTo>
                  <a:lnTo>
                    <a:pt x="94" y="43"/>
                  </a:lnTo>
                  <a:lnTo>
                    <a:pt x="87" y="35"/>
                  </a:lnTo>
                  <a:lnTo>
                    <a:pt x="77" y="26"/>
                  </a:lnTo>
                  <a:lnTo>
                    <a:pt x="66" y="17"/>
                  </a:lnTo>
                  <a:lnTo>
                    <a:pt x="54" y="8"/>
                  </a:lnTo>
                  <a:lnTo>
                    <a:pt x="47" y="5"/>
                  </a:lnTo>
                  <a:lnTo>
                    <a:pt x="41" y="2"/>
                  </a:lnTo>
                  <a:lnTo>
                    <a:pt x="34" y="1"/>
                  </a:lnTo>
                  <a:lnTo>
                    <a:pt x="27" y="0"/>
                  </a:lnTo>
                  <a:lnTo>
                    <a:pt x="20" y="1"/>
                  </a:lnTo>
                  <a:lnTo>
                    <a:pt x="13" y="2"/>
                  </a:lnTo>
                  <a:lnTo>
                    <a:pt x="1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31">
              <a:extLst>
                <a:ext uri="{FF2B5EF4-FFF2-40B4-BE49-F238E27FC236}">
                  <a16:creationId xmlns:a16="http://schemas.microsoft.com/office/drawing/2014/main" id="{95272C7C-348D-4720-AFBF-73E3A39E798F}"/>
                </a:ext>
              </a:extLst>
            </p:cNvPr>
            <p:cNvSpPr>
              <a:spLocks/>
            </p:cNvSpPr>
            <p:nvPr/>
          </p:nvSpPr>
          <p:spPr bwMode="auto">
            <a:xfrm>
              <a:off x="-104775" y="3516313"/>
              <a:ext cx="109538" cy="68263"/>
            </a:xfrm>
            <a:custGeom>
              <a:avLst/>
              <a:gdLst>
                <a:gd name="T0" fmla="*/ 3 w 137"/>
                <a:gd name="T1" fmla="*/ 32 h 85"/>
                <a:gd name="T2" fmla="*/ 3 w 137"/>
                <a:gd name="T3" fmla="*/ 32 h 85"/>
                <a:gd name="T4" fmla="*/ 1 w 137"/>
                <a:gd name="T5" fmla="*/ 39 h 85"/>
                <a:gd name="T6" fmla="*/ 0 w 137"/>
                <a:gd name="T7" fmla="*/ 46 h 85"/>
                <a:gd name="T8" fmla="*/ 0 w 137"/>
                <a:gd name="T9" fmla="*/ 53 h 85"/>
                <a:gd name="T10" fmla="*/ 2 w 137"/>
                <a:gd name="T11" fmla="*/ 59 h 85"/>
                <a:gd name="T12" fmla="*/ 5 w 137"/>
                <a:gd name="T13" fmla="*/ 67 h 85"/>
                <a:gd name="T14" fmla="*/ 9 w 137"/>
                <a:gd name="T15" fmla="*/ 73 h 85"/>
                <a:gd name="T16" fmla="*/ 15 w 137"/>
                <a:gd name="T17" fmla="*/ 77 h 85"/>
                <a:gd name="T18" fmla="*/ 21 w 137"/>
                <a:gd name="T19" fmla="*/ 81 h 85"/>
                <a:gd name="T20" fmla="*/ 21 w 137"/>
                <a:gd name="T21" fmla="*/ 81 h 85"/>
                <a:gd name="T22" fmla="*/ 28 w 137"/>
                <a:gd name="T23" fmla="*/ 83 h 85"/>
                <a:gd name="T24" fmla="*/ 36 w 137"/>
                <a:gd name="T25" fmla="*/ 85 h 85"/>
                <a:gd name="T26" fmla="*/ 42 w 137"/>
                <a:gd name="T27" fmla="*/ 83 h 85"/>
                <a:gd name="T28" fmla="*/ 49 w 137"/>
                <a:gd name="T29" fmla="*/ 82 h 85"/>
                <a:gd name="T30" fmla="*/ 55 w 137"/>
                <a:gd name="T31" fmla="*/ 79 h 85"/>
                <a:gd name="T32" fmla="*/ 61 w 137"/>
                <a:gd name="T33" fmla="*/ 75 h 85"/>
                <a:gd name="T34" fmla="*/ 65 w 137"/>
                <a:gd name="T35" fmla="*/ 70 h 85"/>
                <a:gd name="T36" fmla="*/ 69 w 137"/>
                <a:gd name="T37" fmla="*/ 63 h 85"/>
                <a:gd name="T38" fmla="*/ 69 w 137"/>
                <a:gd name="T39" fmla="*/ 63 h 85"/>
                <a:gd name="T40" fmla="*/ 77 w 137"/>
                <a:gd name="T41" fmla="*/ 52 h 85"/>
                <a:gd name="T42" fmla="*/ 87 w 137"/>
                <a:gd name="T43" fmla="*/ 42 h 85"/>
                <a:gd name="T44" fmla="*/ 98 w 137"/>
                <a:gd name="T45" fmla="*/ 32 h 85"/>
                <a:gd name="T46" fmla="*/ 109 w 137"/>
                <a:gd name="T47" fmla="*/ 24 h 85"/>
                <a:gd name="T48" fmla="*/ 129 w 137"/>
                <a:gd name="T49" fmla="*/ 11 h 85"/>
                <a:gd name="T50" fmla="*/ 137 w 137"/>
                <a:gd name="T51" fmla="*/ 6 h 85"/>
                <a:gd name="T52" fmla="*/ 137 w 137"/>
                <a:gd name="T53" fmla="*/ 6 h 85"/>
                <a:gd name="T54" fmla="*/ 120 w 137"/>
                <a:gd name="T55" fmla="*/ 2 h 85"/>
                <a:gd name="T56" fmla="*/ 104 w 137"/>
                <a:gd name="T57" fmla="*/ 1 h 85"/>
                <a:gd name="T58" fmla="*/ 82 w 137"/>
                <a:gd name="T59" fmla="*/ 0 h 85"/>
                <a:gd name="T60" fmla="*/ 70 w 137"/>
                <a:gd name="T61" fmla="*/ 0 h 85"/>
                <a:gd name="T62" fmla="*/ 59 w 137"/>
                <a:gd name="T63" fmla="*/ 1 h 85"/>
                <a:gd name="T64" fmla="*/ 47 w 137"/>
                <a:gd name="T65" fmla="*/ 3 h 85"/>
                <a:gd name="T66" fmla="*/ 37 w 137"/>
                <a:gd name="T67" fmla="*/ 6 h 85"/>
                <a:gd name="T68" fmla="*/ 27 w 137"/>
                <a:gd name="T69" fmla="*/ 11 h 85"/>
                <a:gd name="T70" fmla="*/ 18 w 137"/>
                <a:gd name="T71" fmla="*/ 17 h 85"/>
                <a:gd name="T72" fmla="*/ 10 w 137"/>
                <a:gd name="T73" fmla="*/ 24 h 85"/>
                <a:gd name="T74" fmla="*/ 3 w 137"/>
                <a:gd name="T75" fmla="*/ 32 h 85"/>
                <a:gd name="T76" fmla="*/ 3 w 137"/>
                <a:gd name="T77"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7" h="85">
                  <a:moveTo>
                    <a:pt x="3" y="32"/>
                  </a:moveTo>
                  <a:lnTo>
                    <a:pt x="3" y="32"/>
                  </a:lnTo>
                  <a:lnTo>
                    <a:pt x="1" y="39"/>
                  </a:lnTo>
                  <a:lnTo>
                    <a:pt x="0" y="46"/>
                  </a:lnTo>
                  <a:lnTo>
                    <a:pt x="0" y="53"/>
                  </a:lnTo>
                  <a:lnTo>
                    <a:pt x="2" y="59"/>
                  </a:lnTo>
                  <a:lnTo>
                    <a:pt x="5" y="67"/>
                  </a:lnTo>
                  <a:lnTo>
                    <a:pt x="9" y="73"/>
                  </a:lnTo>
                  <a:lnTo>
                    <a:pt x="15" y="77"/>
                  </a:lnTo>
                  <a:lnTo>
                    <a:pt x="21" y="81"/>
                  </a:lnTo>
                  <a:lnTo>
                    <a:pt x="21" y="81"/>
                  </a:lnTo>
                  <a:lnTo>
                    <a:pt x="28" y="83"/>
                  </a:lnTo>
                  <a:lnTo>
                    <a:pt x="36" y="85"/>
                  </a:lnTo>
                  <a:lnTo>
                    <a:pt x="42" y="83"/>
                  </a:lnTo>
                  <a:lnTo>
                    <a:pt x="49" y="82"/>
                  </a:lnTo>
                  <a:lnTo>
                    <a:pt x="55" y="79"/>
                  </a:lnTo>
                  <a:lnTo>
                    <a:pt x="61" y="75"/>
                  </a:lnTo>
                  <a:lnTo>
                    <a:pt x="65" y="70"/>
                  </a:lnTo>
                  <a:lnTo>
                    <a:pt x="69" y="63"/>
                  </a:lnTo>
                  <a:lnTo>
                    <a:pt x="69" y="63"/>
                  </a:lnTo>
                  <a:lnTo>
                    <a:pt x="77" y="52"/>
                  </a:lnTo>
                  <a:lnTo>
                    <a:pt x="87" y="42"/>
                  </a:lnTo>
                  <a:lnTo>
                    <a:pt x="98" y="32"/>
                  </a:lnTo>
                  <a:lnTo>
                    <a:pt x="109" y="24"/>
                  </a:lnTo>
                  <a:lnTo>
                    <a:pt x="129" y="11"/>
                  </a:lnTo>
                  <a:lnTo>
                    <a:pt x="137" y="6"/>
                  </a:lnTo>
                  <a:lnTo>
                    <a:pt x="137" y="6"/>
                  </a:lnTo>
                  <a:lnTo>
                    <a:pt x="120" y="2"/>
                  </a:lnTo>
                  <a:lnTo>
                    <a:pt x="104" y="1"/>
                  </a:lnTo>
                  <a:lnTo>
                    <a:pt x="82" y="0"/>
                  </a:lnTo>
                  <a:lnTo>
                    <a:pt x="70" y="0"/>
                  </a:lnTo>
                  <a:lnTo>
                    <a:pt x="59" y="1"/>
                  </a:lnTo>
                  <a:lnTo>
                    <a:pt x="47" y="3"/>
                  </a:lnTo>
                  <a:lnTo>
                    <a:pt x="37" y="6"/>
                  </a:lnTo>
                  <a:lnTo>
                    <a:pt x="27" y="11"/>
                  </a:lnTo>
                  <a:lnTo>
                    <a:pt x="18" y="17"/>
                  </a:lnTo>
                  <a:lnTo>
                    <a:pt x="10" y="24"/>
                  </a:lnTo>
                  <a:lnTo>
                    <a:pt x="3" y="32"/>
                  </a:lnTo>
                  <a:lnTo>
                    <a:pt x="3"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a:extLst>
              <a:ext uri="{FF2B5EF4-FFF2-40B4-BE49-F238E27FC236}">
                <a16:creationId xmlns:a16="http://schemas.microsoft.com/office/drawing/2014/main" id="{C6AE2268-5268-3E2F-79DE-B32ADD3A4785}"/>
              </a:ext>
            </a:extLst>
          </p:cNvPr>
          <p:cNvGrpSpPr/>
          <p:nvPr/>
        </p:nvGrpSpPr>
        <p:grpSpPr>
          <a:xfrm>
            <a:off x="1163983" y="4134090"/>
            <a:ext cx="448305" cy="546536"/>
            <a:chOff x="5772150" y="3038475"/>
            <a:chExt cx="647700" cy="789622"/>
          </a:xfrm>
          <a:solidFill>
            <a:schemeClr val="bg1"/>
          </a:solidFill>
        </p:grpSpPr>
        <p:sp>
          <p:nvSpPr>
            <p:cNvPr id="14" name="Freeform: Shape 13">
              <a:extLst>
                <a:ext uri="{FF2B5EF4-FFF2-40B4-BE49-F238E27FC236}">
                  <a16:creationId xmlns:a16="http://schemas.microsoft.com/office/drawing/2014/main" id="{16AB61D0-E578-A284-4E7A-556409E24FA6}"/>
                </a:ext>
              </a:extLst>
            </p:cNvPr>
            <p:cNvSpPr/>
            <p:nvPr/>
          </p:nvSpPr>
          <p:spPr>
            <a:xfrm>
              <a:off x="5772150" y="3038475"/>
              <a:ext cx="647700" cy="789622"/>
            </a:xfrm>
            <a:custGeom>
              <a:avLst/>
              <a:gdLst>
                <a:gd name="connsiteX0" fmla="*/ 323850 w 647700"/>
                <a:gd name="connsiteY0" fmla="*/ 789623 h 789622"/>
                <a:gd name="connsiteX1" fmla="*/ 316230 w 647700"/>
                <a:gd name="connsiteY1" fmla="*/ 787718 h 789622"/>
                <a:gd name="connsiteX2" fmla="*/ 0 w 647700"/>
                <a:gd name="connsiteY2" fmla="*/ 140970 h 789622"/>
                <a:gd name="connsiteX3" fmla="*/ 19050 w 647700"/>
                <a:gd name="connsiteY3" fmla="*/ 121920 h 789622"/>
                <a:gd name="connsiteX4" fmla="*/ 140970 w 647700"/>
                <a:gd name="connsiteY4" fmla="*/ 16192 h 789622"/>
                <a:gd name="connsiteX5" fmla="*/ 160020 w 647700"/>
                <a:gd name="connsiteY5" fmla="*/ 0 h 789622"/>
                <a:gd name="connsiteX6" fmla="*/ 487680 w 647700"/>
                <a:gd name="connsiteY6" fmla="*/ 0 h 789622"/>
                <a:gd name="connsiteX7" fmla="*/ 506730 w 647700"/>
                <a:gd name="connsiteY7" fmla="*/ 16192 h 789622"/>
                <a:gd name="connsiteX8" fmla="*/ 628650 w 647700"/>
                <a:gd name="connsiteY8" fmla="*/ 121920 h 789622"/>
                <a:gd name="connsiteX9" fmla="*/ 647700 w 647700"/>
                <a:gd name="connsiteY9" fmla="*/ 140970 h 789622"/>
                <a:gd name="connsiteX10" fmla="*/ 331470 w 647700"/>
                <a:gd name="connsiteY10" fmla="*/ 788670 h 789622"/>
                <a:gd name="connsiteX11" fmla="*/ 323850 w 647700"/>
                <a:gd name="connsiteY11" fmla="*/ 789623 h 789622"/>
                <a:gd name="connsiteX12" fmla="*/ 38100 w 647700"/>
                <a:gd name="connsiteY12" fmla="*/ 159068 h 789622"/>
                <a:gd name="connsiteX13" fmla="*/ 323850 w 647700"/>
                <a:gd name="connsiteY13" fmla="*/ 750570 h 789622"/>
                <a:gd name="connsiteX14" fmla="*/ 609600 w 647700"/>
                <a:gd name="connsiteY14" fmla="*/ 159068 h 789622"/>
                <a:gd name="connsiteX15" fmla="*/ 472440 w 647700"/>
                <a:gd name="connsiteY15" fmla="*/ 38100 h 789622"/>
                <a:gd name="connsiteX16" fmla="*/ 175260 w 647700"/>
                <a:gd name="connsiteY16" fmla="*/ 38100 h 789622"/>
                <a:gd name="connsiteX17" fmla="*/ 38100 w 647700"/>
                <a:gd name="connsiteY17" fmla="*/ 159068 h 78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7700" h="789622">
                  <a:moveTo>
                    <a:pt x="323850" y="789623"/>
                  </a:moveTo>
                  <a:cubicBezTo>
                    <a:pt x="320993" y="789623"/>
                    <a:pt x="319088" y="788670"/>
                    <a:pt x="316230" y="787718"/>
                  </a:cubicBezTo>
                  <a:cubicBezTo>
                    <a:pt x="198120" y="739140"/>
                    <a:pt x="0" y="656273"/>
                    <a:pt x="0" y="140970"/>
                  </a:cubicBezTo>
                  <a:cubicBezTo>
                    <a:pt x="0" y="130493"/>
                    <a:pt x="8572" y="121920"/>
                    <a:pt x="19050" y="121920"/>
                  </a:cubicBezTo>
                  <a:cubicBezTo>
                    <a:pt x="80010" y="121920"/>
                    <a:pt x="132398" y="77153"/>
                    <a:pt x="140970" y="16192"/>
                  </a:cubicBezTo>
                  <a:cubicBezTo>
                    <a:pt x="141923" y="6667"/>
                    <a:pt x="150495" y="0"/>
                    <a:pt x="160020" y="0"/>
                  </a:cubicBezTo>
                  <a:lnTo>
                    <a:pt x="487680" y="0"/>
                  </a:lnTo>
                  <a:cubicBezTo>
                    <a:pt x="497205" y="0"/>
                    <a:pt x="504825" y="6667"/>
                    <a:pt x="506730" y="16192"/>
                  </a:cubicBezTo>
                  <a:cubicBezTo>
                    <a:pt x="515303" y="77153"/>
                    <a:pt x="567690" y="121920"/>
                    <a:pt x="628650" y="121920"/>
                  </a:cubicBezTo>
                  <a:cubicBezTo>
                    <a:pt x="639128" y="121920"/>
                    <a:pt x="647700" y="130493"/>
                    <a:pt x="647700" y="140970"/>
                  </a:cubicBezTo>
                  <a:cubicBezTo>
                    <a:pt x="647700" y="656273"/>
                    <a:pt x="449580" y="739140"/>
                    <a:pt x="331470" y="788670"/>
                  </a:cubicBezTo>
                  <a:cubicBezTo>
                    <a:pt x="328613" y="789623"/>
                    <a:pt x="326708" y="789623"/>
                    <a:pt x="323850" y="789623"/>
                  </a:cubicBezTo>
                  <a:close/>
                  <a:moveTo>
                    <a:pt x="38100" y="159068"/>
                  </a:moveTo>
                  <a:cubicBezTo>
                    <a:pt x="41910" y="622935"/>
                    <a:pt x="208598" y="701993"/>
                    <a:pt x="323850" y="750570"/>
                  </a:cubicBezTo>
                  <a:cubicBezTo>
                    <a:pt x="439103" y="701993"/>
                    <a:pt x="605790" y="622935"/>
                    <a:pt x="609600" y="159068"/>
                  </a:cubicBezTo>
                  <a:cubicBezTo>
                    <a:pt x="542925" y="150495"/>
                    <a:pt x="488633" y="102870"/>
                    <a:pt x="472440" y="38100"/>
                  </a:cubicBezTo>
                  <a:lnTo>
                    <a:pt x="175260" y="38100"/>
                  </a:lnTo>
                  <a:cubicBezTo>
                    <a:pt x="159068" y="102870"/>
                    <a:pt x="104775" y="150495"/>
                    <a:pt x="38100" y="159068"/>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A6414C5-B7F0-3FC7-7B63-05725D175534}"/>
                </a:ext>
              </a:extLst>
            </p:cNvPr>
            <p:cNvSpPr/>
            <p:nvPr/>
          </p:nvSpPr>
          <p:spPr>
            <a:xfrm>
              <a:off x="5838825" y="3105150"/>
              <a:ext cx="514350" cy="652462"/>
            </a:xfrm>
            <a:custGeom>
              <a:avLst/>
              <a:gdLst>
                <a:gd name="connsiteX0" fmla="*/ 384810 w 514350"/>
                <a:gd name="connsiteY0" fmla="*/ 0 h 652462"/>
                <a:gd name="connsiteX1" fmla="*/ 129540 w 514350"/>
                <a:gd name="connsiteY1" fmla="*/ 0 h 652462"/>
                <a:gd name="connsiteX2" fmla="*/ 0 w 514350"/>
                <a:gd name="connsiteY2" fmla="*/ 115253 h 652462"/>
                <a:gd name="connsiteX3" fmla="*/ 257175 w 514350"/>
                <a:gd name="connsiteY3" fmla="*/ 652463 h 652462"/>
                <a:gd name="connsiteX4" fmla="*/ 514350 w 514350"/>
                <a:gd name="connsiteY4" fmla="*/ 115253 h 652462"/>
                <a:gd name="connsiteX5" fmla="*/ 384810 w 514350"/>
                <a:gd name="connsiteY5" fmla="*/ 0 h 652462"/>
                <a:gd name="connsiteX6" fmla="*/ 59055 w 514350"/>
                <a:gd name="connsiteY6" fmla="*/ 175260 h 652462"/>
                <a:gd name="connsiteX7" fmla="*/ 43815 w 514350"/>
                <a:gd name="connsiteY7" fmla="*/ 160020 h 652462"/>
                <a:gd name="connsiteX8" fmla="*/ 59055 w 514350"/>
                <a:gd name="connsiteY8" fmla="*/ 144780 h 652462"/>
                <a:gd name="connsiteX9" fmla="*/ 74295 w 514350"/>
                <a:gd name="connsiteY9" fmla="*/ 160020 h 652462"/>
                <a:gd name="connsiteX10" fmla="*/ 59055 w 514350"/>
                <a:gd name="connsiteY10" fmla="*/ 175260 h 652462"/>
                <a:gd name="connsiteX11" fmla="*/ 83820 w 514350"/>
                <a:gd name="connsiteY11" fmla="*/ 288608 h 652462"/>
                <a:gd name="connsiteX12" fmla="*/ 68580 w 514350"/>
                <a:gd name="connsiteY12" fmla="*/ 303848 h 652462"/>
                <a:gd name="connsiteX13" fmla="*/ 53340 w 514350"/>
                <a:gd name="connsiteY13" fmla="*/ 288608 h 652462"/>
                <a:gd name="connsiteX14" fmla="*/ 68580 w 514350"/>
                <a:gd name="connsiteY14" fmla="*/ 273368 h 652462"/>
                <a:gd name="connsiteX15" fmla="*/ 83820 w 514350"/>
                <a:gd name="connsiteY15" fmla="*/ 288608 h 652462"/>
                <a:gd name="connsiteX16" fmla="*/ 113348 w 514350"/>
                <a:gd name="connsiteY16" fmla="*/ 407670 h 652462"/>
                <a:gd name="connsiteX17" fmla="*/ 98107 w 514350"/>
                <a:gd name="connsiteY17" fmla="*/ 422910 h 652462"/>
                <a:gd name="connsiteX18" fmla="*/ 98107 w 514350"/>
                <a:gd name="connsiteY18" fmla="*/ 422910 h 652462"/>
                <a:gd name="connsiteX19" fmla="*/ 98107 w 514350"/>
                <a:gd name="connsiteY19" fmla="*/ 422910 h 652462"/>
                <a:gd name="connsiteX20" fmla="*/ 82868 w 514350"/>
                <a:gd name="connsiteY20" fmla="*/ 407670 h 652462"/>
                <a:gd name="connsiteX21" fmla="*/ 98107 w 514350"/>
                <a:gd name="connsiteY21" fmla="*/ 392430 h 652462"/>
                <a:gd name="connsiteX22" fmla="*/ 113348 w 514350"/>
                <a:gd name="connsiteY22" fmla="*/ 407670 h 652462"/>
                <a:gd name="connsiteX23" fmla="*/ 173355 w 514350"/>
                <a:gd name="connsiteY23" fmla="*/ 516255 h 652462"/>
                <a:gd name="connsiteX24" fmla="*/ 158115 w 514350"/>
                <a:gd name="connsiteY24" fmla="*/ 531495 h 652462"/>
                <a:gd name="connsiteX25" fmla="*/ 142875 w 514350"/>
                <a:gd name="connsiteY25" fmla="*/ 516255 h 652462"/>
                <a:gd name="connsiteX26" fmla="*/ 158115 w 514350"/>
                <a:gd name="connsiteY26" fmla="*/ 501015 h 652462"/>
                <a:gd name="connsiteX27" fmla="*/ 173355 w 514350"/>
                <a:gd name="connsiteY27" fmla="*/ 516255 h 652462"/>
                <a:gd name="connsiteX28" fmla="*/ 182880 w 514350"/>
                <a:gd name="connsiteY28" fmla="*/ 60960 h 652462"/>
                <a:gd name="connsiteX29" fmla="*/ 167640 w 514350"/>
                <a:gd name="connsiteY29" fmla="*/ 76200 h 652462"/>
                <a:gd name="connsiteX30" fmla="*/ 167640 w 514350"/>
                <a:gd name="connsiteY30" fmla="*/ 76200 h 652462"/>
                <a:gd name="connsiteX31" fmla="*/ 152400 w 514350"/>
                <a:gd name="connsiteY31" fmla="*/ 60960 h 652462"/>
                <a:gd name="connsiteX32" fmla="*/ 167640 w 514350"/>
                <a:gd name="connsiteY32" fmla="*/ 45720 h 652462"/>
                <a:gd name="connsiteX33" fmla="*/ 182880 w 514350"/>
                <a:gd name="connsiteY33" fmla="*/ 60960 h 652462"/>
                <a:gd name="connsiteX34" fmla="*/ 272415 w 514350"/>
                <a:gd name="connsiteY34" fmla="*/ 585788 h 652462"/>
                <a:gd name="connsiteX35" fmla="*/ 257175 w 514350"/>
                <a:gd name="connsiteY35" fmla="*/ 601028 h 652462"/>
                <a:gd name="connsiteX36" fmla="*/ 241935 w 514350"/>
                <a:gd name="connsiteY36" fmla="*/ 585788 h 652462"/>
                <a:gd name="connsiteX37" fmla="*/ 257175 w 514350"/>
                <a:gd name="connsiteY37" fmla="*/ 570548 h 652462"/>
                <a:gd name="connsiteX38" fmla="*/ 272415 w 514350"/>
                <a:gd name="connsiteY38" fmla="*/ 585788 h 652462"/>
                <a:gd name="connsiteX39" fmla="*/ 272415 w 514350"/>
                <a:gd name="connsiteY39" fmla="*/ 60960 h 652462"/>
                <a:gd name="connsiteX40" fmla="*/ 257175 w 514350"/>
                <a:gd name="connsiteY40" fmla="*/ 76200 h 652462"/>
                <a:gd name="connsiteX41" fmla="*/ 241935 w 514350"/>
                <a:gd name="connsiteY41" fmla="*/ 60960 h 652462"/>
                <a:gd name="connsiteX42" fmla="*/ 257175 w 514350"/>
                <a:gd name="connsiteY42" fmla="*/ 45720 h 652462"/>
                <a:gd name="connsiteX43" fmla="*/ 272415 w 514350"/>
                <a:gd name="connsiteY43" fmla="*/ 60960 h 652462"/>
                <a:gd name="connsiteX44" fmla="*/ 345758 w 514350"/>
                <a:gd name="connsiteY44" fmla="*/ 76200 h 652462"/>
                <a:gd name="connsiteX45" fmla="*/ 330518 w 514350"/>
                <a:gd name="connsiteY45" fmla="*/ 60960 h 652462"/>
                <a:gd name="connsiteX46" fmla="*/ 345758 w 514350"/>
                <a:gd name="connsiteY46" fmla="*/ 45720 h 652462"/>
                <a:gd name="connsiteX47" fmla="*/ 360998 w 514350"/>
                <a:gd name="connsiteY47" fmla="*/ 60960 h 652462"/>
                <a:gd name="connsiteX48" fmla="*/ 345758 w 514350"/>
                <a:gd name="connsiteY48" fmla="*/ 76200 h 652462"/>
                <a:gd name="connsiteX49" fmla="*/ 370523 w 514350"/>
                <a:gd name="connsiteY49" fmla="*/ 516255 h 652462"/>
                <a:gd name="connsiteX50" fmla="*/ 355283 w 514350"/>
                <a:gd name="connsiteY50" fmla="*/ 531495 h 652462"/>
                <a:gd name="connsiteX51" fmla="*/ 340043 w 514350"/>
                <a:gd name="connsiteY51" fmla="*/ 516255 h 652462"/>
                <a:gd name="connsiteX52" fmla="*/ 355283 w 514350"/>
                <a:gd name="connsiteY52" fmla="*/ 501015 h 652462"/>
                <a:gd name="connsiteX53" fmla="*/ 370523 w 514350"/>
                <a:gd name="connsiteY53" fmla="*/ 516255 h 652462"/>
                <a:gd name="connsiteX54" fmla="*/ 415290 w 514350"/>
                <a:gd name="connsiteY54" fmla="*/ 421958 h 652462"/>
                <a:gd name="connsiteX55" fmla="*/ 400050 w 514350"/>
                <a:gd name="connsiteY55" fmla="*/ 406718 h 652462"/>
                <a:gd name="connsiteX56" fmla="*/ 415290 w 514350"/>
                <a:gd name="connsiteY56" fmla="*/ 391478 h 652462"/>
                <a:gd name="connsiteX57" fmla="*/ 430530 w 514350"/>
                <a:gd name="connsiteY57" fmla="*/ 406718 h 652462"/>
                <a:gd name="connsiteX58" fmla="*/ 415290 w 514350"/>
                <a:gd name="connsiteY58" fmla="*/ 421958 h 652462"/>
                <a:gd name="connsiteX59" fmla="*/ 460058 w 514350"/>
                <a:gd name="connsiteY59" fmla="*/ 288608 h 652462"/>
                <a:gd name="connsiteX60" fmla="*/ 444817 w 514350"/>
                <a:gd name="connsiteY60" fmla="*/ 303848 h 652462"/>
                <a:gd name="connsiteX61" fmla="*/ 429578 w 514350"/>
                <a:gd name="connsiteY61" fmla="*/ 288608 h 652462"/>
                <a:gd name="connsiteX62" fmla="*/ 444817 w 514350"/>
                <a:gd name="connsiteY62" fmla="*/ 273368 h 652462"/>
                <a:gd name="connsiteX63" fmla="*/ 460058 w 514350"/>
                <a:gd name="connsiteY63" fmla="*/ 288608 h 652462"/>
                <a:gd name="connsiteX64" fmla="*/ 469583 w 514350"/>
                <a:gd name="connsiteY64" fmla="*/ 160020 h 652462"/>
                <a:gd name="connsiteX65" fmla="*/ 454342 w 514350"/>
                <a:gd name="connsiteY65" fmla="*/ 175260 h 652462"/>
                <a:gd name="connsiteX66" fmla="*/ 439103 w 514350"/>
                <a:gd name="connsiteY66" fmla="*/ 160020 h 652462"/>
                <a:gd name="connsiteX67" fmla="*/ 454342 w 514350"/>
                <a:gd name="connsiteY67" fmla="*/ 144780 h 652462"/>
                <a:gd name="connsiteX68" fmla="*/ 469583 w 514350"/>
                <a:gd name="connsiteY68" fmla="*/ 160020 h 65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14350" h="652462">
                  <a:moveTo>
                    <a:pt x="384810" y="0"/>
                  </a:moveTo>
                  <a:lnTo>
                    <a:pt x="129540" y="0"/>
                  </a:lnTo>
                  <a:cubicBezTo>
                    <a:pt x="107632" y="57150"/>
                    <a:pt x="59055" y="100013"/>
                    <a:pt x="0" y="115253"/>
                  </a:cubicBezTo>
                  <a:cubicBezTo>
                    <a:pt x="8572" y="524828"/>
                    <a:pt x="151448" y="606743"/>
                    <a:pt x="257175" y="652463"/>
                  </a:cubicBezTo>
                  <a:cubicBezTo>
                    <a:pt x="362903" y="607695"/>
                    <a:pt x="504825" y="524828"/>
                    <a:pt x="514350" y="115253"/>
                  </a:cubicBezTo>
                  <a:cubicBezTo>
                    <a:pt x="455295" y="100013"/>
                    <a:pt x="406718" y="57150"/>
                    <a:pt x="384810" y="0"/>
                  </a:cubicBezTo>
                  <a:close/>
                  <a:moveTo>
                    <a:pt x="59055" y="175260"/>
                  </a:moveTo>
                  <a:cubicBezTo>
                    <a:pt x="50482" y="175260"/>
                    <a:pt x="43815" y="168593"/>
                    <a:pt x="43815" y="160020"/>
                  </a:cubicBezTo>
                  <a:cubicBezTo>
                    <a:pt x="43815" y="151448"/>
                    <a:pt x="50482" y="144780"/>
                    <a:pt x="59055" y="144780"/>
                  </a:cubicBezTo>
                  <a:cubicBezTo>
                    <a:pt x="67628" y="144780"/>
                    <a:pt x="74295" y="151448"/>
                    <a:pt x="74295" y="160020"/>
                  </a:cubicBezTo>
                  <a:cubicBezTo>
                    <a:pt x="74295" y="168593"/>
                    <a:pt x="67628" y="175260"/>
                    <a:pt x="59055" y="175260"/>
                  </a:cubicBezTo>
                  <a:close/>
                  <a:moveTo>
                    <a:pt x="83820" y="288608"/>
                  </a:moveTo>
                  <a:cubicBezTo>
                    <a:pt x="83820" y="297180"/>
                    <a:pt x="77153" y="303848"/>
                    <a:pt x="68580" y="303848"/>
                  </a:cubicBezTo>
                  <a:cubicBezTo>
                    <a:pt x="60007" y="303848"/>
                    <a:pt x="53340" y="297180"/>
                    <a:pt x="53340" y="288608"/>
                  </a:cubicBezTo>
                  <a:cubicBezTo>
                    <a:pt x="53340" y="280035"/>
                    <a:pt x="60007" y="273368"/>
                    <a:pt x="68580" y="273368"/>
                  </a:cubicBezTo>
                  <a:cubicBezTo>
                    <a:pt x="77153" y="274320"/>
                    <a:pt x="83820" y="280988"/>
                    <a:pt x="83820" y="288608"/>
                  </a:cubicBezTo>
                  <a:close/>
                  <a:moveTo>
                    <a:pt x="113348" y="407670"/>
                  </a:moveTo>
                  <a:cubicBezTo>
                    <a:pt x="113348" y="416243"/>
                    <a:pt x="106680" y="422910"/>
                    <a:pt x="98107" y="422910"/>
                  </a:cubicBezTo>
                  <a:cubicBezTo>
                    <a:pt x="98107" y="422910"/>
                    <a:pt x="98107" y="422910"/>
                    <a:pt x="98107" y="422910"/>
                  </a:cubicBezTo>
                  <a:lnTo>
                    <a:pt x="98107" y="422910"/>
                  </a:lnTo>
                  <a:cubicBezTo>
                    <a:pt x="89535" y="422910"/>
                    <a:pt x="82868" y="416243"/>
                    <a:pt x="82868" y="407670"/>
                  </a:cubicBezTo>
                  <a:cubicBezTo>
                    <a:pt x="82868" y="399098"/>
                    <a:pt x="89535" y="392430"/>
                    <a:pt x="98107" y="392430"/>
                  </a:cubicBezTo>
                  <a:cubicBezTo>
                    <a:pt x="106680" y="392430"/>
                    <a:pt x="113348" y="399098"/>
                    <a:pt x="113348" y="407670"/>
                  </a:cubicBezTo>
                  <a:close/>
                  <a:moveTo>
                    <a:pt x="173355" y="516255"/>
                  </a:moveTo>
                  <a:cubicBezTo>
                    <a:pt x="173355" y="524828"/>
                    <a:pt x="166688" y="531495"/>
                    <a:pt x="158115" y="531495"/>
                  </a:cubicBezTo>
                  <a:cubicBezTo>
                    <a:pt x="149543" y="531495"/>
                    <a:pt x="142875" y="524828"/>
                    <a:pt x="142875" y="516255"/>
                  </a:cubicBezTo>
                  <a:cubicBezTo>
                    <a:pt x="142875" y="507683"/>
                    <a:pt x="149543" y="501015"/>
                    <a:pt x="158115" y="501015"/>
                  </a:cubicBezTo>
                  <a:cubicBezTo>
                    <a:pt x="166688" y="501015"/>
                    <a:pt x="173355" y="507683"/>
                    <a:pt x="173355" y="516255"/>
                  </a:cubicBezTo>
                  <a:close/>
                  <a:moveTo>
                    <a:pt x="182880" y="60960"/>
                  </a:moveTo>
                  <a:cubicBezTo>
                    <a:pt x="182880" y="69532"/>
                    <a:pt x="176213" y="76200"/>
                    <a:pt x="167640" y="76200"/>
                  </a:cubicBezTo>
                  <a:lnTo>
                    <a:pt x="167640" y="76200"/>
                  </a:lnTo>
                  <a:cubicBezTo>
                    <a:pt x="159068" y="76200"/>
                    <a:pt x="152400" y="69532"/>
                    <a:pt x="152400" y="60960"/>
                  </a:cubicBezTo>
                  <a:cubicBezTo>
                    <a:pt x="152400" y="52388"/>
                    <a:pt x="159068" y="45720"/>
                    <a:pt x="167640" y="45720"/>
                  </a:cubicBezTo>
                  <a:cubicBezTo>
                    <a:pt x="176213" y="46672"/>
                    <a:pt x="182880" y="53340"/>
                    <a:pt x="182880" y="60960"/>
                  </a:cubicBezTo>
                  <a:close/>
                  <a:moveTo>
                    <a:pt x="272415" y="585788"/>
                  </a:moveTo>
                  <a:cubicBezTo>
                    <a:pt x="272415" y="594360"/>
                    <a:pt x="265748" y="601028"/>
                    <a:pt x="257175" y="601028"/>
                  </a:cubicBezTo>
                  <a:cubicBezTo>
                    <a:pt x="248602" y="601028"/>
                    <a:pt x="241935" y="594360"/>
                    <a:pt x="241935" y="585788"/>
                  </a:cubicBezTo>
                  <a:cubicBezTo>
                    <a:pt x="241935" y="577215"/>
                    <a:pt x="248602" y="570548"/>
                    <a:pt x="257175" y="570548"/>
                  </a:cubicBezTo>
                  <a:cubicBezTo>
                    <a:pt x="265748" y="570548"/>
                    <a:pt x="272415" y="577215"/>
                    <a:pt x="272415" y="585788"/>
                  </a:cubicBezTo>
                  <a:close/>
                  <a:moveTo>
                    <a:pt x="272415" y="60960"/>
                  </a:moveTo>
                  <a:cubicBezTo>
                    <a:pt x="272415" y="69532"/>
                    <a:pt x="265748" y="76200"/>
                    <a:pt x="257175" y="76200"/>
                  </a:cubicBezTo>
                  <a:cubicBezTo>
                    <a:pt x="248602" y="76200"/>
                    <a:pt x="241935" y="69532"/>
                    <a:pt x="241935" y="60960"/>
                  </a:cubicBezTo>
                  <a:cubicBezTo>
                    <a:pt x="241935" y="52388"/>
                    <a:pt x="248602" y="45720"/>
                    <a:pt x="257175" y="45720"/>
                  </a:cubicBezTo>
                  <a:cubicBezTo>
                    <a:pt x="265748" y="46672"/>
                    <a:pt x="272415" y="53340"/>
                    <a:pt x="272415" y="60960"/>
                  </a:cubicBezTo>
                  <a:close/>
                  <a:moveTo>
                    <a:pt x="345758" y="76200"/>
                  </a:moveTo>
                  <a:cubicBezTo>
                    <a:pt x="337185" y="76200"/>
                    <a:pt x="330518" y="69532"/>
                    <a:pt x="330518" y="60960"/>
                  </a:cubicBezTo>
                  <a:cubicBezTo>
                    <a:pt x="330518" y="52388"/>
                    <a:pt x="337185" y="45720"/>
                    <a:pt x="345758" y="45720"/>
                  </a:cubicBezTo>
                  <a:cubicBezTo>
                    <a:pt x="354330" y="45720"/>
                    <a:pt x="360998" y="52388"/>
                    <a:pt x="360998" y="60960"/>
                  </a:cubicBezTo>
                  <a:cubicBezTo>
                    <a:pt x="360998" y="69532"/>
                    <a:pt x="354330" y="76200"/>
                    <a:pt x="345758" y="76200"/>
                  </a:cubicBezTo>
                  <a:close/>
                  <a:moveTo>
                    <a:pt x="370523" y="516255"/>
                  </a:moveTo>
                  <a:cubicBezTo>
                    <a:pt x="370523" y="524828"/>
                    <a:pt x="363855" y="531495"/>
                    <a:pt x="355283" y="531495"/>
                  </a:cubicBezTo>
                  <a:cubicBezTo>
                    <a:pt x="346710" y="531495"/>
                    <a:pt x="340043" y="524828"/>
                    <a:pt x="340043" y="516255"/>
                  </a:cubicBezTo>
                  <a:cubicBezTo>
                    <a:pt x="340043" y="507683"/>
                    <a:pt x="346710" y="501015"/>
                    <a:pt x="355283" y="501015"/>
                  </a:cubicBezTo>
                  <a:cubicBezTo>
                    <a:pt x="363855" y="501015"/>
                    <a:pt x="370523" y="507683"/>
                    <a:pt x="370523" y="516255"/>
                  </a:cubicBezTo>
                  <a:close/>
                  <a:moveTo>
                    <a:pt x="415290" y="421958"/>
                  </a:moveTo>
                  <a:cubicBezTo>
                    <a:pt x="406718" y="421958"/>
                    <a:pt x="400050" y="415290"/>
                    <a:pt x="400050" y="406718"/>
                  </a:cubicBezTo>
                  <a:cubicBezTo>
                    <a:pt x="400050" y="398145"/>
                    <a:pt x="406718" y="391478"/>
                    <a:pt x="415290" y="391478"/>
                  </a:cubicBezTo>
                  <a:cubicBezTo>
                    <a:pt x="423863" y="391478"/>
                    <a:pt x="430530" y="398145"/>
                    <a:pt x="430530" y="406718"/>
                  </a:cubicBezTo>
                  <a:cubicBezTo>
                    <a:pt x="430530" y="415290"/>
                    <a:pt x="423863" y="421958"/>
                    <a:pt x="415290" y="421958"/>
                  </a:cubicBezTo>
                  <a:close/>
                  <a:moveTo>
                    <a:pt x="460058" y="288608"/>
                  </a:moveTo>
                  <a:cubicBezTo>
                    <a:pt x="460058" y="297180"/>
                    <a:pt x="453390" y="303848"/>
                    <a:pt x="444817" y="303848"/>
                  </a:cubicBezTo>
                  <a:cubicBezTo>
                    <a:pt x="436245" y="303848"/>
                    <a:pt x="429578" y="297180"/>
                    <a:pt x="429578" y="288608"/>
                  </a:cubicBezTo>
                  <a:cubicBezTo>
                    <a:pt x="429578" y="280035"/>
                    <a:pt x="436245" y="273368"/>
                    <a:pt x="444817" y="273368"/>
                  </a:cubicBezTo>
                  <a:cubicBezTo>
                    <a:pt x="453390" y="274320"/>
                    <a:pt x="460058" y="280988"/>
                    <a:pt x="460058" y="288608"/>
                  </a:cubicBezTo>
                  <a:close/>
                  <a:moveTo>
                    <a:pt x="469583" y="160020"/>
                  </a:moveTo>
                  <a:cubicBezTo>
                    <a:pt x="469583" y="168593"/>
                    <a:pt x="462915" y="175260"/>
                    <a:pt x="454342" y="175260"/>
                  </a:cubicBezTo>
                  <a:cubicBezTo>
                    <a:pt x="445770" y="175260"/>
                    <a:pt x="439103" y="168593"/>
                    <a:pt x="439103" y="160020"/>
                  </a:cubicBezTo>
                  <a:cubicBezTo>
                    <a:pt x="439103" y="151448"/>
                    <a:pt x="445770" y="144780"/>
                    <a:pt x="454342" y="144780"/>
                  </a:cubicBezTo>
                  <a:cubicBezTo>
                    <a:pt x="462915" y="145733"/>
                    <a:pt x="469583" y="152400"/>
                    <a:pt x="469583" y="160020"/>
                  </a:cubicBezTo>
                  <a:close/>
                </a:path>
              </a:pathLst>
            </a:custGeom>
            <a:grpFill/>
            <a:ln w="9525"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1399128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AC5DA-A74B-49FC-A16F-56748C9FEC34}"/>
              </a:ext>
            </a:extLst>
          </p:cNvPr>
          <p:cNvSpPr>
            <a:spLocks noGrp="1"/>
          </p:cNvSpPr>
          <p:nvPr>
            <p:ph type="title"/>
          </p:nvPr>
        </p:nvSpPr>
        <p:spPr/>
        <p:txBody>
          <a:bodyPr/>
          <a:lstStyle/>
          <a:p>
            <a:r>
              <a:rPr lang="en-US" dirty="0"/>
              <a:t>Remove Bias, Stigma, and Judgment From the Conversation</a:t>
            </a:r>
          </a:p>
        </p:txBody>
      </p:sp>
      <p:sp>
        <p:nvSpPr>
          <p:cNvPr id="3" name="Content Placeholder 2">
            <a:extLst>
              <a:ext uri="{FF2B5EF4-FFF2-40B4-BE49-F238E27FC236}">
                <a16:creationId xmlns:a16="http://schemas.microsoft.com/office/drawing/2014/main" id="{692566CF-7B5F-4378-66D2-A59BF3240B20}"/>
              </a:ext>
            </a:extLst>
          </p:cNvPr>
          <p:cNvSpPr>
            <a:spLocks noGrp="1"/>
          </p:cNvSpPr>
          <p:nvPr>
            <p:ph idx="1"/>
          </p:nvPr>
        </p:nvSpPr>
        <p:spPr>
          <a:xfrm>
            <a:off x="609600" y="1609727"/>
            <a:ext cx="10447020" cy="4764381"/>
          </a:xfrm>
        </p:spPr>
        <p:txBody>
          <a:bodyPr/>
          <a:lstStyle/>
          <a:p>
            <a:r>
              <a:rPr lang="en-US" dirty="0"/>
              <a:t>Open dialogues about sexual health with clinicians are considered positive experiences for patients</a:t>
            </a:r>
            <a:r>
              <a:rPr lang="en-US" baseline="30000" dirty="0"/>
              <a:t>1</a:t>
            </a:r>
          </a:p>
          <a:p>
            <a:r>
              <a:rPr lang="en-US" dirty="0"/>
              <a:t>Barriers to starting PrEP</a:t>
            </a:r>
          </a:p>
          <a:p>
            <a:pPr lvl="1"/>
            <a:r>
              <a:rPr lang="en-US" dirty="0"/>
              <a:t>Judgments and assumptions made by clinicians and clinic staff</a:t>
            </a:r>
          </a:p>
          <a:p>
            <a:pPr lvl="1"/>
            <a:r>
              <a:rPr lang="en-US" dirty="0"/>
              <a:t>Stigma is one of the major reasons that patients may not feel ready to discuss PrEP, even though they may want to</a:t>
            </a:r>
          </a:p>
          <a:p>
            <a:pPr lvl="2"/>
            <a:r>
              <a:rPr lang="en-US" dirty="0"/>
              <a:t>Half of MSM in a small focus group study felt stigmatized after disclosing inconsistent condom use, sexual practices, or multiple partners</a:t>
            </a:r>
            <a:r>
              <a:rPr lang="en-US" baseline="30000" dirty="0"/>
              <a:t>1</a:t>
            </a:r>
          </a:p>
          <a:p>
            <a:pPr lvl="1"/>
            <a:r>
              <a:rPr lang="en-US" dirty="0"/>
              <a:t>Patients may not think that HIV infection is something that could happen to them</a:t>
            </a:r>
          </a:p>
          <a:p>
            <a:pPr lvl="2"/>
            <a:r>
              <a:rPr lang="en-US" dirty="0"/>
              <a:t>Turn the conversation to epidemiology:</a:t>
            </a:r>
            <a:r>
              <a:rPr lang="en-US" i="1" dirty="0"/>
              <a:t> "This is not necessarily about you or your behaviors; this is something that's out there in the community, that you could be exposed to."</a:t>
            </a:r>
          </a:p>
        </p:txBody>
      </p:sp>
      <p:sp>
        <p:nvSpPr>
          <p:cNvPr id="5" name="Footer Placeholder 4">
            <a:extLst>
              <a:ext uri="{FF2B5EF4-FFF2-40B4-BE49-F238E27FC236}">
                <a16:creationId xmlns:a16="http://schemas.microsoft.com/office/drawing/2014/main" id="{03DB7AEA-9EC1-CE67-6BF3-5E8EB792FB61}"/>
              </a:ext>
            </a:extLst>
          </p:cNvPr>
          <p:cNvSpPr>
            <a:spLocks noGrp="1"/>
          </p:cNvSpPr>
          <p:nvPr>
            <p:ph type="ftr" sz="quarter" idx="10"/>
          </p:nvPr>
        </p:nvSpPr>
        <p:spPr>
          <a:xfrm>
            <a:off x="609600" y="6444734"/>
            <a:ext cx="10972800" cy="184666"/>
          </a:xfrm>
        </p:spPr>
        <p:txBody>
          <a:bodyPr/>
          <a:lstStyle/>
          <a:p>
            <a:r>
              <a:rPr lang="en-US" dirty="0"/>
              <a:t>1. Devarajan S, et al. </a:t>
            </a:r>
            <a:r>
              <a:rPr lang="en-US" i="1" dirty="0"/>
              <a:t>AIDS Care</a:t>
            </a:r>
            <a:r>
              <a:rPr lang="en-US" dirty="0"/>
              <a:t>. 2020;32(3):386-393.</a:t>
            </a:r>
          </a:p>
        </p:txBody>
      </p:sp>
    </p:spTree>
    <p:custDataLst>
      <p:tags r:id="rId1"/>
    </p:custDataLst>
    <p:extLst>
      <p:ext uri="{BB962C8B-B14F-4D97-AF65-F5344CB8AC3E}">
        <p14:creationId xmlns:p14="http://schemas.microsoft.com/office/powerpoint/2010/main" val="4106213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22BC-34BB-69BE-DDC2-6B4C7F79DB36}"/>
              </a:ext>
            </a:extLst>
          </p:cNvPr>
          <p:cNvSpPr>
            <a:spLocks noGrp="1"/>
          </p:cNvSpPr>
          <p:nvPr>
            <p:ph type="ctrTitle"/>
          </p:nvPr>
        </p:nvSpPr>
        <p:spPr>
          <a:xfrm>
            <a:off x="457200" y="1627225"/>
            <a:ext cx="11277600" cy="3603551"/>
          </a:xfrm>
        </p:spPr>
        <p:txBody>
          <a:bodyPr/>
          <a:lstStyle/>
          <a:p>
            <a:r>
              <a:rPr lang="en-US" sz="7500" dirty="0"/>
              <a:t>PART 2:</a:t>
            </a:r>
            <a:br>
              <a:rPr lang="en-US" sz="7500" dirty="0"/>
            </a:br>
            <a:r>
              <a:rPr lang="en-US" sz="7500" dirty="0"/>
              <a:t>IMPLEMENTATION OF PrEP IN PRIMARY CARE</a:t>
            </a:r>
          </a:p>
        </p:txBody>
      </p:sp>
      <p:sp>
        <p:nvSpPr>
          <p:cNvPr id="3" name="Subtitle 2">
            <a:extLst>
              <a:ext uri="{FF2B5EF4-FFF2-40B4-BE49-F238E27FC236}">
                <a16:creationId xmlns:a16="http://schemas.microsoft.com/office/drawing/2014/main" id="{B564C063-AC10-11C9-B383-31601C3ADD89}"/>
              </a:ext>
            </a:extLst>
          </p:cNvPr>
          <p:cNvSpPr>
            <a:spLocks noGrp="1"/>
          </p:cNvSpPr>
          <p:nvPr>
            <p:ph type="subTitle" idx="1"/>
          </p:nvPr>
        </p:nvSpPr>
        <p:spPr/>
        <p:txBody>
          <a:bodyPr/>
          <a:lstStyle/>
          <a:p>
            <a:br>
              <a:rPr lang="en-US" dirty="0"/>
            </a:br>
            <a:endParaRPr lang="en-US" dirty="0"/>
          </a:p>
        </p:txBody>
      </p:sp>
    </p:spTree>
    <p:custDataLst>
      <p:tags r:id="rId1"/>
    </p:custDataLst>
    <p:extLst>
      <p:ext uri="{BB962C8B-B14F-4D97-AF65-F5344CB8AC3E}">
        <p14:creationId xmlns:p14="http://schemas.microsoft.com/office/powerpoint/2010/main" val="3028826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77D798-92C6-87C1-6D8C-11B522153493}"/>
              </a:ext>
            </a:extLst>
          </p:cNvPr>
          <p:cNvSpPr>
            <a:spLocks noGrp="1"/>
          </p:cNvSpPr>
          <p:nvPr>
            <p:ph type="ctrTitle"/>
          </p:nvPr>
        </p:nvSpPr>
        <p:spPr>
          <a:xfrm>
            <a:off x="609600" y="2127106"/>
            <a:ext cx="10972800" cy="2603790"/>
          </a:xfrm>
        </p:spPr>
        <p:txBody>
          <a:bodyPr/>
          <a:lstStyle/>
          <a:p>
            <a:r>
              <a:rPr lang="en-US" dirty="0"/>
              <a:t>Approaches to </a:t>
            </a:r>
            <a:br>
              <a:rPr lang="en-US" dirty="0"/>
            </a:br>
            <a:r>
              <a:rPr lang="en-US" dirty="0"/>
              <a:t>HIV Risk Assessment: </a:t>
            </a:r>
            <a:br>
              <a:rPr lang="en-US" sz="6000" b="0" i="1" dirty="0"/>
            </a:br>
            <a:r>
              <a:rPr lang="en-US" sz="6000" b="0" i="1" dirty="0"/>
              <a:t>Who Is Eligible for PrEP?</a:t>
            </a:r>
            <a:endParaRPr lang="en-US" b="0" i="1" dirty="0"/>
          </a:p>
        </p:txBody>
      </p:sp>
    </p:spTree>
    <p:custDataLst>
      <p:tags r:id="rId1"/>
    </p:custDataLst>
    <p:extLst>
      <p:ext uri="{BB962C8B-B14F-4D97-AF65-F5344CB8AC3E}">
        <p14:creationId xmlns:p14="http://schemas.microsoft.com/office/powerpoint/2010/main" val="2982010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2104E7-17D3-8722-5F12-62695B3A8BF4}"/>
              </a:ext>
            </a:extLst>
          </p:cNvPr>
          <p:cNvGrpSpPr/>
          <p:nvPr/>
        </p:nvGrpSpPr>
        <p:grpSpPr>
          <a:xfrm>
            <a:off x="609600" y="2057400"/>
            <a:ext cx="10972800" cy="3901677"/>
            <a:chOff x="609600" y="1571346"/>
            <a:chExt cx="8470900" cy="4334154"/>
          </a:xfrm>
        </p:grpSpPr>
        <p:sp>
          <p:nvSpPr>
            <p:cNvPr id="195" name="Rectangle 194">
              <a:extLst>
                <a:ext uri="{FF2B5EF4-FFF2-40B4-BE49-F238E27FC236}">
                  <a16:creationId xmlns:a16="http://schemas.microsoft.com/office/drawing/2014/main" id="{B1263FEB-B071-4326-95A8-C32E9D2681A7}"/>
                </a:ext>
              </a:extLst>
            </p:cNvPr>
            <p:cNvSpPr/>
            <p:nvPr/>
          </p:nvSpPr>
          <p:spPr>
            <a:xfrm>
              <a:off x="1734048" y="5196088"/>
              <a:ext cx="1180096" cy="709412"/>
            </a:xfrm>
            <a:prstGeom prst="rect">
              <a:avLst/>
            </a:prstGeom>
            <a:solidFill>
              <a:schemeClr val="bg1"/>
            </a:solidFill>
            <a:ln w="28575">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r>
                <a:rPr lang="en-US" sz="1400" b="1" dirty="0">
                  <a:solidFill>
                    <a:schemeClr val="tx1"/>
                  </a:solidFill>
                  <a:latin typeface="Arial" panose="020B0604020202020204" pitchFamily="34" charset="0"/>
                  <a:cs typeface="Arial" panose="020B0604020202020204" pitchFamily="34" charset="0"/>
                </a:rPr>
                <a:t>Discuss PrEP, prescribe if requested</a:t>
              </a:r>
            </a:p>
          </p:txBody>
        </p:sp>
        <p:sp>
          <p:nvSpPr>
            <p:cNvPr id="116" name="Rectangle 115">
              <a:extLst>
                <a:ext uri="{FF2B5EF4-FFF2-40B4-BE49-F238E27FC236}">
                  <a16:creationId xmlns:a16="http://schemas.microsoft.com/office/drawing/2014/main" id="{7E9AD270-C199-4AE7-BF02-C9358CB03873}"/>
                </a:ext>
              </a:extLst>
            </p:cNvPr>
            <p:cNvSpPr/>
            <p:nvPr/>
          </p:nvSpPr>
          <p:spPr>
            <a:xfrm>
              <a:off x="2676531" y="1571346"/>
              <a:ext cx="4345869" cy="31020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gn="ctr">
                <a:lnSpc>
                  <a:spcPct val="90000"/>
                </a:lnSpc>
              </a:pPr>
              <a:r>
                <a:rPr lang="en-US" sz="1400" b="1" dirty="0">
                  <a:latin typeface="Arial" panose="020B0604020202020204" pitchFamily="34" charset="0"/>
                  <a:cs typeface="Arial" panose="020B0604020202020204" pitchFamily="34" charset="0"/>
                </a:rPr>
                <a:t>Anal or vaginal sex in the past 6 months?</a:t>
              </a:r>
            </a:p>
          </p:txBody>
        </p:sp>
        <p:sp>
          <p:nvSpPr>
            <p:cNvPr id="117" name="Rectangle 116">
              <a:extLst>
                <a:ext uri="{FF2B5EF4-FFF2-40B4-BE49-F238E27FC236}">
                  <a16:creationId xmlns:a16="http://schemas.microsoft.com/office/drawing/2014/main" id="{42015D41-1A42-4133-87B6-7C218FCC94EB}"/>
                </a:ext>
              </a:extLst>
            </p:cNvPr>
            <p:cNvSpPr/>
            <p:nvPr/>
          </p:nvSpPr>
          <p:spPr>
            <a:xfrm>
              <a:off x="609600" y="2542405"/>
              <a:ext cx="2304544" cy="51593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HIV+ partner?</a:t>
              </a:r>
            </a:p>
          </p:txBody>
        </p:sp>
        <p:sp>
          <p:nvSpPr>
            <p:cNvPr id="118" name="Rectangle 117">
              <a:extLst>
                <a:ext uri="{FF2B5EF4-FFF2-40B4-BE49-F238E27FC236}">
                  <a16:creationId xmlns:a16="http://schemas.microsoft.com/office/drawing/2014/main" id="{1C0DD0E6-13DD-422B-8CDE-7BE4D8258A12}"/>
                </a:ext>
              </a:extLst>
            </p:cNvPr>
            <p:cNvSpPr/>
            <p:nvPr/>
          </p:nvSpPr>
          <p:spPr>
            <a:xfrm>
              <a:off x="2676534" y="2006198"/>
              <a:ext cx="508784" cy="26048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YES</a:t>
              </a:r>
            </a:p>
          </p:txBody>
        </p:sp>
        <p:sp>
          <p:nvSpPr>
            <p:cNvPr id="119" name="Rectangle 118">
              <a:extLst>
                <a:ext uri="{FF2B5EF4-FFF2-40B4-BE49-F238E27FC236}">
                  <a16:creationId xmlns:a16="http://schemas.microsoft.com/office/drawing/2014/main" id="{50F5FF54-64E1-481B-8980-7987A5D1331D}"/>
                </a:ext>
              </a:extLst>
            </p:cNvPr>
            <p:cNvSpPr/>
            <p:nvPr/>
          </p:nvSpPr>
          <p:spPr>
            <a:xfrm>
              <a:off x="6513615" y="2006198"/>
              <a:ext cx="508784" cy="26048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NO</a:t>
              </a:r>
            </a:p>
          </p:txBody>
        </p:sp>
        <p:cxnSp>
          <p:nvCxnSpPr>
            <p:cNvPr id="121" name="Connector: Elbow 120">
              <a:extLst>
                <a:ext uri="{FF2B5EF4-FFF2-40B4-BE49-F238E27FC236}">
                  <a16:creationId xmlns:a16="http://schemas.microsoft.com/office/drawing/2014/main" id="{C24B20B0-3BDC-4310-85FE-2F1BC4FE931E}"/>
                </a:ext>
              </a:extLst>
            </p:cNvPr>
            <p:cNvCxnSpPr>
              <a:cxnSpLocks/>
              <a:stCxn id="116" idx="2"/>
              <a:endCxn id="118" idx="3"/>
            </p:cNvCxnSpPr>
            <p:nvPr/>
          </p:nvCxnSpPr>
          <p:spPr>
            <a:xfrm rot="5400000">
              <a:off x="3889949" y="1176926"/>
              <a:ext cx="254887" cy="1664147"/>
            </a:xfrm>
            <a:prstGeom prst="bentConnector2">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122" name="Connector: Elbow 121">
              <a:extLst>
                <a:ext uri="{FF2B5EF4-FFF2-40B4-BE49-F238E27FC236}">
                  <a16:creationId xmlns:a16="http://schemas.microsoft.com/office/drawing/2014/main" id="{9359EE0A-ECE1-48BD-B7E3-9EE93984C067}"/>
                </a:ext>
              </a:extLst>
            </p:cNvPr>
            <p:cNvCxnSpPr>
              <a:cxnSpLocks/>
              <a:stCxn id="116" idx="2"/>
              <a:endCxn id="119" idx="1"/>
            </p:cNvCxnSpPr>
            <p:nvPr/>
          </p:nvCxnSpPr>
          <p:spPr>
            <a:xfrm rot="16200000" flipH="1">
              <a:off x="5554097" y="1176924"/>
              <a:ext cx="254887" cy="1664150"/>
            </a:xfrm>
            <a:prstGeom prst="bentConnector2">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4C01AD29-33D0-49CF-8747-379EEED921CE}"/>
                </a:ext>
              </a:extLst>
            </p:cNvPr>
            <p:cNvSpPr/>
            <p:nvPr/>
          </p:nvSpPr>
          <p:spPr>
            <a:xfrm>
              <a:off x="3066956" y="2542405"/>
              <a:ext cx="2350478" cy="51593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1 or more sex partners of unknown HIV status?</a:t>
              </a:r>
            </a:p>
          </p:txBody>
        </p:sp>
        <p:sp>
          <p:nvSpPr>
            <p:cNvPr id="126" name="Rectangle 125">
              <a:extLst>
                <a:ext uri="{FF2B5EF4-FFF2-40B4-BE49-F238E27FC236}">
                  <a16:creationId xmlns:a16="http://schemas.microsoft.com/office/drawing/2014/main" id="{F326CF0B-5F1D-44BF-913F-F824CABEA255}"/>
                </a:ext>
              </a:extLst>
            </p:cNvPr>
            <p:cNvSpPr/>
            <p:nvPr/>
          </p:nvSpPr>
          <p:spPr>
            <a:xfrm>
              <a:off x="5524311" y="2542405"/>
              <a:ext cx="2770047" cy="51593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Had bacterial STI in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the past 6 months?</a:t>
              </a:r>
            </a:p>
          </p:txBody>
        </p:sp>
        <p:sp>
          <p:nvSpPr>
            <p:cNvPr id="127" name="Rectangle 126">
              <a:extLst>
                <a:ext uri="{FF2B5EF4-FFF2-40B4-BE49-F238E27FC236}">
                  <a16:creationId xmlns:a16="http://schemas.microsoft.com/office/drawing/2014/main" id="{790D82BE-4550-4DBF-B354-86D1B47540F1}"/>
                </a:ext>
              </a:extLst>
            </p:cNvPr>
            <p:cNvSpPr/>
            <p:nvPr/>
          </p:nvSpPr>
          <p:spPr>
            <a:xfrm>
              <a:off x="609600" y="3799380"/>
              <a:ext cx="1653548" cy="70941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Unknown or detectable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viral load?</a:t>
              </a:r>
            </a:p>
          </p:txBody>
        </p:sp>
        <p:sp>
          <p:nvSpPr>
            <p:cNvPr id="128" name="Rectangle 127">
              <a:extLst>
                <a:ext uri="{FF2B5EF4-FFF2-40B4-BE49-F238E27FC236}">
                  <a16:creationId xmlns:a16="http://schemas.microsoft.com/office/drawing/2014/main" id="{02510772-3E1A-486B-BFE8-CE9115DB9BD0}"/>
                </a:ext>
              </a:extLst>
            </p:cNvPr>
            <p:cNvSpPr/>
            <p:nvPr/>
          </p:nvSpPr>
          <p:spPr>
            <a:xfrm>
              <a:off x="3066956" y="3799380"/>
              <a:ext cx="1653548" cy="70941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Always used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condoms?</a:t>
              </a:r>
            </a:p>
          </p:txBody>
        </p:sp>
        <p:sp>
          <p:nvSpPr>
            <p:cNvPr id="129" name="Rectangle 128">
              <a:extLst>
                <a:ext uri="{FF2B5EF4-FFF2-40B4-BE49-F238E27FC236}">
                  <a16:creationId xmlns:a16="http://schemas.microsoft.com/office/drawing/2014/main" id="{8D9E1DE6-A67A-4F1C-AFB5-C7D546AC374F}"/>
                </a:ext>
              </a:extLst>
            </p:cNvPr>
            <p:cNvSpPr/>
            <p:nvPr/>
          </p:nvSpPr>
          <p:spPr>
            <a:xfrm>
              <a:off x="5524311" y="3799380"/>
              <a:ext cx="1271960" cy="70941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MSM: GC, chlamydia, or syphilis</a:t>
              </a:r>
            </a:p>
          </p:txBody>
        </p:sp>
        <p:sp>
          <p:nvSpPr>
            <p:cNvPr id="131" name="Rectangle 130">
              <a:extLst>
                <a:ext uri="{FF2B5EF4-FFF2-40B4-BE49-F238E27FC236}">
                  <a16:creationId xmlns:a16="http://schemas.microsoft.com/office/drawing/2014/main" id="{0FF19066-EBE3-4E19-B3B3-A6287A606133}"/>
                </a:ext>
              </a:extLst>
            </p:cNvPr>
            <p:cNvSpPr/>
            <p:nvPr/>
          </p:nvSpPr>
          <p:spPr>
            <a:xfrm>
              <a:off x="7022398" y="3799380"/>
              <a:ext cx="1271960" cy="70941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MSM and WSM: GC or syphilis</a:t>
              </a:r>
            </a:p>
          </p:txBody>
        </p:sp>
        <p:cxnSp>
          <p:nvCxnSpPr>
            <p:cNvPr id="136" name="Connector: Elbow 135">
              <a:extLst>
                <a:ext uri="{FF2B5EF4-FFF2-40B4-BE49-F238E27FC236}">
                  <a16:creationId xmlns:a16="http://schemas.microsoft.com/office/drawing/2014/main" id="{C5EE81D3-D70E-47C3-9F10-3452AC5E15CD}"/>
                </a:ext>
              </a:extLst>
            </p:cNvPr>
            <p:cNvCxnSpPr>
              <a:cxnSpLocks/>
              <a:stCxn id="118" idx="2"/>
              <a:endCxn id="117" idx="0"/>
            </p:cNvCxnSpPr>
            <p:nvPr/>
          </p:nvCxnSpPr>
          <p:spPr>
            <a:xfrm rot="5400000">
              <a:off x="2208540" y="1820018"/>
              <a:ext cx="275719" cy="1169054"/>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139" name="Connector: Elbow 138">
              <a:extLst>
                <a:ext uri="{FF2B5EF4-FFF2-40B4-BE49-F238E27FC236}">
                  <a16:creationId xmlns:a16="http://schemas.microsoft.com/office/drawing/2014/main" id="{B37B49E8-E43E-4D38-BD36-C12C99E310D4}"/>
                </a:ext>
              </a:extLst>
            </p:cNvPr>
            <p:cNvCxnSpPr>
              <a:cxnSpLocks/>
              <a:stCxn id="118" idx="2"/>
              <a:endCxn id="125" idx="0"/>
            </p:cNvCxnSpPr>
            <p:nvPr/>
          </p:nvCxnSpPr>
          <p:spPr>
            <a:xfrm rot="16200000" flipH="1">
              <a:off x="3448701" y="1748910"/>
              <a:ext cx="275719" cy="1311269"/>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142" name="Connector: Elbow 141">
              <a:extLst>
                <a:ext uri="{FF2B5EF4-FFF2-40B4-BE49-F238E27FC236}">
                  <a16:creationId xmlns:a16="http://schemas.microsoft.com/office/drawing/2014/main" id="{DFA38A2C-2336-4BAE-9158-7607D266C4A9}"/>
                </a:ext>
              </a:extLst>
            </p:cNvPr>
            <p:cNvCxnSpPr>
              <a:cxnSpLocks/>
              <a:stCxn id="118" idx="2"/>
              <a:endCxn id="126" idx="0"/>
            </p:cNvCxnSpPr>
            <p:nvPr/>
          </p:nvCxnSpPr>
          <p:spPr>
            <a:xfrm rot="16200000" flipH="1">
              <a:off x="4782271" y="415340"/>
              <a:ext cx="275719" cy="3978409"/>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sp>
          <p:nvSpPr>
            <p:cNvPr id="150" name="Rectangle 149">
              <a:extLst>
                <a:ext uri="{FF2B5EF4-FFF2-40B4-BE49-F238E27FC236}">
                  <a16:creationId xmlns:a16="http://schemas.microsoft.com/office/drawing/2014/main" id="{CCC47FC4-F77E-4A87-A54A-3F919E05FBCD}"/>
                </a:ext>
              </a:extLst>
            </p:cNvPr>
            <p:cNvSpPr/>
            <p:nvPr/>
          </p:nvSpPr>
          <p:spPr>
            <a:xfrm>
              <a:off x="1181982" y="3317427"/>
              <a:ext cx="508784" cy="26048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YES</a:t>
              </a:r>
            </a:p>
          </p:txBody>
        </p:sp>
        <p:sp>
          <p:nvSpPr>
            <p:cNvPr id="151" name="Rectangle 150">
              <a:extLst>
                <a:ext uri="{FF2B5EF4-FFF2-40B4-BE49-F238E27FC236}">
                  <a16:creationId xmlns:a16="http://schemas.microsoft.com/office/drawing/2014/main" id="{A128A31B-BF73-4AF2-BBE9-663F81C1078A}"/>
                </a:ext>
              </a:extLst>
            </p:cNvPr>
            <p:cNvSpPr/>
            <p:nvPr/>
          </p:nvSpPr>
          <p:spPr>
            <a:xfrm>
              <a:off x="2410659" y="3317427"/>
              <a:ext cx="508784" cy="26048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NO</a:t>
              </a:r>
            </a:p>
          </p:txBody>
        </p:sp>
        <p:cxnSp>
          <p:nvCxnSpPr>
            <p:cNvPr id="152" name="Connector: Elbow 151">
              <a:extLst>
                <a:ext uri="{FF2B5EF4-FFF2-40B4-BE49-F238E27FC236}">
                  <a16:creationId xmlns:a16="http://schemas.microsoft.com/office/drawing/2014/main" id="{F092696A-378D-4CC9-878B-1AC9D229A531}"/>
                </a:ext>
              </a:extLst>
            </p:cNvPr>
            <p:cNvCxnSpPr>
              <a:cxnSpLocks/>
              <a:stCxn id="117" idx="2"/>
              <a:endCxn id="150" idx="0"/>
            </p:cNvCxnSpPr>
            <p:nvPr/>
          </p:nvCxnSpPr>
          <p:spPr>
            <a:xfrm rot="5400000">
              <a:off x="1469580" y="3025135"/>
              <a:ext cx="259086" cy="325498"/>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155" name="Connector: Elbow 154">
              <a:extLst>
                <a:ext uri="{FF2B5EF4-FFF2-40B4-BE49-F238E27FC236}">
                  <a16:creationId xmlns:a16="http://schemas.microsoft.com/office/drawing/2014/main" id="{D915D995-67F9-4715-838C-DBA579131195}"/>
                </a:ext>
              </a:extLst>
            </p:cNvPr>
            <p:cNvCxnSpPr>
              <a:cxnSpLocks/>
              <a:stCxn id="117" idx="2"/>
              <a:endCxn id="151" idx="0"/>
            </p:cNvCxnSpPr>
            <p:nvPr/>
          </p:nvCxnSpPr>
          <p:spPr>
            <a:xfrm rot="16200000" flipH="1">
              <a:off x="2083918" y="2736294"/>
              <a:ext cx="259086" cy="903179"/>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sp>
          <p:nvSpPr>
            <p:cNvPr id="165" name="Rectangle 164">
              <a:extLst>
                <a:ext uri="{FF2B5EF4-FFF2-40B4-BE49-F238E27FC236}">
                  <a16:creationId xmlns:a16="http://schemas.microsoft.com/office/drawing/2014/main" id="{6B5FA7EE-715B-4A79-ABE8-AC17BE36EA63}"/>
                </a:ext>
              </a:extLst>
            </p:cNvPr>
            <p:cNvSpPr/>
            <p:nvPr/>
          </p:nvSpPr>
          <p:spPr>
            <a:xfrm>
              <a:off x="3639337" y="3317427"/>
              <a:ext cx="508784" cy="26048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YES</a:t>
              </a:r>
            </a:p>
          </p:txBody>
        </p:sp>
        <p:sp>
          <p:nvSpPr>
            <p:cNvPr id="166" name="Rectangle 165">
              <a:extLst>
                <a:ext uri="{FF2B5EF4-FFF2-40B4-BE49-F238E27FC236}">
                  <a16:creationId xmlns:a16="http://schemas.microsoft.com/office/drawing/2014/main" id="{C90B5772-67AD-4694-B95F-D35DA7F1942D}"/>
                </a:ext>
              </a:extLst>
            </p:cNvPr>
            <p:cNvSpPr/>
            <p:nvPr/>
          </p:nvSpPr>
          <p:spPr>
            <a:xfrm>
              <a:off x="4908649" y="3317427"/>
              <a:ext cx="508784" cy="26048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NO</a:t>
              </a:r>
            </a:p>
          </p:txBody>
        </p:sp>
        <p:sp>
          <p:nvSpPr>
            <p:cNvPr id="167" name="Rectangle 166">
              <a:extLst>
                <a:ext uri="{FF2B5EF4-FFF2-40B4-BE49-F238E27FC236}">
                  <a16:creationId xmlns:a16="http://schemas.microsoft.com/office/drawing/2014/main" id="{E9FFB9BD-B66B-4BBF-876C-91CAE4DD5E5D}"/>
                </a:ext>
              </a:extLst>
            </p:cNvPr>
            <p:cNvSpPr/>
            <p:nvPr/>
          </p:nvSpPr>
          <p:spPr>
            <a:xfrm>
              <a:off x="6659311" y="3317427"/>
              <a:ext cx="508784" cy="26048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YES</a:t>
              </a:r>
            </a:p>
          </p:txBody>
        </p:sp>
        <p:sp>
          <p:nvSpPr>
            <p:cNvPr id="168" name="Rectangle 167">
              <a:extLst>
                <a:ext uri="{FF2B5EF4-FFF2-40B4-BE49-F238E27FC236}">
                  <a16:creationId xmlns:a16="http://schemas.microsoft.com/office/drawing/2014/main" id="{41998BE6-EFE8-482F-921E-7EC3BBB9E937}"/>
                </a:ext>
              </a:extLst>
            </p:cNvPr>
            <p:cNvSpPr/>
            <p:nvPr/>
          </p:nvSpPr>
          <p:spPr>
            <a:xfrm>
              <a:off x="7782926" y="3317427"/>
              <a:ext cx="508784" cy="26048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NO</a:t>
              </a:r>
            </a:p>
          </p:txBody>
        </p:sp>
        <p:cxnSp>
          <p:nvCxnSpPr>
            <p:cNvPr id="169" name="Connector: Elbow 168">
              <a:extLst>
                <a:ext uri="{FF2B5EF4-FFF2-40B4-BE49-F238E27FC236}">
                  <a16:creationId xmlns:a16="http://schemas.microsoft.com/office/drawing/2014/main" id="{7DC9DDA3-9182-44F8-8140-9DCD02A220B0}"/>
                </a:ext>
              </a:extLst>
            </p:cNvPr>
            <p:cNvCxnSpPr>
              <a:cxnSpLocks/>
              <a:stCxn id="125" idx="2"/>
              <a:endCxn id="165" idx="0"/>
            </p:cNvCxnSpPr>
            <p:nvPr/>
          </p:nvCxnSpPr>
          <p:spPr>
            <a:xfrm rot="5400000">
              <a:off x="3938419" y="3013651"/>
              <a:ext cx="259086" cy="348465"/>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172" name="Connector: Elbow 171">
              <a:extLst>
                <a:ext uri="{FF2B5EF4-FFF2-40B4-BE49-F238E27FC236}">
                  <a16:creationId xmlns:a16="http://schemas.microsoft.com/office/drawing/2014/main" id="{84A68B32-2D81-4486-AE86-A4CFF55F7478}"/>
                </a:ext>
              </a:extLst>
            </p:cNvPr>
            <p:cNvCxnSpPr>
              <a:cxnSpLocks/>
              <a:stCxn id="125" idx="2"/>
              <a:endCxn id="166" idx="0"/>
            </p:cNvCxnSpPr>
            <p:nvPr/>
          </p:nvCxnSpPr>
          <p:spPr>
            <a:xfrm rot="16200000" flipH="1">
              <a:off x="4573075" y="2727460"/>
              <a:ext cx="259086" cy="920847"/>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175" name="Connector: Elbow 174">
              <a:extLst>
                <a:ext uri="{FF2B5EF4-FFF2-40B4-BE49-F238E27FC236}">
                  <a16:creationId xmlns:a16="http://schemas.microsoft.com/office/drawing/2014/main" id="{327C89C1-EC7B-472A-8585-BA4802FB6C7F}"/>
                </a:ext>
              </a:extLst>
            </p:cNvPr>
            <p:cNvCxnSpPr>
              <a:cxnSpLocks/>
              <a:stCxn id="126" idx="2"/>
              <a:endCxn id="168" idx="0"/>
            </p:cNvCxnSpPr>
            <p:nvPr/>
          </p:nvCxnSpPr>
          <p:spPr>
            <a:xfrm rot="16200000" flipH="1">
              <a:off x="7343783" y="2623892"/>
              <a:ext cx="259086" cy="1127984"/>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178" name="Connector: Elbow 177">
              <a:extLst>
                <a:ext uri="{FF2B5EF4-FFF2-40B4-BE49-F238E27FC236}">
                  <a16:creationId xmlns:a16="http://schemas.microsoft.com/office/drawing/2014/main" id="{C38947C4-286B-4F33-850A-97819DE8E903}"/>
                </a:ext>
              </a:extLst>
            </p:cNvPr>
            <p:cNvCxnSpPr>
              <a:cxnSpLocks/>
              <a:stCxn id="126" idx="2"/>
              <a:endCxn id="167" idx="0"/>
            </p:cNvCxnSpPr>
            <p:nvPr/>
          </p:nvCxnSpPr>
          <p:spPr>
            <a:xfrm rot="16200000" flipH="1">
              <a:off x="6781975" y="3185699"/>
              <a:ext cx="259086" cy="4369"/>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7792C2E1-CEDB-45FD-8404-24FADF29DEB9}"/>
                </a:ext>
              </a:extLst>
            </p:cNvPr>
            <p:cNvCxnSpPr>
              <a:stCxn id="150" idx="2"/>
              <a:endCxn id="127" idx="0"/>
            </p:cNvCxnSpPr>
            <p:nvPr/>
          </p:nvCxnSpPr>
          <p:spPr>
            <a:xfrm>
              <a:off x="1436374" y="3577914"/>
              <a:ext cx="0" cy="221466"/>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28EFE108-1FCC-484C-81BE-DF9963DFE878}"/>
                </a:ext>
              </a:extLst>
            </p:cNvPr>
            <p:cNvCxnSpPr>
              <a:cxnSpLocks/>
              <a:stCxn id="165" idx="2"/>
              <a:endCxn id="128" idx="0"/>
            </p:cNvCxnSpPr>
            <p:nvPr/>
          </p:nvCxnSpPr>
          <p:spPr>
            <a:xfrm>
              <a:off x="3893729" y="3577914"/>
              <a:ext cx="0" cy="221466"/>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sp>
          <p:nvSpPr>
            <p:cNvPr id="194" name="Rectangle 193">
              <a:extLst>
                <a:ext uri="{FF2B5EF4-FFF2-40B4-BE49-F238E27FC236}">
                  <a16:creationId xmlns:a16="http://schemas.microsoft.com/office/drawing/2014/main" id="{6080AF07-EBCD-4C16-BE87-732D259AECDB}"/>
                </a:ext>
              </a:extLst>
            </p:cNvPr>
            <p:cNvSpPr/>
            <p:nvPr/>
          </p:nvSpPr>
          <p:spPr>
            <a:xfrm>
              <a:off x="609600" y="5196088"/>
              <a:ext cx="971636" cy="709412"/>
            </a:xfrm>
            <a:prstGeom prst="rect">
              <a:avLst/>
            </a:prstGeom>
            <a:solidFill>
              <a:schemeClr val="bg1"/>
            </a:solidFill>
            <a:ln w="28575">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r>
                <a:rPr lang="en-US" sz="1400" b="1" dirty="0">
                  <a:solidFill>
                    <a:schemeClr val="tx1"/>
                  </a:solidFill>
                  <a:latin typeface="Arial" panose="020B0604020202020204" pitchFamily="34" charset="0"/>
                  <a:cs typeface="Arial" panose="020B0604020202020204" pitchFamily="34" charset="0"/>
                </a:rPr>
                <a:t>Prescribe PrEP</a:t>
              </a:r>
            </a:p>
          </p:txBody>
        </p:sp>
        <p:sp>
          <p:nvSpPr>
            <p:cNvPr id="199" name="Rectangle 198">
              <a:extLst>
                <a:ext uri="{FF2B5EF4-FFF2-40B4-BE49-F238E27FC236}">
                  <a16:creationId xmlns:a16="http://schemas.microsoft.com/office/drawing/2014/main" id="{D447ED88-48F2-4DC0-B15F-92714C2305F2}"/>
                </a:ext>
              </a:extLst>
            </p:cNvPr>
            <p:cNvSpPr/>
            <p:nvPr/>
          </p:nvSpPr>
          <p:spPr>
            <a:xfrm>
              <a:off x="841026" y="4743549"/>
              <a:ext cx="508784" cy="26048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YES</a:t>
              </a:r>
            </a:p>
          </p:txBody>
        </p:sp>
        <p:sp>
          <p:nvSpPr>
            <p:cNvPr id="200" name="Rectangle 199">
              <a:extLst>
                <a:ext uri="{FF2B5EF4-FFF2-40B4-BE49-F238E27FC236}">
                  <a16:creationId xmlns:a16="http://schemas.microsoft.com/office/drawing/2014/main" id="{0695A8B5-3BF8-452D-9079-7FFF727D2574}"/>
                </a:ext>
              </a:extLst>
            </p:cNvPr>
            <p:cNvSpPr/>
            <p:nvPr/>
          </p:nvSpPr>
          <p:spPr>
            <a:xfrm>
              <a:off x="1754364" y="4743549"/>
              <a:ext cx="508784" cy="26048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NO</a:t>
              </a:r>
            </a:p>
          </p:txBody>
        </p:sp>
        <p:cxnSp>
          <p:nvCxnSpPr>
            <p:cNvPr id="201" name="Connector: Elbow 200">
              <a:extLst>
                <a:ext uri="{FF2B5EF4-FFF2-40B4-BE49-F238E27FC236}">
                  <a16:creationId xmlns:a16="http://schemas.microsoft.com/office/drawing/2014/main" id="{BB13B9C7-F8D4-43A7-8081-E52C53CEABF7}"/>
                </a:ext>
              </a:extLst>
            </p:cNvPr>
            <p:cNvCxnSpPr>
              <a:cxnSpLocks/>
              <a:stCxn id="127" idx="2"/>
              <a:endCxn id="199" idx="0"/>
            </p:cNvCxnSpPr>
            <p:nvPr/>
          </p:nvCxnSpPr>
          <p:spPr>
            <a:xfrm rot="5400000">
              <a:off x="1148518" y="4455692"/>
              <a:ext cx="234757" cy="340956"/>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205" name="Connector: Elbow 204">
              <a:extLst>
                <a:ext uri="{FF2B5EF4-FFF2-40B4-BE49-F238E27FC236}">
                  <a16:creationId xmlns:a16="http://schemas.microsoft.com/office/drawing/2014/main" id="{2C7CE2A1-D4C7-474D-9DC5-62EF8A8591E8}"/>
                </a:ext>
              </a:extLst>
            </p:cNvPr>
            <p:cNvCxnSpPr>
              <a:cxnSpLocks/>
              <a:stCxn id="127" idx="2"/>
              <a:endCxn id="200" idx="0"/>
            </p:cNvCxnSpPr>
            <p:nvPr/>
          </p:nvCxnSpPr>
          <p:spPr>
            <a:xfrm rot="16200000" flipH="1">
              <a:off x="1605186" y="4339979"/>
              <a:ext cx="234757" cy="572382"/>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45D55FEE-B5A0-4B93-91C1-8C95ABB72A4E}"/>
                </a:ext>
              </a:extLst>
            </p:cNvPr>
            <p:cNvCxnSpPr>
              <a:cxnSpLocks/>
              <a:stCxn id="199" idx="2"/>
              <a:endCxn id="194" idx="0"/>
            </p:cNvCxnSpPr>
            <p:nvPr/>
          </p:nvCxnSpPr>
          <p:spPr>
            <a:xfrm>
              <a:off x="1095418" y="5004037"/>
              <a:ext cx="0" cy="192051"/>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214" name="Connector: Elbow 213">
              <a:extLst>
                <a:ext uri="{FF2B5EF4-FFF2-40B4-BE49-F238E27FC236}">
                  <a16:creationId xmlns:a16="http://schemas.microsoft.com/office/drawing/2014/main" id="{02C78899-B2DE-4F45-96B9-48F8A00B1EB6}"/>
                </a:ext>
              </a:extLst>
            </p:cNvPr>
            <p:cNvCxnSpPr>
              <a:cxnSpLocks/>
              <a:stCxn id="200" idx="3"/>
              <a:endCxn id="195" idx="0"/>
            </p:cNvCxnSpPr>
            <p:nvPr/>
          </p:nvCxnSpPr>
          <p:spPr>
            <a:xfrm>
              <a:off x="2263148" y="4873793"/>
              <a:ext cx="60948" cy="322295"/>
            </a:xfrm>
            <a:prstGeom prst="bentConnector2">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217" name="Connector: Elbow 216">
              <a:extLst>
                <a:ext uri="{FF2B5EF4-FFF2-40B4-BE49-F238E27FC236}">
                  <a16:creationId xmlns:a16="http://schemas.microsoft.com/office/drawing/2014/main" id="{6210C2A1-639E-47CA-8D2D-9D8508DD5B3B}"/>
                </a:ext>
              </a:extLst>
            </p:cNvPr>
            <p:cNvCxnSpPr>
              <a:cxnSpLocks/>
              <a:stCxn id="151" idx="2"/>
            </p:cNvCxnSpPr>
            <p:nvPr/>
          </p:nvCxnSpPr>
          <p:spPr>
            <a:xfrm rot="5400000">
              <a:off x="1763721" y="4285801"/>
              <a:ext cx="1609217" cy="193443"/>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sp>
          <p:nvSpPr>
            <p:cNvPr id="224" name="Rectangle 223">
              <a:extLst>
                <a:ext uri="{FF2B5EF4-FFF2-40B4-BE49-F238E27FC236}">
                  <a16:creationId xmlns:a16="http://schemas.microsoft.com/office/drawing/2014/main" id="{64845898-858E-461F-95D6-F04F073E1DD2}"/>
                </a:ext>
              </a:extLst>
            </p:cNvPr>
            <p:cNvSpPr/>
            <p:nvPr/>
          </p:nvSpPr>
          <p:spPr>
            <a:xfrm>
              <a:off x="4191403" y="5196088"/>
              <a:ext cx="1180096" cy="709412"/>
            </a:xfrm>
            <a:prstGeom prst="rect">
              <a:avLst/>
            </a:prstGeom>
            <a:solidFill>
              <a:schemeClr val="bg1"/>
            </a:solidFill>
            <a:ln w="28575">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r>
                <a:rPr lang="en-US" sz="1400" b="1" dirty="0">
                  <a:solidFill>
                    <a:schemeClr val="tx1"/>
                  </a:solidFill>
                  <a:latin typeface="Arial" panose="020B0604020202020204" pitchFamily="34" charset="0"/>
                  <a:cs typeface="Arial" panose="020B0604020202020204" pitchFamily="34" charset="0"/>
                </a:rPr>
                <a:t>Discuss PrEP, prescribe if requested</a:t>
              </a:r>
            </a:p>
          </p:txBody>
        </p:sp>
        <p:sp>
          <p:nvSpPr>
            <p:cNvPr id="225" name="Rectangle 224">
              <a:extLst>
                <a:ext uri="{FF2B5EF4-FFF2-40B4-BE49-F238E27FC236}">
                  <a16:creationId xmlns:a16="http://schemas.microsoft.com/office/drawing/2014/main" id="{AAE7A2D5-0350-467A-B700-1FC67DCCF970}"/>
                </a:ext>
              </a:extLst>
            </p:cNvPr>
            <p:cNvSpPr/>
            <p:nvPr/>
          </p:nvSpPr>
          <p:spPr>
            <a:xfrm>
              <a:off x="3066956" y="5196088"/>
              <a:ext cx="1012049" cy="709412"/>
            </a:xfrm>
            <a:prstGeom prst="rect">
              <a:avLst/>
            </a:prstGeom>
            <a:solidFill>
              <a:schemeClr val="bg1"/>
            </a:solidFill>
            <a:ln w="28575">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r>
                <a:rPr lang="en-US" sz="1400" b="1" dirty="0">
                  <a:solidFill>
                    <a:schemeClr val="tx1"/>
                  </a:solidFill>
                  <a:latin typeface="Arial" panose="020B0604020202020204" pitchFamily="34" charset="0"/>
                  <a:cs typeface="Arial" panose="020B0604020202020204" pitchFamily="34" charset="0"/>
                </a:rPr>
                <a:t>Prescribe PrEP</a:t>
              </a:r>
            </a:p>
          </p:txBody>
        </p:sp>
        <p:sp>
          <p:nvSpPr>
            <p:cNvPr id="228" name="Rectangle 227">
              <a:extLst>
                <a:ext uri="{FF2B5EF4-FFF2-40B4-BE49-F238E27FC236}">
                  <a16:creationId xmlns:a16="http://schemas.microsoft.com/office/drawing/2014/main" id="{A1414C28-8F79-4D27-A9FD-084A1D72E827}"/>
                </a:ext>
              </a:extLst>
            </p:cNvPr>
            <p:cNvSpPr/>
            <p:nvPr/>
          </p:nvSpPr>
          <p:spPr>
            <a:xfrm>
              <a:off x="3298382" y="4743549"/>
              <a:ext cx="508784" cy="26048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NO</a:t>
              </a:r>
            </a:p>
          </p:txBody>
        </p:sp>
        <p:sp>
          <p:nvSpPr>
            <p:cNvPr id="231" name="Rectangle 230">
              <a:extLst>
                <a:ext uri="{FF2B5EF4-FFF2-40B4-BE49-F238E27FC236}">
                  <a16:creationId xmlns:a16="http://schemas.microsoft.com/office/drawing/2014/main" id="{34778D60-CBF9-4FD7-A181-8EB72CD7F5C3}"/>
                </a:ext>
              </a:extLst>
            </p:cNvPr>
            <p:cNvSpPr/>
            <p:nvPr/>
          </p:nvSpPr>
          <p:spPr>
            <a:xfrm>
              <a:off x="4211719" y="4743549"/>
              <a:ext cx="508784" cy="26048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YES</a:t>
              </a:r>
            </a:p>
          </p:txBody>
        </p:sp>
        <p:cxnSp>
          <p:nvCxnSpPr>
            <p:cNvPr id="232" name="Connector: Elbow 231">
              <a:extLst>
                <a:ext uri="{FF2B5EF4-FFF2-40B4-BE49-F238E27FC236}">
                  <a16:creationId xmlns:a16="http://schemas.microsoft.com/office/drawing/2014/main" id="{5CAC6D20-61A5-4651-90DA-8ACB6B2B1A77}"/>
                </a:ext>
              </a:extLst>
            </p:cNvPr>
            <p:cNvCxnSpPr>
              <a:cxnSpLocks/>
              <a:stCxn id="128" idx="2"/>
              <a:endCxn id="228" idx="0"/>
            </p:cNvCxnSpPr>
            <p:nvPr/>
          </p:nvCxnSpPr>
          <p:spPr>
            <a:xfrm rot="5400000">
              <a:off x="3605873" y="4455692"/>
              <a:ext cx="234757" cy="340956"/>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235" name="Connector: Elbow 234">
              <a:extLst>
                <a:ext uri="{FF2B5EF4-FFF2-40B4-BE49-F238E27FC236}">
                  <a16:creationId xmlns:a16="http://schemas.microsoft.com/office/drawing/2014/main" id="{A315F3D6-7C41-4D71-B61E-8A9B1A680376}"/>
                </a:ext>
              </a:extLst>
            </p:cNvPr>
            <p:cNvCxnSpPr>
              <a:cxnSpLocks/>
              <a:stCxn id="128" idx="2"/>
              <a:endCxn id="231" idx="0"/>
            </p:cNvCxnSpPr>
            <p:nvPr/>
          </p:nvCxnSpPr>
          <p:spPr>
            <a:xfrm rot="16200000" flipH="1">
              <a:off x="4062542" y="4339979"/>
              <a:ext cx="234757" cy="572382"/>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02252814-DF84-4091-9306-0D6AA7F18558}"/>
                </a:ext>
              </a:extLst>
            </p:cNvPr>
            <p:cNvCxnSpPr>
              <a:cxnSpLocks/>
              <a:stCxn id="228" idx="2"/>
              <a:endCxn id="225" idx="0"/>
            </p:cNvCxnSpPr>
            <p:nvPr/>
          </p:nvCxnSpPr>
          <p:spPr>
            <a:xfrm>
              <a:off x="3552774" y="5004036"/>
              <a:ext cx="20206" cy="192052"/>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242" name="Connector: Elbow 241">
              <a:extLst>
                <a:ext uri="{FF2B5EF4-FFF2-40B4-BE49-F238E27FC236}">
                  <a16:creationId xmlns:a16="http://schemas.microsoft.com/office/drawing/2014/main" id="{1DFEF416-6BA7-4F6C-9AC3-8FD06A59985E}"/>
                </a:ext>
              </a:extLst>
            </p:cNvPr>
            <p:cNvCxnSpPr>
              <a:cxnSpLocks/>
              <a:stCxn id="231" idx="3"/>
              <a:endCxn id="224" idx="0"/>
            </p:cNvCxnSpPr>
            <p:nvPr/>
          </p:nvCxnSpPr>
          <p:spPr>
            <a:xfrm>
              <a:off x="4720503" y="4873793"/>
              <a:ext cx="60948" cy="322295"/>
            </a:xfrm>
            <a:prstGeom prst="bentConnector2">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245" name="Connector: Elbow 244">
              <a:extLst>
                <a:ext uri="{FF2B5EF4-FFF2-40B4-BE49-F238E27FC236}">
                  <a16:creationId xmlns:a16="http://schemas.microsoft.com/office/drawing/2014/main" id="{AF2A44EA-9576-4EFB-8511-BF6174797DD7}"/>
                </a:ext>
              </a:extLst>
            </p:cNvPr>
            <p:cNvCxnSpPr>
              <a:cxnSpLocks/>
              <a:stCxn id="166" idx="2"/>
            </p:cNvCxnSpPr>
            <p:nvPr/>
          </p:nvCxnSpPr>
          <p:spPr>
            <a:xfrm rot="5400000">
              <a:off x="4270544" y="4294634"/>
              <a:ext cx="1609217" cy="175778"/>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CC2D251D-773A-4218-8EF9-6D2D64E42A93}"/>
                </a:ext>
              </a:extLst>
            </p:cNvPr>
            <p:cNvSpPr/>
            <p:nvPr/>
          </p:nvSpPr>
          <p:spPr>
            <a:xfrm>
              <a:off x="5524311" y="5196088"/>
              <a:ext cx="1180096" cy="709412"/>
            </a:xfrm>
            <a:prstGeom prst="rect">
              <a:avLst/>
            </a:prstGeom>
            <a:solidFill>
              <a:schemeClr val="bg1"/>
            </a:solidFill>
            <a:ln w="28575">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r>
                <a:rPr lang="en-US" sz="1400" b="1" dirty="0">
                  <a:solidFill>
                    <a:schemeClr val="tx1"/>
                  </a:solidFill>
                  <a:latin typeface="Arial" panose="020B0604020202020204" pitchFamily="34" charset="0"/>
                  <a:cs typeface="Arial" panose="020B0604020202020204" pitchFamily="34" charset="0"/>
                </a:rPr>
                <a:t>Discuss PrEP, prescribe if requested</a:t>
              </a:r>
            </a:p>
          </p:txBody>
        </p:sp>
        <p:sp>
          <p:nvSpPr>
            <p:cNvPr id="254" name="Rectangle 253">
              <a:extLst>
                <a:ext uri="{FF2B5EF4-FFF2-40B4-BE49-F238E27FC236}">
                  <a16:creationId xmlns:a16="http://schemas.microsoft.com/office/drawing/2014/main" id="{847083D0-5BB3-4084-BEAF-87451AE838B7}"/>
                </a:ext>
              </a:extLst>
            </p:cNvPr>
            <p:cNvSpPr/>
            <p:nvPr/>
          </p:nvSpPr>
          <p:spPr>
            <a:xfrm>
              <a:off x="7900404" y="5196088"/>
              <a:ext cx="1180096" cy="709412"/>
            </a:xfrm>
            <a:prstGeom prst="rect">
              <a:avLst/>
            </a:prstGeom>
            <a:solidFill>
              <a:schemeClr val="bg1"/>
            </a:solidFill>
            <a:ln w="28575">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r>
                <a:rPr lang="en-US" sz="1400" b="1" dirty="0">
                  <a:solidFill>
                    <a:schemeClr val="tx1"/>
                  </a:solidFill>
                  <a:latin typeface="Arial" panose="020B0604020202020204" pitchFamily="34" charset="0"/>
                  <a:cs typeface="Arial" panose="020B0604020202020204" pitchFamily="34" charset="0"/>
                </a:rPr>
                <a:t>Discuss PrEP, prescribe if requested</a:t>
              </a:r>
            </a:p>
          </p:txBody>
        </p:sp>
        <p:sp>
          <p:nvSpPr>
            <p:cNvPr id="256" name="Rectangle 255">
              <a:extLst>
                <a:ext uri="{FF2B5EF4-FFF2-40B4-BE49-F238E27FC236}">
                  <a16:creationId xmlns:a16="http://schemas.microsoft.com/office/drawing/2014/main" id="{9170D50E-AB96-445A-BD06-AB65FC6BA321}"/>
                </a:ext>
              </a:extLst>
            </p:cNvPr>
            <p:cNvSpPr/>
            <p:nvPr/>
          </p:nvSpPr>
          <p:spPr>
            <a:xfrm>
              <a:off x="6768008" y="5196088"/>
              <a:ext cx="1014919" cy="709412"/>
            </a:xfrm>
            <a:prstGeom prst="rect">
              <a:avLst/>
            </a:prstGeom>
            <a:solidFill>
              <a:schemeClr val="bg1"/>
            </a:solidFill>
            <a:ln w="28575">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r>
                <a:rPr lang="en-US" sz="1400" b="1" dirty="0">
                  <a:solidFill>
                    <a:schemeClr val="tx1"/>
                  </a:solidFill>
                  <a:latin typeface="Arial" panose="020B0604020202020204" pitchFamily="34" charset="0"/>
                  <a:cs typeface="Arial" panose="020B0604020202020204" pitchFamily="34" charset="0"/>
                </a:rPr>
                <a:t>Prescribe PrEP</a:t>
              </a:r>
            </a:p>
          </p:txBody>
        </p:sp>
        <p:sp>
          <p:nvSpPr>
            <p:cNvPr id="270" name="Rectangle 269">
              <a:extLst>
                <a:ext uri="{FF2B5EF4-FFF2-40B4-BE49-F238E27FC236}">
                  <a16:creationId xmlns:a16="http://schemas.microsoft.com/office/drawing/2014/main" id="{F1F2AF84-A6B0-4C50-8C0A-57E9DB45CE3A}"/>
                </a:ext>
              </a:extLst>
            </p:cNvPr>
            <p:cNvSpPr/>
            <p:nvPr/>
          </p:nvSpPr>
          <p:spPr>
            <a:xfrm>
              <a:off x="5859967" y="4743549"/>
              <a:ext cx="508784" cy="26048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NO</a:t>
              </a:r>
            </a:p>
          </p:txBody>
        </p:sp>
        <p:sp>
          <p:nvSpPr>
            <p:cNvPr id="274" name="Rectangle 273">
              <a:extLst>
                <a:ext uri="{FF2B5EF4-FFF2-40B4-BE49-F238E27FC236}">
                  <a16:creationId xmlns:a16="http://schemas.microsoft.com/office/drawing/2014/main" id="{D86F8AB9-3965-486C-A7DD-B33D7D7D8AA5}"/>
                </a:ext>
              </a:extLst>
            </p:cNvPr>
            <p:cNvSpPr/>
            <p:nvPr/>
          </p:nvSpPr>
          <p:spPr>
            <a:xfrm>
              <a:off x="7785574" y="4743549"/>
              <a:ext cx="508784" cy="26048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NO</a:t>
              </a:r>
            </a:p>
          </p:txBody>
        </p:sp>
        <p:sp>
          <p:nvSpPr>
            <p:cNvPr id="275" name="Rectangle 274">
              <a:extLst>
                <a:ext uri="{FF2B5EF4-FFF2-40B4-BE49-F238E27FC236}">
                  <a16:creationId xmlns:a16="http://schemas.microsoft.com/office/drawing/2014/main" id="{FF47FE08-BB3E-46AC-AD0D-F10E8C554D43}"/>
                </a:ext>
              </a:extLst>
            </p:cNvPr>
            <p:cNvSpPr/>
            <p:nvPr/>
          </p:nvSpPr>
          <p:spPr>
            <a:xfrm>
              <a:off x="7048013" y="4743549"/>
              <a:ext cx="508784" cy="26048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lnSpc>
                  <a:spcPct val="90000"/>
                </a:lnSpc>
              </a:pPr>
              <a:r>
                <a:rPr lang="en-US" sz="1400" b="1" dirty="0">
                  <a:latin typeface="Arial" panose="020B0604020202020204" pitchFamily="34" charset="0"/>
                  <a:cs typeface="Arial" panose="020B0604020202020204" pitchFamily="34" charset="0"/>
                </a:rPr>
                <a:t>YES</a:t>
              </a:r>
            </a:p>
          </p:txBody>
        </p:sp>
        <p:cxnSp>
          <p:nvCxnSpPr>
            <p:cNvPr id="276" name="Connector: Elbow 275">
              <a:extLst>
                <a:ext uri="{FF2B5EF4-FFF2-40B4-BE49-F238E27FC236}">
                  <a16:creationId xmlns:a16="http://schemas.microsoft.com/office/drawing/2014/main" id="{2E9ECCD6-0B79-48AC-B295-049BD8000E26}"/>
                </a:ext>
              </a:extLst>
            </p:cNvPr>
            <p:cNvCxnSpPr>
              <a:cxnSpLocks/>
              <a:stCxn id="129" idx="2"/>
              <a:endCxn id="270" idx="0"/>
            </p:cNvCxnSpPr>
            <p:nvPr/>
          </p:nvCxnSpPr>
          <p:spPr>
            <a:xfrm rot="5400000">
              <a:off x="6019947" y="4603204"/>
              <a:ext cx="234757" cy="45932"/>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279" name="Connector: Elbow 278">
              <a:extLst>
                <a:ext uri="{FF2B5EF4-FFF2-40B4-BE49-F238E27FC236}">
                  <a16:creationId xmlns:a16="http://schemas.microsoft.com/office/drawing/2014/main" id="{048C62F7-8CD3-40A5-AE93-D980282EDE35}"/>
                </a:ext>
              </a:extLst>
            </p:cNvPr>
            <p:cNvCxnSpPr>
              <a:cxnSpLocks/>
              <a:stCxn id="129" idx="2"/>
              <a:endCxn id="275" idx="0"/>
            </p:cNvCxnSpPr>
            <p:nvPr/>
          </p:nvCxnSpPr>
          <p:spPr>
            <a:xfrm rot="16200000" flipH="1">
              <a:off x="6613970" y="4055113"/>
              <a:ext cx="234757" cy="1142114"/>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284" name="Connector: Elbow 283">
              <a:extLst>
                <a:ext uri="{FF2B5EF4-FFF2-40B4-BE49-F238E27FC236}">
                  <a16:creationId xmlns:a16="http://schemas.microsoft.com/office/drawing/2014/main" id="{1BEDCB44-B86F-429C-A085-1F55C83609FB}"/>
                </a:ext>
              </a:extLst>
            </p:cNvPr>
            <p:cNvCxnSpPr>
              <a:cxnSpLocks/>
              <a:stCxn id="131" idx="2"/>
              <a:endCxn id="275" idx="0"/>
            </p:cNvCxnSpPr>
            <p:nvPr/>
          </p:nvCxnSpPr>
          <p:spPr>
            <a:xfrm rot="5400000">
              <a:off x="7363013" y="4448184"/>
              <a:ext cx="234757" cy="355973"/>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294" name="Straight Arrow Connector 293">
              <a:extLst>
                <a:ext uri="{FF2B5EF4-FFF2-40B4-BE49-F238E27FC236}">
                  <a16:creationId xmlns:a16="http://schemas.microsoft.com/office/drawing/2014/main" id="{EDB940C5-2E9F-4326-94A4-E17A4BA24432}"/>
                </a:ext>
              </a:extLst>
            </p:cNvPr>
            <p:cNvCxnSpPr>
              <a:cxnSpLocks/>
              <a:stCxn id="270" idx="2"/>
              <a:endCxn id="253" idx="0"/>
            </p:cNvCxnSpPr>
            <p:nvPr/>
          </p:nvCxnSpPr>
          <p:spPr>
            <a:xfrm>
              <a:off x="6114359" y="5004036"/>
              <a:ext cx="0" cy="192052"/>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297" name="Connector: Elbow 296">
              <a:extLst>
                <a:ext uri="{FF2B5EF4-FFF2-40B4-BE49-F238E27FC236}">
                  <a16:creationId xmlns:a16="http://schemas.microsoft.com/office/drawing/2014/main" id="{A98A3562-4299-4FAA-A3E0-68D3AD4F6978}"/>
                </a:ext>
              </a:extLst>
            </p:cNvPr>
            <p:cNvCxnSpPr>
              <a:cxnSpLocks/>
              <a:stCxn id="274" idx="3"/>
              <a:endCxn id="254" idx="0"/>
            </p:cNvCxnSpPr>
            <p:nvPr/>
          </p:nvCxnSpPr>
          <p:spPr>
            <a:xfrm>
              <a:off x="8294358" y="4873793"/>
              <a:ext cx="196094" cy="322295"/>
            </a:xfrm>
            <a:prstGeom prst="bentConnector2">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300" name="Connector: Elbow 299">
              <a:extLst>
                <a:ext uri="{FF2B5EF4-FFF2-40B4-BE49-F238E27FC236}">
                  <a16:creationId xmlns:a16="http://schemas.microsoft.com/office/drawing/2014/main" id="{4DB3A9CA-2208-465A-A5C0-8D8D250865E0}"/>
                </a:ext>
              </a:extLst>
            </p:cNvPr>
            <p:cNvCxnSpPr>
              <a:cxnSpLocks/>
              <a:stCxn id="119" idx="3"/>
            </p:cNvCxnSpPr>
            <p:nvPr/>
          </p:nvCxnSpPr>
          <p:spPr>
            <a:xfrm>
              <a:off x="7022399" y="2136442"/>
              <a:ext cx="1625280" cy="3059647"/>
            </a:xfrm>
            <a:prstGeom prst="bentConnector2">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303" name="Connector: Elbow 302">
              <a:extLst>
                <a:ext uri="{FF2B5EF4-FFF2-40B4-BE49-F238E27FC236}">
                  <a16:creationId xmlns:a16="http://schemas.microsoft.com/office/drawing/2014/main" id="{6DC4672A-4C4D-4C43-BD51-D5C1FBD2D531}"/>
                </a:ext>
              </a:extLst>
            </p:cNvPr>
            <p:cNvCxnSpPr>
              <a:cxnSpLocks/>
              <a:stCxn id="168" idx="3"/>
            </p:cNvCxnSpPr>
            <p:nvPr/>
          </p:nvCxnSpPr>
          <p:spPr>
            <a:xfrm>
              <a:off x="8291710" y="3447671"/>
              <a:ext cx="355969" cy="1748418"/>
            </a:xfrm>
            <a:prstGeom prst="bentConnector2">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314" name="Connector: Elbow 313">
              <a:extLst>
                <a:ext uri="{FF2B5EF4-FFF2-40B4-BE49-F238E27FC236}">
                  <a16:creationId xmlns:a16="http://schemas.microsoft.com/office/drawing/2014/main" id="{0108E8C7-1841-44AC-AC91-46329F997011}"/>
                </a:ext>
              </a:extLst>
            </p:cNvPr>
            <p:cNvCxnSpPr>
              <a:cxnSpLocks/>
              <a:stCxn id="167" idx="2"/>
              <a:endCxn id="129" idx="0"/>
            </p:cNvCxnSpPr>
            <p:nvPr/>
          </p:nvCxnSpPr>
          <p:spPr>
            <a:xfrm rot="5400000">
              <a:off x="6426264" y="3311941"/>
              <a:ext cx="221466" cy="753412"/>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317" name="Connector: Elbow 316">
              <a:extLst>
                <a:ext uri="{FF2B5EF4-FFF2-40B4-BE49-F238E27FC236}">
                  <a16:creationId xmlns:a16="http://schemas.microsoft.com/office/drawing/2014/main" id="{965DF023-6F5C-4CE7-8FD7-3F9D9D81EA96}"/>
                </a:ext>
              </a:extLst>
            </p:cNvPr>
            <p:cNvCxnSpPr>
              <a:cxnSpLocks/>
              <a:stCxn id="167" idx="2"/>
              <a:endCxn id="131" idx="0"/>
            </p:cNvCxnSpPr>
            <p:nvPr/>
          </p:nvCxnSpPr>
          <p:spPr>
            <a:xfrm rot="16200000" flipH="1">
              <a:off x="7175308" y="3316310"/>
              <a:ext cx="221466" cy="744675"/>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323" name="Connector: Elbow 322">
              <a:extLst>
                <a:ext uri="{FF2B5EF4-FFF2-40B4-BE49-F238E27FC236}">
                  <a16:creationId xmlns:a16="http://schemas.microsoft.com/office/drawing/2014/main" id="{0525E527-9211-4948-B0F3-2937F6E411AB}"/>
                </a:ext>
              </a:extLst>
            </p:cNvPr>
            <p:cNvCxnSpPr>
              <a:cxnSpLocks/>
              <a:stCxn id="131" idx="2"/>
              <a:endCxn id="274" idx="0"/>
            </p:cNvCxnSpPr>
            <p:nvPr/>
          </p:nvCxnSpPr>
          <p:spPr>
            <a:xfrm rot="16200000" flipH="1">
              <a:off x="7731794" y="4435376"/>
              <a:ext cx="234757" cy="381588"/>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326" name="Straight Arrow Connector 325">
              <a:extLst>
                <a:ext uri="{FF2B5EF4-FFF2-40B4-BE49-F238E27FC236}">
                  <a16:creationId xmlns:a16="http://schemas.microsoft.com/office/drawing/2014/main" id="{54BAE9CE-C83D-456A-98DC-78AC5A32F11E}"/>
                </a:ext>
              </a:extLst>
            </p:cNvPr>
            <p:cNvCxnSpPr>
              <a:cxnSpLocks/>
              <a:stCxn id="275" idx="2"/>
              <a:endCxn id="256" idx="0"/>
            </p:cNvCxnSpPr>
            <p:nvPr/>
          </p:nvCxnSpPr>
          <p:spPr>
            <a:xfrm flipH="1">
              <a:off x="7275468" y="5004036"/>
              <a:ext cx="26938" cy="192052"/>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07F1DCBC-364E-E169-B662-A814E9929AC4}"/>
              </a:ext>
            </a:extLst>
          </p:cNvPr>
          <p:cNvSpPr>
            <a:spLocks noGrp="1"/>
          </p:cNvSpPr>
          <p:nvPr>
            <p:ph type="title"/>
          </p:nvPr>
        </p:nvSpPr>
        <p:spPr/>
        <p:txBody>
          <a:bodyPr/>
          <a:lstStyle/>
          <a:p>
            <a:r>
              <a:rPr lang="en-US" dirty="0"/>
              <a:t>2021 Updated Guidelines</a:t>
            </a:r>
            <a:br>
              <a:rPr lang="en-US" sz="3600" b="0" i="1" dirty="0">
                <a:solidFill>
                  <a:schemeClr val="tx1"/>
                </a:solidFill>
              </a:rPr>
            </a:br>
            <a:r>
              <a:rPr lang="en-US" sz="3600" b="0" i="1" dirty="0">
                <a:solidFill>
                  <a:schemeClr val="tx1"/>
                </a:solidFill>
              </a:rPr>
              <a:t>Assessing HIV Risk</a:t>
            </a:r>
            <a:endParaRPr lang="en-US" b="0" i="1" dirty="0">
              <a:solidFill>
                <a:schemeClr val="tx1"/>
              </a:solidFill>
            </a:endParaRPr>
          </a:p>
        </p:txBody>
      </p:sp>
      <p:sp>
        <p:nvSpPr>
          <p:cNvPr id="2" name="Content Placeholder 1">
            <a:extLst>
              <a:ext uri="{FF2B5EF4-FFF2-40B4-BE49-F238E27FC236}">
                <a16:creationId xmlns:a16="http://schemas.microsoft.com/office/drawing/2014/main" id="{3FE1673C-30E0-7612-21D3-564565865B1E}"/>
              </a:ext>
            </a:extLst>
          </p:cNvPr>
          <p:cNvSpPr>
            <a:spLocks noGrp="1"/>
          </p:cNvSpPr>
          <p:nvPr>
            <p:ph idx="1"/>
          </p:nvPr>
        </p:nvSpPr>
        <p:spPr>
          <a:xfrm>
            <a:off x="609600" y="1609727"/>
            <a:ext cx="10972800" cy="480131"/>
          </a:xfrm>
        </p:spPr>
        <p:txBody>
          <a:bodyPr/>
          <a:lstStyle/>
          <a:p>
            <a:pPr marL="0" indent="0" algn="ctr">
              <a:buNone/>
            </a:pPr>
            <a:r>
              <a:rPr lang="en-US" b="1" dirty="0">
                <a:solidFill>
                  <a:srgbClr val="0070C0"/>
                </a:solidFill>
              </a:rPr>
              <a:t>Assess HIV Risk in All Sexually Active Teens/Adults</a:t>
            </a:r>
          </a:p>
        </p:txBody>
      </p:sp>
      <p:sp>
        <p:nvSpPr>
          <p:cNvPr id="5" name="Footer Placeholder 4">
            <a:extLst>
              <a:ext uri="{FF2B5EF4-FFF2-40B4-BE49-F238E27FC236}">
                <a16:creationId xmlns:a16="http://schemas.microsoft.com/office/drawing/2014/main" id="{5FC414ED-6BC7-5011-ABA6-DED9D29C5B94}"/>
              </a:ext>
            </a:extLst>
          </p:cNvPr>
          <p:cNvSpPr>
            <a:spLocks noGrp="1"/>
          </p:cNvSpPr>
          <p:nvPr>
            <p:ph type="ftr" sz="quarter" idx="10"/>
          </p:nvPr>
        </p:nvSpPr>
        <p:spPr/>
        <p:txBody>
          <a:bodyPr/>
          <a:lstStyle/>
          <a:p>
            <a:r>
              <a:rPr lang="en-US" dirty="0"/>
              <a:t>GC, gonorrhea; WSM, women who have sex with men.</a:t>
            </a:r>
          </a:p>
          <a:p>
            <a:r>
              <a:rPr lang="en-US" dirty="0"/>
              <a:t>CDC. USPHS. Preexposure Prophylaxis for the Prevention of HIV Infection in the United States—2021 Update. https://www.cdc.gov/hiv/pdf/risk/prep/cdc-hiv-prep-guidelines-2021.pdf. Accessed May 17, 2022.</a:t>
            </a:r>
          </a:p>
        </p:txBody>
      </p:sp>
    </p:spTree>
    <p:custDataLst>
      <p:tags r:id="rId1"/>
    </p:custDataLst>
    <p:extLst>
      <p:ext uri="{BB962C8B-B14F-4D97-AF65-F5344CB8AC3E}">
        <p14:creationId xmlns:p14="http://schemas.microsoft.com/office/powerpoint/2010/main" val="377095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F1DCBC-364E-E169-B662-A814E9929AC4}"/>
              </a:ext>
            </a:extLst>
          </p:cNvPr>
          <p:cNvSpPr>
            <a:spLocks noGrp="1"/>
          </p:cNvSpPr>
          <p:nvPr>
            <p:ph type="title"/>
          </p:nvPr>
        </p:nvSpPr>
        <p:spPr/>
        <p:txBody>
          <a:bodyPr/>
          <a:lstStyle/>
          <a:p>
            <a:r>
              <a:rPr lang="en-US" dirty="0"/>
              <a:t>2021 Updated Guidelines</a:t>
            </a:r>
            <a:br>
              <a:rPr lang="en-US" sz="3600" b="0" i="1" dirty="0">
                <a:solidFill>
                  <a:schemeClr val="tx1"/>
                </a:solidFill>
              </a:rPr>
            </a:br>
            <a:r>
              <a:rPr lang="en-US" sz="3600" b="0" i="1" dirty="0">
                <a:solidFill>
                  <a:schemeClr val="tx1"/>
                </a:solidFill>
              </a:rPr>
              <a:t>Assessing HIV Risk</a:t>
            </a:r>
            <a:endParaRPr lang="en-US" b="0" i="1" dirty="0">
              <a:solidFill>
                <a:schemeClr val="tx1"/>
              </a:solidFill>
            </a:endParaRPr>
          </a:p>
        </p:txBody>
      </p:sp>
      <p:sp>
        <p:nvSpPr>
          <p:cNvPr id="3" name="Content Placeholder 2">
            <a:extLst>
              <a:ext uri="{FF2B5EF4-FFF2-40B4-BE49-F238E27FC236}">
                <a16:creationId xmlns:a16="http://schemas.microsoft.com/office/drawing/2014/main" id="{3E5D06C9-F61D-A9CD-AF82-7C0A201EE8E4}"/>
              </a:ext>
            </a:extLst>
          </p:cNvPr>
          <p:cNvSpPr>
            <a:spLocks noGrp="1"/>
          </p:cNvSpPr>
          <p:nvPr>
            <p:ph idx="1"/>
          </p:nvPr>
        </p:nvSpPr>
        <p:spPr>
          <a:xfrm>
            <a:off x="609600" y="1609727"/>
            <a:ext cx="10972800" cy="480131"/>
          </a:xfrm>
        </p:spPr>
        <p:txBody>
          <a:bodyPr/>
          <a:lstStyle/>
          <a:p>
            <a:pPr marL="0" indent="0" algn="ctr">
              <a:buNone/>
            </a:pPr>
            <a:r>
              <a:rPr lang="en-US" b="1" dirty="0">
                <a:solidFill>
                  <a:srgbClr val="0070C0"/>
                </a:solidFill>
              </a:rPr>
              <a:t>Assess HIV Risk in All PWID</a:t>
            </a:r>
          </a:p>
        </p:txBody>
      </p:sp>
      <p:sp>
        <p:nvSpPr>
          <p:cNvPr id="5" name="Footer Placeholder 4">
            <a:extLst>
              <a:ext uri="{FF2B5EF4-FFF2-40B4-BE49-F238E27FC236}">
                <a16:creationId xmlns:a16="http://schemas.microsoft.com/office/drawing/2014/main" id="{5FC414ED-6BC7-5011-ABA6-DED9D29C5B94}"/>
              </a:ext>
            </a:extLst>
          </p:cNvPr>
          <p:cNvSpPr>
            <a:spLocks noGrp="1"/>
          </p:cNvSpPr>
          <p:nvPr>
            <p:ph type="ftr" sz="quarter" idx="10"/>
          </p:nvPr>
        </p:nvSpPr>
        <p:spPr/>
        <p:txBody>
          <a:bodyPr/>
          <a:lstStyle/>
          <a:p>
            <a:r>
              <a:rPr lang="en-US" dirty="0"/>
              <a:t>CDC. USPHS. Preexposure Prophylaxis for the Prevention of HIV Infection in the United States—2021 Update. https://www.cdc.gov/hiv/pdf/risk/prep/cdc-hiv-prep-guidelines-2021.pdf. Accessed May 17, 2022.</a:t>
            </a:r>
          </a:p>
        </p:txBody>
      </p:sp>
      <p:grpSp>
        <p:nvGrpSpPr>
          <p:cNvPr id="2" name="Group 1">
            <a:extLst>
              <a:ext uri="{FF2B5EF4-FFF2-40B4-BE49-F238E27FC236}">
                <a16:creationId xmlns:a16="http://schemas.microsoft.com/office/drawing/2014/main" id="{1795755F-3E4F-335D-1D87-0499711D53D1}"/>
              </a:ext>
            </a:extLst>
          </p:cNvPr>
          <p:cNvGrpSpPr/>
          <p:nvPr/>
        </p:nvGrpSpPr>
        <p:grpSpPr>
          <a:xfrm>
            <a:off x="609600" y="2057400"/>
            <a:ext cx="10972800" cy="3848100"/>
            <a:chOff x="8115477" y="1585278"/>
            <a:chExt cx="3481970" cy="3496684"/>
          </a:xfrm>
        </p:grpSpPr>
        <p:sp>
          <p:nvSpPr>
            <p:cNvPr id="72" name="Rectangle 71">
              <a:extLst>
                <a:ext uri="{FF2B5EF4-FFF2-40B4-BE49-F238E27FC236}">
                  <a16:creationId xmlns:a16="http://schemas.microsoft.com/office/drawing/2014/main" id="{7A70FDCB-A3D7-98AF-245C-3A9732425B67}"/>
                </a:ext>
              </a:extLst>
            </p:cNvPr>
            <p:cNvSpPr/>
            <p:nvPr/>
          </p:nvSpPr>
          <p:spPr>
            <a:xfrm>
              <a:off x="9273135" y="1585278"/>
              <a:ext cx="1822243" cy="3335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gn="ctr"/>
              <a:r>
                <a:rPr lang="en-US" sz="1600" b="1" dirty="0">
                  <a:latin typeface="Arial" panose="020B0604020202020204" pitchFamily="34" charset="0"/>
                  <a:cs typeface="Arial" panose="020B0604020202020204" pitchFamily="34" charset="0"/>
                </a:rPr>
                <a:t>Ever injected drugs?</a:t>
              </a:r>
            </a:p>
          </p:txBody>
        </p:sp>
        <p:sp>
          <p:nvSpPr>
            <p:cNvPr id="73" name="Rectangle 72">
              <a:extLst>
                <a:ext uri="{FF2B5EF4-FFF2-40B4-BE49-F238E27FC236}">
                  <a16:creationId xmlns:a16="http://schemas.microsoft.com/office/drawing/2014/main" id="{7C2477D3-D952-11CA-8BD6-1881CFE30C6A}"/>
                </a:ext>
              </a:extLst>
            </p:cNvPr>
            <p:cNvSpPr/>
            <p:nvPr/>
          </p:nvSpPr>
          <p:spPr>
            <a:xfrm>
              <a:off x="8868345" y="2384741"/>
              <a:ext cx="1122998" cy="48594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r>
                <a:rPr lang="en-US" sz="1600" b="1" dirty="0">
                  <a:latin typeface="Arial" panose="020B0604020202020204" pitchFamily="34" charset="0"/>
                  <a:cs typeface="Arial" panose="020B0604020202020204" pitchFamily="34" charset="0"/>
                </a:rPr>
                <a:t>Injected past 6 months?</a:t>
              </a:r>
            </a:p>
          </p:txBody>
        </p:sp>
        <p:sp>
          <p:nvSpPr>
            <p:cNvPr id="74" name="Rectangle 73">
              <a:extLst>
                <a:ext uri="{FF2B5EF4-FFF2-40B4-BE49-F238E27FC236}">
                  <a16:creationId xmlns:a16="http://schemas.microsoft.com/office/drawing/2014/main" id="{173118B3-5540-C2BB-500E-3F95D3185B7A}"/>
                </a:ext>
              </a:extLst>
            </p:cNvPr>
            <p:cNvSpPr/>
            <p:nvPr/>
          </p:nvSpPr>
          <p:spPr>
            <a:xfrm>
              <a:off x="9201244" y="2021655"/>
              <a:ext cx="457200" cy="24534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r>
                <a:rPr lang="en-US" sz="1600" b="1" dirty="0">
                  <a:latin typeface="Arial" panose="020B0604020202020204" pitchFamily="34" charset="0"/>
                  <a:cs typeface="Arial" panose="020B0604020202020204" pitchFamily="34" charset="0"/>
                </a:rPr>
                <a:t>YES</a:t>
              </a:r>
            </a:p>
          </p:txBody>
        </p:sp>
        <p:sp>
          <p:nvSpPr>
            <p:cNvPr id="75" name="Rectangle 74">
              <a:extLst>
                <a:ext uri="{FF2B5EF4-FFF2-40B4-BE49-F238E27FC236}">
                  <a16:creationId xmlns:a16="http://schemas.microsoft.com/office/drawing/2014/main" id="{6086C41C-E0F1-BBB8-9825-FA03ED629909}"/>
                </a:ext>
              </a:extLst>
            </p:cNvPr>
            <p:cNvSpPr/>
            <p:nvPr/>
          </p:nvSpPr>
          <p:spPr>
            <a:xfrm>
              <a:off x="10844787" y="2021655"/>
              <a:ext cx="457200" cy="24534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r>
                <a:rPr lang="en-US" sz="1600" b="1" dirty="0">
                  <a:latin typeface="Arial" panose="020B0604020202020204" pitchFamily="34" charset="0"/>
                  <a:cs typeface="Arial" panose="020B0604020202020204" pitchFamily="34" charset="0"/>
                </a:rPr>
                <a:t>NO</a:t>
              </a:r>
            </a:p>
          </p:txBody>
        </p:sp>
        <p:cxnSp>
          <p:nvCxnSpPr>
            <p:cNvPr id="76" name="Connector: Elbow 75">
              <a:extLst>
                <a:ext uri="{FF2B5EF4-FFF2-40B4-BE49-F238E27FC236}">
                  <a16:creationId xmlns:a16="http://schemas.microsoft.com/office/drawing/2014/main" id="{051E4E95-F55C-BF55-39F0-3744A87D4202}"/>
                </a:ext>
              </a:extLst>
            </p:cNvPr>
            <p:cNvCxnSpPr>
              <a:cxnSpLocks/>
              <a:stCxn id="72" idx="2"/>
              <a:endCxn id="74" idx="3"/>
            </p:cNvCxnSpPr>
            <p:nvPr/>
          </p:nvCxnSpPr>
          <p:spPr>
            <a:xfrm rot="5400000">
              <a:off x="9808605" y="1768677"/>
              <a:ext cx="225491" cy="525812"/>
            </a:xfrm>
            <a:prstGeom prst="bentConnector2">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9916B3AF-07E3-4CAC-9A25-2AFE3C4629BE}"/>
                </a:ext>
              </a:extLst>
            </p:cNvPr>
            <p:cNvCxnSpPr>
              <a:cxnSpLocks/>
              <a:stCxn id="72" idx="2"/>
              <a:endCxn id="75" idx="1"/>
            </p:cNvCxnSpPr>
            <p:nvPr/>
          </p:nvCxnSpPr>
          <p:spPr>
            <a:xfrm rot="16200000" flipH="1">
              <a:off x="10401776" y="1701316"/>
              <a:ext cx="225491" cy="660531"/>
            </a:xfrm>
            <a:prstGeom prst="bentConnector2">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6425F06D-041E-86B8-85A5-DBD192C5E8DF}"/>
                </a:ext>
              </a:extLst>
            </p:cNvPr>
            <p:cNvCxnSpPr>
              <a:cxnSpLocks/>
              <a:stCxn id="73" idx="2"/>
              <a:endCxn id="88" idx="3"/>
            </p:cNvCxnSpPr>
            <p:nvPr/>
          </p:nvCxnSpPr>
          <p:spPr>
            <a:xfrm rot="5400000">
              <a:off x="9150689" y="2831940"/>
              <a:ext cx="240413" cy="317899"/>
            </a:xfrm>
            <a:prstGeom prst="bentConnector2">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DF75B1EE-5F93-6AE4-8A3C-3464D1F5C0B4}"/>
                </a:ext>
              </a:extLst>
            </p:cNvPr>
            <p:cNvCxnSpPr>
              <a:cxnSpLocks/>
              <a:stCxn id="85" idx="2"/>
              <a:endCxn id="92" idx="0"/>
            </p:cNvCxnSpPr>
            <p:nvPr/>
          </p:nvCxnSpPr>
          <p:spPr>
            <a:xfrm rot="16200000" flipH="1">
              <a:off x="9247650" y="3473146"/>
              <a:ext cx="311302" cy="1039913"/>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9A805B67-8264-2F4B-14D5-703370A8664C}"/>
                </a:ext>
              </a:extLst>
            </p:cNvPr>
            <p:cNvSpPr/>
            <p:nvPr/>
          </p:nvSpPr>
          <p:spPr>
            <a:xfrm>
              <a:off x="9405051" y="4596020"/>
              <a:ext cx="1036414" cy="485942"/>
            </a:xfrm>
            <a:prstGeom prst="rect">
              <a:avLst/>
            </a:prstGeom>
            <a:solidFill>
              <a:schemeClr val="bg1"/>
            </a:solidFill>
            <a:ln w="28575">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US" sz="1600" b="1" dirty="0">
                  <a:solidFill>
                    <a:schemeClr val="tx1"/>
                  </a:solidFill>
                  <a:latin typeface="Arial" panose="020B0604020202020204" pitchFamily="34" charset="0"/>
                  <a:cs typeface="Arial" panose="020B0604020202020204" pitchFamily="34" charset="0"/>
                </a:rPr>
                <a:t>Prescribe if requested</a:t>
              </a:r>
            </a:p>
          </p:txBody>
        </p:sp>
        <p:sp>
          <p:nvSpPr>
            <p:cNvPr id="82" name="Rectangle 81">
              <a:extLst>
                <a:ext uri="{FF2B5EF4-FFF2-40B4-BE49-F238E27FC236}">
                  <a16:creationId xmlns:a16="http://schemas.microsoft.com/office/drawing/2014/main" id="{264E396F-83D9-2DAC-835A-ADCA5FBAFAAF}"/>
                </a:ext>
              </a:extLst>
            </p:cNvPr>
            <p:cNvSpPr/>
            <p:nvPr/>
          </p:nvSpPr>
          <p:spPr>
            <a:xfrm>
              <a:off x="8350742" y="4596020"/>
              <a:ext cx="876384" cy="485942"/>
            </a:xfrm>
            <a:prstGeom prst="rect">
              <a:avLst/>
            </a:prstGeom>
            <a:solidFill>
              <a:schemeClr val="bg1"/>
            </a:solidFill>
            <a:ln w="28575">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US" sz="1600" b="1" dirty="0">
                  <a:solidFill>
                    <a:schemeClr val="tx1"/>
                  </a:solidFill>
                  <a:latin typeface="Arial" panose="020B0604020202020204" pitchFamily="34" charset="0"/>
                  <a:cs typeface="Arial" panose="020B0604020202020204" pitchFamily="34" charset="0"/>
                </a:rPr>
                <a:t>Prescribe PrEP</a:t>
              </a:r>
            </a:p>
          </p:txBody>
        </p:sp>
        <p:sp>
          <p:nvSpPr>
            <p:cNvPr id="83" name="Rectangle 82">
              <a:extLst>
                <a:ext uri="{FF2B5EF4-FFF2-40B4-BE49-F238E27FC236}">
                  <a16:creationId xmlns:a16="http://schemas.microsoft.com/office/drawing/2014/main" id="{0CF1256A-B400-8020-7BF8-903FCD9D9A30}"/>
                </a:ext>
              </a:extLst>
            </p:cNvPr>
            <p:cNvSpPr/>
            <p:nvPr/>
          </p:nvSpPr>
          <p:spPr>
            <a:xfrm>
              <a:off x="10556060" y="4596020"/>
              <a:ext cx="1036414" cy="485942"/>
            </a:xfrm>
            <a:prstGeom prst="rect">
              <a:avLst/>
            </a:prstGeom>
            <a:solidFill>
              <a:schemeClr val="bg1"/>
            </a:solidFill>
            <a:ln w="28575">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US" sz="1600" b="1" dirty="0">
                  <a:solidFill>
                    <a:schemeClr val="tx1"/>
                  </a:solidFill>
                  <a:latin typeface="Arial" panose="020B0604020202020204" pitchFamily="34" charset="0"/>
                  <a:cs typeface="Arial" panose="020B0604020202020204" pitchFamily="34" charset="0"/>
                </a:rPr>
                <a:t>Prescribe if requested</a:t>
              </a:r>
            </a:p>
          </p:txBody>
        </p:sp>
        <p:sp>
          <p:nvSpPr>
            <p:cNvPr id="84" name="Rectangle 83">
              <a:extLst>
                <a:ext uri="{FF2B5EF4-FFF2-40B4-BE49-F238E27FC236}">
                  <a16:creationId xmlns:a16="http://schemas.microsoft.com/office/drawing/2014/main" id="{0C8A8BFE-9DD6-9899-2A94-482C7DDFB2A5}"/>
                </a:ext>
              </a:extLst>
            </p:cNvPr>
            <p:cNvSpPr/>
            <p:nvPr/>
          </p:nvSpPr>
          <p:spPr>
            <a:xfrm>
              <a:off x="10549328" y="2384741"/>
              <a:ext cx="1048119" cy="485942"/>
            </a:xfrm>
            <a:prstGeom prst="rect">
              <a:avLst/>
            </a:prstGeom>
            <a:solidFill>
              <a:schemeClr val="bg1"/>
            </a:solidFill>
            <a:ln w="28575">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US" sz="1600" b="1" dirty="0">
                  <a:solidFill>
                    <a:schemeClr val="tx1"/>
                  </a:solidFill>
                  <a:latin typeface="Arial" panose="020B0604020202020204" pitchFamily="34" charset="0"/>
                  <a:cs typeface="Arial" panose="020B0604020202020204" pitchFamily="34" charset="0"/>
                </a:rPr>
                <a:t>Prescribe if requested</a:t>
              </a:r>
            </a:p>
          </p:txBody>
        </p:sp>
        <p:sp>
          <p:nvSpPr>
            <p:cNvPr id="85" name="Rectangle 84">
              <a:extLst>
                <a:ext uri="{FF2B5EF4-FFF2-40B4-BE49-F238E27FC236}">
                  <a16:creationId xmlns:a16="http://schemas.microsoft.com/office/drawing/2014/main" id="{AA57F9E2-482B-42F7-A522-1ADAF44BB664}"/>
                </a:ext>
              </a:extLst>
            </p:cNvPr>
            <p:cNvSpPr/>
            <p:nvPr/>
          </p:nvSpPr>
          <p:spPr>
            <a:xfrm>
              <a:off x="8115477" y="3351510"/>
              <a:ext cx="1535736" cy="48594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r>
                <a:rPr lang="en-US" sz="1600" b="1" dirty="0">
                  <a:latin typeface="Arial" panose="020B0604020202020204" pitchFamily="34" charset="0"/>
                  <a:cs typeface="Arial" panose="020B0604020202020204" pitchFamily="34" charset="0"/>
                </a:rPr>
                <a:t>Shared injection equipment?</a:t>
              </a:r>
            </a:p>
          </p:txBody>
        </p:sp>
        <p:cxnSp>
          <p:nvCxnSpPr>
            <p:cNvPr id="86" name="Straight Arrow Connector 85">
              <a:extLst>
                <a:ext uri="{FF2B5EF4-FFF2-40B4-BE49-F238E27FC236}">
                  <a16:creationId xmlns:a16="http://schemas.microsoft.com/office/drawing/2014/main" id="{A53BB94D-4047-A6C8-E942-DB508398F738}"/>
                </a:ext>
              </a:extLst>
            </p:cNvPr>
            <p:cNvCxnSpPr>
              <a:cxnSpLocks/>
              <a:stCxn id="74" idx="2"/>
              <a:endCxn id="73" idx="0"/>
            </p:cNvCxnSpPr>
            <p:nvPr/>
          </p:nvCxnSpPr>
          <p:spPr>
            <a:xfrm>
              <a:off x="9429844" y="2266999"/>
              <a:ext cx="0" cy="117742"/>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4DA2FB4B-DE7F-1B28-F367-B6B1AE72D522}"/>
                </a:ext>
              </a:extLst>
            </p:cNvPr>
            <p:cNvCxnSpPr>
              <a:cxnSpLocks/>
              <a:stCxn id="75" idx="2"/>
              <a:endCxn id="84" idx="0"/>
            </p:cNvCxnSpPr>
            <p:nvPr/>
          </p:nvCxnSpPr>
          <p:spPr>
            <a:xfrm>
              <a:off x="11073387" y="2266999"/>
              <a:ext cx="1" cy="117742"/>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ED2309A7-3699-C226-9F14-3BA7235B5403}"/>
                </a:ext>
              </a:extLst>
            </p:cNvPr>
            <p:cNvSpPr/>
            <p:nvPr/>
          </p:nvSpPr>
          <p:spPr>
            <a:xfrm>
              <a:off x="8654745" y="2988424"/>
              <a:ext cx="457200" cy="24534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r>
                <a:rPr lang="en-US" sz="1600" b="1" dirty="0">
                  <a:latin typeface="Arial" panose="020B0604020202020204" pitchFamily="34" charset="0"/>
                  <a:cs typeface="Arial" panose="020B0604020202020204" pitchFamily="34" charset="0"/>
                </a:rPr>
                <a:t>YES</a:t>
              </a:r>
            </a:p>
          </p:txBody>
        </p:sp>
        <p:sp>
          <p:nvSpPr>
            <p:cNvPr id="89" name="Rectangle 88">
              <a:extLst>
                <a:ext uri="{FF2B5EF4-FFF2-40B4-BE49-F238E27FC236}">
                  <a16:creationId xmlns:a16="http://schemas.microsoft.com/office/drawing/2014/main" id="{C309B439-A9C9-1140-CC68-7EBC7A75D486}"/>
                </a:ext>
              </a:extLst>
            </p:cNvPr>
            <p:cNvSpPr/>
            <p:nvPr/>
          </p:nvSpPr>
          <p:spPr>
            <a:xfrm>
              <a:off x="10845667" y="2988424"/>
              <a:ext cx="457200" cy="24534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r>
                <a:rPr lang="en-US" sz="1600" b="1" dirty="0">
                  <a:latin typeface="Arial" panose="020B0604020202020204" pitchFamily="34" charset="0"/>
                  <a:cs typeface="Arial" panose="020B0604020202020204" pitchFamily="34" charset="0"/>
                </a:rPr>
                <a:t>NO</a:t>
              </a:r>
            </a:p>
          </p:txBody>
        </p:sp>
        <p:cxnSp>
          <p:nvCxnSpPr>
            <p:cNvPr id="90" name="Connector: Elbow 89">
              <a:extLst>
                <a:ext uri="{FF2B5EF4-FFF2-40B4-BE49-F238E27FC236}">
                  <a16:creationId xmlns:a16="http://schemas.microsoft.com/office/drawing/2014/main" id="{69E1994B-17D2-601B-11CD-A5AEEBCC5883}"/>
                </a:ext>
              </a:extLst>
            </p:cNvPr>
            <p:cNvCxnSpPr>
              <a:cxnSpLocks/>
              <a:stCxn id="73" idx="2"/>
              <a:endCxn id="89" idx="1"/>
            </p:cNvCxnSpPr>
            <p:nvPr/>
          </p:nvCxnSpPr>
          <p:spPr>
            <a:xfrm rot="16200000" flipH="1">
              <a:off x="10017549" y="2282977"/>
              <a:ext cx="240413" cy="1415823"/>
            </a:xfrm>
            <a:prstGeom prst="bentConnector2">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E2B1E8FD-E812-CD9D-4557-0E86E632B788}"/>
                </a:ext>
              </a:extLst>
            </p:cNvPr>
            <p:cNvSpPr/>
            <p:nvPr/>
          </p:nvSpPr>
          <p:spPr>
            <a:xfrm>
              <a:off x="8560334" y="4148754"/>
              <a:ext cx="457200" cy="24534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r>
                <a:rPr lang="en-US" sz="1600" b="1" dirty="0">
                  <a:latin typeface="Arial" panose="020B0604020202020204" pitchFamily="34" charset="0"/>
                  <a:cs typeface="Arial" panose="020B0604020202020204" pitchFamily="34" charset="0"/>
                </a:rPr>
                <a:t>YES</a:t>
              </a:r>
            </a:p>
          </p:txBody>
        </p:sp>
        <p:sp>
          <p:nvSpPr>
            <p:cNvPr id="92" name="Rectangle 91">
              <a:extLst>
                <a:ext uri="{FF2B5EF4-FFF2-40B4-BE49-F238E27FC236}">
                  <a16:creationId xmlns:a16="http://schemas.microsoft.com/office/drawing/2014/main" id="{0E57BEF3-1D39-FCF5-A910-C4A50D665201}"/>
                </a:ext>
              </a:extLst>
            </p:cNvPr>
            <p:cNvSpPr/>
            <p:nvPr/>
          </p:nvSpPr>
          <p:spPr>
            <a:xfrm>
              <a:off x="9694658" y="4148754"/>
              <a:ext cx="457200" cy="24534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Autofit/>
            </a:bodyPr>
            <a:lstStyle/>
            <a:p>
              <a:pPr algn="ctr"/>
              <a:r>
                <a:rPr lang="en-US" sz="1600" b="1" dirty="0">
                  <a:latin typeface="Arial" panose="020B0604020202020204" pitchFamily="34" charset="0"/>
                  <a:cs typeface="Arial" panose="020B0604020202020204" pitchFamily="34" charset="0"/>
                </a:rPr>
                <a:t>NO</a:t>
              </a:r>
            </a:p>
          </p:txBody>
        </p:sp>
        <p:cxnSp>
          <p:nvCxnSpPr>
            <p:cNvPr id="93" name="Straight Arrow Connector 92">
              <a:extLst>
                <a:ext uri="{FF2B5EF4-FFF2-40B4-BE49-F238E27FC236}">
                  <a16:creationId xmlns:a16="http://schemas.microsoft.com/office/drawing/2014/main" id="{9B97E962-F570-C8BE-BC78-6CE7D76039C0}"/>
                </a:ext>
              </a:extLst>
            </p:cNvPr>
            <p:cNvCxnSpPr>
              <a:cxnSpLocks/>
              <a:stCxn id="88" idx="2"/>
              <a:endCxn id="85" idx="0"/>
            </p:cNvCxnSpPr>
            <p:nvPr/>
          </p:nvCxnSpPr>
          <p:spPr>
            <a:xfrm>
              <a:off x="8883345" y="3233768"/>
              <a:ext cx="0" cy="117742"/>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2080F3A4-1550-6D65-3552-22FC0753E156}"/>
                </a:ext>
              </a:extLst>
            </p:cNvPr>
            <p:cNvCxnSpPr>
              <a:cxnSpLocks/>
              <a:stCxn id="89" idx="2"/>
              <a:endCxn id="83" idx="0"/>
            </p:cNvCxnSpPr>
            <p:nvPr/>
          </p:nvCxnSpPr>
          <p:spPr>
            <a:xfrm>
              <a:off x="11074267" y="3233768"/>
              <a:ext cx="0" cy="1362252"/>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95" name="Connector: Elbow 94">
              <a:extLst>
                <a:ext uri="{FF2B5EF4-FFF2-40B4-BE49-F238E27FC236}">
                  <a16:creationId xmlns:a16="http://schemas.microsoft.com/office/drawing/2014/main" id="{EE43BD67-C122-3DC0-7905-89005742410E}"/>
                </a:ext>
              </a:extLst>
            </p:cNvPr>
            <p:cNvCxnSpPr>
              <a:cxnSpLocks/>
              <a:stCxn id="85" idx="2"/>
              <a:endCxn id="91" idx="0"/>
            </p:cNvCxnSpPr>
            <p:nvPr/>
          </p:nvCxnSpPr>
          <p:spPr>
            <a:xfrm rot="5400000">
              <a:off x="8680489" y="3945898"/>
              <a:ext cx="311302" cy="94411"/>
            </a:xfrm>
            <a:prstGeom prst="bentConnector3">
              <a:avLst>
                <a:gd name="adj1" fmla="val 5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C3A87C96-008E-DFE5-F712-6A4EEE785493}"/>
                </a:ext>
              </a:extLst>
            </p:cNvPr>
            <p:cNvCxnSpPr>
              <a:cxnSpLocks/>
              <a:stCxn id="91" idx="2"/>
              <a:endCxn id="82" idx="0"/>
            </p:cNvCxnSpPr>
            <p:nvPr/>
          </p:nvCxnSpPr>
          <p:spPr>
            <a:xfrm>
              <a:off x="8788934" y="4394098"/>
              <a:ext cx="0" cy="201922"/>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EEE3143F-802D-3994-6A9D-5C4619E1D453}"/>
                </a:ext>
              </a:extLst>
            </p:cNvPr>
            <p:cNvCxnSpPr>
              <a:cxnSpLocks/>
              <a:stCxn id="92" idx="2"/>
              <a:endCxn id="81" idx="0"/>
            </p:cNvCxnSpPr>
            <p:nvPr/>
          </p:nvCxnSpPr>
          <p:spPr>
            <a:xfrm>
              <a:off x="9923258" y="4394098"/>
              <a:ext cx="0" cy="201922"/>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878873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CA4040-7DD8-B3CF-82F7-F5A1F8FB80E3}"/>
              </a:ext>
            </a:extLst>
          </p:cNvPr>
          <p:cNvSpPr>
            <a:spLocks noGrp="1"/>
          </p:cNvSpPr>
          <p:nvPr>
            <p:ph type="ctrTitle"/>
          </p:nvPr>
        </p:nvSpPr>
        <p:spPr/>
        <p:txBody>
          <a:bodyPr/>
          <a:lstStyle/>
          <a:p>
            <a:r>
              <a:rPr lang="en-US" dirty="0"/>
              <a:t>Determining Clinical Eligibility and Confirming HIV-Negative Status</a:t>
            </a:r>
          </a:p>
        </p:txBody>
      </p:sp>
    </p:spTree>
    <p:custDataLst>
      <p:tags r:id="rId1"/>
    </p:custDataLst>
    <p:extLst>
      <p:ext uri="{BB962C8B-B14F-4D97-AF65-F5344CB8AC3E}">
        <p14:creationId xmlns:p14="http://schemas.microsoft.com/office/powerpoint/2010/main" val="2567498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844D63-1FC9-B0B6-2F01-3CB441D44B87}"/>
              </a:ext>
            </a:extLst>
          </p:cNvPr>
          <p:cNvSpPr>
            <a:spLocks noGrp="1"/>
          </p:cNvSpPr>
          <p:nvPr>
            <p:ph type="title"/>
          </p:nvPr>
        </p:nvSpPr>
        <p:spPr>
          <a:xfrm>
            <a:off x="609600" y="266700"/>
            <a:ext cx="10972800" cy="1138773"/>
          </a:xfrm>
        </p:spPr>
        <p:txBody>
          <a:bodyPr/>
          <a:lstStyle/>
          <a:p>
            <a:r>
              <a:rPr lang="en-US" dirty="0"/>
              <a:t>Clinical Eligibility for PrEP</a:t>
            </a:r>
            <a:br>
              <a:rPr lang="en-US" sz="3600" b="0" i="1" dirty="0">
                <a:solidFill>
                  <a:schemeClr val="tx1"/>
                </a:solidFill>
              </a:rPr>
            </a:br>
            <a:r>
              <a:rPr lang="en-US" sz="3600" b="0" i="1" dirty="0">
                <a:solidFill>
                  <a:schemeClr val="tx1"/>
                </a:solidFill>
              </a:rPr>
              <a:t>2021 Updated CDC Practice Guidelines</a:t>
            </a:r>
            <a:endParaRPr lang="en-US" b="0" i="1" dirty="0">
              <a:solidFill>
                <a:schemeClr val="tx1"/>
              </a:solidFill>
            </a:endParaRPr>
          </a:p>
        </p:txBody>
      </p:sp>
      <p:graphicFrame>
        <p:nvGraphicFramePr>
          <p:cNvPr id="6" name="Table 6">
            <a:extLst>
              <a:ext uri="{FF2B5EF4-FFF2-40B4-BE49-F238E27FC236}">
                <a16:creationId xmlns:a16="http://schemas.microsoft.com/office/drawing/2014/main" id="{1A770E6C-7681-721F-9ED0-A0CBF7300493}"/>
              </a:ext>
            </a:extLst>
          </p:cNvPr>
          <p:cNvGraphicFramePr>
            <a:graphicFrameLocks noGrp="1"/>
          </p:cNvGraphicFramePr>
          <p:nvPr>
            <p:extLst>
              <p:ext uri="{D42A27DB-BD31-4B8C-83A1-F6EECF244321}">
                <p14:modId xmlns:p14="http://schemas.microsoft.com/office/powerpoint/2010/main" val="2827103006"/>
              </p:ext>
            </p:extLst>
          </p:nvPr>
        </p:nvGraphicFramePr>
        <p:xfrm>
          <a:off x="609600" y="1600200"/>
          <a:ext cx="10972800" cy="4541520"/>
        </p:xfrm>
        <a:graphic>
          <a:graphicData uri="http://schemas.openxmlformats.org/drawingml/2006/table">
            <a:tbl>
              <a:tblPr firstRow="1" bandRow="1">
                <a:tableStyleId>{5C22544A-7EE6-4342-B048-85BDC9FD1C3A}</a:tableStyleId>
              </a:tblPr>
              <a:tblGrid>
                <a:gridCol w="2933700">
                  <a:extLst>
                    <a:ext uri="{9D8B030D-6E8A-4147-A177-3AD203B41FA5}">
                      <a16:colId xmlns:a16="http://schemas.microsoft.com/office/drawing/2014/main" val="1357873539"/>
                    </a:ext>
                  </a:extLst>
                </a:gridCol>
                <a:gridCol w="5509260">
                  <a:extLst>
                    <a:ext uri="{9D8B030D-6E8A-4147-A177-3AD203B41FA5}">
                      <a16:colId xmlns:a16="http://schemas.microsoft.com/office/drawing/2014/main" val="1022621448"/>
                    </a:ext>
                  </a:extLst>
                </a:gridCol>
                <a:gridCol w="2529840">
                  <a:extLst>
                    <a:ext uri="{9D8B030D-6E8A-4147-A177-3AD203B41FA5}">
                      <a16:colId xmlns:a16="http://schemas.microsoft.com/office/drawing/2014/main" val="1523416097"/>
                    </a:ext>
                  </a:extLst>
                </a:gridCol>
              </a:tblGrid>
              <a:tr h="0">
                <a:tc>
                  <a:txBody>
                    <a:bodyPr/>
                    <a:lstStyle/>
                    <a:p>
                      <a:r>
                        <a:rPr lang="en-US" sz="2200" dirty="0">
                          <a:latin typeface="Arial" panose="020B0604020202020204" pitchFamily="34" charset="0"/>
                          <a:cs typeface="Arial" panose="020B0604020202020204" pitchFamily="34" charset="0"/>
                        </a:rPr>
                        <a:t>Identify/Determine</a:t>
                      </a:r>
                    </a:p>
                  </a:txBody>
                  <a:tcP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sz="2200" dirty="0">
                          <a:latin typeface="Arial" panose="020B0604020202020204" pitchFamily="34" charset="0"/>
                          <a:cs typeface="Arial" panose="020B0604020202020204" pitchFamily="34" charset="0"/>
                        </a:rPr>
                        <a:t>Sexually Active Adults and Teens</a:t>
                      </a:r>
                    </a:p>
                  </a:txBody>
                  <a:tcP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sz="2200" dirty="0">
                          <a:latin typeface="Arial" panose="020B0604020202020204" pitchFamily="34" charset="0"/>
                          <a:cs typeface="Arial" panose="020B0604020202020204" pitchFamily="34" charset="0"/>
                        </a:rPr>
                        <a:t>IDUs</a:t>
                      </a:r>
                    </a:p>
                  </a:txBody>
                  <a:tcP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974364785"/>
                  </a:ext>
                </a:extLst>
              </a:tr>
              <a:tr h="0">
                <a:tc>
                  <a:txBody>
                    <a:bodyPr/>
                    <a:lstStyle/>
                    <a:p>
                      <a:r>
                        <a:rPr lang="en-US" sz="1800" b="1" dirty="0">
                          <a:latin typeface="Arial" panose="020B0604020202020204" pitchFamily="34" charset="0"/>
                          <a:cs typeface="Arial" panose="020B0604020202020204" pitchFamily="34" charset="0"/>
                        </a:rPr>
                        <a:t>Substantial Risk of Acquiring HIV Infection</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latin typeface="Arial" panose="020B0604020202020204" pitchFamily="34" charset="0"/>
                          <a:cs typeface="Arial" panose="020B0604020202020204" pitchFamily="34" charset="0"/>
                        </a:rPr>
                        <a:t>Anal or Vaginal Sex in Past 6 months AND Any of the Following:</a:t>
                      </a:r>
                    </a:p>
                    <a:p>
                      <a:pPr marL="114300" indent="-114300">
                        <a:buClr>
                          <a:srgbClr val="0070C0"/>
                        </a:buClr>
                        <a:buFont typeface="Arial" panose="020B0604020202020204" pitchFamily="34" charset="0"/>
                        <a:buChar char="•"/>
                      </a:pPr>
                      <a:r>
                        <a:rPr lang="en-US" sz="1800" dirty="0">
                          <a:latin typeface="Arial" panose="020B0604020202020204" pitchFamily="34" charset="0"/>
                          <a:cs typeface="Arial" panose="020B0604020202020204" pitchFamily="34" charset="0"/>
                        </a:rPr>
                        <a:t>Sex partner LWH</a:t>
                      </a:r>
                    </a:p>
                    <a:p>
                      <a:pPr marL="114300" indent="-114300">
                        <a:buClr>
                          <a:srgbClr val="0070C0"/>
                        </a:buClr>
                        <a:buFont typeface="Arial" panose="020B0604020202020204" pitchFamily="34" charset="0"/>
                        <a:buChar char="•"/>
                      </a:pPr>
                      <a:r>
                        <a:rPr lang="en-US" sz="1800" dirty="0">
                          <a:latin typeface="Arial" panose="020B0604020202020204" pitchFamily="34" charset="0"/>
                          <a:cs typeface="Arial" panose="020B0604020202020204" pitchFamily="34" charset="0"/>
                        </a:rPr>
                        <a:t>Bacterial STI in the past 6 months</a:t>
                      </a:r>
                    </a:p>
                    <a:p>
                      <a:pPr marL="114300" indent="-114300">
                        <a:buClr>
                          <a:srgbClr val="0070C0"/>
                        </a:buClr>
                        <a:buFont typeface="Arial" panose="020B0604020202020204" pitchFamily="34" charset="0"/>
                        <a:buChar char="•"/>
                      </a:pPr>
                      <a:r>
                        <a:rPr lang="en-US" sz="1800" dirty="0">
                          <a:latin typeface="Arial" panose="020B0604020202020204" pitchFamily="34" charset="0"/>
                          <a:cs typeface="Arial" panose="020B0604020202020204" pitchFamily="34" charset="0"/>
                        </a:rPr>
                        <a:t>Inconsistent/no condom use</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indent="-114300">
                        <a:buClr>
                          <a:srgbClr val="0070C0"/>
                        </a:buClr>
                        <a:buFont typeface="Arial" panose="020B0604020202020204" pitchFamily="34" charset="0"/>
                        <a:buChar char="•"/>
                      </a:pPr>
                      <a:r>
                        <a:rPr lang="en-US" sz="1800" dirty="0">
                          <a:latin typeface="Arial" panose="020B0604020202020204" pitchFamily="34" charset="0"/>
                          <a:cs typeface="Arial" panose="020B0604020202020204" pitchFamily="34" charset="0"/>
                        </a:rPr>
                        <a:t>ID partner LWH</a:t>
                      </a:r>
                    </a:p>
                    <a:p>
                      <a:pPr marL="114300" indent="-114300">
                        <a:buClr>
                          <a:srgbClr val="0070C0"/>
                        </a:buClr>
                        <a:buFont typeface="Arial" panose="020B0604020202020204" pitchFamily="34" charset="0"/>
                        <a:buChar char="•"/>
                      </a:pPr>
                      <a:r>
                        <a:rPr lang="en-US" sz="1800" dirty="0">
                          <a:latin typeface="Arial" panose="020B0604020202020204" pitchFamily="34" charset="0"/>
                          <a:cs typeface="Arial" panose="020B0604020202020204" pitchFamily="34" charset="0"/>
                        </a:rPr>
                        <a:t>Sharing ID equipment/works</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772009"/>
                  </a:ext>
                </a:extLst>
              </a:tr>
              <a:tr h="0">
                <a:tc rowSpan="2">
                  <a:txBody>
                    <a:bodyPr/>
                    <a:lstStyle/>
                    <a:p>
                      <a:r>
                        <a:rPr lang="en-US" sz="1800" b="1" dirty="0">
                          <a:latin typeface="Arial" panose="020B0604020202020204" pitchFamily="34" charset="0"/>
                          <a:cs typeface="Arial" panose="020B0604020202020204" pitchFamily="34" charset="0"/>
                        </a:rPr>
                        <a:t>Clinical Eligibility</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r>
                        <a:rPr lang="en-US" sz="1800" b="1" dirty="0">
                          <a:latin typeface="Arial" panose="020B0604020202020204" pitchFamily="34" charset="0"/>
                          <a:cs typeface="Arial" panose="020B0604020202020204" pitchFamily="34" charset="0"/>
                        </a:rPr>
                        <a:t>The Following Conditions Must Be Met for Daily Oral PrEP Use:</a:t>
                      </a:r>
                    </a:p>
                    <a:p>
                      <a:pPr marL="114300" indent="-114300">
                        <a:buClr>
                          <a:srgbClr val="0070C0"/>
                        </a:buClr>
                        <a:buFont typeface="Arial" panose="020B0604020202020204" pitchFamily="34" charset="0"/>
                        <a:buChar char="•"/>
                      </a:pPr>
                      <a:r>
                        <a:rPr lang="en-US" sz="1800" dirty="0">
                          <a:latin typeface="Arial" panose="020B0604020202020204" pitchFamily="34" charset="0"/>
                          <a:cs typeface="Arial" panose="020B0604020202020204" pitchFamily="34" charset="0"/>
                        </a:rPr>
                        <a:t>HIV-1/2 Ag/Ab test result within 1 week before initially prescribing PrEP</a:t>
                      </a:r>
                    </a:p>
                    <a:p>
                      <a:pPr marL="114300" indent="-114300">
                        <a:buClr>
                          <a:srgbClr val="0070C0"/>
                        </a:buClr>
                        <a:buFont typeface="Arial" panose="020B0604020202020204" pitchFamily="34" charset="0"/>
                        <a:buChar char="•"/>
                      </a:pPr>
                      <a:r>
                        <a:rPr lang="en-US" sz="1800" dirty="0">
                          <a:latin typeface="Arial" panose="020B0604020202020204" pitchFamily="34" charset="0"/>
                          <a:cs typeface="Arial" panose="020B0604020202020204" pitchFamily="34" charset="0"/>
                        </a:rPr>
                        <a:t>No signs/symptoms of AHI</a:t>
                      </a:r>
                    </a:p>
                    <a:p>
                      <a:pPr marL="114300" indent="-114300">
                        <a:buClr>
                          <a:srgbClr val="0070C0"/>
                        </a:buClr>
                        <a:buFont typeface="Arial" panose="020B0604020202020204" pitchFamily="34" charset="0"/>
                        <a:buChar char="•"/>
                      </a:pPr>
                      <a:r>
                        <a:rPr lang="en-US" sz="1800" dirty="0">
                          <a:latin typeface="Arial" panose="020B0604020202020204" pitchFamily="34" charset="0"/>
                          <a:cs typeface="Arial" panose="020B0604020202020204" pitchFamily="34" charset="0"/>
                        </a:rPr>
                        <a:t>Estimated creatinine clearance ≥30 mL/min/1.73 m</a:t>
                      </a:r>
                      <a:r>
                        <a:rPr lang="en-US" sz="1800" baseline="30000" dirty="0">
                          <a:latin typeface="Arial" panose="020B0604020202020204" pitchFamily="34" charset="0"/>
                          <a:cs typeface="Arial" panose="020B0604020202020204" pitchFamily="34" charset="0"/>
                        </a:rPr>
                        <a:t>2</a:t>
                      </a:r>
                    </a:p>
                    <a:p>
                      <a:pPr marL="114300" indent="-114300">
                        <a:buClr>
                          <a:srgbClr val="0070C0"/>
                        </a:buClr>
                        <a:buFont typeface="Arial" panose="020B0604020202020204" pitchFamily="34" charset="0"/>
                        <a:buChar char="•"/>
                      </a:pPr>
                      <a:r>
                        <a:rPr lang="en-US" sz="1800" baseline="0" dirty="0">
                          <a:latin typeface="Arial" panose="020B0604020202020204" pitchFamily="34" charset="0"/>
                          <a:cs typeface="Arial" panose="020B0604020202020204" pitchFamily="34" charset="0"/>
                        </a:rPr>
                        <a:t>No contraindicated medications</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dirty="0"/>
                    </a:p>
                  </a:txBody>
                  <a:tcPr/>
                </a:tc>
                <a:extLst>
                  <a:ext uri="{0D108BD9-81ED-4DB2-BD59-A6C34878D82A}">
                    <a16:rowId xmlns:a16="http://schemas.microsoft.com/office/drawing/2014/main" val="102669177"/>
                  </a:ext>
                </a:extLst>
              </a:tr>
              <a:tr h="0">
                <a:tc vMerge="1">
                  <a:txBody>
                    <a:bodyPr/>
                    <a:lstStyle/>
                    <a:p>
                      <a:endParaRPr lang="en-US"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The Following Conditions Must Be Met for PrEP with CAB LAI:</a:t>
                      </a:r>
                    </a:p>
                    <a:p>
                      <a:pPr marL="114300" indent="-114300">
                        <a:buClr>
                          <a:srgbClr val="0070C0"/>
                        </a:buClr>
                        <a:buFont typeface="Arial" panose="020B0604020202020204" pitchFamily="34" charset="0"/>
                        <a:buChar char="•"/>
                      </a:pPr>
                      <a:r>
                        <a:rPr lang="en-US" sz="1800" dirty="0">
                          <a:latin typeface="Arial" panose="020B0604020202020204" pitchFamily="34" charset="0"/>
                          <a:cs typeface="Arial" panose="020B0604020202020204" pitchFamily="34" charset="0"/>
                        </a:rPr>
                        <a:t>HIV-1/2 Ag/Ab test result within 1 week before initially prescribing PrEP</a:t>
                      </a:r>
                    </a:p>
                    <a:p>
                      <a:pPr marL="114300" indent="-114300">
                        <a:buClr>
                          <a:srgbClr val="0070C0"/>
                        </a:buClr>
                        <a:buFont typeface="Arial" panose="020B0604020202020204" pitchFamily="34" charset="0"/>
                        <a:buChar char="•"/>
                      </a:pPr>
                      <a:r>
                        <a:rPr lang="en-US" sz="1800" dirty="0">
                          <a:latin typeface="Arial" panose="020B0604020202020204" pitchFamily="34" charset="0"/>
                          <a:cs typeface="Arial" panose="020B0604020202020204" pitchFamily="34" charset="0"/>
                        </a:rPr>
                        <a:t>No signs/symptoms of AHI</a:t>
                      </a:r>
                      <a:endParaRPr lang="en-US" sz="1800" baseline="30000" dirty="0">
                        <a:latin typeface="Arial" panose="020B0604020202020204" pitchFamily="34" charset="0"/>
                        <a:cs typeface="Arial" panose="020B0604020202020204" pitchFamily="34" charset="0"/>
                      </a:endParaRPr>
                    </a:p>
                    <a:p>
                      <a:pPr marL="114300" indent="-114300">
                        <a:buClr>
                          <a:srgbClr val="0070C0"/>
                        </a:buClr>
                        <a:buFont typeface="Arial" panose="020B0604020202020204" pitchFamily="34" charset="0"/>
                        <a:buChar char="•"/>
                      </a:pPr>
                      <a:r>
                        <a:rPr lang="en-US" sz="1800" baseline="0" dirty="0">
                          <a:latin typeface="Arial" panose="020B0604020202020204" pitchFamily="34" charset="0"/>
                          <a:cs typeface="Arial" panose="020B0604020202020204" pitchFamily="34" charset="0"/>
                        </a:rPr>
                        <a:t>No contraindicated medications</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dirty="0"/>
                    </a:p>
                  </a:txBody>
                  <a:tcPr/>
                </a:tc>
                <a:extLst>
                  <a:ext uri="{0D108BD9-81ED-4DB2-BD59-A6C34878D82A}">
                    <a16:rowId xmlns:a16="http://schemas.microsoft.com/office/drawing/2014/main" val="3005177844"/>
                  </a:ext>
                </a:extLst>
              </a:tr>
            </a:tbl>
          </a:graphicData>
        </a:graphic>
      </p:graphicFrame>
      <p:sp>
        <p:nvSpPr>
          <p:cNvPr id="3" name="Footer Placeholder 2">
            <a:extLst>
              <a:ext uri="{FF2B5EF4-FFF2-40B4-BE49-F238E27FC236}">
                <a16:creationId xmlns:a16="http://schemas.microsoft.com/office/drawing/2014/main" id="{163F5A65-5EDF-504E-C421-CC527CD21185}"/>
              </a:ext>
            </a:extLst>
          </p:cNvPr>
          <p:cNvSpPr>
            <a:spLocks noGrp="1"/>
          </p:cNvSpPr>
          <p:nvPr>
            <p:ph type="ftr" sz="quarter" idx="10"/>
          </p:nvPr>
        </p:nvSpPr>
        <p:spPr>
          <a:xfrm>
            <a:off x="609600" y="6260068"/>
            <a:ext cx="10972800" cy="369332"/>
          </a:xfrm>
        </p:spPr>
        <p:txBody>
          <a:bodyPr/>
          <a:lstStyle/>
          <a:p>
            <a:r>
              <a:rPr lang="en-US" dirty="0">
                <a:solidFill>
                  <a:srgbClr val="313537"/>
                </a:solidFill>
              </a:rPr>
              <a:t>AHI, acute HIV infection; ID, injection drug; LWH, living with HIV; </a:t>
            </a:r>
          </a:p>
          <a:p>
            <a:r>
              <a:rPr lang="en-US" dirty="0">
                <a:solidFill>
                  <a:srgbClr val="313537"/>
                </a:solidFill>
              </a:rPr>
              <a:t>CDC. PrEP Clinical Practice Guidelines – 2021 Update. https://www.cdc.gov/hiv/pdf/risk/prep/cdc-hiv-prep-guidelines-2021.pdf; Accessed August 22, 2022.</a:t>
            </a:r>
            <a:endParaRPr lang="en-US" dirty="0"/>
          </a:p>
        </p:txBody>
      </p:sp>
    </p:spTree>
    <p:custDataLst>
      <p:tags r:id="rId1"/>
    </p:custDataLst>
    <p:extLst>
      <p:ext uri="{BB962C8B-B14F-4D97-AF65-F5344CB8AC3E}">
        <p14:creationId xmlns:p14="http://schemas.microsoft.com/office/powerpoint/2010/main" val="3553944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
            <a:ext cx="10972800" cy="1243417"/>
          </a:xfrm>
        </p:spPr>
        <p:txBody>
          <a:bodyPr/>
          <a:lstStyle/>
          <a:p>
            <a:r>
              <a:rPr lang="en-US" dirty="0"/>
              <a:t>Assess for Clinical Signs &amp; Symptoms of AHI in Last 4 Weeks</a:t>
            </a:r>
          </a:p>
        </p:txBody>
      </p:sp>
      <p:sp>
        <p:nvSpPr>
          <p:cNvPr id="12" name="Content Placeholder 11">
            <a:extLst>
              <a:ext uri="{FF2B5EF4-FFF2-40B4-BE49-F238E27FC236}">
                <a16:creationId xmlns:a16="http://schemas.microsoft.com/office/drawing/2014/main" id="{DD050BD5-86C8-44E3-BF3E-60505B47D135}"/>
              </a:ext>
            </a:extLst>
          </p:cNvPr>
          <p:cNvSpPr>
            <a:spLocks noGrp="1"/>
          </p:cNvSpPr>
          <p:nvPr>
            <p:ph idx="1"/>
          </p:nvPr>
        </p:nvSpPr>
        <p:spPr>
          <a:xfrm>
            <a:off x="7559040" y="2057400"/>
            <a:ext cx="4023360" cy="1895904"/>
          </a:xfrm>
        </p:spPr>
        <p:txBody>
          <a:bodyPr/>
          <a:lstStyle/>
          <a:p>
            <a:r>
              <a:rPr lang="en-US" dirty="0"/>
              <a:t>Male/female differences in features were most significant for myalgia (50% vs 26%)</a:t>
            </a:r>
          </a:p>
          <a:p>
            <a:pPr lvl="0"/>
            <a:r>
              <a:rPr lang="en-US" dirty="0"/>
              <a:t>If concern for acute HIV, check HIV viral load</a:t>
            </a:r>
          </a:p>
        </p:txBody>
      </p:sp>
      <p:graphicFrame>
        <p:nvGraphicFramePr>
          <p:cNvPr id="14" name="Table 13"/>
          <p:cNvGraphicFramePr>
            <a:graphicFrameLocks noGrp="1"/>
          </p:cNvGraphicFramePr>
          <p:nvPr>
            <p:extLst>
              <p:ext uri="{D42A27DB-BD31-4B8C-83A1-F6EECF244321}">
                <p14:modId xmlns:p14="http://schemas.microsoft.com/office/powerpoint/2010/main" val="1789157021"/>
              </p:ext>
            </p:extLst>
          </p:nvPr>
        </p:nvGraphicFramePr>
        <p:xfrm>
          <a:off x="609600" y="2057400"/>
          <a:ext cx="6499860" cy="3339656"/>
        </p:xfrm>
        <a:graphic>
          <a:graphicData uri="http://schemas.openxmlformats.org/drawingml/2006/table">
            <a:tbl>
              <a:tblPr firstRow="1" bandRow="1">
                <a:tableStyleId>{5C22544A-7EE6-4342-B048-85BDC9FD1C3A}</a:tableStyleId>
              </a:tblPr>
              <a:tblGrid>
                <a:gridCol w="3249930">
                  <a:extLst>
                    <a:ext uri="{9D8B030D-6E8A-4147-A177-3AD203B41FA5}">
                      <a16:colId xmlns:a16="http://schemas.microsoft.com/office/drawing/2014/main" val="1483575594"/>
                    </a:ext>
                  </a:extLst>
                </a:gridCol>
                <a:gridCol w="3249930">
                  <a:extLst>
                    <a:ext uri="{9D8B030D-6E8A-4147-A177-3AD203B41FA5}">
                      <a16:colId xmlns:a16="http://schemas.microsoft.com/office/drawing/2014/main" val="4071061734"/>
                    </a:ext>
                  </a:extLst>
                </a:gridCol>
              </a:tblGrid>
              <a:tr h="143237">
                <a:tc>
                  <a:txBody>
                    <a:bodyPr/>
                    <a:lstStyle/>
                    <a:p>
                      <a:pPr>
                        <a:lnSpc>
                          <a:spcPct val="88000"/>
                        </a:lnSpc>
                      </a:pPr>
                      <a:r>
                        <a:rPr lang="en-US" sz="2400" b="1" dirty="0">
                          <a:solidFill>
                            <a:schemeClr val="bg1"/>
                          </a:solidFill>
                          <a:latin typeface="Arial" panose="020B0604020202020204" pitchFamily="34" charset="0"/>
                          <a:cs typeface="Arial" panose="020B0604020202020204" pitchFamily="34" charset="0"/>
                        </a:rPr>
                        <a:t>Features</a:t>
                      </a:r>
                    </a:p>
                  </a:txBody>
                  <a:tcPr marT="27432" marB="27432"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88000"/>
                        </a:lnSpc>
                        <a:tabLst>
                          <a:tab pos="914400" algn="l"/>
                        </a:tabLst>
                      </a:pPr>
                      <a:r>
                        <a:rPr lang="en-US" sz="2400" b="1" dirty="0">
                          <a:solidFill>
                            <a:schemeClr val="bg1"/>
                          </a:solidFill>
                          <a:latin typeface="Arial" panose="020B0604020202020204" pitchFamily="34" charset="0"/>
                          <a:cs typeface="Arial" panose="020B0604020202020204" pitchFamily="34" charset="0"/>
                        </a:rPr>
                        <a:t>(n=375</a:t>
                      </a:r>
                      <a:r>
                        <a:rPr lang="en-US" sz="2400" b="1" baseline="30000" dirty="0">
                          <a:solidFill>
                            <a:schemeClr val="bg1"/>
                          </a:solidFill>
                          <a:latin typeface="Arial" panose="020B0604020202020204" pitchFamily="34" charset="0"/>
                          <a:cs typeface="Arial" panose="020B0604020202020204" pitchFamily="34" charset="0"/>
                        </a:rPr>
                        <a:t>a</a:t>
                      </a:r>
                      <a:r>
                        <a:rPr lang="en-US" sz="2400" b="1" baseline="0" dirty="0">
                          <a:solidFill>
                            <a:schemeClr val="bg1"/>
                          </a:solidFill>
                          <a:latin typeface="Arial" panose="020B0604020202020204" pitchFamily="34" charset="0"/>
                          <a:cs typeface="Arial" panose="020B0604020202020204" pitchFamily="34" charset="0"/>
                        </a:rPr>
                        <a:t>), %</a:t>
                      </a:r>
                      <a:endParaRPr lang="en-US" sz="2400" b="1" baseline="30000" dirty="0">
                        <a:solidFill>
                          <a:schemeClr val="bg1"/>
                        </a:solidFill>
                        <a:latin typeface="Arial" panose="020B0604020202020204" pitchFamily="34" charset="0"/>
                        <a:cs typeface="Arial" panose="020B0604020202020204" pitchFamily="34" charset="0"/>
                      </a:endParaRPr>
                    </a:p>
                  </a:txBody>
                  <a:tcPr marT="27432" marB="27432"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20706246"/>
                  </a:ext>
                </a:extLst>
              </a:tr>
              <a:tr h="122836">
                <a:tc>
                  <a:txBody>
                    <a:bodyPr/>
                    <a:lstStyle/>
                    <a:p>
                      <a:pPr>
                        <a:lnSpc>
                          <a:spcPct val="88000"/>
                        </a:lnSpc>
                      </a:pPr>
                      <a:r>
                        <a:rPr lang="en-US" sz="1800" b="1" dirty="0">
                          <a:solidFill>
                            <a:srgbClr val="000000"/>
                          </a:solidFill>
                          <a:latin typeface="Arial" panose="020B0604020202020204" pitchFamily="34" charset="0"/>
                          <a:cs typeface="Arial" panose="020B0604020202020204" pitchFamily="34" charset="0"/>
                        </a:rPr>
                        <a:t>Fever</a:t>
                      </a:r>
                      <a:endParaRPr lang="en-US" sz="1800" b="1" baseline="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8000"/>
                        </a:lnSpc>
                      </a:pPr>
                      <a:r>
                        <a:rPr lang="en-US" sz="1800" dirty="0">
                          <a:solidFill>
                            <a:srgbClr val="000000"/>
                          </a:solidFill>
                          <a:latin typeface="Arial" panose="020B0604020202020204" pitchFamily="34" charset="0"/>
                          <a:cs typeface="Arial" panose="020B0604020202020204" pitchFamily="34" charset="0"/>
                        </a:rPr>
                        <a:t>75</a:t>
                      </a:r>
                      <a:endParaRPr lang="en-US" sz="180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5664335"/>
                  </a:ext>
                </a:extLst>
              </a:tr>
              <a:tr h="122836">
                <a:tc>
                  <a:txBody>
                    <a:bodyPr/>
                    <a:lstStyle/>
                    <a:p>
                      <a:pPr>
                        <a:lnSpc>
                          <a:spcPct val="88000"/>
                        </a:lnSpc>
                      </a:pPr>
                      <a:r>
                        <a:rPr lang="en-US" sz="1800" b="1" dirty="0">
                          <a:solidFill>
                            <a:srgbClr val="000000"/>
                          </a:solidFill>
                          <a:latin typeface="Arial" panose="020B0604020202020204" pitchFamily="34" charset="0"/>
                          <a:cs typeface="Arial" panose="020B0604020202020204" pitchFamily="34" charset="0"/>
                        </a:rPr>
                        <a:t>Fatigue</a:t>
                      </a:r>
                      <a:endParaRPr lang="en-US" sz="1800" b="1" baseline="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8000"/>
                        </a:lnSpc>
                      </a:pPr>
                      <a:r>
                        <a:rPr lang="en-US" sz="1800" dirty="0">
                          <a:solidFill>
                            <a:srgbClr val="000000"/>
                          </a:solidFill>
                          <a:latin typeface="Arial" panose="020B0604020202020204" pitchFamily="34" charset="0"/>
                          <a:cs typeface="Arial" panose="020B0604020202020204" pitchFamily="34" charset="0"/>
                        </a:rPr>
                        <a:t>68</a:t>
                      </a:r>
                      <a:endParaRPr lang="en-US" sz="180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1784360"/>
                  </a:ext>
                </a:extLst>
              </a:tr>
              <a:tr h="122836">
                <a:tc>
                  <a:txBody>
                    <a:bodyPr/>
                    <a:lstStyle/>
                    <a:p>
                      <a:pPr>
                        <a:lnSpc>
                          <a:spcPct val="88000"/>
                        </a:lnSpc>
                      </a:pPr>
                      <a:r>
                        <a:rPr lang="en-US" sz="1800" b="1" dirty="0">
                          <a:solidFill>
                            <a:srgbClr val="000000"/>
                          </a:solidFill>
                          <a:latin typeface="Arial" panose="020B0604020202020204" pitchFamily="34" charset="0"/>
                          <a:cs typeface="Arial" panose="020B0604020202020204" pitchFamily="34" charset="0"/>
                        </a:rPr>
                        <a:t>Myalgia</a:t>
                      </a:r>
                      <a:endParaRPr lang="en-US" sz="1800" b="1" baseline="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8000"/>
                        </a:lnSpc>
                      </a:pPr>
                      <a:r>
                        <a:rPr lang="en-US" sz="1800" dirty="0">
                          <a:solidFill>
                            <a:srgbClr val="000000"/>
                          </a:solidFill>
                          <a:latin typeface="Arial" panose="020B0604020202020204" pitchFamily="34" charset="0"/>
                          <a:cs typeface="Arial" panose="020B0604020202020204" pitchFamily="34" charset="0"/>
                        </a:rPr>
                        <a:t>49</a:t>
                      </a:r>
                      <a:endParaRPr lang="en-US" sz="180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898243"/>
                  </a:ext>
                </a:extLst>
              </a:tr>
              <a:tr h="122836">
                <a:tc>
                  <a:txBody>
                    <a:bodyPr/>
                    <a:lstStyle/>
                    <a:p>
                      <a:pPr>
                        <a:lnSpc>
                          <a:spcPct val="88000"/>
                        </a:lnSpc>
                      </a:pPr>
                      <a:r>
                        <a:rPr lang="en-US" sz="1800" b="1" dirty="0">
                          <a:solidFill>
                            <a:srgbClr val="000000"/>
                          </a:solidFill>
                          <a:latin typeface="Arial" panose="020B0604020202020204" pitchFamily="34" charset="0"/>
                          <a:cs typeface="Arial" panose="020B0604020202020204" pitchFamily="34" charset="0"/>
                        </a:rPr>
                        <a:t>Skin rash </a:t>
                      </a:r>
                      <a:endParaRPr lang="en-US" sz="1800" b="1" baseline="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8000"/>
                        </a:lnSpc>
                      </a:pPr>
                      <a:r>
                        <a:rPr lang="en-US" sz="1800" dirty="0">
                          <a:solidFill>
                            <a:srgbClr val="000000"/>
                          </a:solidFill>
                          <a:latin typeface="Arial" panose="020B0604020202020204" pitchFamily="34" charset="0"/>
                          <a:cs typeface="Arial" panose="020B0604020202020204" pitchFamily="34" charset="0"/>
                        </a:rPr>
                        <a:t>48</a:t>
                      </a:r>
                      <a:endParaRPr lang="en-US" sz="180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25027007"/>
                  </a:ext>
                </a:extLst>
              </a:tr>
              <a:tr h="122836">
                <a:tc>
                  <a:txBody>
                    <a:bodyPr/>
                    <a:lstStyle/>
                    <a:p>
                      <a:pPr>
                        <a:lnSpc>
                          <a:spcPct val="88000"/>
                        </a:lnSpc>
                      </a:pPr>
                      <a:r>
                        <a:rPr lang="en-US" sz="1800" b="1" dirty="0">
                          <a:solidFill>
                            <a:srgbClr val="000000"/>
                          </a:solidFill>
                          <a:latin typeface="Arial" panose="020B0604020202020204" pitchFamily="34" charset="0"/>
                          <a:cs typeface="Arial" panose="020B0604020202020204" pitchFamily="34" charset="0"/>
                        </a:rPr>
                        <a:t>Headache </a:t>
                      </a:r>
                      <a:endParaRPr lang="en-US" sz="1800" b="1" baseline="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8000"/>
                        </a:lnSpc>
                      </a:pPr>
                      <a:r>
                        <a:rPr lang="en-US" sz="1800" dirty="0">
                          <a:solidFill>
                            <a:srgbClr val="000000"/>
                          </a:solidFill>
                          <a:latin typeface="Arial" panose="020B0604020202020204" pitchFamily="34" charset="0"/>
                          <a:cs typeface="Arial" panose="020B0604020202020204" pitchFamily="34" charset="0"/>
                        </a:rPr>
                        <a:t>45</a:t>
                      </a:r>
                      <a:endParaRPr lang="en-US" sz="180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6753543"/>
                  </a:ext>
                </a:extLst>
              </a:tr>
              <a:tr h="122836">
                <a:tc>
                  <a:txBody>
                    <a:bodyPr/>
                    <a:lstStyle/>
                    <a:p>
                      <a:pPr>
                        <a:lnSpc>
                          <a:spcPct val="88000"/>
                        </a:lnSpc>
                      </a:pPr>
                      <a:r>
                        <a:rPr lang="en-US" sz="1800" b="1" dirty="0">
                          <a:solidFill>
                            <a:srgbClr val="000000"/>
                          </a:solidFill>
                          <a:latin typeface="Arial" panose="020B0604020202020204" pitchFamily="34" charset="0"/>
                          <a:cs typeface="Arial" panose="020B0604020202020204" pitchFamily="34" charset="0"/>
                        </a:rPr>
                        <a:t>Pharyngitis</a:t>
                      </a:r>
                      <a:endParaRPr lang="en-US" sz="1800" b="1" baseline="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8000"/>
                        </a:lnSpc>
                      </a:pPr>
                      <a:r>
                        <a:rPr lang="en-US" sz="1800" dirty="0">
                          <a:solidFill>
                            <a:srgbClr val="000000"/>
                          </a:solidFill>
                          <a:latin typeface="Arial" panose="020B0604020202020204" pitchFamily="34" charset="0"/>
                          <a:cs typeface="Arial" panose="020B0604020202020204" pitchFamily="34" charset="0"/>
                        </a:rPr>
                        <a:t>40</a:t>
                      </a:r>
                      <a:endParaRPr lang="en-US" sz="180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82059012"/>
                  </a:ext>
                </a:extLst>
              </a:tr>
              <a:tr h="122836">
                <a:tc>
                  <a:txBody>
                    <a:bodyPr/>
                    <a:lstStyle/>
                    <a:p>
                      <a:pPr>
                        <a:lnSpc>
                          <a:spcPct val="88000"/>
                        </a:lnSpc>
                      </a:pPr>
                      <a:r>
                        <a:rPr lang="en-US" sz="1800" b="1" dirty="0">
                          <a:solidFill>
                            <a:srgbClr val="000000"/>
                          </a:solidFill>
                          <a:latin typeface="Arial" panose="020B0604020202020204" pitchFamily="34" charset="0"/>
                          <a:cs typeface="Arial" panose="020B0604020202020204" pitchFamily="34" charset="0"/>
                        </a:rPr>
                        <a:t>Cervical adenopathy </a:t>
                      </a:r>
                      <a:endParaRPr lang="en-US" sz="1800" b="1" baseline="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8000"/>
                        </a:lnSpc>
                      </a:pPr>
                      <a:r>
                        <a:rPr lang="en-US" sz="1800" dirty="0">
                          <a:solidFill>
                            <a:srgbClr val="000000"/>
                          </a:solidFill>
                          <a:latin typeface="Arial" panose="020B0604020202020204" pitchFamily="34" charset="0"/>
                          <a:cs typeface="Arial" panose="020B0604020202020204" pitchFamily="34" charset="0"/>
                        </a:rPr>
                        <a:t>39</a:t>
                      </a:r>
                      <a:endParaRPr lang="en-US" sz="180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1337063"/>
                  </a:ext>
                </a:extLst>
              </a:tr>
              <a:tr h="122836">
                <a:tc>
                  <a:txBody>
                    <a:bodyPr/>
                    <a:lstStyle/>
                    <a:p>
                      <a:pPr>
                        <a:lnSpc>
                          <a:spcPct val="88000"/>
                        </a:lnSpc>
                      </a:pPr>
                      <a:r>
                        <a:rPr lang="en-US" sz="1800" b="1" dirty="0">
                          <a:solidFill>
                            <a:srgbClr val="000000"/>
                          </a:solidFill>
                          <a:latin typeface="Arial" panose="020B0604020202020204" pitchFamily="34" charset="0"/>
                          <a:cs typeface="Arial" panose="020B0604020202020204" pitchFamily="34" charset="0"/>
                        </a:rPr>
                        <a:t>Arthralgia </a:t>
                      </a:r>
                      <a:endParaRPr lang="en-US" sz="1800" b="1" baseline="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8000"/>
                        </a:lnSpc>
                      </a:pPr>
                      <a:r>
                        <a:rPr lang="en-US" sz="1800" dirty="0">
                          <a:solidFill>
                            <a:srgbClr val="000000"/>
                          </a:solidFill>
                          <a:latin typeface="Arial" panose="020B0604020202020204" pitchFamily="34" charset="0"/>
                          <a:cs typeface="Arial" panose="020B0604020202020204" pitchFamily="34" charset="0"/>
                        </a:rPr>
                        <a:t>30 </a:t>
                      </a:r>
                      <a:endParaRPr lang="en-US" sz="180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4030937"/>
                  </a:ext>
                </a:extLst>
              </a:tr>
              <a:tr h="122836">
                <a:tc>
                  <a:txBody>
                    <a:bodyPr/>
                    <a:lstStyle/>
                    <a:p>
                      <a:pPr>
                        <a:lnSpc>
                          <a:spcPct val="88000"/>
                        </a:lnSpc>
                      </a:pPr>
                      <a:r>
                        <a:rPr lang="en-US" sz="1800" b="1" dirty="0">
                          <a:solidFill>
                            <a:srgbClr val="000000"/>
                          </a:solidFill>
                          <a:latin typeface="Arial" panose="020B0604020202020204" pitchFamily="34" charset="0"/>
                          <a:cs typeface="Arial" panose="020B0604020202020204" pitchFamily="34" charset="0"/>
                        </a:rPr>
                        <a:t>Night sweats </a:t>
                      </a:r>
                      <a:endParaRPr lang="en-US" sz="1800" b="1" baseline="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8000"/>
                        </a:lnSpc>
                      </a:pPr>
                      <a:r>
                        <a:rPr lang="en-US" sz="1800" dirty="0">
                          <a:solidFill>
                            <a:srgbClr val="000000"/>
                          </a:solidFill>
                          <a:latin typeface="Arial" panose="020B0604020202020204" pitchFamily="34" charset="0"/>
                          <a:cs typeface="Arial" panose="020B0604020202020204" pitchFamily="34" charset="0"/>
                        </a:rPr>
                        <a:t>28 </a:t>
                      </a:r>
                      <a:endParaRPr lang="en-US" sz="180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4032844"/>
                  </a:ext>
                </a:extLst>
              </a:tr>
              <a:tr h="122836">
                <a:tc>
                  <a:txBody>
                    <a:bodyPr/>
                    <a:lstStyle/>
                    <a:p>
                      <a:pPr>
                        <a:lnSpc>
                          <a:spcPct val="88000"/>
                        </a:lnSpc>
                      </a:pPr>
                      <a:r>
                        <a:rPr lang="en-US" sz="1800" b="1" dirty="0">
                          <a:solidFill>
                            <a:srgbClr val="000000"/>
                          </a:solidFill>
                          <a:latin typeface="Arial" panose="020B0604020202020204" pitchFamily="34" charset="0"/>
                          <a:cs typeface="Arial" panose="020B0604020202020204" pitchFamily="34" charset="0"/>
                        </a:rPr>
                        <a:t>Diarrhea </a:t>
                      </a:r>
                      <a:endParaRPr lang="en-US" sz="1800" b="1" baseline="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8000"/>
                        </a:lnSpc>
                      </a:pPr>
                      <a:r>
                        <a:rPr lang="en-US" sz="1800" dirty="0">
                          <a:solidFill>
                            <a:srgbClr val="000000"/>
                          </a:solidFill>
                          <a:latin typeface="Arial" panose="020B0604020202020204" pitchFamily="34" charset="0"/>
                          <a:cs typeface="Arial" panose="020B0604020202020204" pitchFamily="34" charset="0"/>
                        </a:rPr>
                        <a:t>27 </a:t>
                      </a:r>
                      <a:endParaRPr lang="en-US" sz="1800" dirty="0">
                        <a:latin typeface="Arial" panose="020B060402020202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06220052"/>
                  </a:ext>
                </a:extLst>
              </a:tr>
            </a:tbl>
          </a:graphicData>
        </a:graphic>
      </p:graphicFrame>
      <p:sp>
        <p:nvSpPr>
          <p:cNvPr id="3" name="TextBox 2">
            <a:extLst>
              <a:ext uri="{FF2B5EF4-FFF2-40B4-BE49-F238E27FC236}">
                <a16:creationId xmlns:a16="http://schemas.microsoft.com/office/drawing/2014/main" id="{BC77478E-DB16-461E-9703-EC1C0693F1A5}"/>
              </a:ext>
            </a:extLst>
          </p:cNvPr>
          <p:cNvSpPr txBox="1"/>
          <p:nvPr/>
        </p:nvSpPr>
        <p:spPr>
          <a:xfrm>
            <a:off x="609601" y="5585869"/>
            <a:ext cx="10972800" cy="459357"/>
          </a:xfrm>
          <a:prstGeom prst="rect">
            <a:avLst/>
          </a:prstGeom>
          <a:solidFill>
            <a:srgbClr val="1B3F73"/>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defPPr>
              <a:defRPr lang="en-US"/>
            </a:defPPr>
            <a:lvl1pPr indent="0" algn="ctr" defTabSz="1097280" eaLnBrk="0" fontAlgn="base" hangingPunct="0">
              <a:lnSpc>
                <a:spcPct val="85000"/>
              </a:lnSpc>
              <a:spcBef>
                <a:spcPct val="0"/>
              </a:spcBef>
              <a:spcAft>
                <a:spcPct val="0"/>
              </a:spcAft>
              <a:buClr>
                <a:srgbClr val="00AEEF"/>
              </a:buClr>
              <a:buNone/>
              <a:defRPr sz="2400" b="1">
                <a:solidFill>
                  <a:srgbClr val="FFFFFF"/>
                </a:solidFill>
                <a:latin typeface="Arial" panose="020B0604020202020204" pitchFamily="34" charset="0"/>
                <a:cs typeface="Arial" panose="020B0604020202020204" pitchFamily="34" charset="0"/>
              </a:defRPr>
            </a:lvl1pPr>
            <a:lvl2pPr marL="639763" indent="-296863" eaLnBrk="0" fontAlgn="base" hangingPunct="0">
              <a:lnSpc>
                <a:spcPct val="90000"/>
              </a:lnSpc>
              <a:spcBef>
                <a:spcPct val="20000"/>
              </a:spcBef>
              <a:spcAft>
                <a:spcPct val="0"/>
              </a:spcAft>
              <a:buClr>
                <a:srgbClr val="8DC63F"/>
              </a:buClr>
              <a:buFont typeface="Arial" panose="020B0604020202020204" pitchFamily="34" charset="0"/>
              <a:buChar char="–"/>
              <a:defRPr sz="2400">
                <a:solidFill>
                  <a:schemeClr val="lt1"/>
                </a:solidFill>
              </a:defRPr>
            </a:lvl2pPr>
            <a:lvl3pPr indent="-160338" eaLnBrk="0" fontAlgn="base" hangingPunct="0">
              <a:lnSpc>
                <a:spcPct val="90000"/>
              </a:lnSpc>
              <a:spcBef>
                <a:spcPct val="20000"/>
              </a:spcBef>
              <a:spcAft>
                <a:spcPct val="0"/>
              </a:spcAft>
              <a:buClr>
                <a:srgbClr val="FBB040"/>
              </a:buClr>
              <a:buChar char="•"/>
              <a:defRPr sz="2000">
                <a:solidFill>
                  <a:schemeClr val="lt1"/>
                </a:solidFill>
              </a:defRPr>
            </a:lvl3pPr>
            <a:lvl4pPr marL="1263650" indent="-234950" eaLnBrk="0" fontAlgn="base" hangingPunct="0">
              <a:lnSpc>
                <a:spcPct val="90000"/>
              </a:lnSpc>
              <a:spcBef>
                <a:spcPct val="20000"/>
              </a:spcBef>
              <a:spcAft>
                <a:spcPct val="0"/>
              </a:spcAft>
              <a:buClr>
                <a:srgbClr val="00AEEF"/>
              </a:buClr>
              <a:buFont typeface="Arial" panose="020B0604020202020204" pitchFamily="34" charset="0"/>
              <a:buChar char="–"/>
              <a:defRPr>
                <a:solidFill>
                  <a:schemeClr val="lt1"/>
                </a:solidFill>
              </a:defRPr>
            </a:lvl4pPr>
            <a:lvl5pPr marL="1554163" indent="-176213" eaLnBrk="0" fontAlgn="base" hangingPunct="0">
              <a:lnSpc>
                <a:spcPct val="90000"/>
              </a:lnSpc>
              <a:spcBef>
                <a:spcPct val="20000"/>
              </a:spcBef>
              <a:spcAft>
                <a:spcPct val="0"/>
              </a:spcAft>
              <a:buClr>
                <a:schemeClr val="hlink"/>
              </a:buClr>
              <a:buFont typeface="Arial" panose="020B0604020202020204" pitchFamily="34" charset="0"/>
              <a:buChar char="»"/>
              <a:defRPr>
                <a:solidFill>
                  <a:schemeClr val="lt1"/>
                </a:solidFill>
              </a:defRPr>
            </a:lvl5pPr>
            <a:lvl6pPr marL="2514600" indent="-228600" defTabSz="914400">
              <a:lnSpc>
                <a:spcPct val="90000"/>
              </a:lnSpc>
              <a:spcBef>
                <a:spcPts val="500"/>
              </a:spcBef>
              <a:buFont typeface="Arial" panose="020B0604020202020204" pitchFamily="34" charset="0"/>
              <a:buChar char="•"/>
              <a:defRPr>
                <a:solidFill>
                  <a:schemeClr val="lt1"/>
                </a:solidFill>
              </a:defRPr>
            </a:lvl6pPr>
            <a:lvl7pPr marL="2971800" indent="-228600" defTabSz="914400">
              <a:lnSpc>
                <a:spcPct val="90000"/>
              </a:lnSpc>
              <a:spcBef>
                <a:spcPts val="500"/>
              </a:spcBef>
              <a:buFont typeface="Arial" panose="020B0604020202020204" pitchFamily="34" charset="0"/>
              <a:buChar char="•"/>
              <a:defRPr>
                <a:solidFill>
                  <a:schemeClr val="lt1"/>
                </a:solidFill>
              </a:defRPr>
            </a:lvl7pPr>
            <a:lvl8pPr marL="3429000" indent="-228600" defTabSz="914400">
              <a:lnSpc>
                <a:spcPct val="90000"/>
              </a:lnSpc>
              <a:spcBef>
                <a:spcPts val="500"/>
              </a:spcBef>
              <a:buFont typeface="Arial" panose="020B0604020202020204" pitchFamily="34" charset="0"/>
              <a:buChar char="•"/>
              <a:defRPr>
                <a:solidFill>
                  <a:schemeClr val="lt1"/>
                </a:solidFill>
              </a:defRPr>
            </a:lvl8pPr>
            <a:lvl9pPr marL="3886200" indent="-228600" defTabSz="914400">
              <a:lnSpc>
                <a:spcPct val="90000"/>
              </a:lnSpc>
              <a:spcBef>
                <a:spcPts val="500"/>
              </a:spcBef>
              <a:buFont typeface="Arial" panose="020B0604020202020204" pitchFamily="34" charset="0"/>
              <a:buChar char="•"/>
              <a:defRPr>
                <a:solidFill>
                  <a:schemeClr val="lt1"/>
                </a:solidFill>
              </a:defRPr>
            </a:lvl9pPr>
          </a:lstStyle>
          <a:p>
            <a:r>
              <a:rPr lang="en-US" sz="2100" dirty="0"/>
              <a:t>Know where to refer those patients who test positive for immediate ART initiation.</a:t>
            </a:r>
          </a:p>
        </p:txBody>
      </p:sp>
      <p:sp>
        <p:nvSpPr>
          <p:cNvPr id="7" name="Footer Placeholder 6">
            <a:extLst>
              <a:ext uri="{FF2B5EF4-FFF2-40B4-BE49-F238E27FC236}">
                <a16:creationId xmlns:a16="http://schemas.microsoft.com/office/drawing/2014/main" id="{2C881B06-85DC-8AA4-4A70-94AC7969194A}"/>
              </a:ext>
            </a:extLst>
          </p:cNvPr>
          <p:cNvSpPr>
            <a:spLocks noGrp="1"/>
          </p:cNvSpPr>
          <p:nvPr>
            <p:ph type="ftr" sz="quarter" idx="10"/>
          </p:nvPr>
        </p:nvSpPr>
        <p:spPr>
          <a:xfrm>
            <a:off x="609600" y="6075402"/>
            <a:ext cx="10972800" cy="553998"/>
          </a:xfrm>
        </p:spPr>
        <p:txBody>
          <a:bodyPr/>
          <a:lstStyle/>
          <a:p>
            <a:r>
              <a:rPr lang="en-US" baseline="30000" dirty="0"/>
              <a:t> </a:t>
            </a:r>
            <a:r>
              <a:rPr lang="en-US" dirty="0"/>
              <a:t>ART, antiretroviral therapy. </a:t>
            </a:r>
          </a:p>
          <a:p>
            <a:r>
              <a:rPr lang="en-US" baseline="30000" dirty="0"/>
              <a:t>a</a:t>
            </a:r>
            <a:r>
              <a:rPr lang="en-US" dirty="0"/>
              <a:t>Numbers reflect % of the overall study population. </a:t>
            </a:r>
          </a:p>
          <a:p>
            <a:r>
              <a:rPr lang="en-US" dirty="0"/>
              <a:t>CDC. PrEP Clinical Practice Guidelines – 2021 Update. https://www.cdc.gov/hiv/pdf/risk/prep/cdc-hiv-prep-guidelines-2021.pdf; Accessed August 22, 2022.</a:t>
            </a:r>
          </a:p>
        </p:txBody>
      </p:sp>
    </p:spTree>
    <p:custDataLst>
      <p:tags r:id="rId1"/>
    </p:custDataLst>
    <p:extLst>
      <p:ext uri="{BB962C8B-B14F-4D97-AF65-F5344CB8AC3E}">
        <p14:creationId xmlns:p14="http://schemas.microsoft.com/office/powerpoint/2010/main" val="870067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66700"/>
            <a:ext cx="10972800" cy="1243417"/>
          </a:xfrm>
        </p:spPr>
        <p:txBody>
          <a:bodyPr/>
          <a:lstStyle/>
          <a:p>
            <a:r>
              <a:rPr lang="en-US" dirty="0"/>
              <a:t>CDC Guidelines for Universal HIV Screening as Part of Primary Care</a:t>
            </a:r>
          </a:p>
        </p:txBody>
      </p:sp>
      <p:sp>
        <p:nvSpPr>
          <p:cNvPr id="7" name="Content Placeholder 6"/>
          <p:cNvSpPr>
            <a:spLocks noGrp="1"/>
          </p:cNvSpPr>
          <p:nvPr>
            <p:ph sz="half" idx="1"/>
          </p:nvPr>
        </p:nvSpPr>
        <p:spPr>
          <a:xfrm>
            <a:off x="609600" y="1609727"/>
            <a:ext cx="6766560" cy="4382738"/>
          </a:xfrm>
        </p:spPr>
        <p:txBody>
          <a:bodyPr/>
          <a:lstStyle/>
          <a:p>
            <a:pPr>
              <a:spcBef>
                <a:spcPts val="300"/>
              </a:spcBef>
            </a:pPr>
            <a:r>
              <a:rPr lang="en-US" sz="2400" b="1" dirty="0"/>
              <a:t>Who should be tested?</a:t>
            </a:r>
            <a:r>
              <a:rPr lang="en-US" sz="2400" b="1" baseline="30000" dirty="0"/>
              <a:t>1</a:t>
            </a:r>
          </a:p>
          <a:p>
            <a:pPr lvl="1">
              <a:spcBef>
                <a:spcPts val="300"/>
              </a:spcBef>
            </a:pPr>
            <a:r>
              <a:rPr lang="en-US" sz="2000" dirty="0"/>
              <a:t>CDC: All adults and teens aged 13 to 64 years should be tested at least once as part of routine health care</a:t>
            </a:r>
          </a:p>
          <a:p>
            <a:pPr lvl="1">
              <a:spcBef>
                <a:spcPts val="300"/>
              </a:spcBef>
            </a:pPr>
            <a:r>
              <a:rPr lang="en-US" sz="2000" dirty="0"/>
              <a:t>All pregnant women</a:t>
            </a:r>
          </a:p>
          <a:p>
            <a:pPr lvl="1">
              <a:spcBef>
                <a:spcPts val="300"/>
              </a:spcBef>
            </a:pPr>
            <a:r>
              <a:rPr lang="en-US" sz="2000" dirty="0"/>
              <a:t>Test once a year populations at high risk of transmission and high burden of infection:</a:t>
            </a:r>
          </a:p>
          <a:p>
            <a:pPr lvl="2">
              <a:spcBef>
                <a:spcPts val="300"/>
              </a:spcBef>
            </a:pPr>
            <a:r>
              <a:rPr lang="en-US" sz="1800" dirty="0"/>
              <a:t>MSM or transgender patients (may benefit from testing every 3 to 6 months)</a:t>
            </a:r>
          </a:p>
          <a:p>
            <a:pPr lvl="2">
              <a:spcBef>
                <a:spcPts val="300"/>
              </a:spcBef>
            </a:pPr>
            <a:r>
              <a:rPr lang="en-US" sz="1800" dirty="0"/>
              <a:t>Sex workers</a:t>
            </a:r>
          </a:p>
          <a:p>
            <a:pPr lvl="2">
              <a:spcBef>
                <a:spcPts val="300"/>
              </a:spcBef>
            </a:pPr>
            <a:r>
              <a:rPr lang="en-US" sz="1800" dirty="0"/>
              <a:t>Incarcerated people</a:t>
            </a:r>
          </a:p>
          <a:p>
            <a:pPr lvl="2">
              <a:spcBef>
                <a:spcPts val="300"/>
              </a:spcBef>
            </a:pPr>
            <a:r>
              <a:rPr lang="en-US" sz="1800" dirty="0"/>
              <a:t>Current STI, hepatitis, or TB</a:t>
            </a:r>
          </a:p>
          <a:p>
            <a:pPr lvl="2">
              <a:spcBef>
                <a:spcPts val="300"/>
              </a:spcBef>
            </a:pPr>
            <a:r>
              <a:rPr lang="en-US" sz="1800" dirty="0"/>
              <a:t>Partner LWH or ≥1 partner since last HIV test</a:t>
            </a:r>
          </a:p>
          <a:p>
            <a:pPr lvl="2">
              <a:spcBef>
                <a:spcPts val="300"/>
              </a:spcBef>
            </a:pPr>
            <a:r>
              <a:rPr lang="en-US" sz="1800" dirty="0"/>
              <a:t>PWID who shares needles, syringes, or other works</a:t>
            </a:r>
          </a:p>
          <a:p>
            <a:pPr marL="746125" lvl="3" indent="-228600">
              <a:spcBef>
                <a:spcPts val="300"/>
              </a:spcBef>
            </a:pPr>
            <a:r>
              <a:rPr lang="en-US" sz="1600" dirty="0"/>
              <a:t>Not all injected drug use is illegal; may be a regular medication, like hormone injections</a:t>
            </a:r>
            <a:endParaRPr lang="en-US" sz="2000" dirty="0"/>
          </a:p>
        </p:txBody>
      </p:sp>
      <p:sp>
        <p:nvSpPr>
          <p:cNvPr id="2" name="Content Placeholder 1">
            <a:extLst>
              <a:ext uri="{FF2B5EF4-FFF2-40B4-BE49-F238E27FC236}">
                <a16:creationId xmlns:a16="http://schemas.microsoft.com/office/drawing/2014/main" id="{87B8BA76-6C36-89A6-DB06-393398F13811}"/>
              </a:ext>
            </a:extLst>
          </p:cNvPr>
          <p:cNvSpPr>
            <a:spLocks noGrp="1"/>
          </p:cNvSpPr>
          <p:nvPr>
            <p:ph sz="half" idx="2"/>
          </p:nvPr>
        </p:nvSpPr>
        <p:spPr>
          <a:xfrm>
            <a:off x="8130540" y="1609727"/>
            <a:ext cx="3451860" cy="2534540"/>
          </a:xfrm>
        </p:spPr>
        <p:txBody>
          <a:bodyPr/>
          <a:lstStyle/>
          <a:p>
            <a:pPr>
              <a:spcBef>
                <a:spcPts val="300"/>
              </a:spcBef>
            </a:pPr>
            <a:r>
              <a:rPr lang="en-US" sz="2400" b="1" dirty="0"/>
              <a:t>How should testing occur?</a:t>
            </a:r>
            <a:r>
              <a:rPr lang="en-US" sz="2400" b="1" baseline="30000" dirty="0"/>
              <a:t>1-3</a:t>
            </a:r>
          </a:p>
          <a:p>
            <a:pPr lvl="1">
              <a:spcBef>
                <a:spcPts val="300"/>
              </a:spcBef>
            </a:pPr>
            <a:r>
              <a:rPr lang="en-US" sz="2000" dirty="0"/>
              <a:t>Opt-out testing</a:t>
            </a:r>
          </a:p>
          <a:p>
            <a:pPr lvl="1">
              <a:spcBef>
                <a:spcPts val="300"/>
              </a:spcBef>
            </a:pPr>
            <a:r>
              <a:rPr lang="en-US" sz="2000" dirty="0"/>
              <a:t>Normalize testing</a:t>
            </a:r>
          </a:p>
          <a:p>
            <a:pPr lvl="1">
              <a:spcBef>
                <a:spcPts val="300"/>
              </a:spcBef>
            </a:pPr>
            <a:r>
              <a:rPr lang="en-US" sz="2000" dirty="0"/>
              <a:t>The CDC recommends initial testing with an FDA-approved Ag/Ab assay; no oral tests</a:t>
            </a:r>
          </a:p>
        </p:txBody>
      </p:sp>
      <p:sp>
        <p:nvSpPr>
          <p:cNvPr id="8" name="Footer Placeholder 7">
            <a:extLst>
              <a:ext uri="{FF2B5EF4-FFF2-40B4-BE49-F238E27FC236}">
                <a16:creationId xmlns:a16="http://schemas.microsoft.com/office/drawing/2014/main" id="{5B6587CA-7DDD-4F38-BBD2-BA430837EF08}"/>
              </a:ext>
            </a:extLst>
          </p:cNvPr>
          <p:cNvSpPr>
            <a:spLocks noGrp="1"/>
          </p:cNvSpPr>
          <p:nvPr>
            <p:ph type="ftr" sz="quarter" idx="10"/>
          </p:nvPr>
        </p:nvSpPr>
        <p:spPr/>
        <p:txBody>
          <a:bodyPr/>
          <a:lstStyle/>
          <a:p>
            <a:r>
              <a:rPr lang="en-US" dirty="0"/>
              <a:t>FDA, US Food and Drug Administration; TB, tuberculosis.</a:t>
            </a:r>
          </a:p>
          <a:p>
            <a:r>
              <a:rPr lang="en-US" dirty="0"/>
              <a:t>1. CDC. https://www.cdc.gov/hiv/basics/hiv-testing/getting-tested.html. Accessed August 22, 2022; 2. CDC. PrEP Clinical Practice Guidelines – 2021 Update. https://www.cdc.gov/hiv/pdf/risk/prep/cdc-hiv-prep-guidelines-2021.pdf; Accessed August 22, 2022. 3. CDC. https://www.cdc.gov/HIV/pdf/testing/hiv-tests-advantages-disadvantages_1.pdf. Accessed August 22, 2022.</a:t>
            </a:r>
          </a:p>
        </p:txBody>
      </p:sp>
    </p:spTree>
    <p:custDataLst>
      <p:tags r:id="rId1"/>
    </p:custDataLst>
    <p:extLst>
      <p:ext uri="{BB962C8B-B14F-4D97-AF65-F5344CB8AC3E}">
        <p14:creationId xmlns:p14="http://schemas.microsoft.com/office/powerpoint/2010/main" val="2599578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22BC-34BB-69BE-DDC2-6B4C7F79DB36}"/>
              </a:ext>
            </a:extLst>
          </p:cNvPr>
          <p:cNvSpPr>
            <a:spLocks noGrp="1"/>
          </p:cNvSpPr>
          <p:nvPr>
            <p:ph type="ctrTitle"/>
          </p:nvPr>
        </p:nvSpPr>
        <p:spPr/>
        <p:txBody>
          <a:bodyPr/>
          <a:lstStyle/>
          <a:p>
            <a:r>
              <a:rPr lang="en-US" dirty="0"/>
              <a:t>PART 1:</a:t>
            </a:r>
            <a:br>
              <a:rPr lang="en-US" dirty="0"/>
            </a:br>
            <a:r>
              <a:rPr lang="en-US" dirty="0"/>
              <a:t>ACTIVATING PCPs IN HIV PREVENTION</a:t>
            </a:r>
          </a:p>
        </p:txBody>
      </p:sp>
      <p:sp>
        <p:nvSpPr>
          <p:cNvPr id="3" name="Subtitle 2">
            <a:extLst>
              <a:ext uri="{FF2B5EF4-FFF2-40B4-BE49-F238E27FC236}">
                <a16:creationId xmlns:a16="http://schemas.microsoft.com/office/drawing/2014/main" id="{B564C063-AC10-11C9-B383-31601C3ADD89}"/>
              </a:ext>
            </a:extLst>
          </p:cNvPr>
          <p:cNvSpPr>
            <a:spLocks noGrp="1"/>
          </p:cNvSpPr>
          <p:nvPr>
            <p:ph type="subTitle" idx="1"/>
          </p:nvPr>
        </p:nvSpPr>
        <p:spPr/>
        <p:txBody>
          <a:bodyPr/>
          <a:lstStyle/>
          <a:p>
            <a:br>
              <a:rPr lang="en-US" dirty="0"/>
            </a:br>
            <a:endParaRPr lang="en-US" dirty="0"/>
          </a:p>
        </p:txBody>
      </p:sp>
    </p:spTree>
    <p:custDataLst>
      <p:tags r:id="rId1"/>
    </p:custDataLst>
    <p:extLst>
      <p:ext uri="{BB962C8B-B14F-4D97-AF65-F5344CB8AC3E}">
        <p14:creationId xmlns:p14="http://schemas.microsoft.com/office/powerpoint/2010/main" val="2850928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2"/>
          <p:cNvSpPr txBox="1">
            <a:spLocks noGrp="1"/>
          </p:cNvSpPr>
          <p:nvPr>
            <p:ph type="title"/>
          </p:nvPr>
        </p:nvSpPr>
        <p:spPr/>
        <p:txBody>
          <a:bodyPr/>
          <a:lstStyle/>
          <a:p>
            <a:pPr lvl="0"/>
            <a:r>
              <a:rPr lang="en-US" dirty="0"/>
              <a:t>HIV and STI Testing for PrEP Initiation</a:t>
            </a:r>
          </a:p>
        </p:txBody>
      </p:sp>
      <p:sp>
        <p:nvSpPr>
          <p:cNvPr id="190" name="Google Shape;190;p32"/>
          <p:cNvSpPr txBox="1">
            <a:spLocks noGrp="1"/>
          </p:cNvSpPr>
          <p:nvPr>
            <p:ph idx="1"/>
          </p:nvPr>
        </p:nvSpPr>
        <p:spPr>
          <a:xfrm>
            <a:off x="609600" y="1609727"/>
            <a:ext cx="6492240" cy="1895904"/>
          </a:xfrm>
        </p:spPr>
        <p:txBody>
          <a:bodyPr/>
          <a:lstStyle/>
          <a:p>
            <a:r>
              <a:rPr lang="en-US" sz="2400" dirty="0">
                <a:sym typeface="Arial"/>
              </a:rPr>
              <a:t>Any patient requiring HIV/STI screening should be offered 3-site testing </a:t>
            </a:r>
          </a:p>
          <a:p>
            <a:r>
              <a:rPr lang="en-US" sz="2400" dirty="0">
                <a:sym typeface="Arial"/>
              </a:rPr>
              <a:t>3-site STI screening for chlamydia and gonorrhea</a:t>
            </a:r>
            <a:r>
              <a:rPr lang="en-US" sz="2400" baseline="30000" dirty="0">
                <a:sym typeface="Arial"/>
              </a:rPr>
              <a:t>1</a:t>
            </a:r>
          </a:p>
          <a:p>
            <a:pPr lvl="1"/>
            <a:r>
              <a:rPr lang="en-US" sz="2000" dirty="0">
                <a:sym typeface="Arial"/>
              </a:rPr>
              <a:t>Swab oropharynx and rectum, and test urine</a:t>
            </a:r>
          </a:p>
          <a:p>
            <a:pPr lvl="2"/>
            <a:r>
              <a:rPr lang="en-US" sz="1600" dirty="0">
                <a:sym typeface="Arial"/>
              </a:rPr>
              <a:t>Genital testing with a swab is preferred for patients with a vagina, but urine is acceptable </a:t>
            </a:r>
          </a:p>
          <a:p>
            <a:pPr lvl="2"/>
            <a:r>
              <a:rPr lang="en-US" sz="1600" dirty="0">
                <a:sym typeface="Arial"/>
              </a:rPr>
              <a:t>Patients can self swab all sites</a:t>
            </a:r>
          </a:p>
          <a:p>
            <a:pPr lvl="2"/>
            <a:r>
              <a:rPr lang="en-US" sz="1600" dirty="0">
                <a:sym typeface="Arial"/>
              </a:rPr>
              <a:t>Gonorrhea/chlamydia often missed with urine/genital testing only</a:t>
            </a:r>
          </a:p>
          <a:p>
            <a:r>
              <a:rPr lang="en-US" sz="2400" dirty="0">
                <a:sym typeface="Arial"/>
              </a:rPr>
              <a:t>Venipuncture</a:t>
            </a:r>
          </a:p>
          <a:p>
            <a:pPr lvl="1"/>
            <a:r>
              <a:rPr lang="en-US" sz="2000" dirty="0">
                <a:sym typeface="Arial"/>
              </a:rPr>
              <a:t>HIV 1/2 Ag/Ab blood test</a:t>
            </a:r>
            <a:r>
              <a:rPr lang="en-US" sz="2000" baseline="30000" dirty="0">
                <a:sym typeface="Arial"/>
              </a:rPr>
              <a:t>2</a:t>
            </a:r>
            <a:r>
              <a:rPr lang="en-US" sz="2000" dirty="0">
                <a:sym typeface="Arial"/>
              </a:rPr>
              <a:t> </a:t>
            </a:r>
          </a:p>
          <a:p>
            <a:pPr lvl="1"/>
            <a:r>
              <a:rPr lang="en-US" sz="2000" dirty="0">
                <a:sym typeface="Arial"/>
              </a:rPr>
              <a:t>Syphilis serology</a:t>
            </a:r>
            <a:r>
              <a:rPr lang="en-US" sz="2000" baseline="30000" dirty="0">
                <a:sym typeface="Arial"/>
              </a:rPr>
              <a:t>1</a:t>
            </a:r>
          </a:p>
        </p:txBody>
      </p:sp>
      <p:sp>
        <p:nvSpPr>
          <p:cNvPr id="5" name="Footer Placeholder 4">
            <a:extLst>
              <a:ext uri="{FF2B5EF4-FFF2-40B4-BE49-F238E27FC236}">
                <a16:creationId xmlns:a16="http://schemas.microsoft.com/office/drawing/2014/main" id="{8F3FB20F-992D-1E7E-EC39-D9108E8E316A}"/>
              </a:ext>
            </a:extLst>
          </p:cNvPr>
          <p:cNvSpPr>
            <a:spLocks noGrp="1"/>
          </p:cNvSpPr>
          <p:nvPr>
            <p:ph type="ftr" sz="quarter" idx="10"/>
          </p:nvPr>
        </p:nvSpPr>
        <p:spPr/>
        <p:txBody>
          <a:bodyPr/>
          <a:lstStyle/>
          <a:p>
            <a:r>
              <a:rPr lang="en-US" dirty="0"/>
              <a:t>RPR, rapid plasma reagin; VDRL, venereal disease research laboratory.</a:t>
            </a:r>
          </a:p>
          <a:p>
            <a:r>
              <a:rPr lang="en-US" dirty="0"/>
              <a:t>1. Workowski KA, Bolan GA. </a:t>
            </a:r>
            <a:r>
              <a:rPr lang="en-US" i="1" dirty="0"/>
              <a:t>MMWR Recomm Rep</a:t>
            </a:r>
            <a:r>
              <a:rPr lang="en-US" dirty="0"/>
              <a:t>. 2015;64(RR-03):1-137; 2. CDC. PrEP Clinical Practice Guidelines – 2021 Update. https://www.cdc.gov/hiv/pdf/risk/prep/cdc-hiv-prep-guidelines-2021.pdf; Accessed August 22, 2022.</a:t>
            </a:r>
          </a:p>
        </p:txBody>
      </p:sp>
      <p:pic>
        <p:nvPicPr>
          <p:cNvPr id="6" name="Picture 2">
            <a:extLst>
              <a:ext uri="{FF2B5EF4-FFF2-40B4-BE49-F238E27FC236}">
                <a16:creationId xmlns:a16="http://schemas.microsoft.com/office/drawing/2014/main" id="{71D58C2A-9EF6-8070-F3D1-5671A97FFB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94" t="4369" r="5852" b="4369"/>
          <a:stretch/>
        </p:blipFill>
        <p:spPr bwMode="auto">
          <a:xfrm>
            <a:off x="7250149" y="1610158"/>
            <a:ext cx="4332251" cy="3121025"/>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contourClr>
              <a:srgbClr val="969696"/>
            </a:contourClr>
          </a:sp3d>
        </p:spPr>
      </p:pic>
    </p:spTree>
    <p:custDataLst>
      <p:tags r:id="rId1"/>
    </p:custDataLst>
    <p:extLst>
      <p:ext uri="{BB962C8B-B14F-4D97-AF65-F5344CB8AC3E}">
        <p14:creationId xmlns:p14="http://schemas.microsoft.com/office/powerpoint/2010/main" val="1320487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BE4EDC-4A92-9810-58F1-C0C249CA0F26}"/>
              </a:ext>
            </a:extLst>
          </p:cNvPr>
          <p:cNvSpPr>
            <a:spLocks noGrp="1"/>
          </p:cNvSpPr>
          <p:nvPr>
            <p:ph type="ctrTitle"/>
          </p:nvPr>
        </p:nvSpPr>
        <p:spPr/>
        <p:txBody>
          <a:bodyPr/>
          <a:lstStyle/>
          <a:p>
            <a:r>
              <a:rPr lang="en-US" dirty="0"/>
              <a:t>Evidence for Oral PrEP</a:t>
            </a:r>
          </a:p>
        </p:txBody>
      </p:sp>
    </p:spTree>
    <p:custDataLst>
      <p:tags r:id="rId1"/>
    </p:custDataLst>
    <p:extLst>
      <p:ext uri="{BB962C8B-B14F-4D97-AF65-F5344CB8AC3E}">
        <p14:creationId xmlns:p14="http://schemas.microsoft.com/office/powerpoint/2010/main" val="2946278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Grp="1" noChangeArrowheads="1"/>
          </p:cNvSpPr>
          <p:nvPr>
            <p:ph type="title"/>
          </p:nvPr>
        </p:nvSpPr>
        <p:spPr/>
        <p:txBody>
          <a:bodyPr/>
          <a:lstStyle/>
          <a:p>
            <a:r>
              <a:rPr lang="en-US" dirty="0"/>
              <a:t>Efficacy of TDF/FTC for PrEP</a:t>
            </a:r>
          </a:p>
        </p:txBody>
      </p:sp>
      <p:sp>
        <p:nvSpPr>
          <p:cNvPr id="2" name="Footer Placeholder 1">
            <a:extLst>
              <a:ext uri="{FF2B5EF4-FFF2-40B4-BE49-F238E27FC236}">
                <a16:creationId xmlns:a16="http://schemas.microsoft.com/office/drawing/2014/main" id="{3D75F6D0-CCE9-4F54-ADA9-B68C24FAD656}"/>
              </a:ext>
            </a:extLst>
          </p:cNvPr>
          <p:cNvSpPr>
            <a:spLocks noGrp="1"/>
          </p:cNvSpPr>
          <p:nvPr>
            <p:ph type="ftr" sz="quarter" idx="10"/>
          </p:nvPr>
        </p:nvSpPr>
        <p:spPr>
          <a:xfrm>
            <a:off x="609600" y="6260068"/>
            <a:ext cx="10972800" cy="369332"/>
          </a:xfrm>
        </p:spPr>
        <p:txBody>
          <a:bodyPr/>
          <a:lstStyle/>
          <a:p>
            <a:r>
              <a:rPr lang="en-US" dirty="0"/>
              <a:t>TFV-DP, tenofovir diphosphate.</a:t>
            </a:r>
          </a:p>
          <a:p>
            <a:r>
              <a:rPr lang="en-US" dirty="0"/>
              <a:t>1. Grant RM, et al. </a:t>
            </a:r>
            <a:r>
              <a:rPr lang="en-US" i="1" dirty="0"/>
              <a:t>N Engl J Med</a:t>
            </a:r>
            <a:r>
              <a:rPr lang="en-US" dirty="0"/>
              <a:t>. 2010;363(27):2587-2599; 2. </a:t>
            </a:r>
            <a:r>
              <a:rPr lang="fr-FR" dirty="0"/>
              <a:t>Baeten JM, et al. </a:t>
            </a:r>
            <a:r>
              <a:rPr lang="fr-FR" i="1" dirty="0"/>
              <a:t>N Engl J Med</a:t>
            </a:r>
            <a:r>
              <a:rPr lang="fr-FR" dirty="0"/>
              <a:t>. 2012;367(5):399-410; 3. </a:t>
            </a:r>
            <a:r>
              <a:rPr lang="en-US" dirty="0"/>
              <a:t>Choopanya K, et al. </a:t>
            </a:r>
            <a:r>
              <a:rPr lang="en-US" i="1" dirty="0"/>
              <a:t>Lancet</a:t>
            </a:r>
            <a:r>
              <a:rPr lang="en-US" dirty="0"/>
              <a:t>. 2013;381(9883):2083-2090.</a:t>
            </a:r>
          </a:p>
        </p:txBody>
      </p:sp>
      <p:sp>
        <p:nvSpPr>
          <p:cNvPr id="12" name="Rectangle 11"/>
          <p:cNvSpPr/>
          <p:nvPr/>
        </p:nvSpPr>
        <p:spPr>
          <a:xfrm rot="16200000">
            <a:off x="-830064" y="3279523"/>
            <a:ext cx="3446456" cy="553998"/>
          </a:xfrm>
          <a:prstGeom prst="rect">
            <a:avLst/>
          </a:prstGeom>
        </p:spPr>
        <p:txBody>
          <a:bodyPr wrap="none" lIns="0" tIns="0" rIns="0" bIns="0">
            <a:spAutoFit/>
          </a:bodyPr>
          <a:lstStyle/>
          <a:p>
            <a:pPr algn="ctr">
              <a:lnSpc>
                <a:spcPct val="90000"/>
              </a:lnSpc>
            </a:pPr>
            <a:r>
              <a:rPr lang="en-US" sz="2000" b="1" dirty="0">
                <a:latin typeface="Arial" panose="020B0604020202020204" pitchFamily="34" charset="0"/>
                <a:cs typeface="Arial" panose="020B0604020202020204" pitchFamily="34" charset="0"/>
              </a:rPr>
              <a:t>Reduction in HIV Incidence,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TDF/FTC vs Placebo, %</a:t>
            </a:r>
          </a:p>
        </p:txBody>
      </p:sp>
      <p:sp>
        <p:nvSpPr>
          <p:cNvPr id="13" name="Rectangle 12"/>
          <p:cNvSpPr/>
          <p:nvPr/>
        </p:nvSpPr>
        <p:spPr>
          <a:xfrm>
            <a:off x="1215230" y="1600200"/>
            <a:ext cx="3383280" cy="886397"/>
          </a:xfrm>
          <a:prstGeom prst="rect">
            <a:avLst/>
          </a:prstGeom>
        </p:spPr>
        <p:txBody>
          <a:bodyPr wrap="square" lIns="0" tIns="0" rIns="0" bIns="0">
            <a:spAutoFit/>
          </a:bodyPr>
          <a:lstStyle/>
          <a:p>
            <a:pPr algn="ctr">
              <a:lnSpc>
                <a:spcPct val="80000"/>
              </a:lnSpc>
            </a:pPr>
            <a:r>
              <a:rPr lang="en-US" sz="2400" b="1" dirty="0">
                <a:solidFill>
                  <a:srgbClr val="0070C0"/>
                </a:solidFill>
                <a:latin typeface="Arial" panose="020B0604020202020204" pitchFamily="34" charset="0"/>
                <a:cs typeface="Arial" panose="020B0604020202020204" pitchFamily="34" charset="0"/>
              </a:rPr>
              <a:t>MSM and </a:t>
            </a:r>
          </a:p>
          <a:p>
            <a:pPr algn="ctr">
              <a:lnSpc>
                <a:spcPct val="80000"/>
              </a:lnSpc>
            </a:pPr>
            <a:r>
              <a:rPr lang="en-US" sz="2400" b="1" dirty="0">
                <a:solidFill>
                  <a:srgbClr val="0070C0"/>
                </a:solidFill>
                <a:latin typeface="Arial" panose="020B0604020202020204" pitchFamily="34" charset="0"/>
                <a:cs typeface="Arial" panose="020B0604020202020204" pitchFamily="34" charset="0"/>
              </a:rPr>
              <a:t>Transgender Women</a:t>
            </a:r>
          </a:p>
        </p:txBody>
      </p:sp>
      <p:sp>
        <p:nvSpPr>
          <p:cNvPr id="46" name="Rectangle 45"/>
          <p:cNvSpPr/>
          <p:nvPr/>
        </p:nvSpPr>
        <p:spPr>
          <a:xfrm>
            <a:off x="4712082" y="1600200"/>
            <a:ext cx="3383280" cy="590931"/>
          </a:xfrm>
          <a:prstGeom prst="rect">
            <a:avLst/>
          </a:prstGeom>
        </p:spPr>
        <p:txBody>
          <a:bodyPr wrap="square" lIns="0" tIns="0" rIns="0" bIns="0">
            <a:spAutoFit/>
          </a:bodyPr>
          <a:lstStyle/>
          <a:p>
            <a:pPr algn="ctr">
              <a:lnSpc>
                <a:spcPct val="80000"/>
              </a:lnSpc>
            </a:pPr>
            <a:r>
              <a:rPr lang="en-US" sz="2400" b="1" dirty="0">
                <a:solidFill>
                  <a:srgbClr val="0070C0"/>
                </a:solidFill>
                <a:latin typeface="Arial" panose="020B0604020202020204" pitchFamily="34" charset="0"/>
                <a:cs typeface="Arial" panose="020B0604020202020204" pitchFamily="34" charset="0"/>
              </a:rPr>
              <a:t>Heterosexual</a:t>
            </a:r>
          </a:p>
          <a:p>
            <a:pPr algn="ctr">
              <a:lnSpc>
                <a:spcPct val="80000"/>
              </a:lnSpc>
            </a:pPr>
            <a:r>
              <a:rPr lang="en-US" sz="2400" b="1" dirty="0">
                <a:solidFill>
                  <a:srgbClr val="0070C0"/>
                </a:solidFill>
                <a:latin typeface="Arial" panose="020B0604020202020204" pitchFamily="34" charset="0"/>
                <a:cs typeface="Arial" panose="020B0604020202020204" pitchFamily="34" charset="0"/>
              </a:rPr>
              <a:t>Men and Women</a:t>
            </a:r>
          </a:p>
        </p:txBody>
      </p:sp>
      <p:sp>
        <p:nvSpPr>
          <p:cNvPr id="48" name="Rectangle 47"/>
          <p:cNvSpPr/>
          <p:nvPr/>
        </p:nvSpPr>
        <p:spPr>
          <a:xfrm>
            <a:off x="8251883" y="1600200"/>
            <a:ext cx="3383280" cy="295466"/>
          </a:xfrm>
          <a:prstGeom prst="rect">
            <a:avLst/>
          </a:prstGeom>
        </p:spPr>
        <p:txBody>
          <a:bodyPr wrap="square" lIns="0" tIns="0" rIns="0" bIns="0">
            <a:spAutoFit/>
          </a:bodyPr>
          <a:lstStyle/>
          <a:p>
            <a:pPr algn="ctr">
              <a:lnSpc>
                <a:spcPct val="80000"/>
              </a:lnSpc>
            </a:pPr>
            <a:r>
              <a:rPr lang="en-US" sz="2400" b="1" dirty="0">
                <a:solidFill>
                  <a:srgbClr val="0070C0"/>
                </a:solidFill>
                <a:latin typeface="Arial" panose="020B0604020202020204" pitchFamily="34" charset="0"/>
                <a:cs typeface="Arial" panose="020B0604020202020204" pitchFamily="34" charset="0"/>
              </a:rPr>
              <a:t>PWID</a:t>
            </a:r>
          </a:p>
        </p:txBody>
      </p:sp>
      <p:graphicFrame>
        <p:nvGraphicFramePr>
          <p:cNvPr id="56" name="Chart 55"/>
          <p:cNvGraphicFramePr/>
          <p:nvPr>
            <p:extLst>
              <p:ext uri="{D42A27DB-BD31-4B8C-83A1-F6EECF244321}">
                <p14:modId xmlns:p14="http://schemas.microsoft.com/office/powerpoint/2010/main" val="2790013386"/>
              </p:ext>
            </p:extLst>
          </p:nvPr>
        </p:nvGraphicFramePr>
        <p:xfrm>
          <a:off x="1202421" y="2195322"/>
          <a:ext cx="3291840" cy="313004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1" name="Chart 60"/>
          <p:cNvGraphicFramePr/>
          <p:nvPr>
            <p:extLst>
              <p:ext uri="{D42A27DB-BD31-4B8C-83A1-F6EECF244321}">
                <p14:modId xmlns:p14="http://schemas.microsoft.com/office/powerpoint/2010/main" val="1580958247"/>
              </p:ext>
            </p:extLst>
          </p:nvPr>
        </p:nvGraphicFramePr>
        <p:xfrm>
          <a:off x="4725005" y="2225040"/>
          <a:ext cx="3291840" cy="3130041"/>
        </p:xfrm>
        <a:graphic>
          <a:graphicData uri="http://schemas.openxmlformats.org/drawingml/2006/chart">
            <c:chart xmlns:c="http://schemas.openxmlformats.org/drawingml/2006/chart" xmlns:r="http://schemas.openxmlformats.org/officeDocument/2006/relationships" r:id="rId5"/>
          </a:graphicData>
        </a:graphic>
      </p:graphicFrame>
      <p:sp>
        <p:nvSpPr>
          <p:cNvPr id="49" name="Rectangle 48"/>
          <p:cNvSpPr/>
          <p:nvPr/>
        </p:nvSpPr>
        <p:spPr>
          <a:xfrm>
            <a:off x="2344689" y="5355081"/>
            <a:ext cx="1417311" cy="553998"/>
          </a:xfrm>
          <a:prstGeom prst="rect">
            <a:avLst/>
          </a:prstGeom>
        </p:spPr>
        <p:txBody>
          <a:bodyPr wrap="none" lIns="0" tIns="0" rIns="0" bIns="0">
            <a:spAutoFit/>
          </a:bodyPr>
          <a:lstStyle/>
          <a:p>
            <a:pPr algn="ctr">
              <a:lnSpc>
                <a:spcPct val="90000"/>
              </a:lnSpc>
            </a:pPr>
            <a:r>
              <a:rPr lang="en-US" sz="2000" b="1" dirty="0">
                <a:latin typeface="Arial" panose="020B0604020202020204" pitchFamily="34" charset="0"/>
                <a:cs typeface="Arial" panose="020B0604020202020204" pitchFamily="34" charset="0"/>
              </a:rPr>
              <a:t>iPrEx Trial</a:t>
            </a:r>
            <a:r>
              <a:rPr lang="en-US" sz="2000" b="1" baseline="30000" dirty="0">
                <a:latin typeface="Arial" panose="020B0604020202020204" pitchFamily="34" charset="0"/>
                <a:cs typeface="Arial" panose="020B0604020202020204" pitchFamily="34" charset="0"/>
              </a:rPr>
              <a:t>1</a:t>
            </a:r>
            <a:r>
              <a:rPr lang="en-US" sz="2000" b="1" dirty="0">
                <a:latin typeface="Arial" panose="020B0604020202020204" pitchFamily="34" charset="0"/>
                <a:cs typeface="Arial" panose="020B0604020202020204" pitchFamily="34" charset="0"/>
              </a:rPr>
              <a:t>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(N=2499)</a:t>
            </a:r>
          </a:p>
        </p:txBody>
      </p:sp>
      <p:sp>
        <p:nvSpPr>
          <p:cNvPr id="52" name="Rectangle 51"/>
          <p:cNvSpPr/>
          <p:nvPr/>
        </p:nvSpPr>
        <p:spPr>
          <a:xfrm>
            <a:off x="5521244" y="5355081"/>
            <a:ext cx="2115965" cy="553998"/>
          </a:xfrm>
          <a:prstGeom prst="rect">
            <a:avLst/>
          </a:prstGeom>
        </p:spPr>
        <p:txBody>
          <a:bodyPr wrap="none" lIns="0" tIns="0" rIns="0" bIns="0">
            <a:spAutoFit/>
          </a:bodyPr>
          <a:lstStyle/>
          <a:p>
            <a:pPr algn="ctr">
              <a:lnSpc>
                <a:spcPct val="90000"/>
              </a:lnSpc>
            </a:pPr>
            <a:r>
              <a:rPr lang="en-US" sz="2000" b="1" dirty="0">
                <a:latin typeface="Arial" panose="020B0604020202020204" pitchFamily="34" charset="0"/>
                <a:cs typeface="Arial" panose="020B0604020202020204" pitchFamily="34" charset="0"/>
              </a:rPr>
              <a:t>Partners PrEP</a:t>
            </a:r>
            <a:r>
              <a:rPr lang="en-US" sz="2000" b="1" baseline="30000" dirty="0">
                <a:latin typeface="Arial" panose="020B0604020202020204" pitchFamily="34" charset="0"/>
                <a:cs typeface="Arial" panose="020B0604020202020204" pitchFamily="34" charset="0"/>
              </a:rPr>
              <a:t>2 </a:t>
            </a:r>
            <a:br>
              <a:rPr lang="en-US" sz="2000" b="1" baseline="30000"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(N=4758 couples)</a:t>
            </a:r>
          </a:p>
        </p:txBody>
      </p:sp>
      <p:sp>
        <p:nvSpPr>
          <p:cNvPr id="53" name="Rectangle 52"/>
          <p:cNvSpPr/>
          <p:nvPr/>
        </p:nvSpPr>
        <p:spPr>
          <a:xfrm>
            <a:off x="8843792" y="5355081"/>
            <a:ext cx="2447978" cy="553998"/>
          </a:xfrm>
          <a:prstGeom prst="rect">
            <a:avLst/>
          </a:prstGeom>
        </p:spPr>
        <p:txBody>
          <a:bodyPr wrap="none" lIns="0" tIns="0" rIns="0" bIns="0">
            <a:spAutoFit/>
          </a:bodyPr>
          <a:lstStyle/>
          <a:p>
            <a:pPr algn="ctr">
              <a:lnSpc>
                <a:spcPct val="90000"/>
              </a:lnSpc>
            </a:pPr>
            <a:r>
              <a:rPr lang="en-US" sz="2000" b="1" dirty="0">
                <a:latin typeface="Arial" panose="020B0604020202020204" pitchFamily="34" charset="0"/>
                <a:cs typeface="Arial" panose="020B0604020202020204" pitchFamily="34" charset="0"/>
              </a:rPr>
              <a:t>Bangkok Tenofovir</a:t>
            </a:r>
            <a:r>
              <a:rPr lang="en-US" sz="2000" b="1" baseline="30000" dirty="0">
                <a:latin typeface="Arial" panose="020B0604020202020204" pitchFamily="34" charset="0"/>
                <a:cs typeface="Arial" panose="020B0604020202020204" pitchFamily="34" charset="0"/>
              </a:rPr>
              <a:t>3 </a:t>
            </a:r>
            <a:br>
              <a:rPr lang="en-US" sz="2000" b="1" baseline="30000"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(N=2413)</a:t>
            </a:r>
          </a:p>
        </p:txBody>
      </p:sp>
      <p:sp>
        <p:nvSpPr>
          <p:cNvPr id="50" name="TextBox 49"/>
          <p:cNvSpPr txBox="1"/>
          <p:nvPr/>
        </p:nvSpPr>
        <p:spPr>
          <a:xfrm>
            <a:off x="2031318" y="4107293"/>
            <a:ext cx="669304" cy="641714"/>
          </a:xfrm>
          <a:prstGeom prst="rect">
            <a:avLst/>
          </a:prstGeom>
          <a:noFill/>
        </p:spPr>
        <p:txBody>
          <a:bodyPr wrap="square" lIns="0" rIns="0" rtlCol="0" anchor="b">
            <a:spAutoFit/>
          </a:bodyPr>
          <a:lstStyle/>
          <a:p>
            <a:pPr algn="ctr">
              <a:lnSpc>
                <a:spcPct val="85000"/>
              </a:lnSpc>
            </a:pPr>
            <a:r>
              <a:rPr lang="en-US" sz="1400" b="1" dirty="0">
                <a:solidFill>
                  <a:schemeClr val="bg1"/>
                </a:solidFill>
                <a:latin typeface="Arial" panose="020B0604020202020204" pitchFamily="34" charset="0"/>
                <a:cs typeface="Arial" panose="020B0604020202020204" pitchFamily="34" charset="0"/>
              </a:rPr>
              <a:t>Oral</a:t>
            </a:r>
          </a:p>
          <a:p>
            <a:pPr algn="ctr">
              <a:lnSpc>
                <a:spcPct val="85000"/>
              </a:lnSpc>
            </a:pPr>
            <a:r>
              <a:rPr lang="en-US" sz="1400" b="1" dirty="0">
                <a:solidFill>
                  <a:schemeClr val="bg1"/>
                </a:solidFill>
                <a:latin typeface="Arial" panose="020B0604020202020204" pitchFamily="34" charset="0"/>
                <a:cs typeface="Arial" panose="020B0604020202020204" pitchFamily="34" charset="0"/>
              </a:rPr>
              <a:t>TDF/</a:t>
            </a:r>
          </a:p>
          <a:p>
            <a:pPr algn="ctr">
              <a:lnSpc>
                <a:spcPct val="85000"/>
              </a:lnSpc>
            </a:pPr>
            <a:r>
              <a:rPr lang="en-US" sz="1400" b="1" dirty="0">
                <a:solidFill>
                  <a:schemeClr val="bg1"/>
                </a:solidFill>
                <a:latin typeface="Arial" panose="020B0604020202020204" pitchFamily="34" charset="0"/>
                <a:cs typeface="Arial" panose="020B0604020202020204" pitchFamily="34" charset="0"/>
              </a:rPr>
              <a:t>FTC</a:t>
            </a:r>
          </a:p>
        </p:txBody>
      </p:sp>
      <p:sp>
        <p:nvSpPr>
          <p:cNvPr id="33" name="TextBox 32"/>
          <p:cNvSpPr txBox="1"/>
          <p:nvPr/>
        </p:nvSpPr>
        <p:spPr>
          <a:xfrm>
            <a:off x="3459741" y="4107293"/>
            <a:ext cx="660052" cy="641714"/>
          </a:xfrm>
          <a:prstGeom prst="rect">
            <a:avLst/>
          </a:prstGeom>
          <a:noFill/>
        </p:spPr>
        <p:txBody>
          <a:bodyPr wrap="square" lIns="0" rIns="0" rtlCol="0" anchor="b">
            <a:spAutoFit/>
          </a:bodyPr>
          <a:lstStyle/>
          <a:p>
            <a:pPr algn="ctr">
              <a:lnSpc>
                <a:spcPct val="85000"/>
              </a:lnSpc>
            </a:pPr>
            <a:r>
              <a:rPr lang="en-US" sz="1400" b="1" dirty="0">
                <a:latin typeface="Arial" panose="020B0604020202020204" pitchFamily="34" charset="0"/>
                <a:cs typeface="Arial" panose="020B0604020202020204" pitchFamily="34" charset="0"/>
              </a:rPr>
              <a:t>Oral</a:t>
            </a:r>
          </a:p>
          <a:p>
            <a:pPr algn="ctr">
              <a:lnSpc>
                <a:spcPct val="85000"/>
              </a:lnSpc>
            </a:pPr>
            <a:r>
              <a:rPr lang="en-US" sz="1400" b="1" dirty="0">
                <a:latin typeface="Arial" panose="020B0604020202020204" pitchFamily="34" charset="0"/>
                <a:cs typeface="Arial" panose="020B0604020202020204" pitchFamily="34" charset="0"/>
              </a:rPr>
              <a:t>TDF/</a:t>
            </a:r>
          </a:p>
          <a:p>
            <a:pPr algn="ctr">
              <a:lnSpc>
                <a:spcPct val="85000"/>
              </a:lnSpc>
            </a:pPr>
            <a:r>
              <a:rPr lang="en-US" sz="1400" b="1" dirty="0">
                <a:latin typeface="Arial" panose="020B0604020202020204" pitchFamily="34" charset="0"/>
                <a:cs typeface="Arial" panose="020B0604020202020204" pitchFamily="34" charset="0"/>
              </a:rPr>
              <a:t>FTC</a:t>
            </a:r>
          </a:p>
        </p:txBody>
      </p:sp>
      <p:graphicFrame>
        <p:nvGraphicFramePr>
          <p:cNvPr id="65" name="Chart 64"/>
          <p:cNvGraphicFramePr/>
          <p:nvPr>
            <p:extLst>
              <p:ext uri="{D42A27DB-BD31-4B8C-83A1-F6EECF244321}">
                <p14:modId xmlns:p14="http://schemas.microsoft.com/office/powerpoint/2010/main" val="122444610"/>
              </p:ext>
            </p:extLst>
          </p:nvPr>
        </p:nvGraphicFramePr>
        <p:xfrm>
          <a:off x="8251883" y="2225040"/>
          <a:ext cx="3291840" cy="3130041"/>
        </p:xfrm>
        <a:graphic>
          <a:graphicData uri="http://schemas.openxmlformats.org/drawingml/2006/chart">
            <c:chart xmlns:c="http://schemas.openxmlformats.org/drawingml/2006/chart" xmlns:r="http://schemas.openxmlformats.org/officeDocument/2006/relationships" r:id="rId6"/>
          </a:graphicData>
        </a:graphic>
      </p:graphicFrame>
      <p:sp>
        <p:nvSpPr>
          <p:cNvPr id="31" name="TextBox 30">
            <a:extLst>
              <a:ext uri="{FF2B5EF4-FFF2-40B4-BE49-F238E27FC236}">
                <a16:creationId xmlns:a16="http://schemas.microsoft.com/office/drawing/2014/main" id="{C7B517F4-27B1-48C0-E045-4D3B2988A917}"/>
              </a:ext>
            </a:extLst>
          </p:cNvPr>
          <p:cNvSpPr txBox="1"/>
          <p:nvPr/>
        </p:nvSpPr>
        <p:spPr>
          <a:xfrm>
            <a:off x="5576465" y="4107293"/>
            <a:ext cx="669304" cy="641714"/>
          </a:xfrm>
          <a:prstGeom prst="rect">
            <a:avLst/>
          </a:prstGeom>
          <a:noFill/>
        </p:spPr>
        <p:txBody>
          <a:bodyPr wrap="square" lIns="0" rIns="0" rtlCol="0" anchor="b">
            <a:spAutoFit/>
          </a:bodyPr>
          <a:lstStyle/>
          <a:p>
            <a:pPr algn="ctr">
              <a:lnSpc>
                <a:spcPct val="85000"/>
              </a:lnSpc>
            </a:pPr>
            <a:r>
              <a:rPr lang="en-US" sz="1400" b="1" dirty="0">
                <a:solidFill>
                  <a:schemeClr val="bg1"/>
                </a:solidFill>
                <a:latin typeface="Arial" panose="020B0604020202020204" pitchFamily="34" charset="0"/>
                <a:cs typeface="Arial" panose="020B0604020202020204" pitchFamily="34" charset="0"/>
              </a:rPr>
              <a:t>Oral</a:t>
            </a:r>
          </a:p>
          <a:p>
            <a:pPr algn="ctr">
              <a:lnSpc>
                <a:spcPct val="85000"/>
              </a:lnSpc>
            </a:pPr>
            <a:r>
              <a:rPr lang="en-US" sz="1400" b="1" dirty="0">
                <a:solidFill>
                  <a:schemeClr val="bg1"/>
                </a:solidFill>
                <a:latin typeface="Arial" panose="020B0604020202020204" pitchFamily="34" charset="0"/>
                <a:cs typeface="Arial" panose="020B0604020202020204" pitchFamily="34" charset="0"/>
              </a:rPr>
              <a:t>TDF/</a:t>
            </a:r>
          </a:p>
          <a:p>
            <a:pPr algn="ctr">
              <a:lnSpc>
                <a:spcPct val="85000"/>
              </a:lnSpc>
            </a:pPr>
            <a:r>
              <a:rPr lang="en-US" sz="1400" b="1" dirty="0">
                <a:solidFill>
                  <a:schemeClr val="bg1"/>
                </a:solidFill>
                <a:latin typeface="Arial" panose="020B0604020202020204" pitchFamily="34" charset="0"/>
                <a:cs typeface="Arial" panose="020B0604020202020204" pitchFamily="34" charset="0"/>
              </a:rPr>
              <a:t>FTC</a:t>
            </a:r>
          </a:p>
        </p:txBody>
      </p:sp>
      <p:sp>
        <p:nvSpPr>
          <p:cNvPr id="32" name="TextBox 31">
            <a:extLst>
              <a:ext uri="{FF2B5EF4-FFF2-40B4-BE49-F238E27FC236}">
                <a16:creationId xmlns:a16="http://schemas.microsoft.com/office/drawing/2014/main" id="{A035543F-4E48-2DC9-5F59-EE24460C9F00}"/>
              </a:ext>
            </a:extLst>
          </p:cNvPr>
          <p:cNvSpPr txBox="1"/>
          <p:nvPr/>
        </p:nvSpPr>
        <p:spPr>
          <a:xfrm>
            <a:off x="7004165" y="4107293"/>
            <a:ext cx="660052" cy="641714"/>
          </a:xfrm>
          <a:prstGeom prst="rect">
            <a:avLst/>
          </a:prstGeom>
          <a:noFill/>
        </p:spPr>
        <p:txBody>
          <a:bodyPr wrap="square" lIns="0" rIns="0" rtlCol="0" anchor="b">
            <a:spAutoFit/>
          </a:bodyPr>
          <a:lstStyle/>
          <a:p>
            <a:pPr algn="ctr">
              <a:lnSpc>
                <a:spcPct val="85000"/>
              </a:lnSpc>
            </a:pPr>
            <a:r>
              <a:rPr lang="en-US" sz="1400" b="1" dirty="0">
                <a:latin typeface="Arial" panose="020B0604020202020204" pitchFamily="34" charset="0"/>
                <a:cs typeface="Arial" panose="020B0604020202020204" pitchFamily="34" charset="0"/>
              </a:rPr>
              <a:t>Oral</a:t>
            </a:r>
          </a:p>
          <a:p>
            <a:pPr algn="ctr">
              <a:lnSpc>
                <a:spcPct val="85000"/>
              </a:lnSpc>
            </a:pPr>
            <a:r>
              <a:rPr lang="en-US" sz="1400" b="1" dirty="0">
                <a:latin typeface="Arial" panose="020B0604020202020204" pitchFamily="34" charset="0"/>
                <a:cs typeface="Arial" panose="020B0604020202020204" pitchFamily="34" charset="0"/>
              </a:rPr>
              <a:t>TDF/</a:t>
            </a:r>
          </a:p>
          <a:p>
            <a:pPr algn="ctr">
              <a:lnSpc>
                <a:spcPct val="85000"/>
              </a:lnSpc>
            </a:pPr>
            <a:r>
              <a:rPr lang="en-US" sz="1400" b="1" dirty="0">
                <a:latin typeface="Arial" panose="020B0604020202020204" pitchFamily="34" charset="0"/>
                <a:cs typeface="Arial" panose="020B0604020202020204" pitchFamily="34" charset="0"/>
              </a:rPr>
              <a:t>FTC</a:t>
            </a:r>
          </a:p>
        </p:txBody>
      </p:sp>
      <p:sp>
        <p:nvSpPr>
          <p:cNvPr id="34" name="TextBox 33">
            <a:extLst>
              <a:ext uri="{FF2B5EF4-FFF2-40B4-BE49-F238E27FC236}">
                <a16:creationId xmlns:a16="http://schemas.microsoft.com/office/drawing/2014/main" id="{56946B16-42FA-3D80-A529-3A455DC0FDFB}"/>
              </a:ext>
            </a:extLst>
          </p:cNvPr>
          <p:cNvSpPr txBox="1"/>
          <p:nvPr/>
        </p:nvSpPr>
        <p:spPr>
          <a:xfrm>
            <a:off x="9098583" y="4107293"/>
            <a:ext cx="669304" cy="641714"/>
          </a:xfrm>
          <a:prstGeom prst="rect">
            <a:avLst/>
          </a:prstGeom>
          <a:noFill/>
        </p:spPr>
        <p:txBody>
          <a:bodyPr wrap="square" lIns="0" rIns="0" rtlCol="0" anchor="b">
            <a:spAutoFit/>
          </a:bodyPr>
          <a:lstStyle/>
          <a:p>
            <a:pPr algn="ctr">
              <a:lnSpc>
                <a:spcPct val="85000"/>
              </a:lnSpc>
            </a:pPr>
            <a:r>
              <a:rPr lang="en-US" sz="1400" b="1" dirty="0">
                <a:solidFill>
                  <a:schemeClr val="bg1"/>
                </a:solidFill>
                <a:latin typeface="Arial" panose="020B0604020202020204" pitchFamily="34" charset="0"/>
                <a:cs typeface="Arial" panose="020B0604020202020204" pitchFamily="34" charset="0"/>
              </a:rPr>
              <a:t>Oral</a:t>
            </a:r>
          </a:p>
          <a:p>
            <a:pPr algn="ctr">
              <a:lnSpc>
                <a:spcPct val="85000"/>
              </a:lnSpc>
            </a:pPr>
            <a:r>
              <a:rPr lang="en-US" sz="1400" b="1" dirty="0">
                <a:solidFill>
                  <a:schemeClr val="bg1"/>
                </a:solidFill>
                <a:latin typeface="Arial" panose="020B0604020202020204" pitchFamily="34" charset="0"/>
                <a:cs typeface="Arial" panose="020B0604020202020204" pitchFamily="34" charset="0"/>
              </a:rPr>
              <a:t>TDF/</a:t>
            </a:r>
          </a:p>
          <a:p>
            <a:pPr algn="ctr">
              <a:lnSpc>
                <a:spcPct val="85000"/>
              </a:lnSpc>
            </a:pPr>
            <a:r>
              <a:rPr lang="en-US" sz="1400" b="1" dirty="0">
                <a:solidFill>
                  <a:schemeClr val="bg1"/>
                </a:solidFill>
                <a:latin typeface="Arial" panose="020B0604020202020204" pitchFamily="34" charset="0"/>
                <a:cs typeface="Arial" panose="020B0604020202020204" pitchFamily="34" charset="0"/>
              </a:rPr>
              <a:t>FTC</a:t>
            </a:r>
          </a:p>
        </p:txBody>
      </p:sp>
      <p:sp>
        <p:nvSpPr>
          <p:cNvPr id="35" name="TextBox 34">
            <a:extLst>
              <a:ext uri="{FF2B5EF4-FFF2-40B4-BE49-F238E27FC236}">
                <a16:creationId xmlns:a16="http://schemas.microsoft.com/office/drawing/2014/main" id="{0A1D8493-EA16-E4A3-1710-440D9A258D30}"/>
              </a:ext>
            </a:extLst>
          </p:cNvPr>
          <p:cNvSpPr txBox="1"/>
          <p:nvPr/>
        </p:nvSpPr>
        <p:spPr>
          <a:xfrm>
            <a:off x="10520111" y="4107293"/>
            <a:ext cx="660052" cy="641714"/>
          </a:xfrm>
          <a:prstGeom prst="rect">
            <a:avLst/>
          </a:prstGeom>
          <a:noFill/>
        </p:spPr>
        <p:txBody>
          <a:bodyPr wrap="square" lIns="0" rIns="0" rtlCol="0" anchor="b">
            <a:spAutoFit/>
          </a:bodyPr>
          <a:lstStyle/>
          <a:p>
            <a:pPr algn="ctr">
              <a:lnSpc>
                <a:spcPct val="85000"/>
              </a:lnSpc>
            </a:pPr>
            <a:r>
              <a:rPr lang="en-US" sz="1400" b="1" dirty="0">
                <a:latin typeface="Arial" panose="020B0604020202020204" pitchFamily="34" charset="0"/>
                <a:cs typeface="Arial" panose="020B0604020202020204" pitchFamily="34" charset="0"/>
              </a:rPr>
              <a:t>Oral</a:t>
            </a:r>
          </a:p>
          <a:p>
            <a:pPr algn="ctr">
              <a:lnSpc>
                <a:spcPct val="85000"/>
              </a:lnSpc>
            </a:pPr>
            <a:r>
              <a:rPr lang="en-US" sz="1400" b="1" dirty="0">
                <a:latin typeface="Arial" panose="020B0604020202020204" pitchFamily="34" charset="0"/>
                <a:cs typeface="Arial" panose="020B0604020202020204" pitchFamily="34" charset="0"/>
              </a:rPr>
              <a:t>TDF/</a:t>
            </a:r>
          </a:p>
          <a:p>
            <a:pPr algn="ctr">
              <a:lnSpc>
                <a:spcPct val="85000"/>
              </a:lnSpc>
            </a:pPr>
            <a:r>
              <a:rPr lang="en-US" sz="1400" b="1" dirty="0">
                <a:latin typeface="Arial" panose="020B0604020202020204" pitchFamily="34" charset="0"/>
                <a:cs typeface="Arial" panose="020B0604020202020204" pitchFamily="34" charset="0"/>
              </a:rPr>
              <a:t>FTC</a:t>
            </a:r>
          </a:p>
        </p:txBody>
      </p:sp>
    </p:spTree>
    <p:custDataLst>
      <p:tags r:id="rId1"/>
    </p:custDataLst>
    <p:extLst>
      <p:ext uri="{BB962C8B-B14F-4D97-AF65-F5344CB8AC3E}">
        <p14:creationId xmlns:p14="http://schemas.microsoft.com/office/powerpoint/2010/main" val="1548365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D7BC-E08C-4C4B-893C-4A9D44108843}"/>
              </a:ext>
            </a:extLst>
          </p:cNvPr>
          <p:cNvSpPr>
            <a:spLocks noGrp="1"/>
          </p:cNvSpPr>
          <p:nvPr>
            <p:ph type="title"/>
          </p:nvPr>
        </p:nvSpPr>
        <p:spPr>
          <a:xfrm>
            <a:off x="609600" y="266700"/>
            <a:ext cx="10972800" cy="1138773"/>
          </a:xfrm>
        </p:spPr>
        <p:txBody>
          <a:bodyPr/>
          <a:lstStyle/>
          <a:p>
            <a:r>
              <a:rPr lang="en-US" dirty="0"/>
              <a:t>PrEP Efficacy</a:t>
            </a:r>
            <a:br>
              <a:rPr lang="en-US" sz="3600" b="0" i="1" dirty="0">
                <a:solidFill>
                  <a:schemeClr val="tx1"/>
                </a:solidFill>
              </a:rPr>
            </a:br>
            <a:r>
              <a:rPr lang="en-US" sz="3600" b="0" i="1" dirty="0">
                <a:solidFill>
                  <a:schemeClr val="tx1"/>
                </a:solidFill>
              </a:rPr>
              <a:t>TAF/FTC vs TDF/FTC</a:t>
            </a:r>
            <a:endParaRPr lang="en-US" b="0" i="1" dirty="0">
              <a:solidFill>
                <a:schemeClr val="tx1"/>
              </a:solidFill>
            </a:endParaRPr>
          </a:p>
        </p:txBody>
      </p:sp>
      <p:sp>
        <p:nvSpPr>
          <p:cNvPr id="6" name="Content Placeholder 5">
            <a:extLst>
              <a:ext uri="{FF2B5EF4-FFF2-40B4-BE49-F238E27FC236}">
                <a16:creationId xmlns:a16="http://schemas.microsoft.com/office/drawing/2014/main" id="{0805B97B-FBBC-4D3A-9CE2-09687DE27922}"/>
              </a:ext>
            </a:extLst>
          </p:cNvPr>
          <p:cNvSpPr>
            <a:spLocks noGrp="1"/>
          </p:cNvSpPr>
          <p:nvPr>
            <p:ph idx="1"/>
          </p:nvPr>
        </p:nvSpPr>
        <p:spPr>
          <a:xfrm>
            <a:off x="609600" y="1609727"/>
            <a:ext cx="10972800" cy="480131"/>
          </a:xfrm>
        </p:spPr>
        <p:txBody>
          <a:bodyPr/>
          <a:lstStyle/>
          <a:p>
            <a:pPr marL="0" indent="0" algn="ctr">
              <a:buNone/>
            </a:pPr>
            <a:r>
              <a:rPr lang="en-US" b="1" dirty="0">
                <a:solidFill>
                  <a:srgbClr val="0070C0"/>
                </a:solidFill>
              </a:rPr>
              <a:t>DISCOVER Trial: HIV Incidence</a:t>
            </a:r>
            <a:r>
              <a:rPr lang="en-US" b="1" baseline="30000" dirty="0">
                <a:solidFill>
                  <a:srgbClr val="0070C0"/>
                </a:solidFill>
              </a:rPr>
              <a:t>1</a:t>
            </a:r>
          </a:p>
        </p:txBody>
      </p:sp>
      <p:sp>
        <p:nvSpPr>
          <p:cNvPr id="3" name="Footer Placeholder 2">
            <a:extLst>
              <a:ext uri="{FF2B5EF4-FFF2-40B4-BE49-F238E27FC236}">
                <a16:creationId xmlns:a16="http://schemas.microsoft.com/office/drawing/2014/main" id="{90C472AF-7B91-4239-9AC1-13BA3626F6E4}"/>
              </a:ext>
            </a:extLst>
          </p:cNvPr>
          <p:cNvSpPr>
            <a:spLocks noGrp="1"/>
          </p:cNvSpPr>
          <p:nvPr>
            <p:ph type="ftr" sz="quarter" idx="10"/>
          </p:nvPr>
        </p:nvSpPr>
        <p:spPr>
          <a:xfrm>
            <a:off x="609600" y="5706070"/>
            <a:ext cx="10972800" cy="923330"/>
          </a:xfrm>
        </p:spPr>
        <p:txBody>
          <a:bodyPr/>
          <a:lstStyle/>
          <a:p>
            <a:r>
              <a:rPr lang="en-US" dirty="0"/>
              <a:t>BMD, bone mineral density; </a:t>
            </a:r>
            <a:r>
              <a:rPr lang="en-US" dirty="0">
                <a:effectLst/>
              </a:rPr>
              <a:t>CI, confidence interval;</a:t>
            </a:r>
            <a:r>
              <a:rPr lang="en-US" dirty="0"/>
              <a:t> NI, noninferiority; PY, patient-years.</a:t>
            </a:r>
          </a:p>
          <a:p>
            <a:r>
              <a:rPr lang="en-US" dirty="0"/>
              <a:t>Double-blind phase 3 noninferiority trial in 94 community, hospital-associated clinics in Europe and North America among cisgender MSM and TGW who have sex with men randomly assigned 1:1 TAF/FTC or TDF/FTC (both with matched placebo) tablets daily. Efficacy outcome (HIV infection) assessed when all participants had completed 48 weeks of follow-up and half had completed 96 weeks of follow-up. </a:t>
            </a:r>
          </a:p>
          <a:p>
            <a:r>
              <a:rPr lang="en-US" dirty="0"/>
              <a:t>1. Mayer KH, et al. </a:t>
            </a:r>
            <a:r>
              <a:rPr lang="en-US" i="1" dirty="0"/>
              <a:t>Lancet</a:t>
            </a:r>
            <a:r>
              <a:rPr lang="en-US" dirty="0"/>
              <a:t>. 2020;396(10246):239-254.</a:t>
            </a:r>
          </a:p>
        </p:txBody>
      </p:sp>
      <p:sp>
        <p:nvSpPr>
          <p:cNvPr id="4" name="Rectangle 3">
            <a:extLst>
              <a:ext uri="{FF2B5EF4-FFF2-40B4-BE49-F238E27FC236}">
                <a16:creationId xmlns:a16="http://schemas.microsoft.com/office/drawing/2014/main" id="{91F6CF15-7892-4BCC-9DA7-A6A9BCF8E3A8}"/>
              </a:ext>
            </a:extLst>
          </p:cNvPr>
          <p:cNvSpPr/>
          <p:nvPr/>
        </p:nvSpPr>
        <p:spPr bwMode="auto">
          <a:xfrm>
            <a:off x="3282535" y="2917790"/>
            <a:ext cx="1510476" cy="1620749"/>
          </a:xfrm>
          <a:prstGeom prst="rect">
            <a:avLst/>
          </a:prstGeom>
          <a:solidFill>
            <a:schemeClr val="bg1">
              <a:lumMod val="95000"/>
            </a:schemeClr>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914400" eaLnBrk="0" fontAlgn="base" hangingPunct="0">
              <a:spcBef>
                <a:spcPct val="0"/>
              </a:spcBef>
              <a:spcAft>
                <a:spcPct val="0"/>
              </a:spcAft>
            </a:pPr>
            <a:endParaRPr lang="en-US" sz="700" dirty="0">
              <a:solidFill>
                <a:schemeClr val="bg1"/>
              </a:solidFill>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025EFEF6-99FC-4A22-B727-2A66CFD8401B}"/>
              </a:ext>
            </a:extLst>
          </p:cNvPr>
          <p:cNvCxnSpPr>
            <a:cxnSpLocks/>
          </p:cNvCxnSpPr>
          <p:nvPr/>
        </p:nvCxnSpPr>
        <p:spPr>
          <a:xfrm>
            <a:off x="4793982" y="2936903"/>
            <a:ext cx="0" cy="1601635"/>
          </a:xfrm>
          <a:prstGeom prst="line">
            <a:avLst/>
          </a:prstGeom>
          <a:ln w="28575" cmpd="sng">
            <a:solidFill>
              <a:schemeClr val="tx1"/>
            </a:solidFill>
            <a:prstDash val="sysDot"/>
          </a:ln>
        </p:spPr>
        <p:style>
          <a:lnRef idx="1">
            <a:schemeClr val="accent5"/>
          </a:lnRef>
          <a:fillRef idx="0">
            <a:schemeClr val="accent5"/>
          </a:fillRef>
          <a:effectRef idx="0">
            <a:schemeClr val="accent5"/>
          </a:effectRef>
          <a:fontRef idx="minor">
            <a:schemeClr val="tx1"/>
          </a:fontRef>
        </p:style>
      </p:cxnSp>
      <p:sp>
        <p:nvSpPr>
          <p:cNvPr id="30" name="Content Placeholder 10">
            <a:extLst>
              <a:ext uri="{FF2B5EF4-FFF2-40B4-BE49-F238E27FC236}">
                <a16:creationId xmlns:a16="http://schemas.microsoft.com/office/drawing/2014/main" id="{4FF20FCA-EF23-437A-85A6-3D3DCE7154A4}"/>
              </a:ext>
            </a:extLst>
          </p:cNvPr>
          <p:cNvSpPr txBox="1">
            <a:spLocks/>
          </p:cNvSpPr>
          <p:nvPr/>
        </p:nvSpPr>
        <p:spPr bwMode="auto">
          <a:xfrm>
            <a:off x="1126328" y="2057400"/>
            <a:ext cx="4326504" cy="33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174618" indent="-174618" algn="l" rtl="0" eaLnBrk="0" fontAlgn="base" hangingPunct="0">
              <a:lnSpc>
                <a:spcPct val="90000"/>
              </a:lnSpc>
              <a:spcBef>
                <a:spcPts val="600"/>
              </a:spcBef>
              <a:spcAft>
                <a:spcPct val="0"/>
              </a:spcAft>
              <a:buClr>
                <a:srgbClr val="00AEEF"/>
              </a:buClr>
              <a:buChar char="•"/>
              <a:defRPr sz="3200" kern="1200">
                <a:solidFill>
                  <a:schemeClr val="tx1"/>
                </a:solidFill>
                <a:latin typeface="+mn-lt"/>
                <a:ea typeface="+mn-ea"/>
                <a:cs typeface="+mn-cs"/>
              </a:defRPr>
            </a:lvl1pPr>
            <a:lvl2pPr marL="400034" indent="-225416" algn="l" rtl="0" eaLnBrk="0" fontAlgn="base" hangingPunct="0">
              <a:lnSpc>
                <a:spcPct val="90000"/>
              </a:lnSpc>
              <a:spcBef>
                <a:spcPts val="600"/>
              </a:spcBef>
              <a:spcAft>
                <a:spcPct val="0"/>
              </a:spcAft>
              <a:buClr>
                <a:srgbClr val="8DC63F"/>
              </a:buClr>
              <a:buFont typeface="Arial" panose="020B0604020202020204" pitchFamily="34" charset="0"/>
              <a:buChar char="–"/>
              <a:defRPr sz="2800" kern="1200">
                <a:solidFill>
                  <a:schemeClr val="tx1"/>
                </a:solidFill>
                <a:latin typeface="+mn-lt"/>
                <a:ea typeface="+mn-ea"/>
                <a:cs typeface="+mn-cs"/>
              </a:defRPr>
            </a:lvl2pPr>
            <a:lvl3pPr marL="514330" indent="-114295" algn="l" rtl="0" eaLnBrk="0" fontAlgn="base" hangingPunct="0">
              <a:lnSpc>
                <a:spcPct val="90000"/>
              </a:lnSpc>
              <a:spcBef>
                <a:spcPts val="600"/>
              </a:spcBef>
              <a:spcAft>
                <a:spcPct val="0"/>
              </a:spcAft>
              <a:buClr>
                <a:srgbClr val="FBB040"/>
              </a:buClr>
              <a:buChar char="•"/>
              <a:defRPr sz="2000" kern="1200">
                <a:solidFill>
                  <a:schemeClr val="tx1"/>
                </a:solidFill>
                <a:latin typeface="+mn-lt"/>
                <a:ea typeface="+mn-ea"/>
                <a:cs typeface="+mn-cs"/>
              </a:defRPr>
            </a:lvl3pPr>
            <a:lvl4pPr marL="804863" indent="-177800" algn="l" rtl="0" eaLnBrk="0" fontAlgn="base" hangingPunct="0">
              <a:lnSpc>
                <a:spcPct val="90000"/>
              </a:lnSpc>
              <a:spcBef>
                <a:spcPts val="600"/>
              </a:spcBef>
              <a:spcAft>
                <a:spcPct val="0"/>
              </a:spcAft>
              <a:buClr>
                <a:srgbClr val="00AEEF"/>
              </a:buClr>
              <a:buFont typeface="Arial" panose="020B0604020202020204" pitchFamily="34" charset="0"/>
              <a:buChar char="–"/>
              <a:defRPr sz="1800" kern="1200">
                <a:solidFill>
                  <a:schemeClr val="tx1"/>
                </a:solidFill>
                <a:latin typeface="+mn-lt"/>
                <a:ea typeface="+mn-ea"/>
                <a:cs typeface="+mn-cs"/>
              </a:defRPr>
            </a:lvl4pPr>
            <a:lvl5pPr marL="973138" indent="-168275" algn="l" rtl="0" eaLnBrk="0" fontAlgn="base" hangingPunct="0">
              <a:lnSpc>
                <a:spcPct val="90000"/>
              </a:lnSpc>
              <a:spcBef>
                <a:spcPts val="600"/>
              </a:spcBef>
              <a:spcAft>
                <a:spcPct val="0"/>
              </a:spcAft>
              <a:buClr>
                <a:schemeClr val="hlink"/>
              </a:buClr>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latin typeface="Arial" panose="020B0604020202020204" pitchFamily="34" charset="0"/>
                <a:cs typeface="Arial" panose="020B0604020202020204" pitchFamily="34" charset="0"/>
              </a:rPr>
              <a:t>Incidence Rate Ratio (95% CI)</a:t>
            </a:r>
          </a:p>
        </p:txBody>
      </p:sp>
      <p:cxnSp>
        <p:nvCxnSpPr>
          <p:cNvPr id="7" name="Straight Connector 6">
            <a:extLst>
              <a:ext uri="{FF2B5EF4-FFF2-40B4-BE49-F238E27FC236}">
                <a16:creationId xmlns:a16="http://schemas.microsoft.com/office/drawing/2014/main" id="{66BB59A4-E82F-4EE1-9744-40657B275668}"/>
              </a:ext>
            </a:extLst>
          </p:cNvPr>
          <p:cNvCxnSpPr>
            <a:cxnSpLocks/>
          </p:cNvCxnSpPr>
          <p:nvPr/>
        </p:nvCxnSpPr>
        <p:spPr>
          <a:xfrm>
            <a:off x="847436" y="4533138"/>
            <a:ext cx="4878500" cy="0"/>
          </a:xfrm>
          <a:prstGeom prst="line">
            <a:avLst/>
          </a:prstGeom>
          <a:ln w="28575" cmpd="sng">
            <a:solidFill>
              <a:schemeClr val="tx1"/>
            </a:solidFill>
          </a:ln>
        </p:spPr>
        <p:style>
          <a:lnRef idx="1">
            <a:schemeClr val="accent5"/>
          </a:lnRef>
          <a:fillRef idx="0">
            <a:schemeClr val="accent5"/>
          </a:fillRef>
          <a:effectRef idx="0">
            <a:schemeClr val="accent5"/>
          </a:effectRef>
          <a:fontRef idx="minor">
            <a:schemeClr val="tx1"/>
          </a:fontRef>
        </p:style>
      </p:cxnSp>
      <p:grpSp>
        <p:nvGrpSpPr>
          <p:cNvPr id="8" name="Group 7">
            <a:extLst>
              <a:ext uri="{FF2B5EF4-FFF2-40B4-BE49-F238E27FC236}">
                <a16:creationId xmlns:a16="http://schemas.microsoft.com/office/drawing/2014/main" id="{D4011F73-015C-4D45-B050-FB0421365782}"/>
              </a:ext>
            </a:extLst>
          </p:cNvPr>
          <p:cNvGrpSpPr/>
          <p:nvPr/>
        </p:nvGrpSpPr>
        <p:grpSpPr>
          <a:xfrm>
            <a:off x="808356" y="4532501"/>
            <a:ext cx="99386" cy="262812"/>
            <a:chOff x="1623398" y="4945163"/>
            <a:chExt cx="113339" cy="581464"/>
          </a:xfrm>
        </p:grpSpPr>
        <p:cxnSp>
          <p:nvCxnSpPr>
            <p:cNvPr id="9" name="Straight Connector 8">
              <a:extLst>
                <a:ext uri="{FF2B5EF4-FFF2-40B4-BE49-F238E27FC236}">
                  <a16:creationId xmlns:a16="http://schemas.microsoft.com/office/drawing/2014/main" id="{027D06BD-E077-4EF0-8445-07FC12B8045C}"/>
                </a:ext>
              </a:extLst>
            </p:cNvPr>
            <p:cNvCxnSpPr/>
            <p:nvPr/>
          </p:nvCxnSpPr>
          <p:spPr>
            <a:xfrm>
              <a:off x="1675231" y="4945163"/>
              <a:ext cx="0" cy="91440"/>
            </a:xfrm>
            <a:prstGeom prst="line">
              <a:avLst/>
            </a:prstGeom>
            <a:ln w="28575" cmpd="sng">
              <a:solidFill>
                <a:schemeClr val="tx1"/>
              </a:solidFill>
            </a:ln>
          </p:spPr>
          <p:style>
            <a:lnRef idx="1">
              <a:schemeClr val="accent5"/>
            </a:lnRef>
            <a:fillRef idx="0">
              <a:schemeClr val="accent5"/>
            </a:fillRef>
            <a:effectRef idx="0">
              <a:schemeClr val="accent5"/>
            </a:effectRef>
            <a:fontRef idx="minor">
              <a:schemeClr val="tx1"/>
            </a:fontRef>
          </p:style>
        </p:cxnSp>
        <p:sp>
          <p:nvSpPr>
            <p:cNvPr id="10" name="TextBox 9">
              <a:extLst>
                <a:ext uri="{FF2B5EF4-FFF2-40B4-BE49-F238E27FC236}">
                  <a16:creationId xmlns:a16="http://schemas.microsoft.com/office/drawing/2014/main" id="{AA795D7E-FE2F-4F2B-A43D-09F2C4598639}"/>
                </a:ext>
              </a:extLst>
            </p:cNvPr>
            <p:cNvSpPr txBox="1"/>
            <p:nvPr/>
          </p:nvSpPr>
          <p:spPr>
            <a:xfrm>
              <a:off x="1623398" y="5049963"/>
              <a:ext cx="113339" cy="476664"/>
            </a:xfrm>
            <a:prstGeom prst="rect">
              <a:avLst/>
            </a:prstGeom>
            <a:noFill/>
          </p:spPr>
          <p:txBody>
            <a:bodyPr wrap="none" lIns="0" tIns="0" rIns="0" bIns="0" rtlCol="0" anchor="t">
              <a:spAutoFit/>
            </a:bodyPr>
            <a:lstStyle/>
            <a:p>
              <a:pPr algn="ctr"/>
              <a:r>
                <a:rPr lang="en-GB" sz="1400" b="1" dirty="0">
                  <a:latin typeface="Arial" panose="020B0604020202020204" pitchFamily="34" charset="0"/>
                  <a:cs typeface="Arial" panose="020B0604020202020204" pitchFamily="34" charset="0"/>
                </a:rPr>
                <a:t>0</a:t>
              </a:r>
            </a:p>
          </p:txBody>
        </p:sp>
      </p:grpSp>
      <p:grpSp>
        <p:nvGrpSpPr>
          <p:cNvPr id="11" name="Group 10">
            <a:extLst>
              <a:ext uri="{FF2B5EF4-FFF2-40B4-BE49-F238E27FC236}">
                <a16:creationId xmlns:a16="http://schemas.microsoft.com/office/drawing/2014/main" id="{A02EFC2B-CA54-4435-BF33-C26CB8EEA2E4}"/>
              </a:ext>
            </a:extLst>
          </p:cNvPr>
          <p:cNvGrpSpPr/>
          <p:nvPr/>
        </p:nvGrpSpPr>
        <p:grpSpPr>
          <a:xfrm>
            <a:off x="5674122" y="4532501"/>
            <a:ext cx="99386" cy="262812"/>
            <a:chOff x="1623399" y="4945163"/>
            <a:chExt cx="113339" cy="581464"/>
          </a:xfrm>
        </p:grpSpPr>
        <p:cxnSp>
          <p:nvCxnSpPr>
            <p:cNvPr id="12" name="Straight Connector 11">
              <a:extLst>
                <a:ext uri="{FF2B5EF4-FFF2-40B4-BE49-F238E27FC236}">
                  <a16:creationId xmlns:a16="http://schemas.microsoft.com/office/drawing/2014/main" id="{676887E8-EAC4-4189-B56E-18D51FB6C04E}"/>
                </a:ext>
              </a:extLst>
            </p:cNvPr>
            <p:cNvCxnSpPr/>
            <p:nvPr/>
          </p:nvCxnSpPr>
          <p:spPr>
            <a:xfrm>
              <a:off x="1675231" y="4945163"/>
              <a:ext cx="0" cy="91440"/>
            </a:xfrm>
            <a:prstGeom prst="line">
              <a:avLst/>
            </a:prstGeom>
            <a:ln w="28575" cmpd="sng">
              <a:solidFill>
                <a:schemeClr val="tx1"/>
              </a:solidFill>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C8818151-97F7-4F01-8E57-36C8CC730576}"/>
                </a:ext>
              </a:extLst>
            </p:cNvPr>
            <p:cNvSpPr txBox="1"/>
            <p:nvPr/>
          </p:nvSpPr>
          <p:spPr>
            <a:xfrm>
              <a:off x="1623399" y="5049963"/>
              <a:ext cx="113339" cy="476664"/>
            </a:xfrm>
            <a:prstGeom prst="rect">
              <a:avLst/>
            </a:prstGeom>
            <a:noFill/>
          </p:spPr>
          <p:txBody>
            <a:bodyPr wrap="none" lIns="0" tIns="0" rIns="0" bIns="0" rtlCol="0" anchor="t">
              <a:spAutoFit/>
            </a:bodyPr>
            <a:lstStyle/>
            <a:p>
              <a:pPr algn="ctr"/>
              <a:r>
                <a:rPr lang="en-GB" sz="1400" b="1" dirty="0">
                  <a:latin typeface="Arial" panose="020B0604020202020204" pitchFamily="34" charset="0"/>
                  <a:cs typeface="Arial" panose="020B0604020202020204" pitchFamily="34" charset="0"/>
                </a:rPr>
                <a:t>2</a:t>
              </a:r>
            </a:p>
          </p:txBody>
        </p:sp>
      </p:grpSp>
      <p:grpSp>
        <p:nvGrpSpPr>
          <p:cNvPr id="14" name="Group 13">
            <a:extLst>
              <a:ext uri="{FF2B5EF4-FFF2-40B4-BE49-F238E27FC236}">
                <a16:creationId xmlns:a16="http://schemas.microsoft.com/office/drawing/2014/main" id="{055F9309-1447-411E-BF59-B477994E38EF}"/>
              </a:ext>
            </a:extLst>
          </p:cNvPr>
          <p:cNvGrpSpPr/>
          <p:nvPr/>
        </p:nvGrpSpPr>
        <p:grpSpPr>
          <a:xfrm>
            <a:off x="4624298" y="4532501"/>
            <a:ext cx="347852" cy="262812"/>
            <a:chOff x="1481726" y="4945163"/>
            <a:chExt cx="396688" cy="581464"/>
          </a:xfrm>
        </p:grpSpPr>
        <p:cxnSp>
          <p:nvCxnSpPr>
            <p:cNvPr id="15" name="Straight Connector 14">
              <a:extLst>
                <a:ext uri="{FF2B5EF4-FFF2-40B4-BE49-F238E27FC236}">
                  <a16:creationId xmlns:a16="http://schemas.microsoft.com/office/drawing/2014/main" id="{B2203231-4F70-4E69-8EA8-F0FEA0955818}"/>
                </a:ext>
              </a:extLst>
            </p:cNvPr>
            <p:cNvCxnSpPr/>
            <p:nvPr/>
          </p:nvCxnSpPr>
          <p:spPr>
            <a:xfrm>
              <a:off x="1675231" y="4945163"/>
              <a:ext cx="0" cy="91440"/>
            </a:xfrm>
            <a:prstGeom prst="line">
              <a:avLst/>
            </a:prstGeom>
            <a:ln w="28575" cmpd="sng">
              <a:solidFill>
                <a:schemeClr val="tx1"/>
              </a:solidFill>
            </a:ln>
          </p:spPr>
          <p:style>
            <a:lnRef idx="1">
              <a:schemeClr val="accent5"/>
            </a:lnRef>
            <a:fillRef idx="0">
              <a:schemeClr val="accent5"/>
            </a:fillRef>
            <a:effectRef idx="0">
              <a:schemeClr val="accent5"/>
            </a:effectRef>
            <a:fontRef idx="minor">
              <a:schemeClr val="tx1"/>
            </a:fontRef>
          </p:style>
        </p:cxnSp>
        <p:sp>
          <p:nvSpPr>
            <p:cNvPr id="16" name="TextBox 15">
              <a:extLst>
                <a:ext uri="{FF2B5EF4-FFF2-40B4-BE49-F238E27FC236}">
                  <a16:creationId xmlns:a16="http://schemas.microsoft.com/office/drawing/2014/main" id="{B4364772-4882-4586-B36B-7314C02DB409}"/>
                </a:ext>
              </a:extLst>
            </p:cNvPr>
            <p:cNvSpPr txBox="1"/>
            <p:nvPr/>
          </p:nvSpPr>
          <p:spPr>
            <a:xfrm>
              <a:off x="1481726" y="5049963"/>
              <a:ext cx="396688" cy="476664"/>
            </a:xfrm>
            <a:prstGeom prst="rect">
              <a:avLst/>
            </a:prstGeom>
            <a:noFill/>
          </p:spPr>
          <p:txBody>
            <a:bodyPr wrap="none" lIns="0" tIns="0" rIns="0" bIns="0" rtlCol="0" anchor="t">
              <a:spAutoFit/>
            </a:bodyPr>
            <a:lstStyle/>
            <a:p>
              <a:pPr algn="ctr"/>
              <a:r>
                <a:rPr lang="en-GB" sz="1400" b="1" dirty="0">
                  <a:latin typeface="Arial" panose="020B0604020202020204" pitchFamily="34" charset="0"/>
                  <a:cs typeface="Arial" panose="020B0604020202020204" pitchFamily="34" charset="0"/>
                </a:rPr>
                <a:t>1.62</a:t>
              </a:r>
            </a:p>
          </p:txBody>
        </p:sp>
      </p:grpSp>
      <p:grpSp>
        <p:nvGrpSpPr>
          <p:cNvPr id="17" name="Group 16">
            <a:extLst>
              <a:ext uri="{FF2B5EF4-FFF2-40B4-BE49-F238E27FC236}">
                <a16:creationId xmlns:a16="http://schemas.microsoft.com/office/drawing/2014/main" id="{23365040-01C3-4BBE-BCE7-94E872182FDA}"/>
              </a:ext>
            </a:extLst>
          </p:cNvPr>
          <p:cNvGrpSpPr/>
          <p:nvPr/>
        </p:nvGrpSpPr>
        <p:grpSpPr>
          <a:xfrm>
            <a:off x="3237096" y="4532501"/>
            <a:ext cx="99386" cy="262812"/>
            <a:chOff x="1623399" y="4945163"/>
            <a:chExt cx="113339" cy="581464"/>
          </a:xfrm>
        </p:grpSpPr>
        <p:cxnSp>
          <p:nvCxnSpPr>
            <p:cNvPr id="18" name="Straight Connector 17">
              <a:extLst>
                <a:ext uri="{FF2B5EF4-FFF2-40B4-BE49-F238E27FC236}">
                  <a16:creationId xmlns:a16="http://schemas.microsoft.com/office/drawing/2014/main" id="{65E6E28E-0AB5-4E65-9084-E0D6CCC1A88C}"/>
                </a:ext>
              </a:extLst>
            </p:cNvPr>
            <p:cNvCxnSpPr/>
            <p:nvPr/>
          </p:nvCxnSpPr>
          <p:spPr>
            <a:xfrm>
              <a:off x="1675231" y="4945163"/>
              <a:ext cx="0" cy="91440"/>
            </a:xfrm>
            <a:prstGeom prst="line">
              <a:avLst/>
            </a:prstGeom>
            <a:ln w="28575" cmpd="sng">
              <a:solidFill>
                <a:schemeClr val="tx1"/>
              </a:solidFill>
            </a:ln>
          </p:spPr>
          <p:style>
            <a:lnRef idx="1">
              <a:schemeClr val="accent5"/>
            </a:lnRef>
            <a:fillRef idx="0">
              <a:schemeClr val="accent5"/>
            </a:fillRef>
            <a:effectRef idx="0">
              <a:schemeClr val="accent5"/>
            </a:effectRef>
            <a:fontRef idx="minor">
              <a:schemeClr val="tx1"/>
            </a:fontRef>
          </p:style>
        </p:cxnSp>
        <p:sp>
          <p:nvSpPr>
            <p:cNvPr id="19" name="TextBox 18">
              <a:extLst>
                <a:ext uri="{FF2B5EF4-FFF2-40B4-BE49-F238E27FC236}">
                  <a16:creationId xmlns:a16="http://schemas.microsoft.com/office/drawing/2014/main" id="{F22612FE-A2A2-495A-BCC4-4B4F6581896E}"/>
                </a:ext>
              </a:extLst>
            </p:cNvPr>
            <p:cNvSpPr txBox="1"/>
            <p:nvPr/>
          </p:nvSpPr>
          <p:spPr>
            <a:xfrm>
              <a:off x="1623399" y="5049963"/>
              <a:ext cx="113339" cy="476664"/>
            </a:xfrm>
            <a:prstGeom prst="rect">
              <a:avLst/>
            </a:prstGeom>
            <a:noFill/>
          </p:spPr>
          <p:txBody>
            <a:bodyPr wrap="none" lIns="0" tIns="0" rIns="0" bIns="0" rtlCol="0" anchor="t">
              <a:spAutoFit/>
            </a:bodyPr>
            <a:lstStyle/>
            <a:p>
              <a:pPr algn="ctr"/>
              <a:r>
                <a:rPr lang="en-GB" sz="1400" b="1" dirty="0">
                  <a:latin typeface="Arial" panose="020B0604020202020204" pitchFamily="34" charset="0"/>
                  <a:cs typeface="Arial" panose="020B0604020202020204" pitchFamily="34" charset="0"/>
                </a:rPr>
                <a:t>1</a:t>
              </a:r>
            </a:p>
          </p:txBody>
        </p:sp>
      </p:grpSp>
      <p:sp>
        <p:nvSpPr>
          <p:cNvPr id="20" name="Arrow: Pentagon 19">
            <a:extLst>
              <a:ext uri="{FF2B5EF4-FFF2-40B4-BE49-F238E27FC236}">
                <a16:creationId xmlns:a16="http://schemas.microsoft.com/office/drawing/2014/main" id="{376CAE58-7EB0-41F2-96D8-330957909841}"/>
              </a:ext>
            </a:extLst>
          </p:cNvPr>
          <p:cNvSpPr/>
          <p:nvPr/>
        </p:nvSpPr>
        <p:spPr bwMode="auto">
          <a:xfrm>
            <a:off x="3309208" y="2427900"/>
            <a:ext cx="2699603" cy="512015"/>
          </a:xfrm>
          <a:prstGeom prst="homePlate">
            <a:avLst/>
          </a:prstGeom>
          <a:solidFill>
            <a:srgbClr val="0070C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eaLnBrk="0" fontAlgn="base" hangingPunct="0">
              <a:spcBef>
                <a:spcPct val="0"/>
              </a:spcBef>
              <a:spcAft>
                <a:spcPct val="0"/>
              </a:spcAft>
            </a:pPr>
            <a:r>
              <a:rPr lang="en-US" sz="2000" b="1" dirty="0">
                <a:solidFill>
                  <a:schemeClr val="bg1"/>
                </a:solidFill>
                <a:latin typeface="Arial" panose="020B0604020202020204" pitchFamily="34" charset="0"/>
                <a:cs typeface="Arial" panose="020B0604020202020204" pitchFamily="34" charset="0"/>
              </a:rPr>
              <a:t>FAVORS FTC/TDF</a:t>
            </a:r>
          </a:p>
        </p:txBody>
      </p:sp>
      <p:sp>
        <p:nvSpPr>
          <p:cNvPr id="21" name="Arrow: Pentagon 20">
            <a:extLst>
              <a:ext uri="{FF2B5EF4-FFF2-40B4-BE49-F238E27FC236}">
                <a16:creationId xmlns:a16="http://schemas.microsoft.com/office/drawing/2014/main" id="{0BC6F99F-5D6C-4173-97D0-FCAC9C0E2C93}"/>
              </a:ext>
            </a:extLst>
          </p:cNvPr>
          <p:cNvSpPr/>
          <p:nvPr/>
        </p:nvSpPr>
        <p:spPr bwMode="auto">
          <a:xfrm rot="10800000" flipV="1">
            <a:off x="582930" y="2420267"/>
            <a:ext cx="2699603" cy="512015"/>
          </a:xfrm>
          <a:prstGeom prst="homePlate">
            <a:avLst/>
          </a:prstGeom>
          <a:solidFill>
            <a:srgbClr val="8DC63F"/>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eaLnBrk="0" fontAlgn="base" hangingPunct="0">
              <a:spcBef>
                <a:spcPct val="0"/>
              </a:spcBef>
              <a:spcAft>
                <a:spcPct val="0"/>
              </a:spcAft>
            </a:pPr>
            <a:r>
              <a:rPr lang="en-US" sz="2000" b="1" dirty="0">
                <a:solidFill>
                  <a:schemeClr val="bg1"/>
                </a:solidFill>
                <a:latin typeface="Arial" panose="020B0604020202020204" pitchFamily="34" charset="0"/>
                <a:cs typeface="Arial" panose="020B0604020202020204" pitchFamily="34" charset="0"/>
              </a:rPr>
              <a:t>FAVORS FTC/TAF</a:t>
            </a:r>
          </a:p>
        </p:txBody>
      </p:sp>
      <p:sp>
        <p:nvSpPr>
          <p:cNvPr id="24" name="TextBox 23">
            <a:extLst>
              <a:ext uri="{FF2B5EF4-FFF2-40B4-BE49-F238E27FC236}">
                <a16:creationId xmlns:a16="http://schemas.microsoft.com/office/drawing/2014/main" id="{03BEDD4D-F152-40CC-8760-68225ED2632D}"/>
              </a:ext>
            </a:extLst>
          </p:cNvPr>
          <p:cNvSpPr txBox="1"/>
          <p:nvPr/>
        </p:nvSpPr>
        <p:spPr>
          <a:xfrm>
            <a:off x="5002958" y="3002890"/>
            <a:ext cx="936155" cy="246221"/>
          </a:xfrm>
          <a:prstGeom prst="rect">
            <a:avLst/>
          </a:prstGeom>
          <a:solidFill>
            <a:schemeClr val="bg1"/>
          </a:solidFill>
        </p:spPr>
        <p:txBody>
          <a:bodyPr wrap="none" lIns="0" tIns="0" rIns="0" bIns="0">
            <a:spAutoFit/>
          </a:bodyPr>
          <a:lstStyle>
            <a:defPPr>
              <a:defRPr lang="en-US"/>
            </a:defPPr>
            <a:lvl1pPr algn="ctr">
              <a:defRPr sz="2000" b="1" i="0" u="none" strike="noStrike" baseline="0">
                <a:solidFill>
                  <a:prstClr val="black"/>
                </a:solidFill>
                <a:latin typeface="Arial Narrow" panose="020B0606020202030204" pitchFamily="34" charset="0"/>
                <a:cs typeface="+mn-cs"/>
              </a:defRPr>
            </a:lvl1pPr>
          </a:lstStyle>
          <a:p>
            <a:r>
              <a:rPr lang="en-US" sz="1600" dirty="0">
                <a:latin typeface="Arial" panose="020B0604020202020204" pitchFamily="34" charset="0"/>
                <a:cs typeface="Arial" panose="020B0604020202020204" pitchFamily="34" charset="0"/>
              </a:rPr>
              <a:t>NI Margin</a:t>
            </a:r>
          </a:p>
        </p:txBody>
      </p:sp>
      <p:sp>
        <p:nvSpPr>
          <p:cNvPr id="25" name="TextBox 24">
            <a:extLst>
              <a:ext uri="{FF2B5EF4-FFF2-40B4-BE49-F238E27FC236}">
                <a16:creationId xmlns:a16="http://schemas.microsoft.com/office/drawing/2014/main" id="{1E2B3B5E-7CB2-4A4A-BDCE-C61F9559A4D6}"/>
              </a:ext>
            </a:extLst>
          </p:cNvPr>
          <p:cNvSpPr txBox="1"/>
          <p:nvPr/>
        </p:nvSpPr>
        <p:spPr>
          <a:xfrm>
            <a:off x="1765002" y="3478890"/>
            <a:ext cx="448842" cy="276999"/>
          </a:xfrm>
          <a:prstGeom prst="rect">
            <a:avLst/>
          </a:prstGeom>
          <a:noFill/>
        </p:spPr>
        <p:txBody>
          <a:bodyPr wrap="none" lIns="0" tIns="0" rIns="0" bIns="0" rtlCol="0" anchor="t">
            <a:spAutoFit/>
          </a:bodyPr>
          <a:lstStyle/>
          <a:p>
            <a:pPr algn="ctr"/>
            <a:r>
              <a:rPr lang="en-GB" b="1" dirty="0">
                <a:latin typeface="Arial" panose="020B0604020202020204" pitchFamily="34" charset="0"/>
                <a:cs typeface="Arial" panose="020B0604020202020204" pitchFamily="34" charset="0"/>
              </a:rPr>
              <a:t>0.47</a:t>
            </a:r>
          </a:p>
        </p:txBody>
      </p:sp>
      <p:sp>
        <p:nvSpPr>
          <p:cNvPr id="28" name="TextBox 27">
            <a:extLst>
              <a:ext uri="{FF2B5EF4-FFF2-40B4-BE49-F238E27FC236}">
                <a16:creationId xmlns:a16="http://schemas.microsoft.com/office/drawing/2014/main" id="{CA12EF33-E53E-47EB-8F12-D582CF1DD1D7}"/>
              </a:ext>
            </a:extLst>
          </p:cNvPr>
          <p:cNvSpPr txBox="1"/>
          <p:nvPr/>
        </p:nvSpPr>
        <p:spPr>
          <a:xfrm>
            <a:off x="1096555" y="3797578"/>
            <a:ext cx="448842" cy="276999"/>
          </a:xfrm>
          <a:prstGeom prst="rect">
            <a:avLst/>
          </a:prstGeom>
          <a:noFill/>
        </p:spPr>
        <p:txBody>
          <a:bodyPr wrap="none" lIns="0" tIns="0" rIns="0" bIns="0" rtlCol="0" anchor="t">
            <a:spAutoFit/>
          </a:bodyPr>
          <a:lstStyle/>
          <a:p>
            <a:pPr algn="ctr"/>
            <a:r>
              <a:rPr lang="en-GB" b="1" dirty="0">
                <a:latin typeface="Arial" panose="020B0604020202020204" pitchFamily="34" charset="0"/>
                <a:cs typeface="Arial" panose="020B0604020202020204" pitchFamily="34" charset="0"/>
              </a:rPr>
              <a:t>0.19</a:t>
            </a:r>
          </a:p>
        </p:txBody>
      </p:sp>
      <p:sp>
        <p:nvSpPr>
          <p:cNvPr id="29" name="TextBox 28">
            <a:extLst>
              <a:ext uri="{FF2B5EF4-FFF2-40B4-BE49-F238E27FC236}">
                <a16:creationId xmlns:a16="http://schemas.microsoft.com/office/drawing/2014/main" id="{222D9768-6DB9-400B-843D-93D0759F1FF8}"/>
              </a:ext>
            </a:extLst>
          </p:cNvPr>
          <p:cNvSpPr txBox="1"/>
          <p:nvPr/>
        </p:nvSpPr>
        <p:spPr>
          <a:xfrm>
            <a:off x="3436583" y="3797578"/>
            <a:ext cx="448842" cy="276999"/>
          </a:xfrm>
          <a:prstGeom prst="rect">
            <a:avLst/>
          </a:prstGeom>
          <a:noFill/>
        </p:spPr>
        <p:txBody>
          <a:bodyPr wrap="none" lIns="0" tIns="0" rIns="0" bIns="0" rtlCol="0" anchor="t">
            <a:spAutoFit/>
          </a:bodyPr>
          <a:lstStyle/>
          <a:p>
            <a:pPr algn="ctr"/>
            <a:r>
              <a:rPr lang="en-GB" b="1" dirty="0">
                <a:latin typeface="Arial" panose="020B0604020202020204" pitchFamily="34" charset="0"/>
                <a:cs typeface="Arial" panose="020B0604020202020204" pitchFamily="34" charset="0"/>
              </a:rPr>
              <a:t>1.15</a:t>
            </a:r>
          </a:p>
        </p:txBody>
      </p:sp>
      <p:sp>
        <p:nvSpPr>
          <p:cNvPr id="31" name="TextBox 30">
            <a:extLst>
              <a:ext uri="{FF2B5EF4-FFF2-40B4-BE49-F238E27FC236}">
                <a16:creationId xmlns:a16="http://schemas.microsoft.com/office/drawing/2014/main" id="{EA6F5C9C-128A-449E-9748-A1B817A06BA2}"/>
              </a:ext>
            </a:extLst>
          </p:cNvPr>
          <p:cNvSpPr txBox="1"/>
          <p:nvPr/>
        </p:nvSpPr>
        <p:spPr>
          <a:xfrm>
            <a:off x="3958356" y="3002890"/>
            <a:ext cx="205184" cy="246221"/>
          </a:xfrm>
          <a:prstGeom prst="rect">
            <a:avLst/>
          </a:prstGeom>
          <a:noFill/>
        </p:spPr>
        <p:txBody>
          <a:bodyPr wrap="none" lIns="0" tIns="0" rIns="0" bIns="0">
            <a:spAutoFit/>
          </a:bodyPr>
          <a:lstStyle>
            <a:defPPr>
              <a:defRPr lang="en-US"/>
            </a:defPPr>
            <a:lvl1pPr algn="ctr">
              <a:defRPr sz="2000" b="1" i="0" u="none" strike="noStrike" baseline="0">
                <a:solidFill>
                  <a:prstClr val="black"/>
                </a:solidFill>
                <a:latin typeface="Arial Narrow" panose="020B0606020202030204" pitchFamily="34" charset="0"/>
                <a:cs typeface="+mn-cs"/>
              </a:defRPr>
            </a:lvl1pPr>
          </a:lstStyle>
          <a:p>
            <a:r>
              <a:rPr lang="en-US" sz="1600" dirty="0">
                <a:latin typeface="Arial" panose="020B0604020202020204" pitchFamily="34" charset="0"/>
                <a:cs typeface="Arial" panose="020B0604020202020204" pitchFamily="34" charset="0"/>
              </a:rPr>
              <a:t>NI</a:t>
            </a:r>
          </a:p>
        </p:txBody>
      </p:sp>
      <p:sp>
        <p:nvSpPr>
          <p:cNvPr id="32" name="Content Placeholder 10">
            <a:extLst>
              <a:ext uri="{FF2B5EF4-FFF2-40B4-BE49-F238E27FC236}">
                <a16:creationId xmlns:a16="http://schemas.microsoft.com/office/drawing/2014/main" id="{3C34BD31-65D2-45BC-890A-98A12C5CC71A}"/>
              </a:ext>
            </a:extLst>
          </p:cNvPr>
          <p:cNvSpPr txBox="1">
            <a:spLocks/>
          </p:cNvSpPr>
          <p:nvPr/>
        </p:nvSpPr>
        <p:spPr bwMode="auto">
          <a:xfrm>
            <a:off x="7874504" y="2057400"/>
            <a:ext cx="2016578" cy="33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174618" indent="-174618" algn="l" rtl="0" eaLnBrk="0" fontAlgn="base" hangingPunct="0">
              <a:lnSpc>
                <a:spcPct val="90000"/>
              </a:lnSpc>
              <a:spcBef>
                <a:spcPts val="600"/>
              </a:spcBef>
              <a:spcAft>
                <a:spcPct val="0"/>
              </a:spcAft>
              <a:buClr>
                <a:srgbClr val="00AEEF"/>
              </a:buClr>
              <a:buChar char="•"/>
              <a:defRPr sz="3200" kern="1200">
                <a:solidFill>
                  <a:schemeClr val="tx1"/>
                </a:solidFill>
                <a:latin typeface="+mn-lt"/>
                <a:ea typeface="+mn-ea"/>
                <a:cs typeface="+mn-cs"/>
              </a:defRPr>
            </a:lvl1pPr>
            <a:lvl2pPr marL="400034" indent="-225416" algn="l" rtl="0" eaLnBrk="0" fontAlgn="base" hangingPunct="0">
              <a:lnSpc>
                <a:spcPct val="90000"/>
              </a:lnSpc>
              <a:spcBef>
                <a:spcPts val="600"/>
              </a:spcBef>
              <a:spcAft>
                <a:spcPct val="0"/>
              </a:spcAft>
              <a:buClr>
                <a:srgbClr val="8DC63F"/>
              </a:buClr>
              <a:buFont typeface="Arial" panose="020B0604020202020204" pitchFamily="34" charset="0"/>
              <a:buChar char="–"/>
              <a:defRPr sz="2800" kern="1200">
                <a:solidFill>
                  <a:schemeClr val="tx1"/>
                </a:solidFill>
                <a:latin typeface="+mn-lt"/>
                <a:ea typeface="+mn-ea"/>
                <a:cs typeface="+mn-cs"/>
              </a:defRPr>
            </a:lvl2pPr>
            <a:lvl3pPr marL="514330" indent="-114295" algn="l" rtl="0" eaLnBrk="0" fontAlgn="base" hangingPunct="0">
              <a:lnSpc>
                <a:spcPct val="90000"/>
              </a:lnSpc>
              <a:spcBef>
                <a:spcPts val="600"/>
              </a:spcBef>
              <a:spcAft>
                <a:spcPct val="0"/>
              </a:spcAft>
              <a:buClr>
                <a:srgbClr val="FBB040"/>
              </a:buClr>
              <a:buChar char="•"/>
              <a:defRPr sz="2000" kern="1200">
                <a:solidFill>
                  <a:schemeClr val="tx1"/>
                </a:solidFill>
                <a:latin typeface="+mn-lt"/>
                <a:ea typeface="+mn-ea"/>
                <a:cs typeface="+mn-cs"/>
              </a:defRPr>
            </a:lvl3pPr>
            <a:lvl4pPr marL="804863" indent="-177800" algn="l" rtl="0" eaLnBrk="0" fontAlgn="base" hangingPunct="0">
              <a:lnSpc>
                <a:spcPct val="90000"/>
              </a:lnSpc>
              <a:spcBef>
                <a:spcPts val="600"/>
              </a:spcBef>
              <a:spcAft>
                <a:spcPct val="0"/>
              </a:spcAft>
              <a:buClr>
                <a:srgbClr val="00AEEF"/>
              </a:buClr>
              <a:buFont typeface="Arial" panose="020B0604020202020204" pitchFamily="34" charset="0"/>
              <a:buChar char="–"/>
              <a:defRPr sz="1800" kern="1200">
                <a:solidFill>
                  <a:schemeClr val="tx1"/>
                </a:solidFill>
                <a:latin typeface="+mn-lt"/>
                <a:ea typeface="+mn-ea"/>
                <a:cs typeface="+mn-cs"/>
              </a:defRPr>
            </a:lvl4pPr>
            <a:lvl5pPr marL="973138" indent="-168275" algn="l" rtl="0" eaLnBrk="0" fontAlgn="base" hangingPunct="0">
              <a:lnSpc>
                <a:spcPct val="90000"/>
              </a:lnSpc>
              <a:spcBef>
                <a:spcPts val="600"/>
              </a:spcBef>
              <a:spcAft>
                <a:spcPct val="0"/>
              </a:spcAft>
              <a:buClr>
                <a:schemeClr val="hlink"/>
              </a:buClr>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latin typeface="Arial" panose="020B0604020202020204" pitchFamily="34" charset="0"/>
                <a:cs typeface="Arial" panose="020B0604020202020204" pitchFamily="34" charset="0"/>
              </a:rPr>
              <a:t>HIV Incidence</a:t>
            </a:r>
          </a:p>
        </p:txBody>
      </p:sp>
      <p:sp>
        <p:nvSpPr>
          <p:cNvPr id="35" name="TextBox 34">
            <a:extLst>
              <a:ext uri="{FF2B5EF4-FFF2-40B4-BE49-F238E27FC236}">
                <a16:creationId xmlns:a16="http://schemas.microsoft.com/office/drawing/2014/main" id="{4D1AD236-7152-491D-8FD1-F8DA26EE0BB7}"/>
              </a:ext>
            </a:extLst>
          </p:cNvPr>
          <p:cNvSpPr txBox="1"/>
          <p:nvPr/>
        </p:nvSpPr>
        <p:spPr>
          <a:xfrm rot="16200000">
            <a:off x="5653747" y="3216136"/>
            <a:ext cx="1752082" cy="615553"/>
          </a:xfrm>
          <a:prstGeom prst="rect">
            <a:avLst/>
          </a:prstGeom>
        </p:spPr>
        <p:txBody>
          <a:bodyPr wrap="none" lIns="0" tIns="0" rIns="0" bIns="0">
            <a:spAutoFit/>
          </a:bodyPr>
          <a:lstStyle>
            <a:defPPr>
              <a:defRPr lang="en-US"/>
            </a:defPPr>
            <a:lvl1pPr algn="ctr">
              <a:defRPr sz="2000" b="1" i="0" u="none" strike="noStrike" baseline="0">
                <a:solidFill>
                  <a:prstClr val="black"/>
                </a:solidFill>
                <a:latin typeface="Arial Narrow" panose="020B0606020202030204" pitchFamily="34" charset="0"/>
                <a:cs typeface="+mn-cs"/>
              </a:defRPr>
            </a:lvl1pPr>
          </a:lstStyle>
          <a:p>
            <a:r>
              <a:rPr lang="en-US" dirty="0">
                <a:latin typeface="Arial" panose="020B0604020202020204" pitchFamily="34" charset="0"/>
                <a:cs typeface="Arial" panose="020B0604020202020204" pitchFamily="34" charset="0"/>
              </a:rPr>
              <a:t>HIV Incidence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Rate/100 PY</a:t>
            </a:r>
          </a:p>
        </p:txBody>
      </p:sp>
      <p:graphicFrame>
        <p:nvGraphicFramePr>
          <p:cNvPr id="34" name="Chart 33">
            <a:extLst>
              <a:ext uri="{FF2B5EF4-FFF2-40B4-BE49-F238E27FC236}">
                <a16:creationId xmlns:a16="http://schemas.microsoft.com/office/drawing/2014/main" id="{CF465E2C-2851-4F75-8B0C-0A3A23BF7B78}"/>
              </a:ext>
            </a:extLst>
          </p:cNvPr>
          <p:cNvGraphicFramePr/>
          <p:nvPr>
            <p:extLst>
              <p:ext uri="{D42A27DB-BD31-4B8C-83A1-F6EECF244321}">
                <p14:modId xmlns:p14="http://schemas.microsoft.com/office/powerpoint/2010/main" val="3143592946"/>
              </p:ext>
            </p:extLst>
          </p:nvPr>
        </p:nvGraphicFramePr>
        <p:xfrm>
          <a:off x="6864702" y="2415252"/>
          <a:ext cx="4717697" cy="2393108"/>
        </p:xfrm>
        <a:graphic>
          <a:graphicData uri="http://schemas.openxmlformats.org/drawingml/2006/chart">
            <c:chart xmlns:c="http://schemas.openxmlformats.org/drawingml/2006/chart" xmlns:r="http://schemas.openxmlformats.org/officeDocument/2006/relationships" r:id="rId4"/>
          </a:graphicData>
        </a:graphic>
      </p:graphicFrame>
      <p:grpSp>
        <p:nvGrpSpPr>
          <p:cNvPr id="36" name="Group 35">
            <a:extLst>
              <a:ext uri="{FF2B5EF4-FFF2-40B4-BE49-F238E27FC236}">
                <a16:creationId xmlns:a16="http://schemas.microsoft.com/office/drawing/2014/main" id="{1F0BFAA9-601C-4893-85CA-3C6D31B95411}"/>
              </a:ext>
            </a:extLst>
          </p:cNvPr>
          <p:cNvGrpSpPr/>
          <p:nvPr/>
        </p:nvGrpSpPr>
        <p:grpSpPr>
          <a:xfrm>
            <a:off x="10379745" y="2828669"/>
            <a:ext cx="178998" cy="1031494"/>
            <a:chOff x="8887460" y="4278746"/>
            <a:chExt cx="91440" cy="172720"/>
          </a:xfrm>
        </p:grpSpPr>
        <p:cxnSp>
          <p:nvCxnSpPr>
            <p:cNvPr id="47" name="Straight Connector 46">
              <a:extLst>
                <a:ext uri="{FF2B5EF4-FFF2-40B4-BE49-F238E27FC236}">
                  <a16:creationId xmlns:a16="http://schemas.microsoft.com/office/drawing/2014/main" id="{577FED69-F344-440D-B487-9603E69C5C64}"/>
                </a:ext>
              </a:extLst>
            </p:cNvPr>
            <p:cNvCxnSpPr/>
            <p:nvPr/>
          </p:nvCxnSpPr>
          <p:spPr bwMode="auto">
            <a:xfrm flipH="1">
              <a:off x="8887460" y="4278746"/>
              <a:ext cx="91440" cy="0"/>
            </a:xfrm>
            <a:prstGeom prst="line">
              <a:avLst/>
            </a:prstGeom>
            <a:solidFill>
              <a:schemeClr val="hlink"/>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a:extLst>
                <a:ext uri="{FF2B5EF4-FFF2-40B4-BE49-F238E27FC236}">
                  <a16:creationId xmlns:a16="http://schemas.microsoft.com/office/drawing/2014/main" id="{4D628E76-5D68-4AD7-BA7E-D0307F19A16E}"/>
                </a:ext>
              </a:extLst>
            </p:cNvPr>
            <p:cNvCxnSpPr/>
            <p:nvPr/>
          </p:nvCxnSpPr>
          <p:spPr bwMode="auto">
            <a:xfrm flipH="1">
              <a:off x="8887460" y="4451466"/>
              <a:ext cx="91440" cy="0"/>
            </a:xfrm>
            <a:prstGeom prst="line">
              <a:avLst/>
            </a:prstGeom>
            <a:solidFill>
              <a:schemeClr val="hlink"/>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a:extLst>
                <a:ext uri="{FF2B5EF4-FFF2-40B4-BE49-F238E27FC236}">
                  <a16:creationId xmlns:a16="http://schemas.microsoft.com/office/drawing/2014/main" id="{980313A3-E2F4-4D4C-A737-B45853052CB7}"/>
                </a:ext>
              </a:extLst>
            </p:cNvPr>
            <p:cNvCxnSpPr/>
            <p:nvPr/>
          </p:nvCxnSpPr>
          <p:spPr bwMode="auto">
            <a:xfrm rot="5400000" flipH="1">
              <a:off x="8846820" y="4365106"/>
              <a:ext cx="172720" cy="0"/>
            </a:xfrm>
            <a:prstGeom prst="line">
              <a:avLst/>
            </a:prstGeom>
            <a:solidFill>
              <a:schemeClr val="hlink"/>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 name="Group 36">
            <a:extLst>
              <a:ext uri="{FF2B5EF4-FFF2-40B4-BE49-F238E27FC236}">
                <a16:creationId xmlns:a16="http://schemas.microsoft.com/office/drawing/2014/main" id="{1D609748-4473-4189-96F9-37875FB7E435}"/>
              </a:ext>
            </a:extLst>
          </p:cNvPr>
          <p:cNvGrpSpPr/>
          <p:nvPr/>
        </p:nvGrpSpPr>
        <p:grpSpPr>
          <a:xfrm>
            <a:off x="8245078" y="3533852"/>
            <a:ext cx="178998" cy="652720"/>
            <a:chOff x="8887460" y="4278746"/>
            <a:chExt cx="91440" cy="172720"/>
          </a:xfrm>
        </p:grpSpPr>
        <p:cxnSp>
          <p:nvCxnSpPr>
            <p:cNvPr id="44" name="Straight Connector 43">
              <a:extLst>
                <a:ext uri="{FF2B5EF4-FFF2-40B4-BE49-F238E27FC236}">
                  <a16:creationId xmlns:a16="http://schemas.microsoft.com/office/drawing/2014/main" id="{E65EB58F-2E1D-4EF0-9B0A-FB0E54F92395}"/>
                </a:ext>
              </a:extLst>
            </p:cNvPr>
            <p:cNvCxnSpPr/>
            <p:nvPr/>
          </p:nvCxnSpPr>
          <p:spPr bwMode="auto">
            <a:xfrm flipH="1">
              <a:off x="8887460" y="4278746"/>
              <a:ext cx="91440" cy="0"/>
            </a:xfrm>
            <a:prstGeom prst="line">
              <a:avLst/>
            </a:prstGeom>
            <a:solidFill>
              <a:schemeClr val="hlink"/>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a:extLst>
                <a:ext uri="{FF2B5EF4-FFF2-40B4-BE49-F238E27FC236}">
                  <a16:creationId xmlns:a16="http://schemas.microsoft.com/office/drawing/2014/main" id="{01F54593-6899-4757-A869-EF80B3A30BAC}"/>
                </a:ext>
              </a:extLst>
            </p:cNvPr>
            <p:cNvCxnSpPr/>
            <p:nvPr/>
          </p:nvCxnSpPr>
          <p:spPr bwMode="auto">
            <a:xfrm flipH="1">
              <a:off x="8887460" y="4451466"/>
              <a:ext cx="91440" cy="0"/>
            </a:xfrm>
            <a:prstGeom prst="line">
              <a:avLst/>
            </a:prstGeom>
            <a:solidFill>
              <a:schemeClr val="hlink"/>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a:extLst>
                <a:ext uri="{FF2B5EF4-FFF2-40B4-BE49-F238E27FC236}">
                  <a16:creationId xmlns:a16="http://schemas.microsoft.com/office/drawing/2014/main" id="{98A1AEEB-1E6B-4FA7-B73D-69DAC2425FDC}"/>
                </a:ext>
              </a:extLst>
            </p:cNvPr>
            <p:cNvCxnSpPr/>
            <p:nvPr/>
          </p:nvCxnSpPr>
          <p:spPr bwMode="auto">
            <a:xfrm rot="5400000" flipH="1">
              <a:off x="8846820" y="4365106"/>
              <a:ext cx="172720" cy="0"/>
            </a:xfrm>
            <a:prstGeom prst="line">
              <a:avLst/>
            </a:prstGeom>
            <a:solidFill>
              <a:schemeClr val="hlink"/>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8" name="TextBox 37">
            <a:extLst>
              <a:ext uri="{FF2B5EF4-FFF2-40B4-BE49-F238E27FC236}">
                <a16:creationId xmlns:a16="http://schemas.microsoft.com/office/drawing/2014/main" id="{32565A74-17F5-436C-905E-2D6EE9030FB0}"/>
              </a:ext>
            </a:extLst>
          </p:cNvPr>
          <p:cNvSpPr txBox="1"/>
          <p:nvPr/>
        </p:nvSpPr>
        <p:spPr>
          <a:xfrm>
            <a:off x="7813600" y="3714500"/>
            <a:ext cx="1041952" cy="215444"/>
          </a:xfrm>
          <a:prstGeom prst="rect">
            <a:avLst/>
          </a:prstGeom>
          <a:solidFill>
            <a:schemeClr val="bg1"/>
          </a:solidFill>
        </p:spPr>
        <p:txBody>
          <a:bodyPr wrap="none" lIns="0" tIns="0" rIns="0" bIns="0" rtlCol="0" anchor="t">
            <a:spAutoFit/>
          </a:bodyPr>
          <a:lstStyle/>
          <a:p>
            <a:pPr algn="ctr"/>
            <a:r>
              <a:rPr lang="en-GB" sz="1400" b="1" dirty="0">
                <a:latin typeface="Arial" panose="020B0604020202020204" pitchFamily="34" charset="0"/>
                <a:cs typeface="Arial" panose="020B0604020202020204" pitchFamily="34" charset="0"/>
              </a:rPr>
              <a:t>7 Infections </a:t>
            </a:r>
          </a:p>
        </p:txBody>
      </p:sp>
      <p:sp>
        <p:nvSpPr>
          <p:cNvPr id="39" name="TextBox 38">
            <a:extLst>
              <a:ext uri="{FF2B5EF4-FFF2-40B4-BE49-F238E27FC236}">
                <a16:creationId xmlns:a16="http://schemas.microsoft.com/office/drawing/2014/main" id="{61A9A9CB-8EB8-4B52-AA7C-4B79328FE7C7}"/>
              </a:ext>
            </a:extLst>
          </p:cNvPr>
          <p:cNvSpPr txBox="1"/>
          <p:nvPr/>
        </p:nvSpPr>
        <p:spPr>
          <a:xfrm>
            <a:off x="9898575" y="3107950"/>
            <a:ext cx="1141339" cy="215444"/>
          </a:xfrm>
          <a:prstGeom prst="rect">
            <a:avLst/>
          </a:prstGeom>
          <a:solidFill>
            <a:schemeClr val="bg1"/>
          </a:solidFill>
        </p:spPr>
        <p:txBody>
          <a:bodyPr wrap="none" lIns="0" tIns="0" rIns="0" bIns="0" rtlCol="0" anchor="t">
            <a:spAutoFit/>
          </a:bodyPr>
          <a:lstStyle/>
          <a:p>
            <a:pPr algn="ctr"/>
            <a:r>
              <a:rPr lang="en-GB" sz="1400" b="1" dirty="0">
                <a:latin typeface="Arial" panose="020B0604020202020204" pitchFamily="34" charset="0"/>
                <a:cs typeface="Arial" panose="020B0604020202020204" pitchFamily="34" charset="0"/>
              </a:rPr>
              <a:t>15 Infections </a:t>
            </a:r>
          </a:p>
        </p:txBody>
      </p:sp>
      <p:sp>
        <p:nvSpPr>
          <p:cNvPr id="40" name="TextBox 39">
            <a:extLst>
              <a:ext uri="{FF2B5EF4-FFF2-40B4-BE49-F238E27FC236}">
                <a16:creationId xmlns:a16="http://schemas.microsoft.com/office/drawing/2014/main" id="{74BA542B-FE8C-4D95-98CB-497C3DE3185B}"/>
              </a:ext>
            </a:extLst>
          </p:cNvPr>
          <p:cNvSpPr txBox="1"/>
          <p:nvPr/>
        </p:nvSpPr>
        <p:spPr>
          <a:xfrm>
            <a:off x="8110155" y="3231400"/>
            <a:ext cx="448842" cy="276999"/>
          </a:xfrm>
          <a:prstGeom prst="rect">
            <a:avLst/>
          </a:prstGeom>
          <a:noFill/>
        </p:spPr>
        <p:txBody>
          <a:bodyPr wrap="none" lIns="0" tIns="0" rIns="0" bIns="0" rtlCol="0" anchor="t">
            <a:spAutoFit/>
          </a:bodyPr>
          <a:lstStyle/>
          <a:p>
            <a:pPr algn="ctr"/>
            <a:r>
              <a:rPr lang="en-GB" b="1" dirty="0">
                <a:latin typeface="Arial" panose="020B0604020202020204" pitchFamily="34" charset="0"/>
                <a:cs typeface="Arial" panose="020B0604020202020204" pitchFamily="34" charset="0"/>
              </a:rPr>
              <a:t>0.16</a:t>
            </a:r>
          </a:p>
        </p:txBody>
      </p:sp>
      <p:sp>
        <p:nvSpPr>
          <p:cNvPr id="41" name="TextBox 40">
            <a:extLst>
              <a:ext uri="{FF2B5EF4-FFF2-40B4-BE49-F238E27FC236}">
                <a16:creationId xmlns:a16="http://schemas.microsoft.com/office/drawing/2014/main" id="{8EB21654-26B8-4B4F-95B3-E0F0316A94DE}"/>
              </a:ext>
            </a:extLst>
          </p:cNvPr>
          <p:cNvSpPr txBox="1"/>
          <p:nvPr/>
        </p:nvSpPr>
        <p:spPr>
          <a:xfrm>
            <a:off x="10244823" y="2526217"/>
            <a:ext cx="448842" cy="276999"/>
          </a:xfrm>
          <a:prstGeom prst="rect">
            <a:avLst/>
          </a:prstGeom>
          <a:noFill/>
        </p:spPr>
        <p:txBody>
          <a:bodyPr wrap="none" lIns="0" tIns="0" rIns="0" bIns="0" rtlCol="0" anchor="t">
            <a:spAutoFit/>
          </a:bodyPr>
          <a:lstStyle/>
          <a:p>
            <a:pPr algn="ctr"/>
            <a:r>
              <a:rPr lang="en-GB" b="1" dirty="0">
                <a:latin typeface="Arial" panose="020B0604020202020204" pitchFamily="34" charset="0"/>
                <a:cs typeface="Arial" panose="020B0604020202020204" pitchFamily="34" charset="0"/>
              </a:rPr>
              <a:t>0.34</a:t>
            </a:r>
          </a:p>
        </p:txBody>
      </p:sp>
      <p:sp>
        <p:nvSpPr>
          <p:cNvPr id="42" name="TextBox 41">
            <a:extLst>
              <a:ext uri="{FF2B5EF4-FFF2-40B4-BE49-F238E27FC236}">
                <a16:creationId xmlns:a16="http://schemas.microsoft.com/office/drawing/2014/main" id="{E91F594C-13E4-4923-B253-95D26277BC7A}"/>
              </a:ext>
            </a:extLst>
          </p:cNvPr>
          <p:cNvSpPr txBox="1"/>
          <p:nvPr/>
        </p:nvSpPr>
        <p:spPr>
          <a:xfrm>
            <a:off x="7990732" y="4241405"/>
            <a:ext cx="687689" cy="215444"/>
          </a:xfrm>
          <a:prstGeom prst="rect">
            <a:avLst/>
          </a:prstGeom>
          <a:noFill/>
        </p:spPr>
        <p:txBody>
          <a:bodyPr wrap="none" lIns="0" tIns="0" rIns="0" bIns="0" rtlCol="0" anchor="t">
            <a:spAutoFit/>
          </a:bodyPr>
          <a:lstStyle/>
          <a:p>
            <a:pPr algn="ctr"/>
            <a:r>
              <a:rPr lang="en-GB" sz="1400" b="1" dirty="0">
                <a:solidFill>
                  <a:schemeClr val="bg1"/>
                </a:solidFill>
                <a:latin typeface="Arial" panose="020B0604020202020204" pitchFamily="34" charset="0"/>
                <a:cs typeface="Arial" panose="020B0604020202020204" pitchFamily="34" charset="0"/>
              </a:rPr>
              <a:t>4370 PY</a:t>
            </a:r>
          </a:p>
        </p:txBody>
      </p:sp>
      <p:sp>
        <p:nvSpPr>
          <p:cNvPr id="43" name="TextBox 42">
            <a:extLst>
              <a:ext uri="{FF2B5EF4-FFF2-40B4-BE49-F238E27FC236}">
                <a16:creationId xmlns:a16="http://schemas.microsoft.com/office/drawing/2014/main" id="{247209E5-8765-4202-972D-B03948BA06E5}"/>
              </a:ext>
            </a:extLst>
          </p:cNvPr>
          <p:cNvSpPr txBox="1"/>
          <p:nvPr/>
        </p:nvSpPr>
        <p:spPr>
          <a:xfrm>
            <a:off x="10125401" y="3942337"/>
            <a:ext cx="687689" cy="215444"/>
          </a:xfrm>
          <a:prstGeom prst="rect">
            <a:avLst/>
          </a:prstGeom>
          <a:noFill/>
        </p:spPr>
        <p:txBody>
          <a:bodyPr wrap="none" lIns="0" tIns="0" rIns="0" bIns="0" rtlCol="0" anchor="t">
            <a:spAutoFit/>
          </a:bodyPr>
          <a:lstStyle/>
          <a:p>
            <a:pPr algn="ctr"/>
            <a:r>
              <a:rPr lang="en-GB" sz="1400" b="1" dirty="0">
                <a:solidFill>
                  <a:schemeClr val="bg1"/>
                </a:solidFill>
                <a:latin typeface="Arial" panose="020B0604020202020204" pitchFamily="34" charset="0"/>
                <a:cs typeface="Arial" panose="020B0604020202020204" pitchFamily="34" charset="0"/>
              </a:rPr>
              <a:t>4386 PY</a:t>
            </a:r>
          </a:p>
        </p:txBody>
      </p:sp>
      <p:cxnSp>
        <p:nvCxnSpPr>
          <p:cNvPr id="22" name="Straight Connector 21">
            <a:extLst>
              <a:ext uri="{FF2B5EF4-FFF2-40B4-BE49-F238E27FC236}">
                <a16:creationId xmlns:a16="http://schemas.microsoft.com/office/drawing/2014/main" id="{ED5544A3-0991-4FC5-9BC3-3FA1F9A89EFC}"/>
              </a:ext>
            </a:extLst>
          </p:cNvPr>
          <p:cNvCxnSpPr>
            <a:cxnSpLocks/>
          </p:cNvCxnSpPr>
          <p:nvPr/>
        </p:nvCxnSpPr>
        <p:spPr>
          <a:xfrm>
            <a:off x="3283502" y="2420266"/>
            <a:ext cx="0" cy="2118271"/>
          </a:xfrm>
          <a:prstGeom prst="line">
            <a:avLst/>
          </a:prstGeom>
          <a:ln w="28575" cmpd="sng">
            <a:solidFill>
              <a:schemeClr val="tx1"/>
            </a:solidFill>
          </a:ln>
        </p:spPr>
        <p:style>
          <a:lnRef idx="1">
            <a:schemeClr val="accent5"/>
          </a:lnRef>
          <a:fillRef idx="0">
            <a:schemeClr val="accent5"/>
          </a:fillRef>
          <a:effectRef idx="0">
            <a:schemeClr val="accent5"/>
          </a:effectRef>
          <a:fontRef idx="minor">
            <a:schemeClr val="tx1"/>
          </a:fontRef>
        </p:style>
      </p:cxnSp>
      <p:cxnSp>
        <p:nvCxnSpPr>
          <p:cNvPr id="26" name="Straight Connector 25">
            <a:extLst>
              <a:ext uri="{FF2B5EF4-FFF2-40B4-BE49-F238E27FC236}">
                <a16:creationId xmlns:a16="http://schemas.microsoft.com/office/drawing/2014/main" id="{7CBEB566-C5F1-4D30-8898-8B2779146221}"/>
              </a:ext>
            </a:extLst>
          </p:cNvPr>
          <p:cNvCxnSpPr>
            <a:cxnSpLocks/>
          </p:cNvCxnSpPr>
          <p:nvPr/>
        </p:nvCxnSpPr>
        <p:spPr bwMode="auto">
          <a:xfrm>
            <a:off x="1301652" y="3750340"/>
            <a:ext cx="2359351" cy="0"/>
          </a:xfrm>
          <a:prstGeom prst="line">
            <a:avLst/>
          </a:prstGeom>
          <a:ln w="57150">
            <a:solidFill>
              <a:srgbClr val="0070C0"/>
            </a:solidFill>
            <a:tailEnd type="none"/>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3">
            <a:schemeClr val="accent1"/>
          </a:lnRef>
          <a:fillRef idx="0">
            <a:schemeClr val="accent1"/>
          </a:fillRef>
          <a:effectRef idx="2">
            <a:schemeClr val="accent1"/>
          </a:effectRef>
          <a:fontRef idx="minor">
            <a:schemeClr val="tx1"/>
          </a:fontRef>
        </p:style>
      </p:cxnSp>
      <p:sp>
        <p:nvSpPr>
          <p:cNvPr id="27" name="Rectangle 26">
            <a:extLst>
              <a:ext uri="{FF2B5EF4-FFF2-40B4-BE49-F238E27FC236}">
                <a16:creationId xmlns:a16="http://schemas.microsoft.com/office/drawing/2014/main" id="{6C7B842E-BFDE-4597-A586-14DED791133E}"/>
              </a:ext>
            </a:extLst>
          </p:cNvPr>
          <p:cNvSpPr/>
          <p:nvPr/>
        </p:nvSpPr>
        <p:spPr bwMode="auto">
          <a:xfrm>
            <a:off x="1893905" y="3680273"/>
            <a:ext cx="191033" cy="140135"/>
          </a:xfrm>
          <a:prstGeom prst="rect">
            <a:avLst/>
          </a:prstGeom>
          <a:solidFill>
            <a:srgbClr val="0070C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pPr defTabSz="914400" eaLnBrk="0" fontAlgn="base" hangingPunct="0">
              <a:spcBef>
                <a:spcPct val="0"/>
              </a:spcBef>
              <a:spcAft>
                <a:spcPct val="0"/>
              </a:spcAft>
            </a:pPr>
            <a:endParaRPr lang="en-US" sz="900" dirty="0">
              <a:solidFill>
                <a:schemeClr val="bg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AA2701BC-45C4-EE99-507C-9536F08A3374}"/>
              </a:ext>
            </a:extLst>
          </p:cNvPr>
          <p:cNvSpPr txBox="1"/>
          <p:nvPr/>
        </p:nvSpPr>
        <p:spPr>
          <a:xfrm>
            <a:off x="615078" y="4882489"/>
            <a:ext cx="10967321" cy="734047"/>
          </a:xfrm>
          <a:prstGeom prst="rect">
            <a:avLst/>
          </a:prstGeom>
          <a:solidFill>
            <a:srgbClr val="1B3F73"/>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defPPr>
              <a:defRPr lang="en-US"/>
            </a:defPPr>
            <a:lvl1pPr indent="0" algn="ctr" defTabSz="1097280" eaLnBrk="0" fontAlgn="base" hangingPunct="0">
              <a:lnSpc>
                <a:spcPct val="85000"/>
              </a:lnSpc>
              <a:spcBef>
                <a:spcPct val="0"/>
              </a:spcBef>
              <a:spcAft>
                <a:spcPct val="0"/>
              </a:spcAft>
              <a:buClr>
                <a:srgbClr val="00AEEF"/>
              </a:buClr>
              <a:buNone/>
              <a:defRPr sz="2100" b="1">
                <a:solidFill>
                  <a:srgbClr val="FFFFFF"/>
                </a:solidFill>
                <a:latin typeface="Arial" panose="020B0604020202020204" pitchFamily="34" charset="0"/>
                <a:cs typeface="Arial" panose="020B0604020202020204" pitchFamily="34" charset="0"/>
              </a:defRPr>
            </a:lvl1pPr>
            <a:lvl2pPr marL="639763" indent="-296863" eaLnBrk="0" fontAlgn="base" hangingPunct="0">
              <a:lnSpc>
                <a:spcPct val="90000"/>
              </a:lnSpc>
              <a:spcBef>
                <a:spcPct val="20000"/>
              </a:spcBef>
              <a:spcAft>
                <a:spcPct val="0"/>
              </a:spcAft>
              <a:buClr>
                <a:srgbClr val="8DC63F"/>
              </a:buClr>
              <a:buFont typeface="Arial" panose="020B0604020202020204" pitchFamily="34" charset="0"/>
              <a:buChar char="–"/>
              <a:defRPr sz="2400">
                <a:solidFill>
                  <a:schemeClr val="lt1"/>
                </a:solidFill>
              </a:defRPr>
            </a:lvl2pPr>
            <a:lvl3pPr indent="-160338" eaLnBrk="0" fontAlgn="base" hangingPunct="0">
              <a:lnSpc>
                <a:spcPct val="90000"/>
              </a:lnSpc>
              <a:spcBef>
                <a:spcPct val="20000"/>
              </a:spcBef>
              <a:spcAft>
                <a:spcPct val="0"/>
              </a:spcAft>
              <a:buClr>
                <a:srgbClr val="FBB040"/>
              </a:buClr>
              <a:buChar char="•"/>
              <a:defRPr sz="2000">
                <a:solidFill>
                  <a:schemeClr val="lt1"/>
                </a:solidFill>
              </a:defRPr>
            </a:lvl3pPr>
            <a:lvl4pPr marL="1263650" indent="-234950" eaLnBrk="0" fontAlgn="base" hangingPunct="0">
              <a:lnSpc>
                <a:spcPct val="90000"/>
              </a:lnSpc>
              <a:spcBef>
                <a:spcPct val="20000"/>
              </a:spcBef>
              <a:spcAft>
                <a:spcPct val="0"/>
              </a:spcAft>
              <a:buClr>
                <a:srgbClr val="00AEEF"/>
              </a:buClr>
              <a:buFont typeface="Arial" panose="020B0604020202020204" pitchFamily="34" charset="0"/>
              <a:buChar char="–"/>
              <a:defRPr>
                <a:solidFill>
                  <a:schemeClr val="lt1"/>
                </a:solidFill>
              </a:defRPr>
            </a:lvl4pPr>
            <a:lvl5pPr marL="1554163" indent="-176213" eaLnBrk="0" fontAlgn="base" hangingPunct="0">
              <a:lnSpc>
                <a:spcPct val="90000"/>
              </a:lnSpc>
              <a:spcBef>
                <a:spcPct val="20000"/>
              </a:spcBef>
              <a:spcAft>
                <a:spcPct val="0"/>
              </a:spcAft>
              <a:buClr>
                <a:schemeClr val="hlink"/>
              </a:buClr>
              <a:buFont typeface="Arial" panose="020B0604020202020204" pitchFamily="34" charset="0"/>
              <a:buChar char="»"/>
              <a:defRPr>
                <a:solidFill>
                  <a:schemeClr val="lt1"/>
                </a:solidFill>
              </a:defRPr>
            </a:lvl5pPr>
            <a:lvl6pPr marL="2514600" indent="-228600" defTabSz="914400">
              <a:lnSpc>
                <a:spcPct val="90000"/>
              </a:lnSpc>
              <a:spcBef>
                <a:spcPts val="500"/>
              </a:spcBef>
              <a:buFont typeface="Arial" panose="020B0604020202020204" pitchFamily="34" charset="0"/>
              <a:buChar char="•"/>
              <a:defRPr>
                <a:solidFill>
                  <a:schemeClr val="lt1"/>
                </a:solidFill>
              </a:defRPr>
            </a:lvl6pPr>
            <a:lvl7pPr marL="2971800" indent="-228600" defTabSz="914400">
              <a:lnSpc>
                <a:spcPct val="90000"/>
              </a:lnSpc>
              <a:spcBef>
                <a:spcPts val="500"/>
              </a:spcBef>
              <a:buFont typeface="Arial" panose="020B0604020202020204" pitchFamily="34" charset="0"/>
              <a:buChar char="•"/>
              <a:defRPr>
                <a:solidFill>
                  <a:schemeClr val="lt1"/>
                </a:solidFill>
              </a:defRPr>
            </a:lvl7pPr>
            <a:lvl8pPr marL="3429000" indent="-228600" defTabSz="914400">
              <a:lnSpc>
                <a:spcPct val="90000"/>
              </a:lnSpc>
              <a:spcBef>
                <a:spcPts val="500"/>
              </a:spcBef>
              <a:buFont typeface="Arial" panose="020B0604020202020204" pitchFamily="34" charset="0"/>
              <a:buChar char="•"/>
              <a:defRPr>
                <a:solidFill>
                  <a:schemeClr val="lt1"/>
                </a:solidFill>
              </a:defRPr>
            </a:lvl8pPr>
            <a:lvl9pPr marL="3886200" indent="-228600" defTabSz="914400">
              <a:lnSpc>
                <a:spcPct val="90000"/>
              </a:lnSpc>
              <a:spcBef>
                <a:spcPts val="500"/>
              </a:spcBef>
              <a:buFont typeface="Arial" panose="020B0604020202020204" pitchFamily="34" charset="0"/>
              <a:buChar char="•"/>
              <a:defRPr>
                <a:solidFill>
                  <a:schemeClr val="lt1"/>
                </a:solidFill>
              </a:defRPr>
            </a:lvl9pPr>
          </a:lstStyle>
          <a:p>
            <a:r>
              <a:rPr lang="en-US" dirty="0"/>
              <a:t>Daily TAF/FTC was statistically noninferior to daily TDF/FTC for HIV prevention, with TAF/FTC showing more favorable effects on BMD and biomarkers of renal safety.</a:t>
            </a:r>
          </a:p>
        </p:txBody>
      </p:sp>
    </p:spTree>
    <p:custDataLst>
      <p:tags r:id="rId1"/>
    </p:custDataLst>
    <p:extLst>
      <p:ext uri="{BB962C8B-B14F-4D97-AF65-F5344CB8AC3E}">
        <p14:creationId xmlns:p14="http://schemas.microsoft.com/office/powerpoint/2010/main" val="1762896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CA48F-BD57-8D77-D040-0700DC1F7D04}"/>
              </a:ext>
            </a:extLst>
          </p:cNvPr>
          <p:cNvSpPr>
            <a:spLocks noGrp="1"/>
          </p:cNvSpPr>
          <p:nvPr>
            <p:ph type="title"/>
          </p:nvPr>
        </p:nvSpPr>
        <p:spPr/>
        <p:txBody>
          <a:bodyPr/>
          <a:lstStyle/>
          <a:p>
            <a:r>
              <a:rPr lang="en-US" dirty="0"/>
              <a:t>PrEP Efficacy Is Tied to Adherence</a:t>
            </a:r>
          </a:p>
        </p:txBody>
      </p:sp>
      <p:sp>
        <p:nvSpPr>
          <p:cNvPr id="3" name="Footer Placeholder 2">
            <a:extLst>
              <a:ext uri="{FF2B5EF4-FFF2-40B4-BE49-F238E27FC236}">
                <a16:creationId xmlns:a16="http://schemas.microsoft.com/office/drawing/2014/main" id="{B61FB7F8-02D8-67BF-CB90-342BD62205A4}"/>
              </a:ext>
            </a:extLst>
          </p:cNvPr>
          <p:cNvSpPr>
            <a:spLocks noGrp="1"/>
          </p:cNvSpPr>
          <p:nvPr>
            <p:ph type="ftr" sz="quarter" idx="10"/>
          </p:nvPr>
        </p:nvSpPr>
        <p:spPr>
          <a:xfrm>
            <a:off x="609600" y="6260068"/>
            <a:ext cx="10972800" cy="369332"/>
          </a:xfrm>
        </p:spPr>
        <p:txBody>
          <a:bodyPr/>
          <a:lstStyle/>
          <a:p>
            <a:r>
              <a:rPr lang="en-US" dirty="0"/>
              <a:t>1. Marrazzo JM, et al. </a:t>
            </a:r>
            <a:r>
              <a:rPr lang="en-US" i="1" dirty="0"/>
              <a:t>N Engl J Med</a:t>
            </a:r>
            <a:r>
              <a:rPr lang="en-US" dirty="0"/>
              <a:t>. 2015;372(6):509-518; 2. Van Damme L, et al. </a:t>
            </a:r>
            <a:r>
              <a:rPr lang="en-US" i="1" dirty="0"/>
              <a:t>N Engl J Med</a:t>
            </a:r>
            <a:r>
              <a:rPr lang="en-US" dirty="0"/>
              <a:t>. 2012;367(5):411-422; 3. Grant RM, et al. </a:t>
            </a:r>
            <a:r>
              <a:rPr lang="en-US" i="1" dirty="0"/>
              <a:t>N Engl J Med</a:t>
            </a:r>
            <a:r>
              <a:rPr lang="en-US" dirty="0"/>
              <a:t>. 2010;363(27):2587-2599; </a:t>
            </a:r>
            <a:br>
              <a:rPr lang="en-US" dirty="0"/>
            </a:br>
            <a:r>
              <a:rPr lang="en-US" dirty="0"/>
              <a:t>4. Thigpen MC, et al. </a:t>
            </a:r>
            <a:r>
              <a:rPr lang="en-US" i="1" dirty="0"/>
              <a:t>N Engl J Med</a:t>
            </a:r>
            <a:r>
              <a:rPr lang="en-US" dirty="0"/>
              <a:t>. 2012;367(5):423-434; 5. Baeten JM, et al. </a:t>
            </a:r>
            <a:r>
              <a:rPr lang="en-US" i="1" dirty="0"/>
              <a:t>N Engl J Med</a:t>
            </a:r>
            <a:r>
              <a:rPr lang="en-US" dirty="0"/>
              <a:t>. 2012;367(5):399-410; 6. McCormack S, et al. </a:t>
            </a:r>
            <a:r>
              <a:rPr lang="en-US" i="1" dirty="0"/>
              <a:t>Lancet</a:t>
            </a:r>
            <a:r>
              <a:rPr lang="en-US" dirty="0"/>
              <a:t>. 2016;387(10013):53-60.</a:t>
            </a:r>
          </a:p>
        </p:txBody>
      </p:sp>
      <p:sp>
        <p:nvSpPr>
          <p:cNvPr id="5" name="TextBox 39">
            <a:extLst>
              <a:ext uri="{FF2B5EF4-FFF2-40B4-BE49-F238E27FC236}">
                <a16:creationId xmlns:a16="http://schemas.microsoft.com/office/drawing/2014/main" id="{0770FC5B-7FDB-092D-865C-DE90AF2DBFB5}"/>
              </a:ext>
            </a:extLst>
          </p:cNvPr>
          <p:cNvSpPr txBox="1">
            <a:spLocks noChangeArrowheads="1"/>
          </p:cNvSpPr>
          <p:nvPr/>
        </p:nvSpPr>
        <p:spPr bwMode="auto">
          <a:xfrm rot="16200000">
            <a:off x="-482686" y="3307507"/>
            <a:ext cx="2677015" cy="4924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defRPr b="1"/>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0000"/>
              </a:lnSpc>
            </a:pPr>
            <a:r>
              <a:rPr lang="en-US" altLang="en-US" sz="2000" dirty="0">
                <a:latin typeface="Arial" panose="020B0604020202020204" pitchFamily="34" charset="0"/>
                <a:cs typeface="Arial" panose="020B0604020202020204" pitchFamily="34" charset="0"/>
              </a:rPr>
              <a:t>Relative Reduction in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HIV Incidence, %</a:t>
            </a:r>
            <a:endParaRPr lang="en-US" altLang="en-US" sz="2000" baseline="30000" dirty="0">
              <a:latin typeface="Arial" panose="020B0604020202020204" pitchFamily="34" charset="0"/>
              <a:cs typeface="Arial" panose="020B0604020202020204" pitchFamily="34" charset="0"/>
            </a:endParaRPr>
          </a:p>
        </p:txBody>
      </p:sp>
      <p:sp>
        <p:nvSpPr>
          <p:cNvPr id="7" name="TextBox 30">
            <a:extLst>
              <a:ext uri="{FF2B5EF4-FFF2-40B4-BE49-F238E27FC236}">
                <a16:creationId xmlns:a16="http://schemas.microsoft.com/office/drawing/2014/main" id="{84C4EF22-7721-F690-B2C6-1B580A04D635}"/>
              </a:ext>
            </a:extLst>
          </p:cNvPr>
          <p:cNvSpPr txBox="1">
            <a:spLocks noChangeArrowheads="1"/>
          </p:cNvSpPr>
          <p:nvPr/>
        </p:nvSpPr>
        <p:spPr bwMode="auto">
          <a:xfrm>
            <a:off x="1102043" y="1600200"/>
            <a:ext cx="298159"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defPPr>
              <a:defRPr lang="en-US"/>
            </a:defPPr>
            <a:lvl1pPr>
              <a:defRPr b="1"/>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r"/>
            <a:r>
              <a:rPr lang="en-US" altLang="en-US" sz="1400" dirty="0">
                <a:latin typeface="Arial" panose="020B0604020202020204" pitchFamily="34" charset="0"/>
                <a:cs typeface="Arial" panose="020B0604020202020204" pitchFamily="34" charset="0"/>
              </a:rPr>
              <a:t>100</a:t>
            </a:r>
          </a:p>
        </p:txBody>
      </p:sp>
      <p:grpSp>
        <p:nvGrpSpPr>
          <p:cNvPr id="8" name="Group 7">
            <a:extLst>
              <a:ext uri="{FF2B5EF4-FFF2-40B4-BE49-F238E27FC236}">
                <a16:creationId xmlns:a16="http://schemas.microsoft.com/office/drawing/2014/main" id="{891477BE-F5A0-F6A9-3E29-58AD5186E71E}"/>
              </a:ext>
            </a:extLst>
          </p:cNvPr>
          <p:cNvGrpSpPr/>
          <p:nvPr/>
        </p:nvGrpSpPr>
        <p:grpSpPr>
          <a:xfrm>
            <a:off x="1300815" y="5069899"/>
            <a:ext cx="236203" cy="215444"/>
            <a:chOff x="1073258" y="5118432"/>
            <a:chExt cx="236203" cy="215444"/>
          </a:xfrm>
        </p:grpSpPr>
        <p:sp>
          <p:nvSpPr>
            <p:cNvPr id="48" name="TextBox 78">
              <a:extLst>
                <a:ext uri="{FF2B5EF4-FFF2-40B4-BE49-F238E27FC236}">
                  <a16:creationId xmlns:a16="http://schemas.microsoft.com/office/drawing/2014/main" id="{87968210-3B77-F7EB-2840-158DCA1ED79A}"/>
                </a:ext>
              </a:extLst>
            </p:cNvPr>
            <p:cNvSpPr txBox="1">
              <a:spLocks noChangeArrowheads="1"/>
            </p:cNvSpPr>
            <p:nvPr/>
          </p:nvSpPr>
          <p:spPr bwMode="auto">
            <a:xfrm>
              <a:off x="1073258" y="5118432"/>
              <a:ext cx="99387"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defPPr>
                <a:defRPr lang="en-US"/>
              </a:defPPr>
              <a:lvl1pPr>
                <a:defRPr b="1"/>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r"/>
              <a:r>
                <a:rPr lang="en-US" altLang="en-US" sz="1400" dirty="0">
                  <a:latin typeface="Arial" panose="020B0604020202020204" pitchFamily="34" charset="0"/>
                  <a:cs typeface="Arial" panose="020B0604020202020204" pitchFamily="34" charset="0"/>
                </a:rPr>
                <a:t>0</a:t>
              </a:r>
            </a:p>
          </p:txBody>
        </p:sp>
        <p:cxnSp>
          <p:nvCxnSpPr>
            <p:cNvPr id="49" name="Straight Connector 3">
              <a:extLst>
                <a:ext uri="{FF2B5EF4-FFF2-40B4-BE49-F238E27FC236}">
                  <a16:creationId xmlns:a16="http://schemas.microsoft.com/office/drawing/2014/main" id="{D279AAA4-67C6-112C-2D73-318926B33257}"/>
                </a:ext>
              </a:extLst>
            </p:cNvPr>
            <p:cNvCxnSpPr>
              <a:cxnSpLocks noChangeShapeType="1"/>
            </p:cNvCxnSpPr>
            <p:nvPr/>
          </p:nvCxnSpPr>
          <p:spPr bwMode="auto">
            <a:xfrm flipH="1">
              <a:off x="1218021" y="5225134"/>
              <a:ext cx="9144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cxnSp>
        <p:nvCxnSpPr>
          <p:cNvPr id="9" name="Straight Connector 50">
            <a:extLst>
              <a:ext uri="{FF2B5EF4-FFF2-40B4-BE49-F238E27FC236}">
                <a16:creationId xmlns:a16="http://schemas.microsoft.com/office/drawing/2014/main" id="{309805D8-0EB4-9870-905F-E69E0DE1BA3F}"/>
              </a:ext>
            </a:extLst>
          </p:cNvPr>
          <p:cNvCxnSpPr>
            <a:cxnSpLocks noChangeShapeType="1"/>
          </p:cNvCxnSpPr>
          <p:nvPr/>
        </p:nvCxnSpPr>
        <p:spPr bwMode="auto">
          <a:xfrm flipH="1">
            <a:off x="1445578" y="1707922"/>
            <a:ext cx="9144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nvGrpSpPr>
          <p:cNvPr id="10" name="Group 9">
            <a:extLst>
              <a:ext uri="{FF2B5EF4-FFF2-40B4-BE49-F238E27FC236}">
                <a16:creationId xmlns:a16="http://schemas.microsoft.com/office/drawing/2014/main" id="{B1B64144-8279-99CB-5F6C-4BA7658379BC}"/>
              </a:ext>
            </a:extLst>
          </p:cNvPr>
          <p:cNvGrpSpPr/>
          <p:nvPr/>
        </p:nvGrpSpPr>
        <p:grpSpPr>
          <a:xfrm>
            <a:off x="1201429" y="2294140"/>
            <a:ext cx="335589" cy="215444"/>
            <a:chOff x="973872" y="2342673"/>
            <a:chExt cx="335589" cy="215444"/>
          </a:xfrm>
        </p:grpSpPr>
        <p:cxnSp>
          <p:nvCxnSpPr>
            <p:cNvPr id="46" name="Straight Connector 45">
              <a:extLst>
                <a:ext uri="{FF2B5EF4-FFF2-40B4-BE49-F238E27FC236}">
                  <a16:creationId xmlns:a16="http://schemas.microsoft.com/office/drawing/2014/main" id="{4255C9A6-8FC4-1D7E-20EC-80A780E02A9F}"/>
                </a:ext>
              </a:extLst>
            </p:cNvPr>
            <p:cNvCxnSpPr>
              <a:cxnSpLocks noChangeShapeType="1"/>
            </p:cNvCxnSpPr>
            <p:nvPr/>
          </p:nvCxnSpPr>
          <p:spPr bwMode="auto">
            <a:xfrm flipH="1">
              <a:off x="1218021" y="2449073"/>
              <a:ext cx="9144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47" name="TextBox 30">
              <a:extLst>
                <a:ext uri="{FF2B5EF4-FFF2-40B4-BE49-F238E27FC236}">
                  <a16:creationId xmlns:a16="http://schemas.microsoft.com/office/drawing/2014/main" id="{B5BC96E1-1012-C757-56FF-B5621978C102}"/>
                </a:ext>
              </a:extLst>
            </p:cNvPr>
            <p:cNvSpPr txBox="1">
              <a:spLocks noChangeArrowheads="1"/>
            </p:cNvSpPr>
            <p:nvPr/>
          </p:nvSpPr>
          <p:spPr bwMode="auto">
            <a:xfrm>
              <a:off x="973872" y="2342673"/>
              <a:ext cx="198773"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defPPr>
                <a:defRPr lang="en-US"/>
              </a:defPPr>
              <a:lvl1pPr>
                <a:defRPr b="1"/>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r"/>
              <a:r>
                <a:rPr lang="en-US" altLang="en-US" sz="1400" dirty="0">
                  <a:latin typeface="Arial" panose="020B0604020202020204" pitchFamily="34" charset="0"/>
                  <a:cs typeface="Arial" panose="020B0604020202020204" pitchFamily="34" charset="0"/>
                </a:rPr>
                <a:t>80</a:t>
              </a:r>
            </a:p>
          </p:txBody>
        </p:sp>
      </p:grpSp>
      <p:grpSp>
        <p:nvGrpSpPr>
          <p:cNvPr id="11" name="Group 10">
            <a:extLst>
              <a:ext uri="{FF2B5EF4-FFF2-40B4-BE49-F238E27FC236}">
                <a16:creationId xmlns:a16="http://schemas.microsoft.com/office/drawing/2014/main" id="{38E16532-7885-B165-A30B-1E9851CDA3B8}"/>
              </a:ext>
            </a:extLst>
          </p:cNvPr>
          <p:cNvGrpSpPr/>
          <p:nvPr/>
        </p:nvGrpSpPr>
        <p:grpSpPr>
          <a:xfrm>
            <a:off x="1201429" y="2988080"/>
            <a:ext cx="335589" cy="215444"/>
            <a:chOff x="973872" y="3036613"/>
            <a:chExt cx="335589" cy="215444"/>
          </a:xfrm>
        </p:grpSpPr>
        <p:cxnSp>
          <p:nvCxnSpPr>
            <p:cNvPr id="44" name="Straight Connector 43">
              <a:extLst>
                <a:ext uri="{FF2B5EF4-FFF2-40B4-BE49-F238E27FC236}">
                  <a16:creationId xmlns:a16="http://schemas.microsoft.com/office/drawing/2014/main" id="{04B78C35-9A6E-3AA3-AA19-001C0B75A795}"/>
                </a:ext>
              </a:extLst>
            </p:cNvPr>
            <p:cNvCxnSpPr>
              <a:cxnSpLocks noChangeShapeType="1"/>
            </p:cNvCxnSpPr>
            <p:nvPr/>
          </p:nvCxnSpPr>
          <p:spPr bwMode="auto">
            <a:xfrm flipH="1">
              <a:off x="1218021" y="3142710"/>
              <a:ext cx="9144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45" name="TextBox 30">
              <a:extLst>
                <a:ext uri="{FF2B5EF4-FFF2-40B4-BE49-F238E27FC236}">
                  <a16:creationId xmlns:a16="http://schemas.microsoft.com/office/drawing/2014/main" id="{7D7B89DD-A3C6-F22D-A6EF-BE40E5BF6DA0}"/>
                </a:ext>
              </a:extLst>
            </p:cNvPr>
            <p:cNvSpPr txBox="1">
              <a:spLocks noChangeArrowheads="1"/>
            </p:cNvSpPr>
            <p:nvPr/>
          </p:nvSpPr>
          <p:spPr bwMode="auto">
            <a:xfrm>
              <a:off x="973872" y="3036613"/>
              <a:ext cx="198773"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defPPr>
                <a:defRPr lang="en-US"/>
              </a:defPPr>
              <a:lvl1pPr>
                <a:defRPr b="1"/>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r"/>
              <a:r>
                <a:rPr lang="en-US" altLang="en-US" sz="1400" dirty="0">
                  <a:latin typeface="Arial" panose="020B0604020202020204" pitchFamily="34" charset="0"/>
                  <a:cs typeface="Arial" panose="020B0604020202020204" pitchFamily="34" charset="0"/>
                </a:rPr>
                <a:t>60</a:t>
              </a:r>
            </a:p>
          </p:txBody>
        </p:sp>
      </p:grpSp>
      <p:grpSp>
        <p:nvGrpSpPr>
          <p:cNvPr id="12" name="Group 11">
            <a:extLst>
              <a:ext uri="{FF2B5EF4-FFF2-40B4-BE49-F238E27FC236}">
                <a16:creationId xmlns:a16="http://schemas.microsoft.com/office/drawing/2014/main" id="{A2004D54-887A-7BBD-1CF9-370CCE7BF415}"/>
              </a:ext>
            </a:extLst>
          </p:cNvPr>
          <p:cNvGrpSpPr/>
          <p:nvPr/>
        </p:nvGrpSpPr>
        <p:grpSpPr>
          <a:xfrm>
            <a:off x="1201429" y="3682020"/>
            <a:ext cx="335589" cy="215444"/>
            <a:chOff x="973872" y="3730553"/>
            <a:chExt cx="335589" cy="215444"/>
          </a:xfrm>
        </p:grpSpPr>
        <p:cxnSp>
          <p:nvCxnSpPr>
            <p:cNvPr id="42" name="Straight Connector 41">
              <a:extLst>
                <a:ext uri="{FF2B5EF4-FFF2-40B4-BE49-F238E27FC236}">
                  <a16:creationId xmlns:a16="http://schemas.microsoft.com/office/drawing/2014/main" id="{1E9D1EA4-724C-2F7C-456C-B05CE6DC5725}"/>
                </a:ext>
              </a:extLst>
            </p:cNvPr>
            <p:cNvCxnSpPr>
              <a:cxnSpLocks noChangeShapeType="1"/>
            </p:cNvCxnSpPr>
            <p:nvPr/>
          </p:nvCxnSpPr>
          <p:spPr bwMode="auto">
            <a:xfrm flipH="1">
              <a:off x="1218021" y="3837859"/>
              <a:ext cx="9144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43" name="TextBox 30">
              <a:extLst>
                <a:ext uri="{FF2B5EF4-FFF2-40B4-BE49-F238E27FC236}">
                  <a16:creationId xmlns:a16="http://schemas.microsoft.com/office/drawing/2014/main" id="{376C6FD4-10A6-BB07-C769-5090A45F3DF5}"/>
                </a:ext>
              </a:extLst>
            </p:cNvPr>
            <p:cNvSpPr txBox="1">
              <a:spLocks noChangeArrowheads="1"/>
            </p:cNvSpPr>
            <p:nvPr/>
          </p:nvSpPr>
          <p:spPr bwMode="auto">
            <a:xfrm>
              <a:off x="973872" y="3730553"/>
              <a:ext cx="198773"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defPPr>
                <a:defRPr lang="en-US"/>
              </a:defPPr>
              <a:lvl1pPr>
                <a:defRPr b="1"/>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r"/>
              <a:r>
                <a:rPr lang="en-US" altLang="en-US" sz="1400" dirty="0">
                  <a:latin typeface="Arial" panose="020B0604020202020204" pitchFamily="34" charset="0"/>
                  <a:cs typeface="Arial" panose="020B0604020202020204" pitchFamily="34" charset="0"/>
                </a:rPr>
                <a:t>40</a:t>
              </a:r>
            </a:p>
          </p:txBody>
        </p:sp>
      </p:grpSp>
      <p:grpSp>
        <p:nvGrpSpPr>
          <p:cNvPr id="13" name="Group 12">
            <a:extLst>
              <a:ext uri="{FF2B5EF4-FFF2-40B4-BE49-F238E27FC236}">
                <a16:creationId xmlns:a16="http://schemas.microsoft.com/office/drawing/2014/main" id="{2041F8C4-5F0B-9374-B31E-E91B57F56CDA}"/>
              </a:ext>
            </a:extLst>
          </p:cNvPr>
          <p:cNvGrpSpPr/>
          <p:nvPr/>
        </p:nvGrpSpPr>
        <p:grpSpPr>
          <a:xfrm>
            <a:off x="1201429" y="4375960"/>
            <a:ext cx="335589" cy="215444"/>
            <a:chOff x="973872" y="4424493"/>
            <a:chExt cx="335589" cy="215444"/>
          </a:xfrm>
        </p:grpSpPr>
        <p:cxnSp>
          <p:nvCxnSpPr>
            <p:cNvPr id="40" name="Straight Connector 39">
              <a:extLst>
                <a:ext uri="{FF2B5EF4-FFF2-40B4-BE49-F238E27FC236}">
                  <a16:creationId xmlns:a16="http://schemas.microsoft.com/office/drawing/2014/main" id="{D93E36C2-8C8A-9F56-F984-677145E14CB0}"/>
                </a:ext>
              </a:extLst>
            </p:cNvPr>
            <p:cNvCxnSpPr>
              <a:cxnSpLocks noChangeShapeType="1"/>
            </p:cNvCxnSpPr>
            <p:nvPr/>
          </p:nvCxnSpPr>
          <p:spPr bwMode="auto">
            <a:xfrm flipH="1">
              <a:off x="1218021" y="4531497"/>
              <a:ext cx="9144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41" name="TextBox 30">
              <a:extLst>
                <a:ext uri="{FF2B5EF4-FFF2-40B4-BE49-F238E27FC236}">
                  <a16:creationId xmlns:a16="http://schemas.microsoft.com/office/drawing/2014/main" id="{0876D29A-A842-408A-9AEC-BB60606743CB}"/>
                </a:ext>
              </a:extLst>
            </p:cNvPr>
            <p:cNvSpPr txBox="1">
              <a:spLocks noChangeArrowheads="1"/>
            </p:cNvSpPr>
            <p:nvPr/>
          </p:nvSpPr>
          <p:spPr bwMode="auto">
            <a:xfrm>
              <a:off x="973872" y="4424493"/>
              <a:ext cx="198773"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defPPr>
                <a:defRPr lang="en-US"/>
              </a:defPPr>
              <a:lvl1pPr>
                <a:defRPr b="1"/>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r"/>
              <a:r>
                <a:rPr lang="en-US" altLang="en-US" sz="1400" dirty="0">
                  <a:latin typeface="Arial" panose="020B0604020202020204" pitchFamily="34" charset="0"/>
                  <a:cs typeface="Arial" panose="020B0604020202020204" pitchFamily="34" charset="0"/>
                </a:rPr>
                <a:t>20</a:t>
              </a:r>
            </a:p>
          </p:txBody>
        </p:sp>
      </p:grpSp>
      <p:cxnSp>
        <p:nvCxnSpPr>
          <p:cNvPr id="14" name="Straight Connector 60">
            <a:extLst>
              <a:ext uri="{FF2B5EF4-FFF2-40B4-BE49-F238E27FC236}">
                <a16:creationId xmlns:a16="http://schemas.microsoft.com/office/drawing/2014/main" id="{8CA4DBD2-F879-AC62-3309-DB958BEC216F}"/>
              </a:ext>
            </a:extLst>
          </p:cNvPr>
          <p:cNvCxnSpPr>
            <a:cxnSpLocks noChangeShapeType="1"/>
          </p:cNvCxnSpPr>
          <p:nvPr/>
        </p:nvCxnSpPr>
        <p:spPr bwMode="auto">
          <a:xfrm rot="5400000" flipH="1">
            <a:off x="1491297" y="5222321"/>
            <a:ext cx="9144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5" name="Straight Connector 61">
            <a:extLst>
              <a:ext uri="{FF2B5EF4-FFF2-40B4-BE49-F238E27FC236}">
                <a16:creationId xmlns:a16="http://schemas.microsoft.com/office/drawing/2014/main" id="{02608938-DC51-8AE7-1B97-2285E4A59408}"/>
              </a:ext>
            </a:extLst>
          </p:cNvPr>
          <p:cNvCxnSpPr>
            <a:cxnSpLocks noChangeShapeType="1"/>
          </p:cNvCxnSpPr>
          <p:nvPr/>
        </p:nvCxnSpPr>
        <p:spPr bwMode="auto">
          <a:xfrm rot="5400000" flipH="1">
            <a:off x="2848610" y="5222321"/>
            <a:ext cx="9144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6" name="Straight Connector 4">
            <a:extLst>
              <a:ext uri="{FF2B5EF4-FFF2-40B4-BE49-F238E27FC236}">
                <a16:creationId xmlns:a16="http://schemas.microsoft.com/office/drawing/2014/main" id="{E562BB3E-356C-B96A-5339-4D8E1D3F726E}"/>
              </a:ext>
            </a:extLst>
          </p:cNvPr>
          <p:cNvCxnSpPr>
            <a:cxnSpLocks noChangeShapeType="1"/>
          </p:cNvCxnSpPr>
          <p:nvPr/>
        </p:nvCxnSpPr>
        <p:spPr bwMode="auto">
          <a:xfrm>
            <a:off x="1517651" y="5176601"/>
            <a:ext cx="1006474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7" name="Straight Connector 2">
            <a:extLst>
              <a:ext uri="{FF2B5EF4-FFF2-40B4-BE49-F238E27FC236}">
                <a16:creationId xmlns:a16="http://schemas.microsoft.com/office/drawing/2014/main" id="{86DBC93C-468E-F4C2-3C6A-E73C35CF5E5E}"/>
              </a:ext>
            </a:extLst>
          </p:cNvPr>
          <p:cNvCxnSpPr>
            <a:cxnSpLocks noChangeShapeType="1"/>
          </p:cNvCxnSpPr>
          <p:nvPr/>
        </p:nvCxnSpPr>
        <p:spPr bwMode="auto">
          <a:xfrm flipV="1">
            <a:off x="1549318" y="2252647"/>
            <a:ext cx="9980482" cy="2923954"/>
          </a:xfrm>
          <a:prstGeom prst="line">
            <a:avLst/>
          </a:prstGeom>
          <a:noFill/>
          <a:ln w="53975">
            <a:solidFill>
              <a:schemeClr val="tx1"/>
            </a:solidFill>
            <a:round/>
            <a:headEnd/>
            <a:tailEnd/>
          </a:ln>
          <a:extLst>
            <a:ext uri="{909E8E84-426E-40DD-AFC4-6F175D3DCCD1}">
              <a14:hiddenFill xmlns:a14="http://schemas.microsoft.com/office/drawing/2010/main">
                <a:noFill/>
              </a14:hiddenFill>
            </a:ext>
          </a:extLst>
        </p:spPr>
      </p:cxnSp>
      <p:cxnSp>
        <p:nvCxnSpPr>
          <p:cNvPr id="18" name="Straight Connector 4">
            <a:extLst>
              <a:ext uri="{FF2B5EF4-FFF2-40B4-BE49-F238E27FC236}">
                <a16:creationId xmlns:a16="http://schemas.microsoft.com/office/drawing/2014/main" id="{39E5023A-E633-8EF8-08D1-C9336C1521CC}"/>
              </a:ext>
            </a:extLst>
          </p:cNvPr>
          <p:cNvCxnSpPr>
            <a:cxnSpLocks noChangeShapeType="1"/>
          </p:cNvCxnSpPr>
          <p:nvPr/>
        </p:nvCxnSpPr>
        <p:spPr bwMode="auto">
          <a:xfrm flipV="1">
            <a:off x="1540476" y="1694813"/>
            <a:ext cx="0" cy="34817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9" name="TextBox 79">
            <a:extLst>
              <a:ext uri="{FF2B5EF4-FFF2-40B4-BE49-F238E27FC236}">
                <a16:creationId xmlns:a16="http://schemas.microsoft.com/office/drawing/2014/main" id="{1B9CA077-641E-BDD4-8649-7A8DAF788703}"/>
              </a:ext>
            </a:extLst>
          </p:cNvPr>
          <p:cNvSpPr txBox="1">
            <a:spLocks noChangeArrowheads="1"/>
          </p:cNvSpPr>
          <p:nvPr/>
        </p:nvSpPr>
        <p:spPr bwMode="auto">
          <a:xfrm>
            <a:off x="11030086" y="5320172"/>
            <a:ext cx="525115"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oAutofit/>
          </a:bodyPr>
          <a:lstStyle>
            <a:defPPr>
              <a:defRPr lang="en-US"/>
            </a:defPPr>
            <a:lvl1pPr algn="r">
              <a:defRPr sz="1400" b="1"/>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r>
              <a:rPr lang="en-US" altLang="en-US" dirty="0">
                <a:latin typeface="Arial" panose="020B0604020202020204" pitchFamily="34" charset="0"/>
                <a:cs typeface="Arial" panose="020B0604020202020204" pitchFamily="34" charset="0"/>
              </a:rPr>
              <a:t>100</a:t>
            </a:r>
          </a:p>
        </p:txBody>
      </p:sp>
      <p:sp>
        <p:nvSpPr>
          <p:cNvPr id="20" name="TextBox 81">
            <a:extLst>
              <a:ext uri="{FF2B5EF4-FFF2-40B4-BE49-F238E27FC236}">
                <a16:creationId xmlns:a16="http://schemas.microsoft.com/office/drawing/2014/main" id="{EA175216-8FD1-F49E-7DC2-1741DE1C1D44}"/>
              </a:ext>
            </a:extLst>
          </p:cNvPr>
          <p:cNvSpPr txBox="1">
            <a:spLocks noChangeArrowheads="1"/>
          </p:cNvSpPr>
          <p:nvPr/>
        </p:nvSpPr>
        <p:spPr bwMode="auto">
          <a:xfrm>
            <a:off x="4499115" y="5618170"/>
            <a:ext cx="3816879"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defRPr sz="2000" b="1"/>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r>
              <a:rPr lang="en-US" altLang="en-US" dirty="0">
                <a:latin typeface="Arial" panose="020B0604020202020204" pitchFamily="34" charset="0"/>
                <a:cs typeface="Arial" panose="020B0604020202020204" pitchFamily="34" charset="0"/>
              </a:rPr>
              <a:t>Medication Adherence Rate, %</a:t>
            </a:r>
            <a:endParaRPr lang="en-US" altLang="en-US" baseline="30000" dirty="0">
              <a:latin typeface="Arial" panose="020B0604020202020204" pitchFamily="34" charset="0"/>
              <a:cs typeface="Arial" panose="020B0604020202020204" pitchFamily="34" charset="0"/>
            </a:endParaRPr>
          </a:p>
        </p:txBody>
      </p:sp>
      <p:sp>
        <p:nvSpPr>
          <p:cNvPr id="21" name="Oval 18">
            <a:extLst>
              <a:ext uri="{FF2B5EF4-FFF2-40B4-BE49-F238E27FC236}">
                <a16:creationId xmlns:a16="http://schemas.microsoft.com/office/drawing/2014/main" id="{C4518F30-3799-7510-558E-B316A1E88F46}"/>
              </a:ext>
            </a:extLst>
          </p:cNvPr>
          <p:cNvSpPr>
            <a:spLocks noChangeArrowheads="1"/>
          </p:cNvSpPr>
          <p:nvPr/>
        </p:nvSpPr>
        <p:spPr bwMode="auto">
          <a:xfrm>
            <a:off x="6447739" y="3492980"/>
            <a:ext cx="274320" cy="274320"/>
          </a:xfrm>
          <a:prstGeom prst="ellipse">
            <a:avLst/>
          </a:prstGeom>
          <a:solidFill>
            <a:srgbClr val="F7941D"/>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Tx/>
              <a:buFontTx/>
              <a:buNone/>
            </a:pPr>
            <a:endParaRPr lang="en-US" altLang="en-US" sz="1400" b="0" dirty="0">
              <a:solidFill>
                <a:schemeClr val="bg2"/>
              </a:solidFill>
              <a:latin typeface="+mn-lt"/>
            </a:endParaRPr>
          </a:p>
        </p:txBody>
      </p:sp>
      <p:sp>
        <p:nvSpPr>
          <p:cNvPr id="22" name="Oval 18">
            <a:extLst>
              <a:ext uri="{FF2B5EF4-FFF2-40B4-BE49-F238E27FC236}">
                <a16:creationId xmlns:a16="http://schemas.microsoft.com/office/drawing/2014/main" id="{C8F9533B-A9E4-9201-4D00-C3DA3319C707}"/>
              </a:ext>
            </a:extLst>
          </p:cNvPr>
          <p:cNvSpPr>
            <a:spLocks noChangeArrowheads="1"/>
          </p:cNvSpPr>
          <p:nvPr/>
        </p:nvSpPr>
        <p:spPr bwMode="auto">
          <a:xfrm>
            <a:off x="9444879" y="2339472"/>
            <a:ext cx="274320" cy="274320"/>
          </a:xfrm>
          <a:prstGeom prst="ellipse">
            <a:avLst/>
          </a:prstGeom>
          <a:solidFill>
            <a:srgbClr val="0070C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Tx/>
              <a:buFontTx/>
              <a:buNone/>
              <a:defRPr/>
            </a:pPr>
            <a:endParaRPr lang="en-US" altLang="en-US" sz="1400" b="0" dirty="0">
              <a:solidFill>
                <a:schemeClr val="bg2"/>
              </a:solidFill>
              <a:latin typeface="+mn-lt"/>
            </a:endParaRPr>
          </a:p>
        </p:txBody>
      </p:sp>
      <p:sp>
        <p:nvSpPr>
          <p:cNvPr id="23" name="Oval 18">
            <a:extLst>
              <a:ext uri="{FF2B5EF4-FFF2-40B4-BE49-F238E27FC236}">
                <a16:creationId xmlns:a16="http://schemas.microsoft.com/office/drawing/2014/main" id="{7E290A52-E329-CF93-8033-63B46BCA40C1}"/>
              </a:ext>
            </a:extLst>
          </p:cNvPr>
          <p:cNvSpPr>
            <a:spLocks noChangeArrowheads="1"/>
          </p:cNvSpPr>
          <p:nvPr/>
        </p:nvSpPr>
        <p:spPr bwMode="auto">
          <a:xfrm>
            <a:off x="9278605" y="2887101"/>
            <a:ext cx="274320" cy="274320"/>
          </a:xfrm>
          <a:prstGeom prst="ellipse">
            <a:avLst/>
          </a:prstGeom>
          <a:solidFill>
            <a:srgbClr val="572266"/>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Tx/>
              <a:buFontTx/>
              <a:buNone/>
            </a:pPr>
            <a:endParaRPr lang="en-US" altLang="en-US" sz="1400" b="0" dirty="0">
              <a:solidFill>
                <a:schemeClr val="bg2"/>
              </a:solidFill>
              <a:latin typeface="+mn-lt"/>
            </a:endParaRPr>
          </a:p>
        </p:txBody>
      </p:sp>
      <p:sp>
        <p:nvSpPr>
          <p:cNvPr id="24" name="Oval 18">
            <a:extLst>
              <a:ext uri="{FF2B5EF4-FFF2-40B4-BE49-F238E27FC236}">
                <a16:creationId xmlns:a16="http://schemas.microsoft.com/office/drawing/2014/main" id="{ECD66FF7-2F95-8B63-D164-06B4AFE925AC}"/>
              </a:ext>
            </a:extLst>
          </p:cNvPr>
          <p:cNvSpPr>
            <a:spLocks noChangeArrowheads="1"/>
          </p:cNvSpPr>
          <p:nvPr/>
        </p:nvSpPr>
        <p:spPr bwMode="auto">
          <a:xfrm>
            <a:off x="4148151" y="4979526"/>
            <a:ext cx="274320" cy="274320"/>
          </a:xfrm>
          <a:prstGeom prst="ellipse">
            <a:avLst/>
          </a:prstGeom>
          <a:solidFill>
            <a:srgbClr val="C00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Tx/>
              <a:buFontTx/>
              <a:buNone/>
            </a:pPr>
            <a:endParaRPr lang="en-US" altLang="en-US" sz="1400" b="0" dirty="0">
              <a:solidFill>
                <a:schemeClr val="bg2"/>
              </a:solidFill>
              <a:latin typeface="+mn-lt"/>
            </a:endParaRPr>
          </a:p>
        </p:txBody>
      </p:sp>
      <p:sp>
        <p:nvSpPr>
          <p:cNvPr id="25" name="Oval 18">
            <a:extLst>
              <a:ext uri="{FF2B5EF4-FFF2-40B4-BE49-F238E27FC236}">
                <a16:creationId xmlns:a16="http://schemas.microsoft.com/office/drawing/2014/main" id="{69FBF6CF-FE2B-BC70-1EC3-43474F32F79B}"/>
              </a:ext>
            </a:extLst>
          </p:cNvPr>
          <p:cNvSpPr>
            <a:spLocks noChangeArrowheads="1"/>
          </p:cNvSpPr>
          <p:nvPr/>
        </p:nvSpPr>
        <p:spPr bwMode="auto">
          <a:xfrm>
            <a:off x="11145052" y="2054133"/>
            <a:ext cx="274320" cy="274320"/>
          </a:xfrm>
          <a:prstGeom prst="ellipse">
            <a:avLst/>
          </a:prstGeom>
          <a:solidFill>
            <a:srgbClr val="00B05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Tx/>
              <a:buFontTx/>
              <a:buNone/>
            </a:pPr>
            <a:endParaRPr lang="en-US" altLang="en-US" sz="1400" b="0" dirty="0">
              <a:solidFill>
                <a:schemeClr val="bg2"/>
              </a:solidFill>
              <a:latin typeface="+mn-lt"/>
            </a:endParaRPr>
          </a:p>
        </p:txBody>
      </p:sp>
      <p:cxnSp>
        <p:nvCxnSpPr>
          <p:cNvPr id="26" name="Straight Connector 63">
            <a:extLst>
              <a:ext uri="{FF2B5EF4-FFF2-40B4-BE49-F238E27FC236}">
                <a16:creationId xmlns:a16="http://schemas.microsoft.com/office/drawing/2014/main" id="{558A0F70-1355-75F3-5263-F0B789CDE6CD}"/>
              </a:ext>
            </a:extLst>
          </p:cNvPr>
          <p:cNvCxnSpPr>
            <a:cxnSpLocks noChangeShapeType="1"/>
          </p:cNvCxnSpPr>
          <p:nvPr/>
        </p:nvCxnSpPr>
        <p:spPr bwMode="auto">
          <a:xfrm rot="5400000" flipH="1">
            <a:off x="5392089" y="5222321"/>
            <a:ext cx="9144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27" name="Straight Connector 65">
            <a:extLst>
              <a:ext uri="{FF2B5EF4-FFF2-40B4-BE49-F238E27FC236}">
                <a16:creationId xmlns:a16="http://schemas.microsoft.com/office/drawing/2014/main" id="{B16C5BE3-9890-58A2-80F5-A5A9C318694E}"/>
              </a:ext>
            </a:extLst>
          </p:cNvPr>
          <p:cNvCxnSpPr>
            <a:cxnSpLocks noChangeShapeType="1"/>
          </p:cNvCxnSpPr>
          <p:nvPr/>
        </p:nvCxnSpPr>
        <p:spPr bwMode="auto">
          <a:xfrm rot="5400000" flipH="1">
            <a:off x="7340757" y="5222321"/>
            <a:ext cx="9144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28" name="Straight Connector 67">
            <a:extLst>
              <a:ext uri="{FF2B5EF4-FFF2-40B4-BE49-F238E27FC236}">
                <a16:creationId xmlns:a16="http://schemas.microsoft.com/office/drawing/2014/main" id="{EBED3E29-0F98-7EB4-6C3A-8460BC4D98DC}"/>
              </a:ext>
            </a:extLst>
          </p:cNvPr>
          <p:cNvCxnSpPr>
            <a:cxnSpLocks noChangeShapeType="1"/>
          </p:cNvCxnSpPr>
          <p:nvPr/>
        </p:nvCxnSpPr>
        <p:spPr bwMode="auto">
          <a:xfrm rot="5400000" flipH="1">
            <a:off x="9289423" y="5222321"/>
            <a:ext cx="9144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29" name="Straight Connector 69">
            <a:extLst>
              <a:ext uri="{FF2B5EF4-FFF2-40B4-BE49-F238E27FC236}">
                <a16:creationId xmlns:a16="http://schemas.microsoft.com/office/drawing/2014/main" id="{A834153B-C567-4A56-931D-FE3814B9F74E}"/>
              </a:ext>
            </a:extLst>
          </p:cNvPr>
          <p:cNvCxnSpPr>
            <a:cxnSpLocks noChangeShapeType="1"/>
          </p:cNvCxnSpPr>
          <p:nvPr/>
        </p:nvCxnSpPr>
        <p:spPr bwMode="auto">
          <a:xfrm rot="5400000" flipH="1">
            <a:off x="11238091" y="5222321"/>
            <a:ext cx="9144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0" name="TextBox 79">
            <a:extLst>
              <a:ext uri="{FF2B5EF4-FFF2-40B4-BE49-F238E27FC236}">
                <a16:creationId xmlns:a16="http://schemas.microsoft.com/office/drawing/2014/main" id="{5BCE850D-4964-5DC9-5549-E432E6359F08}"/>
              </a:ext>
            </a:extLst>
          </p:cNvPr>
          <p:cNvSpPr txBox="1">
            <a:spLocks noChangeArrowheads="1"/>
          </p:cNvSpPr>
          <p:nvPr/>
        </p:nvSpPr>
        <p:spPr bwMode="auto">
          <a:xfrm>
            <a:off x="9088341" y="5320172"/>
            <a:ext cx="525115"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oAutofit/>
          </a:bodyPr>
          <a:lstStyle>
            <a:defPPr>
              <a:defRPr lang="en-US"/>
            </a:defPPr>
            <a:lvl1pPr algn="r">
              <a:defRPr sz="1400" b="1"/>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r>
              <a:rPr lang="en-US" altLang="en-US" dirty="0">
                <a:latin typeface="Arial" panose="020B0604020202020204" pitchFamily="34" charset="0"/>
                <a:cs typeface="Arial" panose="020B0604020202020204" pitchFamily="34" charset="0"/>
              </a:rPr>
              <a:t>80</a:t>
            </a:r>
          </a:p>
        </p:txBody>
      </p:sp>
      <p:sp>
        <p:nvSpPr>
          <p:cNvPr id="31" name="TextBox 79">
            <a:extLst>
              <a:ext uri="{FF2B5EF4-FFF2-40B4-BE49-F238E27FC236}">
                <a16:creationId xmlns:a16="http://schemas.microsoft.com/office/drawing/2014/main" id="{6DFFC21F-96EE-D03E-44CC-E61FEDBF4541}"/>
              </a:ext>
            </a:extLst>
          </p:cNvPr>
          <p:cNvSpPr txBox="1">
            <a:spLocks noChangeArrowheads="1"/>
          </p:cNvSpPr>
          <p:nvPr/>
        </p:nvSpPr>
        <p:spPr bwMode="auto">
          <a:xfrm>
            <a:off x="7146596" y="5320172"/>
            <a:ext cx="525115"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oAutofit/>
          </a:bodyPr>
          <a:lstStyle>
            <a:defPPr>
              <a:defRPr lang="en-US"/>
            </a:defPPr>
            <a:lvl1pPr algn="r">
              <a:defRPr sz="1400" b="1"/>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r>
              <a:rPr lang="en-US" altLang="en-US" dirty="0">
                <a:latin typeface="Arial" panose="020B0604020202020204" pitchFamily="34" charset="0"/>
                <a:cs typeface="Arial" panose="020B0604020202020204" pitchFamily="34" charset="0"/>
              </a:rPr>
              <a:t>60</a:t>
            </a:r>
          </a:p>
        </p:txBody>
      </p:sp>
      <p:sp>
        <p:nvSpPr>
          <p:cNvPr id="32" name="TextBox 79">
            <a:extLst>
              <a:ext uri="{FF2B5EF4-FFF2-40B4-BE49-F238E27FC236}">
                <a16:creationId xmlns:a16="http://schemas.microsoft.com/office/drawing/2014/main" id="{2F14E27A-A864-82FF-0431-A6518D7B8CB0}"/>
              </a:ext>
            </a:extLst>
          </p:cNvPr>
          <p:cNvSpPr txBox="1">
            <a:spLocks noChangeArrowheads="1"/>
          </p:cNvSpPr>
          <p:nvPr/>
        </p:nvSpPr>
        <p:spPr bwMode="auto">
          <a:xfrm>
            <a:off x="5204851" y="5320172"/>
            <a:ext cx="525115"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oAutofit/>
          </a:bodyPr>
          <a:lstStyle>
            <a:defPPr>
              <a:defRPr lang="en-US"/>
            </a:defPPr>
            <a:lvl1pPr algn="r">
              <a:defRPr sz="1400" b="1"/>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r>
              <a:rPr lang="en-US" altLang="en-US" dirty="0">
                <a:latin typeface="Arial" panose="020B0604020202020204" pitchFamily="34" charset="0"/>
                <a:cs typeface="Arial" panose="020B0604020202020204" pitchFamily="34" charset="0"/>
              </a:rPr>
              <a:t>40</a:t>
            </a:r>
          </a:p>
        </p:txBody>
      </p:sp>
      <p:sp>
        <p:nvSpPr>
          <p:cNvPr id="33" name="TextBox 79">
            <a:extLst>
              <a:ext uri="{FF2B5EF4-FFF2-40B4-BE49-F238E27FC236}">
                <a16:creationId xmlns:a16="http://schemas.microsoft.com/office/drawing/2014/main" id="{9B9AE854-A9B4-4D10-9C6A-59E0514260ED}"/>
              </a:ext>
            </a:extLst>
          </p:cNvPr>
          <p:cNvSpPr txBox="1">
            <a:spLocks noChangeArrowheads="1"/>
          </p:cNvSpPr>
          <p:nvPr/>
        </p:nvSpPr>
        <p:spPr bwMode="auto">
          <a:xfrm>
            <a:off x="3263106" y="5320172"/>
            <a:ext cx="525115"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oAutofit/>
          </a:bodyPr>
          <a:lstStyle>
            <a:defPPr>
              <a:defRPr lang="en-US"/>
            </a:defPPr>
            <a:lvl1pPr algn="r">
              <a:defRPr sz="1400" b="1"/>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r>
              <a:rPr lang="en-US" altLang="en-US" dirty="0">
                <a:latin typeface="Arial" panose="020B0604020202020204" pitchFamily="34" charset="0"/>
                <a:cs typeface="Arial" panose="020B0604020202020204" pitchFamily="34" charset="0"/>
              </a:rPr>
              <a:t>20</a:t>
            </a:r>
          </a:p>
        </p:txBody>
      </p:sp>
      <p:sp>
        <p:nvSpPr>
          <p:cNvPr id="34" name="TextBox 78">
            <a:extLst>
              <a:ext uri="{FF2B5EF4-FFF2-40B4-BE49-F238E27FC236}">
                <a16:creationId xmlns:a16="http://schemas.microsoft.com/office/drawing/2014/main" id="{3568D60A-83DF-5710-AA1A-8FB78C52AB34}"/>
              </a:ext>
            </a:extLst>
          </p:cNvPr>
          <p:cNvSpPr txBox="1">
            <a:spLocks noChangeArrowheads="1"/>
          </p:cNvSpPr>
          <p:nvPr/>
        </p:nvSpPr>
        <p:spPr bwMode="auto">
          <a:xfrm>
            <a:off x="1328249" y="5311104"/>
            <a:ext cx="421908" cy="2485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oAutofit/>
          </a:bodyPr>
          <a:lstStyle>
            <a:defPPr>
              <a:defRPr lang="en-US"/>
            </a:defPPr>
            <a:lvl1pPr algn="r">
              <a:defRPr sz="1400" b="1"/>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r>
              <a:rPr lang="en-US" altLang="en-US" dirty="0">
                <a:latin typeface="Arial" panose="020B0604020202020204" pitchFamily="34" charset="0"/>
                <a:cs typeface="Arial" panose="020B0604020202020204" pitchFamily="34" charset="0"/>
              </a:rPr>
              <a:t>0</a:t>
            </a:r>
          </a:p>
        </p:txBody>
      </p:sp>
      <p:sp>
        <p:nvSpPr>
          <p:cNvPr id="35" name="TextBox 82">
            <a:extLst>
              <a:ext uri="{FF2B5EF4-FFF2-40B4-BE49-F238E27FC236}">
                <a16:creationId xmlns:a16="http://schemas.microsoft.com/office/drawing/2014/main" id="{DA617E87-5FBC-0958-2DE4-4BB935EDA699}"/>
              </a:ext>
            </a:extLst>
          </p:cNvPr>
          <p:cNvSpPr txBox="1">
            <a:spLocks noChangeArrowheads="1"/>
          </p:cNvSpPr>
          <p:nvPr/>
        </p:nvSpPr>
        <p:spPr bwMode="auto">
          <a:xfrm>
            <a:off x="5340048" y="2636657"/>
            <a:ext cx="1459054"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r" eaLnBrk="1" hangingPunct="1">
              <a:lnSpc>
                <a:spcPct val="100000"/>
              </a:lnSpc>
              <a:spcBef>
                <a:spcPct val="35000"/>
              </a:spcBef>
              <a:spcAft>
                <a:spcPct val="25000"/>
              </a:spcAft>
              <a:buClr>
                <a:schemeClr val="folHlink"/>
              </a:buClr>
              <a:buFont typeface="Arial" panose="020B0604020202020204" pitchFamily="34" charset="0"/>
              <a:buNone/>
            </a:pPr>
            <a:r>
              <a:rPr lang="en-US" altLang="en-US" sz="1800" b="1" dirty="0">
                <a:solidFill>
                  <a:srgbClr val="F7941D"/>
                </a:solidFill>
                <a:cs typeface="Arial" panose="020B0604020202020204" pitchFamily="34" charset="0"/>
              </a:rPr>
              <a:t>iPrEx</a:t>
            </a:r>
            <a:r>
              <a:rPr lang="en-US" altLang="en-US" sz="1800" b="1" baseline="30000" dirty="0">
                <a:solidFill>
                  <a:srgbClr val="F7941D"/>
                </a:solidFill>
                <a:cs typeface="Arial" panose="020B0604020202020204" pitchFamily="34" charset="0"/>
              </a:rPr>
              <a:t>3</a:t>
            </a:r>
            <a:br>
              <a:rPr lang="en-US" altLang="en-US" sz="1800" dirty="0">
                <a:solidFill>
                  <a:schemeClr val="tx1"/>
                </a:solidFill>
                <a:cs typeface="Arial" panose="020B0604020202020204" pitchFamily="34" charset="0"/>
              </a:rPr>
            </a:br>
            <a:r>
              <a:rPr lang="en-US" altLang="en-US" sz="1400" dirty="0">
                <a:solidFill>
                  <a:schemeClr val="tx1"/>
                </a:solidFill>
                <a:cs typeface="Arial" panose="020B0604020202020204" pitchFamily="34" charset="0"/>
              </a:rPr>
              <a:t>Efficacy 44%</a:t>
            </a:r>
            <a:br>
              <a:rPr lang="en-US" altLang="en-US" sz="1400" dirty="0">
                <a:solidFill>
                  <a:schemeClr val="tx1"/>
                </a:solidFill>
                <a:cs typeface="Arial" panose="020B0604020202020204" pitchFamily="34" charset="0"/>
              </a:rPr>
            </a:br>
            <a:r>
              <a:rPr lang="en-US" altLang="en-US" sz="1400" dirty="0">
                <a:solidFill>
                  <a:schemeClr val="tx1"/>
                </a:solidFill>
                <a:cs typeface="Arial" panose="020B0604020202020204" pitchFamily="34" charset="0"/>
              </a:rPr>
              <a:t>Adherence 51%</a:t>
            </a:r>
          </a:p>
        </p:txBody>
      </p:sp>
      <p:sp>
        <p:nvSpPr>
          <p:cNvPr id="36" name="TextBox 35">
            <a:extLst>
              <a:ext uri="{FF2B5EF4-FFF2-40B4-BE49-F238E27FC236}">
                <a16:creationId xmlns:a16="http://schemas.microsoft.com/office/drawing/2014/main" id="{ED3CC877-7237-A831-8697-AB4701451A99}"/>
              </a:ext>
            </a:extLst>
          </p:cNvPr>
          <p:cNvSpPr txBox="1">
            <a:spLocks noChangeArrowheads="1"/>
          </p:cNvSpPr>
          <p:nvPr/>
        </p:nvSpPr>
        <p:spPr bwMode="auto">
          <a:xfrm>
            <a:off x="7623547" y="1878641"/>
            <a:ext cx="182133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r" eaLnBrk="1" hangingPunct="1">
              <a:lnSpc>
                <a:spcPct val="100000"/>
              </a:lnSpc>
              <a:spcBef>
                <a:spcPct val="35000"/>
              </a:spcBef>
              <a:spcAft>
                <a:spcPct val="25000"/>
              </a:spcAft>
              <a:buClr>
                <a:schemeClr val="folHlink"/>
              </a:buClr>
              <a:buFont typeface="Arial" panose="020B0604020202020204" pitchFamily="34" charset="0"/>
              <a:buNone/>
              <a:defRPr/>
            </a:pPr>
            <a:r>
              <a:rPr lang="en-US" altLang="en-US" sz="1800" b="1" dirty="0">
                <a:solidFill>
                  <a:srgbClr val="0070C0"/>
                </a:solidFill>
                <a:cs typeface="Arial" panose="020B0604020202020204" pitchFamily="34" charset="0"/>
              </a:rPr>
              <a:t>Partners PrEP</a:t>
            </a:r>
            <a:r>
              <a:rPr lang="en-US" altLang="en-US" sz="1800" b="1" baseline="30000" dirty="0">
                <a:solidFill>
                  <a:srgbClr val="0070C0"/>
                </a:solidFill>
                <a:cs typeface="Arial" panose="020B0604020202020204" pitchFamily="34" charset="0"/>
              </a:rPr>
              <a:t>5</a:t>
            </a:r>
            <a:br>
              <a:rPr lang="en-US" altLang="en-US" sz="1800" dirty="0">
                <a:solidFill>
                  <a:schemeClr val="accent1">
                    <a:lumMod val="40000"/>
                    <a:lumOff val="60000"/>
                  </a:schemeClr>
                </a:solidFill>
                <a:cs typeface="Arial" panose="020B0604020202020204" pitchFamily="34" charset="0"/>
              </a:rPr>
            </a:br>
            <a:r>
              <a:rPr lang="en-US" altLang="en-US" sz="1400" dirty="0">
                <a:solidFill>
                  <a:schemeClr val="tx1"/>
                </a:solidFill>
                <a:cs typeface="Arial" panose="020B0604020202020204" pitchFamily="34" charset="0"/>
              </a:rPr>
              <a:t>Efficacy 75%</a:t>
            </a:r>
            <a:br>
              <a:rPr lang="en-US" altLang="en-US" sz="1400" dirty="0">
                <a:solidFill>
                  <a:schemeClr val="tx1"/>
                </a:solidFill>
                <a:cs typeface="Arial" panose="020B0604020202020204" pitchFamily="34" charset="0"/>
              </a:rPr>
            </a:br>
            <a:r>
              <a:rPr lang="en-US" altLang="en-US" sz="1400" dirty="0">
                <a:solidFill>
                  <a:schemeClr val="tx1"/>
                </a:solidFill>
                <a:cs typeface="Arial" panose="020B0604020202020204" pitchFamily="34" charset="0"/>
              </a:rPr>
              <a:t>Adherence 82%</a:t>
            </a:r>
          </a:p>
        </p:txBody>
      </p:sp>
      <p:sp>
        <p:nvSpPr>
          <p:cNvPr id="37" name="TextBox 36">
            <a:extLst>
              <a:ext uri="{FF2B5EF4-FFF2-40B4-BE49-F238E27FC236}">
                <a16:creationId xmlns:a16="http://schemas.microsoft.com/office/drawing/2014/main" id="{EE6C8447-A887-889D-35A3-9E97A6FC1507}"/>
              </a:ext>
            </a:extLst>
          </p:cNvPr>
          <p:cNvSpPr txBox="1">
            <a:spLocks noChangeArrowheads="1"/>
          </p:cNvSpPr>
          <p:nvPr/>
        </p:nvSpPr>
        <p:spPr bwMode="auto">
          <a:xfrm>
            <a:off x="8155560" y="3202890"/>
            <a:ext cx="1459054"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r" eaLnBrk="1" hangingPunct="1">
              <a:lnSpc>
                <a:spcPct val="100000"/>
              </a:lnSpc>
              <a:spcBef>
                <a:spcPct val="35000"/>
              </a:spcBef>
              <a:spcAft>
                <a:spcPct val="25000"/>
              </a:spcAft>
              <a:buClr>
                <a:schemeClr val="folHlink"/>
              </a:buClr>
              <a:buFont typeface="Arial" panose="020B0604020202020204" pitchFamily="34" charset="0"/>
              <a:buNone/>
              <a:defRPr/>
            </a:pPr>
            <a:r>
              <a:rPr lang="en-US" altLang="en-US" sz="1800" b="1" dirty="0">
                <a:solidFill>
                  <a:srgbClr val="572266"/>
                </a:solidFill>
                <a:cs typeface="Arial" panose="020B0604020202020204" pitchFamily="34" charset="0"/>
              </a:rPr>
              <a:t>TDF2</a:t>
            </a:r>
            <a:r>
              <a:rPr lang="en-US" altLang="en-US" sz="1800" b="1" baseline="30000" dirty="0">
                <a:solidFill>
                  <a:srgbClr val="572266"/>
                </a:solidFill>
                <a:cs typeface="Arial" panose="020B0604020202020204" pitchFamily="34" charset="0"/>
              </a:rPr>
              <a:t>4</a:t>
            </a:r>
            <a:br>
              <a:rPr lang="en-US" altLang="en-US" sz="1800" b="1" dirty="0">
                <a:solidFill>
                  <a:schemeClr val="tx1"/>
                </a:solidFill>
                <a:cs typeface="Arial" panose="020B0604020202020204" pitchFamily="34" charset="0"/>
              </a:rPr>
            </a:br>
            <a:r>
              <a:rPr lang="en-US" altLang="en-US" sz="1400" dirty="0">
                <a:solidFill>
                  <a:schemeClr val="tx1"/>
                </a:solidFill>
                <a:cs typeface="Arial" panose="020B0604020202020204" pitchFamily="34" charset="0"/>
              </a:rPr>
              <a:t>Efficacy 62%</a:t>
            </a:r>
            <a:br>
              <a:rPr lang="en-US" altLang="en-US" sz="1400" dirty="0">
                <a:solidFill>
                  <a:schemeClr val="tx1"/>
                </a:solidFill>
                <a:cs typeface="Arial" panose="020B0604020202020204" pitchFamily="34" charset="0"/>
              </a:rPr>
            </a:br>
            <a:r>
              <a:rPr lang="en-US" altLang="en-US" sz="1400" dirty="0">
                <a:solidFill>
                  <a:schemeClr val="tx1"/>
                </a:solidFill>
                <a:cs typeface="Arial" panose="020B0604020202020204" pitchFamily="34" charset="0"/>
              </a:rPr>
              <a:t>Adherence 84%</a:t>
            </a:r>
          </a:p>
        </p:txBody>
      </p:sp>
      <p:sp>
        <p:nvSpPr>
          <p:cNvPr id="38" name="TextBox 37">
            <a:extLst>
              <a:ext uri="{FF2B5EF4-FFF2-40B4-BE49-F238E27FC236}">
                <a16:creationId xmlns:a16="http://schemas.microsoft.com/office/drawing/2014/main" id="{70FCBC38-770E-B3DA-C56C-11B5A789579C}"/>
              </a:ext>
            </a:extLst>
          </p:cNvPr>
          <p:cNvSpPr txBox="1">
            <a:spLocks noChangeArrowheads="1"/>
          </p:cNvSpPr>
          <p:nvPr/>
        </p:nvSpPr>
        <p:spPr bwMode="auto">
          <a:xfrm>
            <a:off x="4437318" y="4334913"/>
            <a:ext cx="2295821"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eaLnBrk="1" hangingPunct="1">
              <a:lnSpc>
                <a:spcPct val="100000"/>
              </a:lnSpc>
              <a:spcBef>
                <a:spcPct val="35000"/>
              </a:spcBef>
              <a:spcAft>
                <a:spcPct val="25000"/>
              </a:spcAft>
              <a:buClr>
                <a:schemeClr val="folHlink"/>
              </a:buClr>
              <a:buFont typeface="Arial" panose="020B0604020202020204" pitchFamily="34" charset="0"/>
              <a:buNone/>
              <a:defRPr/>
            </a:pPr>
            <a:r>
              <a:rPr lang="en-US" altLang="en-US" sz="1800" b="1" dirty="0">
                <a:solidFill>
                  <a:srgbClr val="C00000"/>
                </a:solidFill>
                <a:cs typeface="Arial" panose="020B0604020202020204" pitchFamily="34" charset="0"/>
              </a:rPr>
              <a:t>VOICE/FEM-PrEP</a:t>
            </a:r>
            <a:r>
              <a:rPr lang="en-US" altLang="en-US" sz="1800" b="1" baseline="30000" dirty="0">
                <a:solidFill>
                  <a:srgbClr val="C00000"/>
                </a:solidFill>
                <a:cs typeface="Arial" panose="020B0604020202020204" pitchFamily="34" charset="0"/>
              </a:rPr>
              <a:t>1,2</a:t>
            </a:r>
            <a:br>
              <a:rPr lang="en-US" altLang="en-US" sz="1400" dirty="0">
                <a:solidFill>
                  <a:schemeClr val="tx1"/>
                </a:solidFill>
                <a:cs typeface="Arial" panose="020B0604020202020204" pitchFamily="34" charset="0"/>
              </a:rPr>
            </a:br>
            <a:r>
              <a:rPr lang="en-US" altLang="en-US" sz="1400" dirty="0">
                <a:solidFill>
                  <a:schemeClr val="tx1"/>
                </a:solidFill>
                <a:cs typeface="Arial" panose="020B0604020202020204" pitchFamily="34" charset="0"/>
              </a:rPr>
              <a:t>Efficacy 0%/6%</a:t>
            </a:r>
            <a:br>
              <a:rPr lang="en-US" altLang="en-US" sz="1400" dirty="0">
                <a:solidFill>
                  <a:schemeClr val="tx1"/>
                </a:solidFill>
                <a:cs typeface="Arial" panose="020B0604020202020204" pitchFamily="34" charset="0"/>
              </a:rPr>
            </a:br>
            <a:r>
              <a:rPr lang="en-US" altLang="en-US" sz="1400" dirty="0">
                <a:solidFill>
                  <a:schemeClr val="tx1"/>
                </a:solidFill>
                <a:cs typeface="Arial" panose="020B0604020202020204" pitchFamily="34" charset="0"/>
              </a:rPr>
              <a:t>Adherence 29%/≤37%</a:t>
            </a:r>
          </a:p>
        </p:txBody>
      </p:sp>
      <p:sp>
        <p:nvSpPr>
          <p:cNvPr id="39" name="TextBox 95">
            <a:extLst>
              <a:ext uri="{FF2B5EF4-FFF2-40B4-BE49-F238E27FC236}">
                <a16:creationId xmlns:a16="http://schemas.microsoft.com/office/drawing/2014/main" id="{8C46C36A-4A56-981E-EC35-B057665B4A14}"/>
              </a:ext>
            </a:extLst>
          </p:cNvPr>
          <p:cNvSpPr txBox="1">
            <a:spLocks noChangeArrowheads="1"/>
          </p:cNvSpPr>
          <p:nvPr/>
        </p:nvSpPr>
        <p:spPr bwMode="auto">
          <a:xfrm>
            <a:off x="9993243" y="2476632"/>
            <a:ext cx="166263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r" eaLnBrk="1" hangingPunct="1">
              <a:lnSpc>
                <a:spcPct val="100000"/>
              </a:lnSpc>
              <a:spcBef>
                <a:spcPct val="35000"/>
              </a:spcBef>
              <a:spcAft>
                <a:spcPct val="25000"/>
              </a:spcAft>
              <a:buClr>
                <a:schemeClr val="folHlink"/>
              </a:buClr>
              <a:buFont typeface="Arial" panose="020B0604020202020204" pitchFamily="34" charset="0"/>
              <a:buNone/>
            </a:pPr>
            <a:r>
              <a:rPr lang="en-US" altLang="en-US" sz="1800" b="1" dirty="0">
                <a:solidFill>
                  <a:srgbClr val="00B050"/>
                </a:solidFill>
                <a:cs typeface="Arial" panose="020B0604020202020204" pitchFamily="34" charset="0"/>
              </a:rPr>
              <a:t>PROUD</a:t>
            </a:r>
            <a:r>
              <a:rPr lang="en-US" altLang="en-US" sz="1800" b="1" baseline="30000" dirty="0">
                <a:solidFill>
                  <a:srgbClr val="00B050"/>
                </a:solidFill>
                <a:cs typeface="Arial" panose="020B0604020202020204" pitchFamily="34" charset="0"/>
              </a:rPr>
              <a:t>6</a:t>
            </a:r>
            <a:br>
              <a:rPr lang="en-US" altLang="en-US" sz="1800" dirty="0">
                <a:solidFill>
                  <a:schemeClr val="tx1"/>
                </a:solidFill>
                <a:cs typeface="Arial" panose="020B0604020202020204" pitchFamily="34" charset="0"/>
              </a:rPr>
            </a:br>
            <a:r>
              <a:rPr lang="en-US" altLang="en-US" sz="1400" dirty="0">
                <a:solidFill>
                  <a:schemeClr val="tx1"/>
                </a:solidFill>
                <a:cs typeface="Arial" panose="020B0604020202020204" pitchFamily="34" charset="0"/>
              </a:rPr>
              <a:t>Efficacy 86%</a:t>
            </a:r>
            <a:br>
              <a:rPr lang="en-US" altLang="en-US" sz="1400" dirty="0">
                <a:solidFill>
                  <a:schemeClr val="tx1"/>
                </a:solidFill>
                <a:cs typeface="Arial" panose="020B0604020202020204" pitchFamily="34" charset="0"/>
              </a:rPr>
            </a:br>
            <a:r>
              <a:rPr lang="en-US" altLang="en-US" sz="1400" dirty="0">
                <a:solidFill>
                  <a:schemeClr val="tx1"/>
                </a:solidFill>
                <a:cs typeface="Arial" panose="020B0604020202020204" pitchFamily="34" charset="0"/>
              </a:rPr>
              <a:t>Adherence ~100%</a:t>
            </a:r>
          </a:p>
        </p:txBody>
      </p:sp>
    </p:spTree>
    <p:custDataLst>
      <p:tags r:id="rId1"/>
    </p:custDataLst>
    <p:extLst>
      <p:ext uri="{BB962C8B-B14F-4D97-AF65-F5344CB8AC3E}">
        <p14:creationId xmlns:p14="http://schemas.microsoft.com/office/powerpoint/2010/main" val="3687763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B0C3-99DE-52D8-6CF7-16D6FF06E669}"/>
              </a:ext>
            </a:extLst>
          </p:cNvPr>
          <p:cNvSpPr>
            <a:spLocks noGrp="1"/>
          </p:cNvSpPr>
          <p:nvPr>
            <p:ph type="title"/>
          </p:nvPr>
        </p:nvSpPr>
        <p:spPr>
          <a:xfrm>
            <a:off x="609600" y="266700"/>
            <a:ext cx="10972800" cy="1243417"/>
          </a:xfrm>
        </p:spPr>
        <p:txBody>
          <a:bodyPr/>
          <a:lstStyle/>
          <a:p>
            <a:r>
              <a:rPr lang="en-US" dirty="0"/>
              <a:t>Emerging Data on TAF vs TDF Pharmacokinetics</a:t>
            </a:r>
          </a:p>
        </p:txBody>
      </p:sp>
      <p:sp>
        <p:nvSpPr>
          <p:cNvPr id="3" name="Content Placeholder 2">
            <a:extLst>
              <a:ext uri="{FF2B5EF4-FFF2-40B4-BE49-F238E27FC236}">
                <a16:creationId xmlns:a16="http://schemas.microsoft.com/office/drawing/2014/main" id="{15C0CF79-1C6D-69EF-D4B8-9FAB588D6CD2}"/>
              </a:ext>
            </a:extLst>
          </p:cNvPr>
          <p:cNvSpPr>
            <a:spLocks noGrp="1"/>
          </p:cNvSpPr>
          <p:nvPr>
            <p:ph idx="1"/>
          </p:nvPr>
        </p:nvSpPr>
        <p:spPr>
          <a:xfrm>
            <a:off x="609600" y="1609727"/>
            <a:ext cx="10972800" cy="3247043"/>
          </a:xfrm>
        </p:spPr>
        <p:txBody>
          <a:bodyPr/>
          <a:lstStyle/>
          <a:p>
            <a:r>
              <a:rPr lang="en-US" sz="2400" dirty="0"/>
              <a:t>Is TAF more “forgiving” of lower adherence rates of PrEP than TDF?</a:t>
            </a:r>
          </a:p>
          <a:p>
            <a:pPr lvl="0"/>
            <a:r>
              <a:rPr lang="en-US" sz="2400" dirty="0"/>
              <a:t>2 studies looked at drug concentrations in people at low risk of </a:t>
            </a:r>
            <a:br>
              <a:rPr lang="en-US" sz="2400" dirty="0"/>
            </a:br>
            <a:r>
              <a:rPr lang="en-US" sz="2400" dirty="0"/>
              <a:t>HIV who took oral PrEP pills either daily, twice in 3 days, </a:t>
            </a:r>
            <a:br>
              <a:rPr lang="en-US" sz="2400" dirty="0"/>
            </a:br>
            <a:r>
              <a:rPr lang="en-US" sz="2400" dirty="0"/>
              <a:t>or once in 3 days (ie, at 100%, 67%, and 33% of daily dosing)</a:t>
            </a:r>
            <a:r>
              <a:rPr lang="en-US" sz="2400" baseline="30000" dirty="0"/>
              <a:t>1</a:t>
            </a:r>
            <a:r>
              <a:rPr lang="en-US" sz="2400" dirty="0"/>
              <a:t> </a:t>
            </a:r>
          </a:p>
          <a:p>
            <a:pPr lvl="0"/>
            <a:r>
              <a:rPr lang="en-US" sz="2400" dirty="0"/>
              <a:t>Results</a:t>
            </a:r>
            <a:r>
              <a:rPr lang="en-US" sz="2400" baseline="30000" dirty="0"/>
              <a:t>1</a:t>
            </a:r>
            <a:r>
              <a:rPr lang="en-US" sz="2400" dirty="0"/>
              <a:t>: </a:t>
            </a:r>
          </a:p>
          <a:p>
            <a:pPr lvl="1"/>
            <a:r>
              <a:rPr lang="en-US" sz="2000" dirty="0"/>
              <a:t>TFV-DP levels were considerably higher in the TAF recipients</a:t>
            </a:r>
          </a:p>
          <a:p>
            <a:pPr lvl="1"/>
            <a:r>
              <a:rPr lang="en-US" sz="2000" dirty="0"/>
              <a:t>Levels of tenofovir in cells were 7 times higher when TAF was used than when TDF was used</a:t>
            </a:r>
          </a:p>
          <a:p>
            <a:pPr lvl="1"/>
            <a:r>
              <a:rPr lang="en-US" sz="2000" dirty="0"/>
              <a:t>Levels of TFV-DP were 2.6 times higher in TAF recipients taking only 1 pill every 3 days than in TDF recipients taking 1 pill every day</a:t>
            </a:r>
          </a:p>
        </p:txBody>
      </p:sp>
      <p:sp>
        <p:nvSpPr>
          <p:cNvPr id="5" name="Footer Placeholder 4">
            <a:extLst>
              <a:ext uri="{FF2B5EF4-FFF2-40B4-BE49-F238E27FC236}">
                <a16:creationId xmlns:a16="http://schemas.microsoft.com/office/drawing/2014/main" id="{9E14A760-993A-CB19-0722-31BBBACF4FEA}"/>
              </a:ext>
            </a:extLst>
          </p:cNvPr>
          <p:cNvSpPr>
            <a:spLocks noGrp="1"/>
          </p:cNvSpPr>
          <p:nvPr>
            <p:ph type="ftr" sz="quarter" idx="10"/>
          </p:nvPr>
        </p:nvSpPr>
        <p:spPr>
          <a:xfrm>
            <a:off x="609600" y="6075402"/>
            <a:ext cx="10972800" cy="553998"/>
          </a:xfrm>
        </p:spPr>
        <p:txBody>
          <a:bodyPr/>
          <a:lstStyle/>
          <a:p>
            <a:pPr lvl="0"/>
            <a:r>
              <a:rPr lang="en-US" noProof="0" dirty="0"/>
              <a:t>1. Yager JL, et al. </a:t>
            </a:r>
            <a:r>
              <a:rPr lang="en-US" i="1" noProof="0" dirty="0"/>
              <a:t>AIDS</a:t>
            </a:r>
            <a:r>
              <a:rPr lang="en-US" noProof="0" dirty="0"/>
              <a:t>. 2021;35(15):2481-2487; 2. Spinner C, et al. DISCOVER study for HIV pre-exposure prophylaxis (PrEP): F/TAF has a more rapid onset and longer sustained duration of HIV protection compared with F/TDF. Presented at: 10th International AIDS Society (IAS) Conference on HIV Science; July 21-24, 2019; Mexico City, Mexico. Abstract TUAC0403LB. https://programme.ias2019.org/Abstract/Abstract/4898. Accessed August 30, 2022.</a:t>
            </a:r>
          </a:p>
        </p:txBody>
      </p:sp>
      <p:sp>
        <p:nvSpPr>
          <p:cNvPr id="4" name="TextBox 3">
            <a:extLst>
              <a:ext uri="{FF2B5EF4-FFF2-40B4-BE49-F238E27FC236}">
                <a16:creationId xmlns:a16="http://schemas.microsoft.com/office/drawing/2014/main" id="{3D74BE2C-4203-18FE-6E46-B61F6719B87B}"/>
              </a:ext>
            </a:extLst>
          </p:cNvPr>
          <p:cNvSpPr txBox="1"/>
          <p:nvPr/>
        </p:nvSpPr>
        <p:spPr>
          <a:xfrm>
            <a:off x="609600" y="4926487"/>
            <a:ext cx="10972800" cy="1057212"/>
          </a:xfrm>
          <a:prstGeom prst="rect">
            <a:avLst/>
          </a:prstGeom>
          <a:solidFill>
            <a:srgbClr val="1B3F73"/>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defPPr>
              <a:defRPr lang="en-US"/>
            </a:defPPr>
            <a:lvl1pPr indent="0" algn="ctr" defTabSz="1097280" eaLnBrk="0" fontAlgn="base" hangingPunct="0">
              <a:lnSpc>
                <a:spcPct val="85000"/>
              </a:lnSpc>
              <a:spcBef>
                <a:spcPct val="0"/>
              </a:spcBef>
              <a:spcAft>
                <a:spcPct val="0"/>
              </a:spcAft>
              <a:buClr>
                <a:srgbClr val="00AEEF"/>
              </a:buClr>
              <a:buNone/>
              <a:defRPr sz="2100" b="1">
                <a:solidFill>
                  <a:srgbClr val="FFFFFF"/>
                </a:solidFill>
                <a:latin typeface="Arial" panose="020B0604020202020204" pitchFamily="34" charset="0"/>
                <a:cs typeface="Arial" panose="020B0604020202020204" pitchFamily="34" charset="0"/>
              </a:defRPr>
            </a:lvl1pPr>
            <a:lvl2pPr marL="639763" indent="-296863" eaLnBrk="0" fontAlgn="base" hangingPunct="0">
              <a:lnSpc>
                <a:spcPct val="90000"/>
              </a:lnSpc>
              <a:spcBef>
                <a:spcPct val="20000"/>
              </a:spcBef>
              <a:spcAft>
                <a:spcPct val="0"/>
              </a:spcAft>
              <a:buClr>
                <a:srgbClr val="8DC63F"/>
              </a:buClr>
              <a:buFont typeface="Arial" panose="020B0604020202020204" pitchFamily="34" charset="0"/>
              <a:buChar char="–"/>
              <a:defRPr sz="2400"/>
            </a:lvl2pPr>
            <a:lvl3pPr indent="-160338" eaLnBrk="0" fontAlgn="base" hangingPunct="0">
              <a:lnSpc>
                <a:spcPct val="90000"/>
              </a:lnSpc>
              <a:spcBef>
                <a:spcPct val="20000"/>
              </a:spcBef>
              <a:spcAft>
                <a:spcPct val="0"/>
              </a:spcAft>
              <a:buClr>
                <a:srgbClr val="FBB040"/>
              </a:buClr>
              <a:buChar char="•"/>
              <a:defRPr sz="2000"/>
            </a:lvl3pPr>
            <a:lvl4pPr marL="1263650" indent="-234950" eaLnBrk="0" fontAlgn="base" hangingPunct="0">
              <a:lnSpc>
                <a:spcPct val="90000"/>
              </a:lnSpc>
              <a:spcBef>
                <a:spcPct val="20000"/>
              </a:spcBef>
              <a:spcAft>
                <a:spcPct val="0"/>
              </a:spcAft>
              <a:buClr>
                <a:srgbClr val="00AEEF"/>
              </a:buClr>
              <a:buFont typeface="Arial" panose="020B0604020202020204" pitchFamily="34" charset="0"/>
              <a:buChar char="–"/>
            </a:lvl4pPr>
            <a:lvl5pPr marL="1554163" indent="-176213" eaLnBrk="0" fontAlgn="base" hangingPunct="0">
              <a:lnSpc>
                <a:spcPct val="90000"/>
              </a:lnSpc>
              <a:spcBef>
                <a:spcPct val="20000"/>
              </a:spcBef>
              <a:spcAft>
                <a:spcPct val="0"/>
              </a:spcAft>
              <a:buClr>
                <a:schemeClr val="hlink"/>
              </a:buClr>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nSpc>
                <a:spcPct val="90000"/>
              </a:lnSpc>
            </a:pPr>
            <a:r>
              <a:rPr lang="en-US" dirty="0"/>
              <a:t>Implications for real-world application are not defined; however, a DISCOVERY </a:t>
            </a:r>
            <a:br>
              <a:rPr lang="en-US" dirty="0"/>
            </a:br>
            <a:r>
              <a:rPr lang="en-US" dirty="0"/>
              <a:t>post-hoc analysis found that HIV infection was more likely in people taking 2-4 TDF pills/week vs those taking 2-4 TAF pills/week.</a:t>
            </a:r>
            <a:r>
              <a:rPr lang="en-US" baseline="30000" dirty="0"/>
              <a:t>2</a:t>
            </a:r>
          </a:p>
        </p:txBody>
      </p:sp>
      <p:pic>
        <p:nvPicPr>
          <p:cNvPr id="6" name="Picture 5">
            <a:extLst>
              <a:ext uri="{FF2B5EF4-FFF2-40B4-BE49-F238E27FC236}">
                <a16:creationId xmlns:a16="http://schemas.microsoft.com/office/drawing/2014/main" id="{D6BA0781-5CF7-E98F-B251-68FF1ECA51E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r="10986"/>
          <a:stretch/>
        </p:blipFill>
        <p:spPr>
          <a:xfrm>
            <a:off x="9812932" y="1926555"/>
            <a:ext cx="1769468" cy="1715403"/>
          </a:xfrm>
          <a:prstGeom prst="rect">
            <a:avLst/>
          </a:prstGeom>
        </p:spPr>
      </p:pic>
    </p:spTree>
    <p:custDataLst>
      <p:tags r:id="rId1"/>
    </p:custDataLst>
    <p:extLst>
      <p:ext uri="{BB962C8B-B14F-4D97-AF65-F5344CB8AC3E}">
        <p14:creationId xmlns:p14="http://schemas.microsoft.com/office/powerpoint/2010/main" val="3167825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8450AF-8692-AF6E-5E4E-C2D4AC66438A}"/>
              </a:ext>
            </a:extLst>
          </p:cNvPr>
          <p:cNvSpPr>
            <a:spLocks noGrp="1"/>
          </p:cNvSpPr>
          <p:nvPr>
            <p:ph type="ctrTitle"/>
          </p:nvPr>
        </p:nvSpPr>
        <p:spPr/>
        <p:txBody>
          <a:bodyPr/>
          <a:lstStyle/>
          <a:p>
            <a:r>
              <a:rPr lang="en-US" dirty="0"/>
              <a:t>Prescribing Oral PrEP</a:t>
            </a:r>
          </a:p>
        </p:txBody>
      </p:sp>
    </p:spTree>
    <p:custDataLst>
      <p:tags r:id="rId1"/>
    </p:custDataLst>
    <p:extLst>
      <p:ext uri="{BB962C8B-B14F-4D97-AF65-F5344CB8AC3E}">
        <p14:creationId xmlns:p14="http://schemas.microsoft.com/office/powerpoint/2010/main" val="4079511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7E6D6B-B7DE-DE9A-4423-742BABF778A0}"/>
              </a:ext>
            </a:extLst>
          </p:cNvPr>
          <p:cNvSpPr>
            <a:spLocks noGrp="1"/>
          </p:cNvSpPr>
          <p:nvPr>
            <p:ph type="title"/>
          </p:nvPr>
        </p:nvSpPr>
        <p:spPr/>
        <p:txBody>
          <a:bodyPr/>
          <a:lstStyle/>
          <a:p>
            <a:r>
              <a:rPr lang="en-US" dirty="0"/>
              <a:t>Lab Testing and Monitoring for Oral PrEP</a:t>
            </a:r>
          </a:p>
        </p:txBody>
      </p:sp>
      <p:sp>
        <p:nvSpPr>
          <p:cNvPr id="7" name="Footer Placeholder 6">
            <a:extLst>
              <a:ext uri="{FF2B5EF4-FFF2-40B4-BE49-F238E27FC236}">
                <a16:creationId xmlns:a16="http://schemas.microsoft.com/office/drawing/2014/main" id="{25601E39-C787-8EC1-6783-554C7108C204}"/>
              </a:ext>
            </a:extLst>
          </p:cNvPr>
          <p:cNvSpPr>
            <a:spLocks noGrp="1"/>
          </p:cNvSpPr>
          <p:nvPr>
            <p:ph type="ftr" sz="quarter" idx="10"/>
          </p:nvPr>
        </p:nvSpPr>
        <p:spPr>
          <a:xfrm>
            <a:off x="609600" y="5593079"/>
            <a:ext cx="10487378" cy="1036322"/>
          </a:xfrm>
        </p:spPr>
        <p:txBody>
          <a:bodyPr/>
          <a:lstStyle/>
          <a:p>
            <a:r>
              <a:rPr lang="en-US" baseline="30000" dirty="0"/>
              <a:t>a</a:t>
            </a:r>
            <a:r>
              <a:rPr lang="en-US" dirty="0"/>
              <a:t>If at baseline &gt;50 yo OR eCrCl &lt;90 mL/min/1.73 m</a:t>
            </a:r>
            <a:r>
              <a:rPr lang="en-US" baseline="30000" dirty="0"/>
              <a:t>2 </a:t>
            </a:r>
            <a:r>
              <a:rPr lang="en-US" dirty="0"/>
              <a:t>test every 6 months (TDF/FTC or TAF/FTC); </a:t>
            </a:r>
            <a:r>
              <a:rPr lang="en-US" baseline="30000" dirty="0"/>
              <a:t>b</a:t>
            </a:r>
            <a:r>
              <a:rPr lang="en-US" dirty="0"/>
              <a:t>syphilis testing; gonorrhea and chlamydia NAATs (all potential exposure sites)</a:t>
            </a:r>
          </a:p>
          <a:p>
            <a:r>
              <a:rPr lang="en-US" dirty="0">
                <a:effectLst/>
              </a:rPr>
              <a:t>CT, computed tomography; </a:t>
            </a:r>
            <a:r>
              <a:rPr lang="en-US" dirty="0" err="1">
                <a:effectLst/>
              </a:rPr>
              <a:t>eCrCl</a:t>
            </a:r>
            <a:r>
              <a:rPr lang="en-US" dirty="0">
                <a:effectLst/>
              </a:rPr>
              <a:t>, estimated creatinine clearance; HAV, hepatitis A virus; HBV, hepatitis B virus; HCV, hepatitis C virus;</a:t>
            </a:r>
            <a:r>
              <a:rPr lang="en-US" dirty="0"/>
              <a:t>; NAAT, nucleic acid amplification test; TGW, transgender woman; </a:t>
            </a:r>
            <a:r>
              <a:rPr lang="en-US" dirty="0" err="1"/>
              <a:t>yo</a:t>
            </a:r>
            <a:r>
              <a:rPr lang="en-US" dirty="0"/>
              <a:t>, years old.</a:t>
            </a:r>
          </a:p>
          <a:p>
            <a:r>
              <a:rPr lang="en-US" dirty="0"/>
              <a:t>1. CDC. USPHS. Preexposure Prophylaxis for the Prevention of HIV Infection in the United States—2021 Update. https://www.cdc.gov/hiv/pdf/risk/prep/cdc-hiv-prep-guidelines-2021.pdf. Accessed June 30, 2022; 2. NYSDOH AIDS Institute. Clinical guidelines program. 2022. https://www.hivguidelines.org/home/guideline-slides-and-pocket-guides/. Accessed August 17, 2022. </a:t>
            </a:r>
          </a:p>
        </p:txBody>
      </p:sp>
      <p:graphicFrame>
        <p:nvGraphicFramePr>
          <p:cNvPr id="3" name="Table 3">
            <a:extLst>
              <a:ext uri="{FF2B5EF4-FFF2-40B4-BE49-F238E27FC236}">
                <a16:creationId xmlns:a16="http://schemas.microsoft.com/office/drawing/2014/main" id="{D25DC2E2-B485-516D-38E4-C84685206285}"/>
              </a:ext>
            </a:extLst>
          </p:cNvPr>
          <p:cNvGraphicFramePr>
            <a:graphicFrameLocks noGrp="1"/>
          </p:cNvGraphicFramePr>
          <p:nvPr>
            <p:extLst>
              <p:ext uri="{D42A27DB-BD31-4B8C-83A1-F6EECF244321}">
                <p14:modId xmlns:p14="http://schemas.microsoft.com/office/powerpoint/2010/main" val="4030526111"/>
              </p:ext>
            </p:extLst>
          </p:nvPr>
        </p:nvGraphicFramePr>
        <p:xfrm>
          <a:off x="609600" y="1535290"/>
          <a:ext cx="10972799" cy="3883376"/>
        </p:xfrm>
        <a:graphic>
          <a:graphicData uri="http://schemas.openxmlformats.org/drawingml/2006/table">
            <a:tbl>
              <a:tblPr firstRow="1" bandRow="1">
                <a:tableStyleId>{5C22544A-7EE6-4342-B048-85BDC9FD1C3A}</a:tableStyleId>
              </a:tblPr>
              <a:tblGrid>
                <a:gridCol w="5628767">
                  <a:extLst>
                    <a:ext uri="{9D8B030D-6E8A-4147-A177-3AD203B41FA5}">
                      <a16:colId xmlns:a16="http://schemas.microsoft.com/office/drawing/2014/main" val="833397169"/>
                    </a:ext>
                  </a:extLst>
                </a:gridCol>
                <a:gridCol w="1382771">
                  <a:extLst>
                    <a:ext uri="{9D8B030D-6E8A-4147-A177-3AD203B41FA5}">
                      <a16:colId xmlns:a16="http://schemas.microsoft.com/office/drawing/2014/main" val="2202584765"/>
                    </a:ext>
                  </a:extLst>
                </a:gridCol>
                <a:gridCol w="1237802">
                  <a:extLst>
                    <a:ext uri="{9D8B030D-6E8A-4147-A177-3AD203B41FA5}">
                      <a16:colId xmlns:a16="http://schemas.microsoft.com/office/drawing/2014/main" val="2132366559"/>
                    </a:ext>
                  </a:extLst>
                </a:gridCol>
                <a:gridCol w="1260105">
                  <a:extLst>
                    <a:ext uri="{9D8B030D-6E8A-4147-A177-3AD203B41FA5}">
                      <a16:colId xmlns:a16="http://schemas.microsoft.com/office/drawing/2014/main" val="1005767107"/>
                    </a:ext>
                  </a:extLst>
                </a:gridCol>
                <a:gridCol w="1463354">
                  <a:extLst>
                    <a:ext uri="{9D8B030D-6E8A-4147-A177-3AD203B41FA5}">
                      <a16:colId xmlns:a16="http://schemas.microsoft.com/office/drawing/2014/main" val="3080516789"/>
                    </a:ext>
                  </a:extLst>
                </a:gridCol>
              </a:tblGrid>
              <a:tr h="307317">
                <a:tc>
                  <a:txBody>
                    <a:bodyPr/>
                    <a:lstStyle/>
                    <a:p>
                      <a:pPr marL="0" marR="0" algn="ctr">
                        <a:lnSpc>
                          <a:spcPct val="90000"/>
                        </a:lnSpc>
                        <a:spcBef>
                          <a:spcPts val="0"/>
                        </a:spcBef>
                        <a:spcAft>
                          <a:spcPts val="0"/>
                        </a:spcAft>
                      </a:pPr>
                      <a:r>
                        <a:rPr lang="en-US" sz="1800" dirty="0">
                          <a:solidFill>
                            <a:schemeClr val="bg1"/>
                          </a:solidFill>
                          <a:effectLst/>
                          <a:latin typeface="+mn-lt"/>
                          <a:cs typeface="Arial" panose="020B0604020202020204" pitchFamily="34" charset="0"/>
                        </a:rPr>
                        <a:t>Test/Screen</a:t>
                      </a:r>
                      <a:endParaRPr lang="en-US" sz="1800" dirty="0">
                        <a:solidFill>
                          <a:schemeClr val="bg1"/>
                        </a:solidFill>
                        <a:effectLst/>
                        <a:latin typeface="+mn-lt"/>
                        <a:ea typeface="Calibri" panose="020F0502020204030204" pitchFamily="34" charset="0"/>
                        <a:cs typeface="Arial" panose="020B0604020202020204" pitchFamily="34" charset="0"/>
                      </a:endParaRPr>
                    </a:p>
                  </a:txBody>
                  <a:tcPr marT="27432" marB="27432"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algn="ctr">
                        <a:lnSpc>
                          <a:spcPct val="90000"/>
                        </a:lnSpc>
                        <a:spcBef>
                          <a:spcPts val="0"/>
                        </a:spcBef>
                        <a:spcAft>
                          <a:spcPts val="0"/>
                        </a:spcAft>
                      </a:pPr>
                      <a:r>
                        <a:rPr lang="en-US" sz="1800" dirty="0">
                          <a:solidFill>
                            <a:schemeClr val="bg1"/>
                          </a:solidFill>
                          <a:effectLst/>
                          <a:latin typeface="+mn-lt"/>
                          <a:cs typeface="Arial" panose="020B0604020202020204" pitchFamily="34" charset="0"/>
                        </a:rPr>
                        <a:t>Initiation</a:t>
                      </a:r>
                      <a:endParaRPr lang="en-US" sz="1800" dirty="0">
                        <a:solidFill>
                          <a:schemeClr val="bg1"/>
                        </a:solidFill>
                        <a:effectLst/>
                        <a:latin typeface="+mn-lt"/>
                        <a:ea typeface="Calibri" panose="020F0502020204030204" pitchFamily="34" charset="0"/>
                        <a:cs typeface="Arial" panose="020B0604020202020204" pitchFamily="34" charset="0"/>
                      </a:endParaRPr>
                    </a:p>
                  </a:txBody>
                  <a:tcPr marT="27432" marB="27432"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algn="ctr">
                        <a:lnSpc>
                          <a:spcPct val="90000"/>
                        </a:lnSpc>
                        <a:spcBef>
                          <a:spcPts val="0"/>
                        </a:spcBef>
                        <a:spcAft>
                          <a:spcPts val="0"/>
                        </a:spcAft>
                      </a:pPr>
                      <a:r>
                        <a:rPr lang="en-US" sz="1800" dirty="0">
                          <a:solidFill>
                            <a:schemeClr val="bg1"/>
                          </a:solidFill>
                          <a:effectLst/>
                          <a:latin typeface="+mn-lt"/>
                          <a:ea typeface="Calibri" panose="020F0502020204030204" pitchFamily="34" charset="0"/>
                          <a:cs typeface="Arial" panose="020B0604020202020204" pitchFamily="34" charset="0"/>
                        </a:rPr>
                        <a:t>Every 3 Mo</a:t>
                      </a:r>
                      <a:endPar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T="27432" marB="27432"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90000"/>
                        </a:lnSpc>
                      </a:pPr>
                      <a:r>
                        <a:rPr lang="en-US" sz="1800" dirty="0">
                          <a:solidFill>
                            <a:schemeClr val="bg1"/>
                          </a:solidFill>
                          <a:effectLst/>
                          <a:latin typeface="+mn-lt"/>
                          <a:ea typeface="Calibri" panose="020F0502020204030204" pitchFamily="34" charset="0"/>
                          <a:cs typeface="Arial" panose="020B0604020202020204" pitchFamily="34" charset="0"/>
                        </a:rPr>
                        <a:t>Every 6 Mo</a:t>
                      </a:r>
                      <a:endParaRPr lang="en-US" sz="1800" dirty="0"/>
                    </a:p>
                  </a:txBody>
                  <a:tcPr marT="27432" marB="27432"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algn="ctr">
                        <a:lnSpc>
                          <a:spcPct val="90000"/>
                        </a:lnSpc>
                        <a:spcBef>
                          <a:spcPts val="0"/>
                        </a:spcBef>
                        <a:spcAft>
                          <a:spcPts val="0"/>
                        </a:spcAft>
                      </a:pPr>
                      <a:r>
                        <a:rPr lang="en-US" sz="1800" dirty="0">
                          <a:solidFill>
                            <a:schemeClr val="bg1"/>
                          </a:solidFill>
                          <a:effectLst/>
                          <a:latin typeface="+mn-lt"/>
                          <a:ea typeface="Calibri" panose="020F0502020204030204" pitchFamily="34" charset="0"/>
                          <a:cs typeface="Arial" panose="020B0604020202020204" pitchFamily="34" charset="0"/>
                        </a:rPr>
                        <a:t>Every 12 Mo</a:t>
                      </a:r>
                    </a:p>
                  </a:txBody>
                  <a:tcPr marT="27432" marB="27432"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907412456"/>
                  </a:ext>
                </a:extLst>
              </a:tr>
              <a:tr h="642573">
                <a:tc>
                  <a:txBody>
                    <a:bodyPr/>
                    <a:lstStyle/>
                    <a:p>
                      <a:pPr marL="0" indent="0">
                        <a:lnSpc>
                          <a:spcPct val="90000"/>
                        </a:lnSpc>
                        <a:spcBef>
                          <a:spcPts val="0"/>
                        </a:spcBef>
                        <a:spcAft>
                          <a:spcPts val="0"/>
                        </a:spcAft>
                        <a:buFont typeface="Arial" panose="020B0604020202020204" pitchFamily="34" charset="0"/>
                        <a:buNone/>
                      </a:pPr>
                      <a:r>
                        <a:rPr lang="en-US" sz="1400" b="1" dirty="0">
                          <a:solidFill>
                            <a:schemeClr val="tx1"/>
                          </a:solidFill>
                          <a:effectLst/>
                          <a:latin typeface="+mn-lt"/>
                          <a:cs typeface="Arial" panose="020B0604020202020204" pitchFamily="34" charset="0"/>
                        </a:rPr>
                        <a:t>HIV Assessment</a:t>
                      </a:r>
                    </a:p>
                    <a:p>
                      <a:pPr marL="114300" indent="-114300">
                        <a:lnSpc>
                          <a:spcPct val="90000"/>
                        </a:lnSpc>
                        <a:spcBef>
                          <a:spcPts val="0"/>
                        </a:spcBef>
                        <a:spcAft>
                          <a:spcPts val="0"/>
                        </a:spcAft>
                        <a:buClr>
                          <a:srgbClr val="0070C0"/>
                        </a:buClr>
                        <a:buFont typeface="Arial" panose="020B0604020202020204" pitchFamily="34" charset="0"/>
                        <a:buChar char="•"/>
                      </a:pPr>
                      <a:r>
                        <a:rPr lang="en-US" sz="1400" b="0" dirty="0">
                          <a:solidFill>
                            <a:schemeClr val="tx1"/>
                          </a:solidFill>
                          <a:effectLst/>
                          <a:latin typeface="+mn-lt"/>
                          <a:cs typeface="Arial" panose="020B0604020202020204" pitchFamily="34" charset="0"/>
                        </a:rPr>
                        <a:t>Signs/symptoms AHI</a:t>
                      </a:r>
                    </a:p>
                    <a:p>
                      <a:pPr marL="114300" indent="-114300">
                        <a:lnSpc>
                          <a:spcPct val="90000"/>
                        </a:lnSpc>
                        <a:spcBef>
                          <a:spcPts val="0"/>
                        </a:spcBef>
                        <a:spcAft>
                          <a:spcPts val="0"/>
                        </a:spcAft>
                        <a:buClr>
                          <a:srgbClr val="0070C0"/>
                        </a:buClr>
                        <a:buFont typeface="Arial" panose="020B0604020202020204" pitchFamily="34" charset="0"/>
                        <a:buChar char="•"/>
                      </a:pPr>
                      <a:r>
                        <a:rPr lang="en-US" sz="1400" b="0" dirty="0">
                          <a:solidFill>
                            <a:schemeClr val="tx1"/>
                          </a:solidFill>
                          <a:latin typeface="+mn-lt"/>
                          <a:cs typeface="Arial" panose="020B0604020202020204" pitchFamily="34" charset="0"/>
                        </a:rPr>
                        <a:t>Discuss whether continued need for PrEP; adherence, side effects, etc </a:t>
                      </a:r>
                      <a:endParaRPr lang="en-US" sz="1400" dirty="0">
                        <a:solidFill>
                          <a:schemeClr val="tx1"/>
                        </a:solidFill>
                        <a:effectLst/>
                        <a:latin typeface="+mn-lt"/>
                        <a:ea typeface="Calibri" panose="020F050202020403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300"/>
                        </a:spcBef>
                        <a:spcAft>
                          <a:spcPts val="0"/>
                        </a:spcAft>
                      </a:pPr>
                      <a:r>
                        <a:rPr lang="en-US" sz="1400" dirty="0">
                          <a:effectLst/>
                          <a:latin typeface="Arial" panose="020B0604020202020204" pitchFamily="34" charset="0"/>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90000"/>
                        </a:lnSpc>
                        <a:spcBef>
                          <a:spcPts val="0"/>
                        </a:spcBef>
                        <a:spcAft>
                          <a:spcPts val="0"/>
                        </a:spcAft>
                        <a:buFont typeface="Arial" panose="020B0604020202020204" pitchFamily="34" charset="0"/>
                        <a:buNone/>
                      </a:pPr>
                      <a:r>
                        <a:rPr lang="en-US" sz="1400" dirty="0">
                          <a:latin typeface="+mn-lt"/>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400" dirty="0">
                          <a:effectLst/>
                          <a:latin typeface="+mn-lt"/>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2415587"/>
                  </a:ext>
                </a:extLst>
              </a:tr>
              <a:tr h="642573">
                <a:tc>
                  <a:txBody>
                    <a:bodyPr/>
                    <a:lstStyle/>
                    <a:p>
                      <a:pPr marL="0" marR="0">
                        <a:lnSpc>
                          <a:spcPct val="90000"/>
                        </a:lnSpc>
                        <a:spcBef>
                          <a:spcPts val="0"/>
                        </a:spcBef>
                        <a:spcAft>
                          <a:spcPts val="0"/>
                        </a:spcAft>
                      </a:pPr>
                      <a:r>
                        <a:rPr lang="en-US" sz="1400" b="1" dirty="0">
                          <a:solidFill>
                            <a:schemeClr val="tx1"/>
                          </a:solidFill>
                          <a:effectLst/>
                          <a:latin typeface="+mn-lt"/>
                          <a:ea typeface="Calibri" panose="020F0502020204030204" pitchFamily="34" charset="0"/>
                          <a:cs typeface="+mj-cs"/>
                        </a:rPr>
                        <a:t>HIV Status</a:t>
                      </a:r>
                    </a:p>
                    <a:p>
                      <a:pPr marL="114300" marR="0" indent="-114300">
                        <a:lnSpc>
                          <a:spcPct val="90000"/>
                        </a:lnSpc>
                        <a:spcBef>
                          <a:spcPts val="0"/>
                        </a:spcBef>
                        <a:spcAft>
                          <a:spcPts val="0"/>
                        </a:spcAft>
                        <a:buClr>
                          <a:srgbClr val="0070C0"/>
                        </a:buClr>
                        <a:buFont typeface="Arial" panose="020B0604020202020204" pitchFamily="34" charset="0"/>
                        <a:buChar char="•"/>
                      </a:pPr>
                      <a:r>
                        <a:rPr lang="en-US" sz="1400" b="0" dirty="0">
                          <a:solidFill>
                            <a:schemeClr val="tx1"/>
                          </a:solidFill>
                          <a:effectLst/>
                          <a:latin typeface="+mn-lt"/>
                          <a:ea typeface="Calibri" panose="020F0502020204030204" pitchFamily="34" charset="0"/>
                          <a:cs typeface="+mj-cs"/>
                        </a:rPr>
                        <a:t>HIV-1/2 Ag/Ab test (lab preferred)</a:t>
                      </a:r>
                    </a:p>
                    <a:p>
                      <a:pPr marL="114300" marR="0" indent="-114300">
                        <a:lnSpc>
                          <a:spcPct val="90000"/>
                        </a:lnSpc>
                        <a:spcBef>
                          <a:spcPts val="0"/>
                        </a:spcBef>
                        <a:spcAft>
                          <a:spcPts val="0"/>
                        </a:spcAft>
                        <a:buClr>
                          <a:srgbClr val="0070C0"/>
                        </a:buClr>
                        <a:buFont typeface="Arial" panose="020B0604020202020204" pitchFamily="34" charset="0"/>
                        <a:buChar char="•"/>
                      </a:pPr>
                      <a:r>
                        <a:rPr lang="en-US" sz="1400" b="0" dirty="0">
                          <a:solidFill>
                            <a:schemeClr val="tx1"/>
                          </a:solidFill>
                          <a:effectLst/>
                          <a:latin typeface="+mn-lt"/>
                          <a:ea typeface="Calibri" panose="020F0502020204030204" pitchFamily="34" charset="0"/>
                          <a:cs typeface="+mj-cs"/>
                        </a:rPr>
                        <a:t>HIV RNA assay</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90000"/>
                        </a:lnSpc>
                        <a:spcBef>
                          <a:spcPts val="0"/>
                        </a:spcBef>
                        <a:spcAft>
                          <a:spcPts val="0"/>
                        </a:spcAft>
                      </a:pPr>
                      <a:r>
                        <a:rPr lang="en-US" sz="1400" dirty="0">
                          <a:latin typeface="+mn-lt"/>
                          <a:cs typeface="Arial" panose="020B0604020202020204" pitchFamily="34" charset="0"/>
                        </a:rPr>
                        <a:t>(HIV-1/2 Ag/Ab test only)</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400" dirty="0"/>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90000"/>
                        </a:lnSpc>
                        <a:spcBef>
                          <a:spcPts val="0"/>
                        </a:spcBef>
                        <a:spcAft>
                          <a:spcPts val="0"/>
                        </a:spcAft>
                      </a:pPr>
                      <a:r>
                        <a:rPr lang="en-US" sz="1400" dirty="0">
                          <a:latin typeface="+mn-lt"/>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44564301"/>
                  </a:ext>
                </a:extLst>
              </a:tr>
              <a:tr h="838138">
                <a:tc>
                  <a:txBody>
                    <a:bodyPr/>
                    <a:lstStyle/>
                    <a:p>
                      <a:pPr marL="0" marR="0">
                        <a:lnSpc>
                          <a:spcPct val="90000"/>
                        </a:lnSpc>
                        <a:spcBef>
                          <a:spcPts val="0"/>
                        </a:spcBef>
                        <a:spcAft>
                          <a:spcPts val="0"/>
                        </a:spcAft>
                      </a:pPr>
                      <a:r>
                        <a:rPr lang="en-US" sz="1400" b="1" dirty="0">
                          <a:solidFill>
                            <a:schemeClr val="tx1"/>
                          </a:solidFill>
                          <a:effectLst/>
                          <a:latin typeface="+mn-lt"/>
                          <a:cs typeface="+mj-cs"/>
                        </a:rPr>
                        <a:t>Renal Status</a:t>
                      </a:r>
                    </a:p>
                    <a:p>
                      <a:pPr marL="114300" marR="0" indent="-114300">
                        <a:lnSpc>
                          <a:spcPct val="90000"/>
                        </a:lnSpc>
                        <a:spcBef>
                          <a:spcPts val="0"/>
                        </a:spcBef>
                        <a:spcAft>
                          <a:spcPts val="0"/>
                        </a:spcAft>
                        <a:buClr>
                          <a:srgbClr val="0070C0"/>
                        </a:buClr>
                        <a:buFont typeface="Arial" panose="020B0604020202020204" pitchFamily="34" charset="0"/>
                        <a:buChar char="•"/>
                      </a:pPr>
                      <a:r>
                        <a:rPr lang="en-US" sz="1400" b="0" dirty="0">
                          <a:solidFill>
                            <a:schemeClr val="tx1"/>
                          </a:solidFill>
                          <a:effectLst/>
                          <a:latin typeface="+mn-lt"/>
                          <a:ea typeface="Calibri" panose="020F0502020204030204" pitchFamily="34" charset="0"/>
                          <a:cs typeface="+mj-cs"/>
                        </a:rPr>
                        <a:t>eCrCl&gt;60 mL/min/1.73 m</a:t>
                      </a:r>
                      <a:r>
                        <a:rPr lang="en-US" sz="1400" b="0" baseline="30000" dirty="0">
                          <a:solidFill>
                            <a:schemeClr val="tx1"/>
                          </a:solidFill>
                          <a:effectLst/>
                          <a:latin typeface="+mn-lt"/>
                          <a:ea typeface="Calibri" panose="020F0502020204030204" pitchFamily="34" charset="0"/>
                          <a:cs typeface="+mj-cs"/>
                        </a:rPr>
                        <a:t>2</a:t>
                      </a:r>
                      <a:r>
                        <a:rPr lang="en-US" sz="1400" b="0" dirty="0">
                          <a:solidFill>
                            <a:schemeClr val="tx1"/>
                          </a:solidFill>
                          <a:effectLst/>
                          <a:latin typeface="+mn-lt"/>
                          <a:ea typeface="Calibri" panose="020F0502020204030204" pitchFamily="34" charset="0"/>
                          <a:cs typeface="+mj-cs"/>
                        </a:rPr>
                        <a:t> (TDF/FTC or TAF/FTC)</a:t>
                      </a:r>
                    </a:p>
                    <a:p>
                      <a:pPr marL="114300" marR="0" lvl="0" indent="-114300" algn="l" defTabSz="914400" rtl="0" eaLnBrk="1" fontAlgn="auto" latinLnBrk="0" hangingPunct="1">
                        <a:lnSpc>
                          <a:spcPct val="90000"/>
                        </a:lnSpc>
                        <a:spcBef>
                          <a:spcPts val="0"/>
                        </a:spcBef>
                        <a:spcAft>
                          <a:spcPts val="0"/>
                        </a:spcAft>
                        <a:buClr>
                          <a:srgbClr val="0070C0"/>
                        </a:buClr>
                        <a:buSzTx/>
                        <a:buFont typeface="Arial" panose="020B0604020202020204" pitchFamily="34" charset="0"/>
                        <a:buChar char="•"/>
                        <a:tabLst/>
                        <a:defRPr/>
                      </a:pPr>
                      <a:r>
                        <a:rPr lang="en-US" sz="1400" b="0" kern="1200" dirty="0">
                          <a:solidFill>
                            <a:schemeClr val="tx1"/>
                          </a:solidFill>
                          <a:effectLst/>
                          <a:latin typeface="+mn-lt"/>
                          <a:ea typeface="Calibri" panose="020F0502020204030204" pitchFamily="34" charset="0"/>
                          <a:cs typeface="+mn-cs"/>
                        </a:rPr>
                        <a:t>eCrCl&gt;30 mL/min/1.73 m</a:t>
                      </a:r>
                      <a:r>
                        <a:rPr lang="en-US" sz="1400" b="0" kern="1200" baseline="30000" dirty="0">
                          <a:solidFill>
                            <a:schemeClr val="tx1"/>
                          </a:solidFill>
                          <a:effectLst/>
                          <a:latin typeface="+mn-lt"/>
                          <a:ea typeface="Calibri" panose="020F0502020204030204" pitchFamily="34" charset="0"/>
                          <a:cs typeface="+mn-cs"/>
                        </a:rPr>
                        <a:t>2</a:t>
                      </a:r>
                      <a:r>
                        <a:rPr lang="en-US" sz="1400" b="0" kern="1200" dirty="0">
                          <a:solidFill>
                            <a:schemeClr val="tx1"/>
                          </a:solidFill>
                          <a:effectLst/>
                          <a:latin typeface="+mn-lt"/>
                          <a:ea typeface="Calibri" panose="020F0502020204030204" pitchFamily="34" charset="0"/>
                          <a:cs typeface="+mn-cs"/>
                        </a:rPr>
                        <a:t> (TAF/FTC)</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400" b="0" kern="1200" dirty="0">
                          <a:solidFill>
                            <a:schemeClr val="tx1"/>
                          </a:solidFill>
                          <a:effectLst/>
                          <a:latin typeface="+mn-lt"/>
                          <a:ea typeface="Calibri" panose="020F0502020204030204" pitchFamily="34" charset="0"/>
                          <a:cs typeface="+mn-cs"/>
                        </a:rPr>
                        <a:t>If at baseline &gt;50 yo OR eCrCl &lt;90 mL/min/1.73 m</a:t>
                      </a:r>
                      <a:r>
                        <a:rPr lang="en-US" sz="1400" b="0" kern="1200" baseline="30000" dirty="0">
                          <a:solidFill>
                            <a:schemeClr val="tx1"/>
                          </a:solidFill>
                          <a:effectLst/>
                          <a:latin typeface="+mn-lt"/>
                          <a:ea typeface="Calibri" panose="020F0502020204030204" pitchFamily="34" charset="0"/>
                          <a:cs typeface="+mn-cs"/>
                        </a:rPr>
                        <a:t>2</a:t>
                      </a:r>
                      <a:r>
                        <a:rPr lang="en-US" sz="1400" b="0" kern="1200" dirty="0">
                          <a:solidFill>
                            <a:schemeClr val="tx1"/>
                          </a:solidFill>
                          <a:effectLst/>
                          <a:latin typeface="+mn-lt"/>
                          <a:ea typeface="Calibri" panose="020F0502020204030204" pitchFamily="34" charset="0"/>
                          <a:cs typeface="+mn-cs"/>
                        </a:rPr>
                        <a:t> (TDF/FTC or TAF/FTC)</a:t>
                      </a:r>
                      <a:r>
                        <a:rPr lang="en-US" sz="1400" b="0" kern="1200" baseline="30000" dirty="0">
                          <a:solidFill>
                            <a:schemeClr val="tx1"/>
                          </a:solidFill>
                          <a:effectLst/>
                          <a:latin typeface="+mn-lt"/>
                          <a:ea typeface="Calibri" panose="020F0502020204030204" pitchFamily="34" charset="0"/>
                          <a:cs typeface="+mn-cs"/>
                        </a:rPr>
                        <a:t>a</a:t>
                      </a:r>
                      <a:endParaRPr lang="en-US" sz="1400" b="0" kern="1200" dirty="0">
                        <a:solidFill>
                          <a:schemeClr val="tx1"/>
                        </a:solidFill>
                        <a:effectLst/>
                        <a:latin typeface="+mn-lt"/>
                        <a:ea typeface="Calibri" panose="020F0502020204030204" pitchFamily="34" charset="0"/>
                        <a:cs typeface="+mn-cs"/>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endParaRPr lang="en-US" sz="1400" dirty="0">
                        <a:effectLst/>
                        <a:latin typeface="+mn-lt"/>
                        <a:ea typeface="Calibri" panose="020F0502020204030204" pitchFamily="34" charset="0"/>
                        <a:cs typeface="Arial" panose="020B0604020202020204" pitchFamily="34" charset="0"/>
                      </a:endParaRP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r>
                        <a:rPr kumimoji="0" lang="en-US" sz="14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1472024"/>
                  </a:ext>
                </a:extLst>
              </a:tr>
              <a:tr h="251442">
                <a:tc>
                  <a:txBody>
                    <a:bodyPr/>
                    <a:lstStyle/>
                    <a:p>
                      <a:pPr>
                        <a:lnSpc>
                          <a:spcPct val="90000"/>
                        </a:lnSpc>
                      </a:pPr>
                      <a:r>
                        <a:rPr lang="en-US" sz="1400" b="1" dirty="0"/>
                        <a:t>STI Screen </a:t>
                      </a:r>
                      <a:r>
                        <a:rPr lang="en-US" sz="1400" b="0" dirty="0"/>
                        <a:t>(MSM/TGW)</a:t>
                      </a:r>
                      <a:r>
                        <a:rPr lang="en-US" sz="1400" b="0" baseline="30000" dirty="0"/>
                        <a:t>b</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48333871"/>
                  </a:ext>
                </a:extLst>
              </a:tr>
              <a:tr h="251442">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400" b="1" dirty="0"/>
                        <a:t>STI Screen </a:t>
                      </a:r>
                      <a:r>
                        <a:rPr lang="en-US" sz="1400" b="0" dirty="0"/>
                        <a:t>(heterosexually active men and women)</a:t>
                      </a:r>
                      <a:r>
                        <a:rPr lang="en-US" sz="1400" b="0" baseline="30000" dirty="0"/>
                        <a:t>b</a:t>
                      </a:r>
                      <a:endParaRPr lang="en-US" sz="1400" b="0" dirty="0"/>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1400" dirty="0"/>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CT only</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4907905"/>
                  </a:ext>
                </a:extLst>
              </a:tr>
              <a:tr h="251442">
                <a:tc>
                  <a:txBody>
                    <a:bodyPr/>
                    <a:lstStyle/>
                    <a:p>
                      <a:pPr>
                        <a:lnSpc>
                          <a:spcPct val="90000"/>
                        </a:lnSpc>
                      </a:pPr>
                      <a:r>
                        <a:rPr lang="en-US" sz="1400" b="1" dirty="0"/>
                        <a:t>Lipid Screen </a:t>
                      </a:r>
                      <a:r>
                        <a:rPr lang="en-US" sz="1400" dirty="0"/>
                        <a:t>(only for persons prescribed TAF/FTC)</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US" sz="1400" dirty="0"/>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US" sz="1400" dirty="0"/>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90000"/>
                        </a:lnSpc>
                        <a:spcBef>
                          <a:spcPts val="300"/>
                        </a:spcBef>
                        <a:spcAft>
                          <a:spcPts val="0"/>
                        </a:spcAft>
                      </a:pPr>
                      <a:r>
                        <a:rPr lang="en-US" sz="1400" dirty="0">
                          <a:effectLst/>
                          <a:latin typeface="Arial" panose="020B0604020202020204" pitchFamily="34" charset="0"/>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32223335"/>
                  </a:ext>
                </a:extLst>
              </a:tr>
              <a:tr h="447007">
                <a:tc>
                  <a:txBody>
                    <a:bodyPr/>
                    <a:lstStyle/>
                    <a:p>
                      <a:pPr>
                        <a:lnSpc>
                          <a:spcPct val="90000"/>
                        </a:lnSpc>
                      </a:pPr>
                      <a:r>
                        <a:rPr lang="en-US" sz="1400" b="1" dirty="0"/>
                        <a:t>Hepatitis Screens </a:t>
                      </a:r>
                      <a:r>
                        <a:rPr lang="en-US" sz="1400" b="0" dirty="0"/>
                        <a:t>(HBV and HCV serologies; HAV serology for MSM or if at risk)</a:t>
                      </a:r>
                      <a:r>
                        <a:rPr lang="en-US" sz="1400" b="0" baseline="30000" dirty="0"/>
                        <a:t>1,</a:t>
                      </a:r>
                      <a:r>
                        <a:rPr lang="en-US" sz="1400" baseline="30000" dirty="0"/>
                        <a:t>2</a:t>
                      </a:r>
                      <a:endParaRPr lang="en-US" sz="1400" b="0" dirty="0"/>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X (if not done at initiation)</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1400" dirty="0"/>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1400" dirty="0"/>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1785993"/>
                  </a:ext>
                </a:extLst>
              </a:tr>
              <a:tr h="251442">
                <a:tc>
                  <a:txBody>
                    <a:bodyPr/>
                    <a:lstStyle/>
                    <a:p>
                      <a:pPr>
                        <a:lnSpc>
                          <a:spcPct val="90000"/>
                        </a:lnSpc>
                      </a:pPr>
                      <a:r>
                        <a:rPr lang="en-US" sz="1400" b="1" dirty="0"/>
                        <a:t>Pregnancy Test (</a:t>
                      </a:r>
                      <a:r>
                        <a:rPr lang="en-US" sz="1400" b="0" dirty="0"/>
                        <a:t>if </a:t>
                      </a:r>
                      <a:r>
                        <a:rPr lang="en-US" sz="1400" dirty="0"/>
                        <a:t>of childbearing potential)</a:t>
                      </a:r>
                      <a:r>
                        <a:rPr lang="en-US" sz="1400" baseline="30000" dirty="0"/>
                        <a:t>2</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T="27432" marB="27432"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1574019"/>
                  </a:ext>
                </a:extLst>
              </a:tr>
            </a:tbl>
          </a:graphicData>
        </a:graphic>
      </p:graphicFrame>
    </p:spTree>
    <p:custDataLst>
      <p:tags r:id="rId1"/>
    </p:custDataLst>
    <p:extLst>
      <p:ext uri="{BB962C8B-B14F-4D97-AF65-F5344CB8AC3E}">
        <p14:creationId xmlns:p14="http://schemas.microsoft.com/office/powerpoint/2010/main" val="554922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D91E-68D2-743A-6FB6-27ADDC7A62B8}"/>
              </a:ext>
            </a:extLst>
          </p:cNvPr>
          <p:cNvSpPr>
            <a:spLocks noGrp="1"/>
          </p:cNvSpPr>
          <p:nvPr>
            <p:ph type="title"/>
          </p:nvPr>
        </p:nvSpPr>
        <p:spPr/>
        <p:txBody>
          <a:bodyPr/>
          <a:lstStyle/>
          <a:p>
            <a:r>
              <a:rPr lang="en-US" dirty="0"/>
              <a:t>Prescribing Oral PrEP</a:t>
            </a:r>
          </a:p>
        </p:txBody>
      </p:sp>
      <p:sp>
        <p:nvSpPr>
          <p:cNvPr id="3" name="Content Placeholder 2">
            <a:extLst>
              <a:ext uri="{FF2B5EF4-FFF2-40B4-BE49-F238E27FC236}">
                <a16:creationId xmlns:a16="http://schemas.microsoft.com/office/drawing/2014/main" id="{D725A518-28B1-EE70-990C-9D416360B8BF}"/>
              </a:ext>
            </a:extLst>
          </p:cNvPr>
          <p:cNvSpPr>
            <a:spLocks noGrp="1"/>
          </p:cNvSpPr>
          <p:nvPr>
            <p:ph idx="1"/>
          </p:nvPr>
        </p:nvSpPr>
        <p:spPr>
          <a:xfrm>
            <a:off x="609600" y="1609727"/>
            <a:ext cx="5402580" cy="3837974"/>
          </a:xfrm>
        </p:spPr>
        <p:txBody>
          <a:bodyPr/>
          <a:lstStyle/>
          <a:p>
            <a:pPr marL="0" indent="0">
              <a:buNone/>
            </a:pPr>
            <a:r>
              <a:rPr lang="en-US" sz="2200" b="1" dirty="0"/>
              <a:t>Once You’ve Taken the Following Steps</a:t>
            </a:r>
          </a:p>
          <a:p>
            <a:pPr lvl="1"/>
            <a:r>
              <a:rPr lang="en-US" sz="1800" dirty="0"/>
              <a:t>Identified patient at risk of HIV infection (or a patient expressed interest in starting PrEP)</a:t>
            </a:r>
          </a:p>
          <a:p>
            <a:pPr lvl="1"/>
            <a:r>
              <a:rPr lang="en-US" sz="1800" dirty="0"/>
              <a:t>Confirmed their interest and clinical eligibility</a:t>
            </a:r>
          </a:p>
          <a:p>
            <a:pPr lvl="1"/>
            <a:r>
              <a:rPr lang="en-US" sz="1800" dirty="0"/>
              <a:t>Patient weighs ≥35 kg</a:t>
            </a:r>
          </a:p>
          <a:p>
            <a:pPr lvl="1"/>
            <a:r>
              <a:rPr lang="en-US" sz="1800" dirty="0"/>
              <a:t>Obtained negative HIV test result</a:t>
            </a:r>
          </a:p>
          <a:p>
            <a:pPr lvl="2"/>
            <a:r>
              <a:rPr lang="en-US" sz="1600" dirty="0"/>
              <a:t>Confirmed no HIV exposure event within </a:t>
            </a:r>
            <a:br>
              <a:rPr lang="en-US" sz="1600" dirty="0"/>
            </a:br>
            <a:r>
              <a:rPr lang="en-US" sz="1600" dirty="0"/>
              <a:t>last 4 weeks</a:t>
            </a:r>
          </a:p>
          <a:p>
            <a:pPr lvl="2"/>
            <a:r>
              <a:rPr lang="en-US" sz="1600" dirty="0"/>
              <a:t>No sign/symptoms of AHI</a:t>
            </a:r>
          </a:p>
          <a:p>
            <a:pPr lvl="1"/>
            <a:r>
              <a:rPr lang="en-US" sz="1800" dirty="0"/>
              <a:t>Ordered necessary labs</a:t>
            </a:r>
          </a:p>
          <a:p>
            <a:pPr lvl="2"/>
            <a:r>
              <a:rPr lang="en-US" sz="1600" dirty="0"/>
              <a:t>You may initiate PrEP as long as there is a negative HIV test; you do not need to withhold PrEP until other tests are back</a:t>
            </a:r>
          </a:p>
        </p:txBody>
      </p:sp>
      <p:sp>
        <p:nvSpPr>
          <p:cNvPr id="4" name="Footer Placeholder 3">
            <a:extLst>
              <a:ext uri="{FF2B5EF4-FFF2-40B4-BE49-F238E27FC236}">
                <a16:creationId xmlns:a16="http://schemas.microsoft.com/office/drawing/2014/main" id="{083CA514-F701-90B9-7909-6B6EBF750382}"/>
              </a:ext>
            </a:extLst>
          </p:cNvPr>
          <p:cNvSpPr>
            <a:spLocks noGrp="1"/>
          </p:cNvSpPr>
          <p:nvPr>
            <p:ph type="ftr" sz="quarter" idx="10"/>
          </p:nvPr>
        </p:nvSpPr>
        <p:spPr>
          <a:xfrm>
            <a:off x="609600" y="6260068"/>
            <a:ext cx="10972800" cy="369332"/>
          </a:xfrm>
        </p:spPr>
        <p:txBody>
          <a:bodyPr/>
          <a:lstStyle/>
          <a:p>
            <a:r>
              <a:rPr lang="en-US" dirty="0"/>
              <a:t>1. CDC. USPHS. Preexposure Prophylaxis for the Prevention of HIV Infection in the United States—2021 Update. https://www.cdc.gov/hiv/pdf/risk/prep/cdc-hiv-prep-guidelines-2021.pdf. Accessed August 20, 2022; 2. https://www.accessdata.fda.gov/drugsatfda_docs/label/2020/021752s061lbl.pdf.</a:t>
            </a:r>
          </a:p>
        </p:txBody>
      </p:sp>
      <p:sp>
        <p:nvSpPr>
          <p:cNvPr id="5" name="Arrow: Right 4">
            <a:extLst>
              <a:ext uri="{FF2B5EF4-FFF2-40B4-BE49-F238E27FC236}">
                <a16:creationId xmlns:a16="http://schemas.microsoft.com/office/drawing/2014/main" id="{E76A209D-66A7-5E19-2FD5-43941F18FBE5}"/>
              </a:ext>
            </a:extLst>
          </p:cNvPr>
          <p:cNvSpPr/>
          <p:nvPr/>
        </p:nvSpPr>
        <p:spPr>
          <a:xfrm>
            <a:off x="5501640" y="2842138"/>
            <a:ext cx="594360" cy="1729862"/>
          </a:xfrm>
          <a:prstGeom prst="rightArrow">
            <a:avLst>
              <a:gd name="adj1" fmla="val 100000"/>
              <a:gd name="adj2" fmla="val 50000"/>
            </a:avLst>
          </a:prstGeom>
          <a:gradFill>
            <a:gsLst>
              <a:gs pos="0">
                <a:schemeClr val="bg1"/>
              </a:gs>
              <a:gs pos="100000">
                <a:srgbClr val="C3C2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6">
            <a:extLst>
              <a:ext uri="{FF2B5EF4-FFF2-40B4-BE49-F238E27FC236}">
                <a16:creationId xmlns:a16="http://schemas.microsoft.com/office/drawing/2014/main" id="{8A821BFD-E57E-2D2A-C46C-AB54FC58D035}"/>
              </a:ext>
            </a:extLst>
          </p:cNvPr>
          <p:cNvGraphicFramePr>
            <a:graphicFrameLocks noGrp="1"/>
          </p:cNvGraphicFramePr>
          <p:nvPr>
            <p:extLst>
              <p:ext uri="{D42A27DB-BD31-4B8C-83A1-F6EECF244321}">
                <p14:modId xmlns:p14="http://schemas.microsoft.com/office/powerpoint/2010/main" val="3661287112"/>
              </p:ext>
            </p:extLst>
          </p:nvPr>
        </p:nvGraphicFramePr>
        <p:xfrm>
          <a:off x="6179820" y="1600200"/>
          <a:ext cx="5402580" cy="3847501"/>
        </p:xfrm>
        <a:graphic>
          <a:graphicData uri="http://schemas.openxmlformats.org/drawingml/2006/table">
            <a:tbl>
              <a:tblPr firstRow="1" bandRow="1">
                <a:tableStyleId>{5C22544A-7EE6-4342-B048-85BDC9FD1C3A}</a:tableStyleId>
              </a:tblPr>
              <a:tblGrid>
                <a:gridCol w="1615440">
                  <a:extLst>
                    <a:ext uri="{9D8B030D-6E8A-4147-A177-3AD203B41FA5}">
                      <a16:colId xmlns:a16="http://schemas.microsoft.com/office/drawing/2014/main" val="4024920523"/>
                    </a:ext>
                  </a:extLst>
                </a:gridCol>
                <a:gridCol w="2293620">
                  <a:extLst>
                    <a:ext uri="{9D8B030D-6E8A-4147-A177-3AD203B41FA5}">
                      <a16:colId xmlns:a16="http://schemas.microsoft.com/office/drawing/2014/main" val="621532226"/>
                    </a:ext>
                  </a:extLst>
                </a:gridCol>
                <a:gridCol w="1493520">
                  <a:extLst>
                    <a:ext uri="{9D8B030D-6E8A-4147-A177-3AD203B41FA5}">
                      <a16:colId xmlns:a16="http://schemas.microsoft.com/office/drawing/2014/main" val="2463896147"/>
                    </a:ext>
                  </a:extLst>
                </a:gridCol>
              </a:tblGrid>
              <a:tr h="633550">
                <a:tc>
                  <a:txBody>
                    <a:bodyPr/>
                    <a:lstStyle/>
                    <a:p>
                      <a:pPr algn="ctr">
                        <a:lnSpc>
                          <a:spcPct val="90000"/>
                        </a:lnSpc>
                        <a:spcAft>
                          <a:spcPts val="600"/>
                        </a:spcAft>
                      </a:pPr>
                      <a:r>
                        <a:rPr lang="en-US" sz="1800" dirty="0">
                          <a:solidFill>
                            <a:schemeClr val="bg1"/>
                          </a:solidFill>
                          <a:latin typeface="Arial" panose="020B0604020202020204" pitchFamily="34" charset="0"/>
                          <a:cs typeface="Arial" panose="020B0604020202020204" pitchFamily="34" charset="0"/>
                        </a:rPr>
                        <a:t>Prescription</a:t>
                      </a: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90000"/>
                        </a:lnSpc>
                        <a:spcAft>
                          <a:spcPts val="600"/>
                        </a:spcAft>
                      </a:pPr>
                      <a:r>
                        <a:rPr lang="en-US" sz="1800" dirty="0">
                          <a:solidFill>
                            <a:schemeClr val="bg1"/>
                          </a:solidFill>
                          <a:latin typeface="Arial" panose="020B0604020202020204" pitchFamily="34" charset="0"/>
                          <a:cs typeface="Arial" panose="020B0604020202020204" pitchFamily="34" charset="0"/>
                        </a:rPr>
                        <a:t>Pill Supply</a:t>
                      </a: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90000"/>
                        </a:lnSpc>
                        <a:spcAft>
                          <a:spcPts val="600"/>
                        </a:spcAft>
                      </a:pPr>
                      <a:r>
                        <a:rPr lang="en-US" sz="1800" dirty="0">
                          <a:solidFill>
                            <a:schemeClr val="bg1"/>
                          </a:solidFill>
                          <a:latin typeface="Arial" panose="020B0604020202020204" pitchFamily="34" charset="0"/>
                          <a:cs typeface="Arial" panose="020B0604020202020204" pitchFamily="34" charset="0"/>
                        </a:rPr>
                        <a:t>Return for Follow-up</a:t>
                      </a: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715869602"/>
                  </a:ext>
                </a:extLst>
              </a:tr>
              <a:tr h="3213951">
                <a:tc>
                  <a:txBody>
                    <a:bodyPr/>
                    <a:lstStyle/>
                    <a:p>
                      <a:pPr>
                        <a:lnSpc>
                          <a:spcPct val="90000"/>
                        </a:lnSpc>
                        <a:spcAft>
                          <a:spcPts val="600"/>
                        </a:spcAft>
                      </a:pPr>
                      <a:r>
                        <a:rPr lang="en-US" sz="1400" b="1" dirty="0">
                          <a:latin typeface="Arial" panose="020B0604020202020204" pitchFamily="34" charset="0"/>
                          <a:cs typeface="Arial" panose="020B0604020202020204" pitchFamily="34" charset="0"/>
                        </a:rPr>
                        <a:t>Daily Oral PrEP</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4300" indent="-114300">
                        <a:lnSpc>
                          <a:spcPct val="90000"/>
                        </a:lnSpc>
                        <a:spcAft>
                          <a:spcPts val="600"/>
                        </a:spcAft>
                        <a:buClr>
                          <a:srgbClr val="0070C0"/>
                        </a:buClr>
                        <a:buFont typeface="Arial" panose="020B0604020202020204" pitchFamily="34" charset="0"/>
                        <a:buChar char="•"/>
                      </a:pPr>
                      <a:r>
                        <a:rPr lang="en-US" sz="1400" b="1" dirty="0">
                          <a:latin typeface="Arial" panose="020B0604020202020204" pitchFamily="34" charset="0"/>
                          <a:cs typeface="Arial" panose="020B0604020202020204" pitchFamily="34" charset="0"/>
                        </a:rPr>
                        <a:t>1 fixed-dose combination tablet</a:t>
                      </a:r>
                    </a:p>
                    <a:p>
                      <a:pPr marL="114300" indent="-114300">
                        <a:lnSpc>
                          <a:spcPct val="90000"/>
                        </a:lnSpc>
                        <a:spcAft>
                          <a:spcPts val="600"/>
                        </a:spcAft>
                        <a:buClr>
                          <a:srgbClr val="0070C0"/>
                        </a:buClr>
                        <a:buFont typeface="Arial" panose="020B0604020202020204" pitchFamily="34" charset="0"/>
                        <a:buChar char="•"/>
                      </a:pPr>
                      <a:r>
                        <a:rPr lang="en-US" sz="1400" b="1" dirty="0">
                          <a:latin typeface="Arial" panose="020B0604020202020204" pitchFamily="34" charset="0"/>
                          <a:cs typeface="Arial" panose="020B0604020202020204" pitchFamily="34" charset="0"/>
                        </a:rPr>
                        <a:t>90-day supply TDF/FTC</a:t>
                      </a:r>
                    </a:p>
                    <a:p>
                      <a:pPr>
                        <a:lnSpc>
                          <a:spcPct val="90000"/>
                        </a:lnSpc>
                        <a:spcAft>
                          <a:spcPts val="600"/>
                        </a:spcAft>
                      </a:pPr>
                      <a:r>
                        <a:rPr lang="en-US" sz="1400" b="1" i="1" dirty="0">
                          <a:solidFill>
                            <a:srgbClr val="C00000"/>
                          </a:solidFill>
                          <a:latin typeface="Arial" panose="020B0604020202020204" pitchFamily="34" charset="0"/>
                          <a:cs typeface="Arial" panose="020B0604020202020204" pitchFamily="34" charset="0"/>
                        </a:rPr>
                        <a:t>OR</a:t>
                      </a:r>
                    </a:p>
                    <a:p>
                      <a:pPr marL="114300" lvl="0" indent="-114300">
                        <a:lnSpc>
                          <a:spcPct val="90000"/>
                        </a:lnSpc>
                        <a:spcAft>
                          <a:spcPts val="600"/>
                        </a:spcAft>
                        <a:buClr>
                          <a:srgbClr val="0070C0"/>
                        </a:buClr>
                        <a:buFont typeface="Arial" panose="020B0604020202020204" pitchFamily="34" charset="0"/>
                        <a:buChar char="•"/>
                      </a:pPr>
                      <a:r>
                        <a:rPr lang="en-US" sz="1400" b="1" dirty="0">
                          <a:latin typeface="Arial" panose="020B0604020202020204" pitchFamily="34" charset="0"/>
                          <a:cs typeface="Arial" panose="020B0604020202020204" pitchFamily="34" charset="0"/>
                        </a:rPr>
                        <a:t>90-day supply TAF/FTC </a:t>
                      </a:r>
                    </a:p>
                    <a:p>
                      <a:pPr marL="288925" lvl="1" indent="-174625">
                        <a:lnSpc>
                          <a:spcPct val="90000"/>
                        </a:lnSpc>
                        <a:spcAft>
                          <a:spcPts val="600"/>
                        </a:spcAft>
                        <a:buClr>
                          <a:srgbClr val="FFC000"/>
                        </a:buClr>
                        <a:buFont typeface="Arial" panose="020B0604020202020204" pitchFamily="34" charset="0"/>
                        <a:buChar char="–"/>
                      </a:pPr>
                      <a:r>
                        <a:rPr lang="en-US" sz="1400" dirty="0">
                          <a:latin typeface="Arial" panose="020B0604020202020204" pitchFamily="34" charset="0"/>
                          <a:cs typeface="Arial" panose="020B0604020202020204" pitchFamily="34" charset="0"/>
                        </a:rPr>
                        <a:t>Not for those having receptive vaginal sex</a:t>
                      </a:r>
                    </a:p>
                    <a:p>
                      <a:pPr marL="114300" indent="-114300">
                        <a:lnSpc>
                          <a:spcPct val="90000"/>
                        </a:lnSpc>
                        <a:spcAft>
                          <a:spcPts val="600"/>
                        </a:spcAft>
                        <a:buClr>
                          <a:srgbClr val="0070C0"/>
                        </a:buClr>
                        <a:buFont typeface="Arial" panose="020B0604020202020204" pitchFamily="34" charset="0"/>
                        <a:buChar char="•"/>
                      </a:pPr>
                      <a:r>
                        <a:rPr lang="en-US" sz="1400" b="1" i="1" dirty="0">
                          <a:latin typeface="Arial" panose="020B0604020202020204" pitchFamily="34" charset="0"/>
                          <a:cs typeface="Arial" panose="020B0604020202020204" pitchFamily="34" charset="0"/>
                        </a:rPr>
                        <a:t>Optional:</a:t>
                      </a:r>
                      <a:r>
                        <a:rPr lang="en-US" sz="1400" dirty="0">
                          <a:latin typeface="Arial" panose="020B0604020202020204" pitchFamily="34" charset="0"/>
                          <a:cs typeface="Arial" panose="020B0604020202020204" pitchFamily="34" charset="0"/>
                        </a:rPr>
                        <a:t> some clinicians prefer to give a 30-day supply at initiation to enable them to check on the patient sooner</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400" b="1" i="0" kern="1200" dirty="0">
                          <a:solidFill>
                            <a:schemeClr val="dk1"/>
                          </a:solidFill>
                          <a:effectLst/>
                          <a:latin typeface="Arial" panose="020B0604020202020204" pitchFamily="34" charset="0"/>
                          <a:ea typeface="+mn-ea"/>
                          <a:cs typeface="Arial" panose="020B0604020202020204" pitchFamily="34" charset="0"/>
                        </a:rPr>
                        <a:t>Schedule follow-up visit</a:t>
                      </a:r>
                      <a:r>
                        <a:rPr lang="en-US" sz="1400" b="0" i="0" kern="1200" dirty="0">
                          <a:solidFill>
                            <a:schemeClr val="dk1"/>
                          </a:solidFill>
                          <a:effectLst/>
                          <a:latin typeface="Arial" panose="020B0604020202020204" pitchFamily="34" charset="0"/>
                          <a:ea typeface="+mn-ea"/>
                          <a:cs typeface="Arial" panose="020B0604020202020204" pitchFamily="34" charset="0"/>
                        </a:rPr>
                        <a:t> for 30 or 90 days (depending on number of pills supplied)</a:t>
                      </a:r>
                    </a:p>
                    <a:p>
                      <a:pPr>
                        <a:lnSpc>
                          <a:spcPct val="90000"/>
                        </a:lnSpc>
                        <a:spcAft>
                          <a:spcPts val="600"/>
                        </a:spcAft>
                      </a:pPr>
                      <a:endParaRPr lang="en-US" sz="1400" dirty="0">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17037594"/>
                  </a:ext>
                </a:extLst>
              </a:tr>
            </a:tbl>
          </a:graphicData>
        </a:graphic>
      </p:graphicFrame>
    </p:spTree>
    <p:custDataLst>
      <p:tags r:id="rId1"/>
    </p:custDataLst>
    <p:extLst>
      <p:ext uri="{BB962C8B-B14F-4D97-AF65-F5344CB8AC3E}">
        <p14:creationId xmlns:p14="http://schemas.microsoft.com/office/powerpoint/2010/main" val="853600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03081199"/>
              </p:ext>
            </p:extLst>
          </p:nvPr>
        </p:nvGraphicFramePr>
        <p:xfrm>
          <a:off x="609600" y="1600200"/>
          <a:ext cx="10972800" cy="4038600"/>
        </p:xfrm>
        <a:graphic>
          <a:graphicData uri="http://schemas.openxmlformats.org/drawingml/2006/table">
            <a:tbl>
              <a:tblPr firstRow="1" bandRow="1">
                <a:tableStyleId>{2D5ABB26-0587-4C30-8999-92F81FD0307C}</a:tableStyleId>
              </a:tblPr>
              <a:tblGrid>
                <a:gridCol w="10972800">
                  <a:extLst>
                    <a:ext uri="{9D8B030D-6E8A-4147-A177-3AD203B41FA5}">
                      <a16:colId xmlns:a16="http://schemas.microsoft.com/office/drawing/2014/main" val="2888446896"/>
                    </a:ext>
                  </a:extLst>
                </a:gridCol>
              </a:tblGrid>
              <a:tr h="2010558">
                <a:tc>
                  <a:txBody>
                    <a:bodyPr/>
                    <a:lstStyle/>
                    <a:p>
                      <a:pPr marL="0" indent="0">
                        <a:spcBef>
                          <a:spcPts val="0"/>
                        </a:spcBef>
                        <a:spcAft>
                          <a:spcPts val="600"/>
                        </a:spcAft>
                        <a:buClr>
                          <a:schemeClr val="tx2"/>
                        </a:buClr>
                        <a:buFont typeface="Wingdings" panose="05000000000000000000" pitchFamily="2" charset="2"/>
                        <a:buNone/>
                      </a:pPr>
                      <a:r>
                        <a:rPr lang="en-US" sz="2800" dirty="0">
                          <a:latin typeface="Arial" panose="020B0604020202020204" pitchFamily="34" charset="0"/>
                          <a:cs typeface="Arial" panose="020B0604020202020204" pitchFamily="34" charset="0"/>
                        </a:rPr>
                        <a:t>Risk of drug resistance with use of TDF/FTC or TAF/FTC for PrEP in patients with undiagnosed early HIV infection</a:t>
                      </a:r>
                    </a:p>
                    <a:p>
                      <a:pPr marL="174625" lvl="3" indent="-174625">
                        <a:spcBef>
                          <a:spcPts val="0"/>
                        </a:spcBef>
                        <a:spcAft>
                          <a:spcPts val="600"/>
                        </a:spcAft>
                        <a:buClr>
                          <a:srgbClr val="0070C0"/>
                        </a:buClr>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Use of TDF/FTC and TAF/FTC for PrEP is only for HIV-negative individuals</a:t>
                      </a:r>
                      <a:endParaRPr lang="en-US" sz="2400" b="1" dirty="0">
                        <a:latin typeface="Arial" panose="020B0604020202020204" pitchFamily="34" charset="0"/>
                        <a:cs typeface="Arial" panose="020B0604020202020204" pitchFamily="34" charset="0"/>
                      </a:endParaRPr>
                    </a:p>
                  </a:txBody>
                  <a:tcPr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61416412"/>
                  </a:ext>
                </a:extLst>
              </a:tr>
              <a:tr h="2028042">
                <a:tc>
                  <a:txBody>
                    <a:bodyPr/>
                    <a:lstStyle/>
                    <a:p>
                      <a:pPr marL="0" indent="0">
                        <a:spcBef>
                          <a:spcPts val="0"/>
                        </a:spcBef>
                        <a:spcAft>
                          <a:spcPts val="600"/>
                        </a:spcAft>
                        <a:buClr>
                          <a:schemeClr val="tx2"/>
                        </a:buClr>
                        <a:buFont typeface="Wingdings" panose="05000000000000000000" pitchFamily="2" charset="2"/>
                        <a:buNone/>
                      </a:pPr>
                      <a:r>
                        <a:rPr lang="en-US" sz="2800" dirty="0">
                          <a:latin typeface="Arial" panose="020B0604020202020204" pitchFamily="34" charset="0"/>
                          <a:cs typeface="Arial" panose="020B0604020202020204" pitchFamily="34" charset="0"/>
                        </a:rPr>
                        <a:t>Posttreatment acute exacerbation of HBV infection </a:t>
                      </a:r>
                    </a:p>
                    <a:p>
                      <a:pPr marL="174625" lvl="2" indent="-174625">
                        <a:spcBef>
                          <a:spcPts val="0"/>
                        </a:spcBef>
                        <a:spcAft>
                          <a:spcPts val="600"/>
                        </a:spcAft>
                        <a:buClr>
                          <a:srgbClr val="0070C0"/>
                        </a:buClr>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Severe acute exacerbations of HBV have been reported in HBV-infected patients who have discontinued TDF/FTC, and may occur with TAF/FTC</a:t>
                      </a:r>
                    </a:p>
                    <a:p>
                      <a:pPr marL="174625" marR="0" lvl="2" indent="-174625"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lang="en-US" altLang="en-US" sz="2400" dirty="0">
                          <a:latin typeface="Arial" panose="020B0604020202020204" pitchFamily="34" charset="0"/>
                          <a:cs typeface="Arial" panose="020B0604020202020204" pitchFamily="34" charset="0"/>
                        </a:rPr>
                        <a:t>Hepatic function should be monitored closely in these patients</a:t>
                      </a:r>
                    </a:p>
                  </a:txBody>
                  <a:tcPr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8973947"/>
                  </a:ext>
                </a:extLst>
              </a:tr>
            </a:tbl>
          </a:graphicData>
        </a:graphic>
      </p:graphicFrame>
      <p:sp>
        <p:nvSpPr>
          <p:cNvPr id="5" name="Title 4">
            <a:extLst>
              <a:ext uri="{FF2B5EF4-FFF2-40B4-BE49-F238E27FC236}">
                <a16:creationId xmlns:a16="http://schemas.microsoft.com/office/drawing/2014/main" id="{776CE386-D644-4AF4-B685-4D47BA34BE0A}"/>
              </a:ext>
            </a:extLst>
          </p:cNvPr>
          <p:cNvSpPr>
            <a:spLocks noGrp="1"/>
          </p:cNvSpPr>
          <p:nvPr>
            <p:ph type="title"/>
          </p:nvPr>
        </p:nvSpPr>
        <p:spPr>
          <a:xfrm>
            <a:off x="609600" y="266700"/>
            <a:ext cx="10972800" cy="1138773"/>
          </a:xfrm>
        </p:spPr>
        <p:txBody>
          <a:bodyPr/>
          <a:lstStyle/>
          <a:p>
            <a:r>
              <a:rPr lang="en-US" dirty="0"/>
              <a:t>Safety Considerations</a:t>
            </a:r>
            <a:br>
              <a:rPr lang="en-US" sz="3600" b="0" i="1" dirty="0">
                <a:solidFill>
                  <a:schemeClr val="tx1"/>
                </a:solidFill>
              </a:rPr>
            </a:br>
            <a:r>
              <a:rPr lang="en-US" sz="3600" b="0" i="1" dirty="0">
                <a:solidFill>
                  <a:schemeClr val="tx1"/>
                </a:solidFill>
              </a:rPr>
              <a:t>TDF/FTC &amp; TAF/FTC Black Box Warnings</a:t>
            </a:r>
            <a:r>
              <a:rPr lang="en-US" sz="3600" b="0" i="1" baseline="30000" dirty="0">
                <a:solidFill>
                  <a:schemeClr val="tx1"/>
                </a:solidFill>
              </a:rPr>
              <a:t>1,2</a:t>
            </a:r>
            <a:endParaRPr lang="en-US" b="0" i="1" baseline="30000" dirty="0">
              <a:solidFill>
                <a:schemeClr val="tx1"/>
              </a:solidFill>
            </a:endParaRPr>
          </a:p>
        </p:txBody>
      </p:sp>
      <p:sp>
        <p:nvSpPr>
          <p:cNvPr id="7" name="Footer Placeholder 6">
            <a:extLst>
              <a:ext uri="{FF2B5EF4-FFF2-40B4-BE49-F238E27FC236}">
                <a16:creationId xmlns:a16="http://schemas.microsoft.com/office/drawing/2014/main" id="{5BB6BE52-293A-275A-5DAD-1955CD77653A}"/>
              </a:ext>
            </a:extLst>
          </p:cNvPr>
          <p:cNvSpPr>
            <a:spLocks noGrp="1"/>
          </p:cNvSpPr>
          <p:nvPr>
            <p:ph type="ftr" sz="quarter" idx="10"/>
          </p:nvPr>
        </p:nvSpPr>
        <p:spPr>
          <a:xfrm>
            <a:off x="609600" y="6260068"/>
            <a:ext cx="10972800" cy="369332"/>
          </a:xfrm>
        </p:spPr>
        <p:txBody>
          <a:bodyPr/>
          <a:lstStyle/>
          <a:p>
            <a:r>
              <a:rPr lang="en-US" dirty="0"/>
              <a:t>1. </a:t>
            </a:r>
            <a:r>
              <a:rPr lang="en-US" dirty="0" err="1"/>
              <a:t>Drugs@FDA</a:t>
            </a:r>
            <a:r>
              <a:rPr lang="en-US" dirty="0"/>
              <a:t>. https://www.accessdata.fda.gov/drugsatfda_docs/label/2020/021752s061lbl.pdf. Accessed August 22, 2022. 2. Drugs@FDA. </a:t>
            </a:r>
            <a:r>
              <a:rPr lang="en-US" dirty="0">
                <a:effectLst/>
              </a:rPr>
              <a:t>https://www.accessdata.fda.gov/drugsatfda_docs/label/2019/208215s012lbl.pdf</a:t>
            </a:r>
            <a:r>
              <a:rPr lang="en-US" dirty="0"/>
              <a:t>. Accessed August 22, 2022.</a:t>
            </a:r>
          </a:p>
        </p:txBody>
      </p:sp>
    </p:spTree>
    <p:custDataLst>
      <p:tags r:id="rId1"/>
    </p:custDataLst>
    <p:extLst>
      <p:ext uri="{BB962C8B-B14F-4D97-AF65-F5344CB8AC3E}">
        <p14:creationId xmlns:p14="http://schemas.microsoft.com/office/powerpoint/2010/main" val="2996725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22BC-34BB-69BE-DDC2-6B4C7F79DB36}"/>
              </a:ext>
            </a:extLst>
          </p:cNvPr>
          <p:cNvSpPr>
            <a:spLocks noGrp="1"/>
          </p:cNvSpPr>
          <p:nvPr>
            <p:ph type="ctrTitle"/>
          </p:nvPr>
        </p:nvSpPr>
        <p:spPr>
          <a:xfrm>
            <a:off x="609600" y="2385638"/>
            <a:ext cx="10972800" cy="2086725"/>
          </a:xfrm>
        </p:spPr>
        <p:txBody>
          <a:bodyPr/>
          <a:lstStyle/>
          <a:p>
            <a:pPr>
              <a:lnSpc>
                <a:spcPct val="90000"/>
              </a:lnSpc>
            </a:pPr>
            <a:r>
              <a:rPr lang="en-US" sz="7200" dirty="0"/>
              <a:t>Epidemiology and Burden of HIV in the US</a:t>
            </a:r>
          </a:p>
        </p:txBody>
      </p:sp>
    </p:spTree>
    <p:custDataLst>
      <p:tags r:id="rId1"/>
    </p:custDataLst>
    <p:extLst>
      <p:ext uri="{BB962C8B-B14F-4D97-AF65-F5344CB8AC3E}">
        <p14:creationId xmlns:p14="http://schemas.microsoft.com/office/powerpoint/2010/main" val="1093257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BB58C5-77B3-BCB9-8D0A-BADA527772EC}"/>
              </a:ext>
            </a:extLst>
          </p:cNvPr>
          <p:cNvSpPr/>
          <p:nvPr/>
        </p:nvSpPr>
        <p:spPr bwMode="auto">
          <a:xfrm>
            <a:off x="787400" y="4674559"/>
            <a:ext cx="2468880" cy="640080"/>
          </a:xfrm>
          <a:prstGeom prst="rect">
            <a:avLst/>
          </a:prstGeom>
          <a:solidFill>
            <a:schemeClr val="bg1"/>
          </a:solidFill>
          <a:ln w="28575" cap="flat" cmpd="sng" algn="ctr">
            <a:solidFill>
              <a:srgbClr val="0070C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2" name="Title 1"/>
          <p:cNvSpPr>
            <a:spLocks noGrp="1"/>
          </p:cNvSpPr>
          <p:nvPr>
            <p:ph type="title"/>
          </p:nvPr>
        </p:nvSpPr>
        <p:spPr>
          <a:xfrm>
            <a:off x="609600" y="266700"/>
            <a:ext cx="10972800" cy="1138773"/>
          </a:xfrm>
        </p:spPr>
        <p:txBody>
          <a:bodyPr/>
          <a:lstStyle/>
          <a:p>
            <a:r>
              <a:rPr lang="en-US" dirty="0"/>
              <a:t>On-Demand PrEP With Oral TDF/FTC</a:t>
            </a:r>
            <a:br>
              <a:rPr lang="en-US" sz="3600" b="0" i="1" dirty="0">
                <a:solidFill>
                  <a:schemeClr val="tx1"/>
                </a:solidFill>
              </a:rPr>
            </a:br>
            <a:r>
              <a:rPr lang="en-US" sz="3600" b="0" i="1" dirty="0">
                <a:solidFill>
                  <a:schemeClr val="tx1"/>
                </a:solidFill>
              </a:rPr>
              <a:t>An Alternative to a Daily Pill </a:t>
            </a:r>
          </a:p>
        </p:txBody>
      </p:sp>
      <p:sp>
        <p:nvSpPr>
          <p:cNvPr id="4" name="Text Placeholder 3"/>
          <p:cNvSpPr>
            <a:spLocks noGrp="1"/>
          </p:cNvSpPr>
          <p:nvPr>
            <p:ph idx="1"/>
          </p:nvPr>
        </p:nvSpPr>
        <p:spPr>
          <a:xfrm>
            <a:off x="609600" y="1609727"/>
            <a:ext cx="10972800" cy="2963888"/>
          </a:xfrm>
        </p:spPr>
        <p:txBody>
          <a:bodyPr/>
          <a:lstStyle/>
          <a:p>
            <a:r>
              <a:rPr lang="en-US" sz="2000" b="1" dirty="0"/>
              <a:t>On-demand (also called event-driven or 2:1:1) dosing</a:t>
            </a:r>
            <a:r>
              <a:rPr lang="en-US" sz="2000" b="1" baseline="30000" dirty="0"/>
              <a:t>1</a:t>
            </a:r>
          </a:p>
          <a:p>
            <a:pPr lvl="1"/>
            <a:r>
              <a:rPr lang="en-US" sz="1800" dirty="0"/>
              <a:t>Taken at specific time points only around times of anal intercourse</a:t>
            </a:r>
          </a:p>
          <a:p>
            <a:pPr lvl="1"/>
            <a:r>
              <a:rPr lang="en-US" sz="1800" i="1" dirty="0"/>
              <a:t>Recommendations are only for among MSM</a:t>
            </a:r>
          </a:p>
          <a:p>
            <a:pPr lvl="1"/>
            <a:r>
              <a:rPr lang="en-US" sz="1800" i="1" dirty="0"/>
              <a:t>Not for those having receptive vaginal sex or whose HIV risk is solely from IDU </a:t>
            </a:r>
          </a:p>
          <a:p>
            <a:r>
              <a:rPr lang="en-US" sz="2000" dirty="0"/>
              <a:t>Effective HIV prevention for MSM with infrequent sexual encounters and an alternative to daily TDF/FTC</a:t>
            </a:r>
            <a:r>
              <a:rPr lang="en-US" sz="2000" baseline="30000" dirty="0"/>
              <a:t>1</a:t>
            </a:r>
          </a:p>
          <a:p>
            <a:r>
              <a:rPr lang="en-US" sz="2000" dirty="0"/>
              <a:t>Not FDA-approved, however, it is included in the CDC and other US and WHO guidelines</a:t>
            </a:r>
            <a:r>
              <a:rPr lang="en-US" sz="2000" baseline="30000" dirty="0"/>
              <a:t>1,2</a:t>
            </a:r>
          </a:p>
          <a:p>
            <a:r>
              <a:rPr lang="en-US" sz="2000" dirty="0"/>
              <a:t>Some patients may use substances to enhance their sexual experiences (ie, chem sex) and use clean equipment; on-demand dosing is a viable option for these individuals</a:t>
            </a:r>
          </a:p>
        </p:txBody>
      </p:sp>
      <p:sp>
        <p:nvSpPr>
          <p:cNvPr id="7" name="Footer Placeholder 6">
            <a:extLst>
              <a:ext uri="{FF2B5EF4-FFF2-40B4-BE49-F238E27FC236}">
                <a16:creationId xmlns:a16="http://schemas.microsoft.com/office/drawing/2014/main" id="{2B3CB163-924C-4CF4-8920-EE737BAA9F87}"/>
              </a:ext>
            </a:extLst>
          </p:cNvPr>
          <p:cNvSpPr>
            <a:spLocks noGrp="1"/>
          </p:cNvSpPr>
          <p:nvPr>
            <p:ph type="ftr" sz="quarter" idx="10"/>
          </p:nvPr>
        </p:nvSpPr>
        <p:spPr>
          <a:xfrm>
            <a:off x="609600" y="6075402"/>
            <a:ext cx="10972800" cy="553998"/>
          </a:xfrm>
        </p:spPr>
        <p:txBody>
          <a:bodyPr/>
          <a:lstStyle/>
          <a:p>
            <a:r>
              <a:rPr lang="en-US" dirty="0"/>
              <a:t>WHO, World Health Organization.</a:t>
            </a:r>
          </a:p>
          <a:p>
            <a:r>
              <a:rPr lang="en-US" dirty="0"/>
              <a:t>1. Saag MS, et al. </a:t>
            </a:r>
            <a:r>
              <a:rPr lang="en-US" i="1" dirty="0"/>
              <a:t>JAMA</a:t>
            </a:r>
            <a:r>
              <a:rPr lang="en-US" dirty="0"/>
              <a:t>. 2020;324(16):1651-1669; 2. CDC. USPHS. Preexposure Prophylaxis for the Prevention of HIV Infection in the United States—2021 Update. https://www.cdc.gov/hiv/pdf/risk/prep/cdc-hiv-prep-guidelines-2021.pdf. Accessed August 12, 2022.</a:t>
            </a:r>
          </a:p>
        </p:txBody>
      </p:sp>
      <p:grpSp>
        <p:nvGrpSpPr>
          <p:cNvPr id="16" name="Group 15">
            <a:extLst>
              <a:ext uri="{FF2B5EF4-FFF2-40B4-BE49-F238E27FC236}">
                <a16:creationId xmlns:a16="http://schemas.microsoft.com/office/drawing/2014/main" id="{3B87663D-BDAA-E95E-5FAB-95DA19DDD228}"/>
              </a:ext>
            </a:extLst>
          </p:cNvPr>
          <p:cNvGrpSpPr/>
          <p:nvPr/>
        </p:nvGrpSpPr>
        <p:grpSpPr>
          <a:xfrm>
            <a:off x="1036490" y="4838821"/>
            <a:ext cx="1970701" cy="311170"/>
            <a:chOff x="1109402" y="4998178"/>
            <a:chExt cx="1629297" cy="257263"/>
          </a:xfrm>
        </p:grpSpPr>
        <p:pic>
          <p:nvPicPr>
            <p:cNvPr id="11" name="Picture 10">
              <a:extLst>
                <a:ext uri="{FF2B5EF4-FFF2-40B4-BE49-F238E27FC236}">
                  <a16:creationId xmlns:a16="http://schemas.microsoft.com/office/drawing/2014/main" id="{6AC27A35-5D90-E2A5-F6E1-ACE5FCD93943}"/>
                </a:ext>
              </a:extLst>
            </p:cNvPr>
            <p:cNvPicPr>
              <a:picLocks noChangeAspect="1"/>
            </p:cNvPicPr>
            <p:nvPr/>
          </p:nvPicPr>
          <p:blipFill>
            <a:blip r:embed="rId4"/>
            <a:stretch>
              <a:fillRect/>
            </a:stretch>
          </p:blipFill>
          <p:spPr>
            <a:xfrm rot="16200000">
              <a:off x="1360973" y="4746607"/>
              <a:ext cx="257263" cy="760405"/>
            </a:xfrm>
            <a:prstGeom prst="rect">
              <a:avLst/>
            </a:prstGeom>
          </p:spPr>
        </p:pic>
        <p:pic>
          <p:nvPicPr>
            <p:cNvPr id="13" name="Picture 12">
              <a:extLst>
                <a:ext uri="{FF2B5EF4-FFF2-40B4-BE49-F238E27FC236}">
                  <a16:creationId xmlns:a16="http://schemas.microsoft.com/office/drawing/2014/main" id="{CAA6662B-01CC-762F-AAD3-F5B40BE70AA7}"/>
                </a:ext>
              </a:extLst>
            </p:cNvPr>
            <p:cNvPicPr>
              <a:picLocks noChangeAspect="1"/>
            </p:cNvPicPr>
            <p:nvPr/>
          </p:nvPicPr>
          <p:blipFill>
            <a:blip r:embed="rId4"/>
            <a:stretch>
              <a:fillRect/>
            </a:stretch>
          </p:blipFill>
          <p:spPr>
            <a:xfrm rot="16200000">
              <a:off x="2229865" y="4746607"/>
              <a:ext cx="257263" cy="760405"/>
            </a:xfrm>
            <a:prstGeom prst="rect">
              <a:avLst/>
            </a:prstGeom>
          </p:spPr>
        </p:pic>
      </p:grpSp>
      <p:sp>
        <p:nvSpPr>
          <p:cNvPr id="15" name="Rectangle 14">
            <a:extLst>
              <a:ext uri="{FF2B5EF4-FFF2-40B4-BE49-F238E27FC236}">
                <a16:creationId xmlns:a16="http://schemas.microsoft.com/office/drawing/2014/main" id="{085735D8-0958-BE63-7B85-A1BB167558CF}"/>
              </a:ext>
            </a:extLst>
          </p:cNvPr>
          <p:cNvSpPr/>
          <p:nvPr/>
        </p:nvSpPr>
        <p:spPr>
          <a:xfrm>
            <a:off x="783521" y="5417389"/>
            <a:ext cx="2476640" cy="221599"/>
          </a:xfrm>
          <a:prstGeom prst="rect">
            <a:avLst/>
          </a:prstGeom>
        </p:spPr>
        <p:txBody>
          <a:bodyPr wrap="none" lIns="0" tIns="0" rIns="0" bIns="0">
            <a:spAutoFit/>
          </a:bodyPr>
          <a:lstStyle/>
          <a:p>
            <a:pPr algn="ctr">
              <a:lnSpc>
                <a:spcPct val="90000"/>
              </a:lnSpc>
            </a:pPr>
            <a:r>
              <a:rPr lang="en-US" sz="1600" b="1" dirty="0">
                <a:latin typeface="Arial" panose="020B0604020202020204" pitchFamily="34" charset="0"/>
                <a:cs typeface="Arial" panose="020B0604020202020204" pitchFamily="34" charset="0"/>
              </a:rPr>
              <a:t>2 to 24 hours before sex </a:t>
            </a:r>
          </a:p>
        </p:txBody>
      </p:sp>
      <p:sp>
        <p:nvSpPr>
          <p:cNvPr id="17" name="TextBox 16">
            <a:extLst>
              <a:ext uri="{FF2B5EF4-FFF2-40B4-BE49-F238E27FC236}">
                <a16:creationId xmlns:a16="http://schemas.microsoft.com/office/drawing/2014/main" id="{3C52057D-A807-F9BF-252A-AFDFAD8CD7E7}"/>
              </a:ext>
            </a:extLst>
          </p:cNvPr>
          <p:cNvSpPr txBox="1"/>
          <p:nvPr/>
        </p:nvSpPr>
        <p:spPr>
          <a:xfrm>
            <a:off x="3499417" y="4674559"/>
            <a:ext cx="2468880" cy="640080"/>
          </a:xfrm>
          <a:prstGeom prst="rect">
            <a:avLst/>
          </a:prstGeom>
          <a:solidFill>
            <a:srgbClr val="0070C0"/>
          </a:solidFill>
          <a:ln>
            <a:noFill/>
          </a:ln>
        </p:spPr>
        <p:txBody>
          <a:bodyPr wrap="square" anchor="ctr">
            <a:noAutofit/>
          </a:bodyPr>
          <a:lstStyle/>
          <a:p>
            <a:pPr algn="ctr">
              <a:lnSpc>
                <a:spcPct val="90000"/>
              </a:lnSpc>
            </a:pPr>
            <a:r>
              <a:rPr lang="en-US" b="1" dirty="0">
                <a:solidFill>
                  <a:schemeClr val="bg1"/>
                </a:solidFill>
                <a:latin typeface="Arial" panose="020B0604020202020204" pitchFamily="34" charset="0"/>
                <a:cs typeface="Arial" panose="020B0604020202020204" pitchFamily="34" charset="0"/>
              </a:rPr>
              <a:t>Sex</a:t>
            </a:r>
          </a:p>
        </p:txBody>
      </p:sp>
      <p:sp>
        <p:nvSpPr>
          <p:cNvPr id="18" name="Rectangle 17">
            <a:extLst>
              <a:ext uri="{FF2B5EF4-FFF2-40B4-BE49-F238E27FC236}">
                <a16:creationId xmlns:a16="http://schemas.microsoft.com/office/drawing/2014/main" id="{DFF26868-39E7-3F2D-0E58-032C30DDBA17}"/>
              </a:ext>
            </a:extLst>
          </p:cNvPr>
          <p:cNvSpPr/>
          <p:nvPr/>
        </p:nvSpPr>
        <p:spPr bwMode="auto">
          <a:xfrm>
            <a:off x="6211434" y="4674559"/>
            <a:ext cx="2468880" cy="640080"/>
          </a:xfrm>
          <a:prstGeom prst="rect">
            <a:avLst/>
          </a:prstGeom>
          <a:solidFill>
            <a:schemeClr val="bg1"/>
          </a:solidFill>
          <a:ln w="28575" cap="flat" cmpd="sng" algn="ctr">
            <a:solidFill>
              <a:srgbClr val="0070C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pic>
        <p:nvPicPr>
          <p:cNvPr id="21" name="Picture 20">
            <a:extLst>
              <a:ext uri="{FF2B5EF4-FFF2-40B4-BE49-F238E27FC236}">
                <a16:creationId xmlns:a16="http://schemas.microsoft.com/office/drawing/2014/main" id="{1F9E1A60-3037-7C1E-8061-1353D8E4CA6D}"/>
              </a:ext>
            </a:extLst>
          </p:cNvPr>
          <p:cNvPicPr>
            <a:picLocks noChangeAspect="1"/>
          </p:cNvPicPr>
          <p:nvPr/>
        </p:nvPicPr>
        <p:blipFill>
          <a:blip r:embed="rId4"/>
          <a:stretch>
            <a:fillRect/>
          </a:stretch>
        </p:blipFill>
        <p:spPr>
          <a:xfrm rot="16200000">
            <a:off x="7290289" y="4526976"/>
            <a:ext cx="311170" cy="919741"/>
          </a:xfrm>
          <a:prstGeom prst="rect">
            <a:avLst/>
          </a:prstGeom>
        </p:spPr>
      </p:pic>
      <p:sp>
        <p:nvSpPr>
          <p:cNvPr id="22" name="Rectangle 21">
            <a:extLst>
              <a:ext uri="{FF2B5EF4-FFF2-40B4-BE49-F238E27FC236}">
                <a16:creationId xmlns:a16="http://schemas.microsoft.com/office/drawing/2014/main" id="{C4427E94-FB9C-EBED-EAD7-1D4FFF662EDD}"/>
              </a:ext>
            </a:extLst>
          </p:cNvPr>
          <p:cNvSpPr/>
          <p:nvPr/>
        </p:nvSpPr>
        <p:spPr bwMode="auto">
          <a:xfrm>
            <a:off x="8923450" y="4674559"/>
            <a:ext cx="2468880" cy="640080"/>
          </a:xfrm>
          <a:prstGeom prst="rect">
            <a:avLst/>
          </a:prstGeom>
          <a:solidFill>
            <a:schemeClr val="bg1"/>
          </a:solidFill>
          <a:ln w="28575" cap="flat" cmpd="sng" algn="ctr">
            <a:solidFill>
              <a:srgbClr val="0070C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pic>
        <p:nvPicPr>
          <p:cNvPr id="25" name="Picture 24">
            <a:extLst>
              <a:ext uri="{FF2B5EF4-FFF2-40B4-BE49-F238E27FC236}">
                <a16:creationId xmlns:a16="http://schemas.microsoft.com/office/drawing/2014/main" id="{D6C0D3F4-3E0F-4704-B384-5B092E2724FB}"/>
              </a:ext>
            </a:extLst>
          </p:cNvPr>
          <p:cNvPicPr>
            <a:picLocks noChangeAspect="1"/>
          </p:cNvPicPr>
          <p:nvPr/>
        </p:nvPicPr>
        <p:blipFill>
          <a:blip r:embed="rId4"/>
          <a:stretch>
            <a:fillRect/>
          </a:stretch>
        </p:blipFill>
        <p:spPr>
          <a:xfrm rot="16200000">
            <a:off x="10002305" y="4526976"/>
            <a:ext cx="311170" cy="919741"/>
          </a:xfrm>
          <a:prstGeom prst="rect">
            <a:avLst/>
          </a:prstGeom>
        </p:spPr>
      </p:pic>
      <p:sp>
        <p:nvSpPr>
          <p:cNvPr id="26" name="Rectangle 25">
            <a:extLst>
              <a:ext uri="{FF2B5EF4-FFF2-40B4-BE49-F238E27FC236}">
                <a16:creationId xmlns:a16="http://schemas.microsoft.com/office/drawing/2014/main" id="{9490EE84-3ACD-4671-F86F-2FA386E54803}"/>
              </a:ext>
            </a:extLst>
          </p:cNvPr>
          <p:cNvSpPr/>
          <p:nvPr/>
        </p:nvSpPr>
        <p:spPr>
          <a:xfrm>
            <a:off x="6222783" y="5417389"/>
            <a:ext cx="2446183" cy="221599"/>
          </a:xfrm>
          <a:prstGeom prst="rect">
            <a:avLst/>
          </a:prstGeom>
        </p:spPr>
        <p:txBody>
          <a:bodyPr wrap="none" lIns="0" tIns="0" rIns="0" bIns="0">
            <a:spAutoFit/>
          </a:bodyPr>
          <a:lstStyle/>
          <a:p>
            <a:pPr algn="ctr">
              <a:lnSpc>
                <a:spcPct val="90000"/>
              </a:lnSpc>
            </a:pPr>
            <a:r>
              <a:rPr lang="en-US" sz="1600" b="1" dirty="0">
                <a:latin typeface="Arial" panose="020B0604020202020204" pitchFamily="34" charset="0"/>
                <a:cs typeface="Arial" panose="020B0604020202020204" pitchFamily="34" charset="0"/>
              </a:rPr>
              <a:t>24 hours after first 2 pills</a:t>
            </a:r>
          </a:p>
        </p:txBody>
      </p:sp>
      <p:sp>
        <p:nvSpPr>
          <p:cNvPr id="27" name="Rectangle 26">
            <a:extLst>
              <a:ext uri="{FF2B5EF4-FFF2-40B4-BE49-F238E27FC236}">
                <a16:creationId xmlns:a16="http://schemas.microsoft.com/office/drawing/2014/main" id="{05D7E1DD-99B0-E0C0-4FCB-61C6C93D33D2}"/>
              </a:ext>
            </a:extLst>
          </p:cNvPr>
          <p:cNvSpPr/>
          <p:nvPr/>
        </p:nvSpPr>
        <p:spPr>
          <a:xfrm>
            <a:off x="8934799" y="5417389"/>
            <a:ext cx="2446183" cy="221599"/>
          </a:xfrm>
          <a:prstGeom prst="rect">
            <a:avLst/>
          </a:prstGeom>
        </p:spPr>
        <p:txBody>
          <a:bodyPr wrap="none" lIns="0" tIns="0" rIns="0" bIns="0">
            <a:spAutoFit/>
          </a:bodyPr>
          <a:lstStyle/>
          <a:p>
            <a:pPr algn="ctr">
              <a:lnSpc>
                <a:spcPct val="90000"/>
              </a:lnSpc>
            </a:pPr>
            <a:r>
              <a:rPr lang="en-US" sz="1600" b="1" dirty="0">
                <a:latin typeface="Arial" panose="020B0604020202020204" pitchFamily="34" charset="0"/>
                <a:cs typeface="Arial" panose="020B0604020202020204" pitchFamily="34" charset="0"/>
              </a:rPr>
              <a:t>48 hours after first 2 pills</a:t>
            </a:r>
          </a:p>
        </p:txBody>
      </p:sp>
      <p:cxnSp>
        <p:nvCxnSpPr>
          <p:cNvPr id="28" name="Connector: Elbow 27">
            <a:extLst>
              <a:ext uri="{FF2B5EF4-FFF2-40B4-BE49-F238E27FC236}">
                <a16:creationId xmlns:a16="http://schemas.microsoft.com/office/drawing/2014/main" id="{5EB51CD7-569B-BECC-5294-B8633EA9129E}"/>
              </a:ext>
            </a:extLst>
          </p:cNvPr>
          <p:cNvCxnSpPr>
            <a:cxnSpLocks/>
            <a:stCxn id="15" idx="2"/>
            <a:endCxn id="26" idx="2"/>
          </p:cNvCxnSpPr>
          <p:nvPr/>
        </p:nvCxnSpPr>
        <p:spPr>
          <a:xfrm rot="16200000" flipH="1">
            <a:off x="4733858" y="2926971"/>
            <a:ext cx="12700" cy="5424034"/>
          </a:xfrm>
          <a:prstGeom prst="bentConnector3">
            <a:avLst>
              <a:gd name="adj1" fmla="val 1800000"/>
            </a:avLst>
          </a:prstGeom>
          <a:ln w="508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811582C2-3E20-5DFB-5308-1403B2542764}"/>
              </a:ext>
            </a:extLst>
          </p:cNvPr>
          <p:cNvCxnSpPr>
            <a:cxnSpLocks/>
            <a:stCxn id="15" idx="2"/>
            <a:endCxn id="27" idx="2"/>
          </p:cNvCxnSpPr>
          <p:nvPr/>
        </p:nvCxnSpPr>
        <p:spPr>
          <a:xfrm rot="16200000" flipH="1">
            <a:off x="6089866" y="1570963"/>
            <a:ext cx="12700" cy="8136050"/>
          </a:xfrm>
          <a:prstGeom prst="bentConnector3">
            <a:avLst>
              <a:gd name="adj1" fmla="val 1800000"/>
            </a:avLst>
          </a:prstGeom>
          <a:ln w="508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9B4314C1-AFA1-90FC-B609-7B070989BDB9}"/>
              </a:ext>
            </a:extLst>
          </p:cNvPr>
          <p:cNvCxnSpPr>
            <a:cxnSpLocks/>
            <a:stCxn id="15" idx="3"/>
            <a:endCxn id="17" idx="2"/>
          </p:cNvCxnSpPr>
          <p:nvPr/>
        </p:nvCxnSpPr>
        <p:spPr>
          <a:xfrm flipV="1">
            <a:off x="3260161" y="5314639"/>
            <a:ext cx="1473696" cy="213550"/>
          </a:xfrm>
          <a:prstGeom prst="bentConnector2">
            <a:avLst/>
          </a:prstGeom>
          <a:ln w="508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26299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E2F8AD-C27A-96A5-78F4-3A4CA26685F0}"/>
              </a:ext>
            </a:extLst>
          </p:cNvPr>
          <p:cNvSpPr>
            <a:spLocks noGrp="1"/>
          </p:cNvSpPr>
          <p:nvPr>
            <p:ph type="ctrTitle"/>
          </p:nvPr>
        </p:nvSpPr>
        <p:spPr>
          <a:xfrm>
            <a:off x="609600" y="2545682"/>
            <a:ext cx="10972800" cy="1766637"/>
          </a:xfrm>
        </p:spPr>
        <p:txBody>
          <a:bodyPr/>
          <a:lstStyle/>
          <a:p>
            <a:r>
              <a:rPr lang="en-US" sz="6400" dirty="0"/>
              <a:t>Evidence for CAB Long-Acting Injectable (LAI) PrEP</a:t>
            </a:r>
          </a:p>
        </p:txBody>
      </p:sp>
    </p:spTree>
    <p:custDataLst>
      <p:tags r:id="rId1"/>
    </p:custDataLst>
    <p:extLst>
      <p:ext uri="{BB962C8B-B14F-4D97-AF65-F5344CB8AC3E}">
        <p14:creationId xmlns:p14="http://schemas.microsoft.com/office/powerpoint/2010/main" val="2575844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D7BC-E08C-4C4B-893C-4A9D44108843}"/>
              </a:ext>
            </a:extLst>
          </p:cNvPr>
          <p:cNvSpPr>
            <a:spLocks noGrp="1"/>
          </p:cNvSpPr>
          <p:nvPr>
            <p:ph type="title"/>
          </p:nvPr>
        </p:nvSpPr>
        <p:spPr>
          <a:xfrm>
            <a:off x="609600" y="266700"/>
            <a:ext cx="10972800" cy="1138773"/>
          </a:xfrm>
        </p:spPr>
        <p:txBody>
          <a:bodyPr/>
          <a:lstStyle/>
          <a:p>
            <a:r>
              <a:rPr lang="en-US" dirty="0"/>
              <a:t>PrEP Efficacy</a:t>
            </a:r>
            <a:br>
              <a:rPr lang="en-US" sz="3600" b="0" i="1" dirty="0">
                <a:solidFill>
                  <a:schemeClr val="tx1"/>
                </a:solidFill>
              </a:rPr>
            </a:br>
            <a:r>
              <a:rPr lang="en-US" sz="3600" b="0" i="1" dirty="0">
                <a:solidFill>
                  <a:schemeClr val="tx1"/>
                </a:solidFill>
              </a:rPr>
              <a:t>CAB vs TDF/FTC</a:t>
            </a:r>
            <a:endParaRPr lang="en-US" b="0" i="1" dirty="0">
              <a:solidFill>
                <a:schemeClr val="tx1"/>
              </a:solidFill>
            </a:endParaRPr>
          </a:p>
        </p:txBody>
      </p:sp>
      <p:sp>
        <p:nvSpPr>
          <p:cNvPr id="23" name="Content Placeholder 22">
            <a:extLst>
              <a:ext uri="{FF2B5EF4-FFF2-40B4-BE49-F238E27FC236}">
                <a16:creationId xmlns:a16="http://schemas.microsoft.com/office/drawing/2014/main" id="{627197DD-A6C1-0C9F-81A5-1F62DEE312DA}"/>
              </a:ext>
            </a:extLst>
          </p:cNvPr>
          <p:cNvSpPr>
            <a:spLocks noGrp="1"/>
          </p:cNvSpPr>
          <p:nvPr>
            <p:ph idx="1"/>
          </p:nvPr>
        </p:nvSpPr>
        <p:spPr>
          <a:xfrm>
            <a:off x="609600" y="1609727"/>
            <a:ext cx="10972800" cy="480131"/>
          </a:xfrm>
        </p:spPr>
        <p:txBody>
          <a:bodyPr/>
          <a:lstStyle/>
          <a:p>
            <a:pPr marL="0" indent="0" algn="ctr">
              <a:buNone/>
            </a:pPr>
            <a:r>
              <a:rPr lang="en-US" b="1" dirty="0">
                <a:solidFill>
                  <a:srgbClr val="0070C0"/>
                </a:solidFill>
              </a:rPr>
              <a:t>HPTN 083 Trial Results</a:t>
            </a:r>
          </a:p>
        </p:txBody>
      </p:sp>
      <p:sp>
        <p:nvSpPr>
          <p:cNvPr id="3" name="Footer Placeholder 2">
            <a:extLst>
              <a:ext uri="{FF2B5EF4-FFF2-40B4-BE49-F238E27FC236}">
                <a16:creationId xmlns:a16="http://schemas.microsoft.com/office/drawing/2014/main" id="{90C472AF-7B91-4239-9AC1-13BA3626F6E4}"/>
              </a:ext>
            </a:extLst>
          </p:cNvPr>
          <p:cNvSpPr>
            <a:spLocks noGrp="1"/>
          </p:cNvSpPr>
          <p:nvPr>
            <p:ph type="ftr" sz="quarter" idx="10"/>
          </p:nvPr>
        </p:nvSpPr>
        <p:spPr>
          <a:xfrm>
            <a:off x="609600" y="5706071"/>
            <a:ext cx="10277170" cy="923330"/>
          </a:xfrm>
        </p:spPr>
        <p:txBody>
          <a:bodyPr/>
          <a:lstStyle/>
          <a:p>
            <a:r>
              <a:rPr lang="en-US" baseline="30000" dirty="0"/>
              <a:t>a</a:t>
            </a:r>
            <a:r>
              <a:rPr lang="en-US" i="1" dirty="0"/>
              <a:t>P</a:t>
            </a:r>
            <a:r>
              <a:rPr lang="en-US" dirty="0"/>
              <a:t>&lt;0.0001.</a:t>
            </a:r>
          </a:p>
          <a:p>
            <a:r>
              <a:rPr lang="en-US" dirty="0"/>
              <a:t>HPTN, HIV Prevention Trials Network; IM, intramuscular. </a:t>
            </a:r>
          </a:p>
          <a:p>
            <a:r>
              <a:rPr lang="en-US" dirty="0"/>
              <a:t>Double-blind, double-dummy, noninferiority trial to compare LAI CAB at 600 mg IM every 8 weeks with daily oral TDF/FTC in cisgender MSM and TGW who have sex with men over 153 weeks. </a:t>
            </a:r>
          </a:p>
          <a:p>
            <a:r>
              <a:rPr lang="da-DK" dirty="0"/>
              <a:t>Landovitz RJ, et al. </a:t>
            </a:r>
            <a:r>
              <a:rPr lang="da-DK" i="1" dirty="0"/>
              <a:t>N Engl J Med</a:t>
            </a:r>
            <a:r>
              <a:rPr lang="da-DK" dirty="0"/>
              <a:t>. 2021;385(7):595-608. </a:t>
            </a:r>
            <a:endParaRPr lang="en-US" dirty="0"/>
          </a:p>
        </p:txBody>
      </p:sp>
      <p:sp>
        <p:nvSpPr>
          <p:cNvPr id="5" name="Content Placeholder 10">
            <a:extLst>
              <a:ext uri="{FF2B5EF4-FFF2-40B4-BE49-F238E27FC236}">
                <a16:creationId xmlns:a16="http://schemas.microsoft.com/office/drawing/2014/main" id="{FD1FAF6E-9077-4D7F-ACB8-BC40FF0394C8}"/>
              </a:ext>
            </a:extLst>
          </p:cNvPr>
          <p:cNvSpPr txBox="1">
            <a:spLocks/>
          </p:cNvSpPr>
          <p:nvPr/>
        </p:nvSpPr>
        <p:spPr>
          <a:xfrm>
            <a:off x="3989506" y="1127626"/>
            <a:ext cx="4038600" cy="424732"/>
          </a:xfrm>
          <a:prstGeom prst="rect">
            <a:avLst/>
          </a:prstGeom>
        </p:spPr>
        <p:txBody>
          <a:bodyPr/>
          <a:lstStyle>
            <a:lvl1pPr marL="169863" indent="-169863" algn="l" rtl="0" eaLnBrk="0" fontAlgn="base" hangingPunct="0">
              <a:lnSpc>
                <a:spcPct val="90000"/>
              </a:lnSpc>
              <a:spcBef>
                <a:spcPts val="600"/>
              </a:spcBef>
              <a:spcAft>
                <a:spcPct val="0"/>
              </a:spcAft>
              <a:buClr>
                <a:srgbClr val="00AEEF"/>
              </a:buClr>
              <a:buChar char="•"/>
              <a:defRPr sz="3200" kern="1200">
                <a:solidFill>
                  <a:schemeClr val="tx1"/>
                </a:solidFill>
                <a:latin typeface="+mn-lt"/>
                <a:ea typeface="+mn-ea"/>
                <a:cs typeface="+mn-cs"/>
              </a:defRPr>
            </a:lvl1pPr>
            <a:lvl2pPr marL="457200" indent="-287338" algn="l" rtl="0" eaLnBrk="0" fontAlgn="base" hangingPunct="0">
              <a:lnSpc>
                <a:spcPct val="90000"/>
              </a:lnSpc>
              <a:spcBef>
                <a:spcPts val="600"/>
              </a:spcBef>
              <a:spcAft>
                <a:spcPct val="0"/>
              </a:spcAft>
              <a:buClr>
                <a:srgbClr val="8DC63F"/>
              </a:buClr>
              <a:buFont typeface="Arial" panose="020B0604020202020204" pitchFamily="34" charset="0"/>
              <a:buChar char="–"/>
              <a:defRPr sz="2800" kern="1200">
                <a:solidFill>
                  <a:schemeClr val="tx1"/>
                </a:solidFill>
                <a:latin typeface="+mn-lt"/>
                <a:ea typeface="+mn-ea"/>
                <a:cs typeface="+mn-cs"/>
              </a:defRPr>
            </a:lvl2pPr>
            <a:lvl3pPr marL="627063" indent="-169863" algn="l" rtl="0" eaLnBrk="0" fontAlgn="base" hangingPunct="0">
              <a:lnSpc>
                <a:spcPct val="90000"/>
              </a:lnSpc>
              <a:spcBef>
                <a:spcPts val="600"/>
              </a:spcBef>
              <a:spcAft>
                <a:spcPct val="0"/>
              </a:spcAft>
              <a:buClr>
                <a:srgbClr val="FBB040"/>
              </a:buClr>
              <a:buChar char="•"/>
              <a:defRPr sz="2000" kern="1200">
                <a:solidFill>
                  <a:schemeClr val="tx1"/>
                </a:solidFill>
                <a:latin typeface="+mn-lt"/>
                <a:ea typeface="+mn-ea"/>
                <a:cs typeface="+mn-cs"/>
              </a:defRPr>
            </a:lvl3pPr>
            <a:lvl4pPr marL="804863" indent="-177800" algn="l" rtl="0" eaLnBrk="0" fontAlgn="base" hangingPunct="0">
              <a:lnSpc>
                <a:spcPct val="90000"/>
              </a:lnSpc>
              <a:spcBef>
                <a:spcPts val="600"/>
              </a:spcBef>
              <a:spcAft>
                <a:spcPct val="0"/>
              </a:spcAft>
              <a:buClr>
                <a:srgbClr val="00AEEF"/>
              </a:buClr>
              <a:buFont typeface="Arial" panose="020B0604020202020204" pitchFamily="34" charset="0"/>
              <a:buChar char="–"/>
              <a:defRPr sz="1800" kern="1200">
                <a:solidFill>
                  <a:schemeClr val="tx1"/>
                </a:solidFill>
                <a:latin typeface="+mn-lt"/>
                <a:ea typeface="+mn-ea"/>
                <a:cs typeface="+mn-cs"/>
              </a:defRPr>
            </a:lvl4pPr>
            <a:lvl5pPr marL="973138" indent="-168275" algn="l" rtl="0" eaLnBrk="0" fontAlgn="base" hangingPunct="0">
              <a:lnSpc>
                <a:spcPct val="90000"/>
              </a:lnSpc>
              <a:spcBef>
                <a:spcPts val="600"/>
              </a:spcBef>
              <a:spcAft>
                <a:spcPct val="0"/>
              </a:spcAft>
              <a:buClr>
                <a:schemeClr val="hlink"/>
              </a:buClr>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b="1" dirty="0"/>
          </a:p>
        </p:txBody>
      </p:sp>
      <p:sp>
        <p:nvSpPr>
          <p:cNvPr id="14" name="TextBox 13">
            <a:extLst>
              <a:ext uri="{FF2B5EF4-FFF2-40B4-BE49-F238E27FC236}">
                <a16:creationId xmlns:a16="http://schemas.microsoft.com/office/drawing/2014/main" id="{2BA1A926-E670-6BFF-807C-7D5F989C113D}"/>
              </a:ext>
            </a:extLst>
          </p:cNvPr>
          <p:cNvSpPr txBox="1"/>
          <p:nvPr/>
        </p:nvSpPr>
        <p:spPr>
          <a:xfrm>
            <a:off x="602680" y="5204535"/>
            <a:ext cx="10979720" cy="447815"/>
          </a:xfrm>
          <a:prstGeom prst="rect">
            <a:avLst/>
          </a:prstGeom>
          <a:solidFill>
            <a:srgbClr val="1B3F73"/>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defPPr>
              <a:defRPr lang="en-US"/>
            </a:defPPr>
            <a:lvl1pPr indent="0" algn="ctr" defTabSz="1097280" eaLnBrk="0" fontAlgn="base" hangingPunct="0">
              <a:lnSpc>
                <a:spcPct val="90000"/>
              </a:lnSpc>
              <a:spcBef>
                <a:spcPct val="0"/>
              </a:spcBef>
              <a:spcAft>
                <a:spcPct val="0"/>
              </a:spcAft>
              <a:buClr>
                <a:srgbClr val="00AEEF"/>
              </a:buClr>
              <a:buNone/>
              <a:defRPr sz="2100" b="1">
                <a:solidFill>
                  <a:srgbClr val="FFFFFF"/>
                </a:solidFill>
                <a:latin typeface="Arial" panose="020B0604020202020204" pitchFamily="34" charset="0"/>
                <a:cs typeface="Arial" panose="020B0604020202020204" pitchFamily="34" charset="0"/>
              </a:defRPr>
            </a:lvl1pPr>
            <a:lvl2pPr marL="639763" indent="-296863" eaLnBrk="0" fontAlgn="base" hangingPunct="0">
              <a:lnSpc>
                <a:spcPct val="90000"/>
              </a:lnSpc>
              <a:spcBef>
                <a:spcPct val="20000"/>
              </a:spcBef>
              <a:spcAft>
                <a:spcPct val="0"/>
              </a:spcAft>
              <a:buClr>
                <a:srgbClr val="8DC63F"/>
              </a:buClr>
              <a:buFont typeface="Arial" panose="020B0604020202020204" pitchFamily="34" charset="0"/>
              <a:buChar char="–"/>
              <a:defRPr sz="2400"/>
            </a:lvl2pPr>
            <a:lvl3pPr indent="-160338" eaLnBrk="0" fontAlgn="base" hangingPunct="0">
              <a:lnSpc>
                <a:spcPct val="90000"/>
              </a:lnSpc>
              <a:spcBef>
                <a:spcPct val="20000"/>
              </a:spcBef>
              <a:spcAft>
                <a:spcPct val="0"/>
              </a:spcAft>
              <a:buClr>
                <a:srgbClr val="FBB040"/>
              </a:buClr>
              <a:buChar char="•"/>
              <a:defRPr sz="2000"/>
            </a:lvl3pPr>
            <a:lvl4pPr marL="1263650" indent="-234950" eaLnBrk="0" fontAlgn="base" hangingPunct="0">
              <a:lnSpc>
                <a:spcPct val="90000"/>
              </a:lnSpc>
              <a:spcBef>
                <a:spcPct val="20000"/>
              </a:spcBef>
              <a:spcAft>
                <a:spcPct val="0"/>
              </a:spcAft>
              <a:buClr>
                <a:srgbClr val="00AEEF"/>
              </a:buClr>
              <a:buFont typeface="Arial" panose="020B0604020202020204" pitchFamily="34" charset="0"/>
              <a:buChar char="–"/>
            </a:lvl4pPr>
            <a:lvl5pPr marL="1554163" indent="-176213" eaLnBrk="0" fontAlgn="base" hangingPunct="0">
              <a:lnSpc>
                <a:spcPct val="90000"/>
              </a:lnSpc>
              <a:spcBef>
                <a:spcPct val="20000"/>
              </a:spcBef>
              <a:spcAft>
                <a:spcPct val="0"/>
              </a:spcAft>
              <a:buClr>
                <a:schemeClr val="hlink"/>
              </a:buClr>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sz="1900" dirty="0"/>
              <a:t>CAB was statistically superior to TDF/FTC in preventing HIV infection among MSM and TGW</a:t>
            </a:r>
          </a:p>
        </p:txBody>
      </p:sp>
      <p:sp>
        <p:nvSpPr>
          <p:cNvPr id="60" name="Rectangle 59">
            <a:extLst>
              <a:ext uri="{FF2B5EF4-FFF2-40B4-BE49-F238E27FC236}">
                <a16:creationId xmlns:a16="http://schemas.microsoft.com/office/drawing/2014/main" id="{9EC21BD2-CA3C-49E2-AA5B-22D6185C4820}"/>
              </a:ext>
            </a:extLst>
          </p:cNvPr>
          <p:cNvSpPr/>
          <p:nvPr/>
        </p:nvSpPr>
        <p:spPr bwMode="auto">
          <a:xfrm>
            <a:off x="3257860" y="3078698"/>
            <a:ext cx="541409" cy="1755814"/>
          </a:xfrm>
          <a:prstGeom prst="rect">
            <a:avLst/>
          </a:prstGeom>
          <a:solidFill>
            <a:schemeClr val="bg1">
              <a:lumMod val="95000"/>
            </a:schemeClr>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914400" eaLnBrk="0" fontAlgn="base" hangingPunct="0">
              <a:spcBef>
                <a:spcPct val="0"/>
              </a:spcBef>
              <a:spcAft>
                <a:spcPct val="0"/>
              </a:spcAft>
            </a:pPr>
            <a:endParaRPr lang="en-US" sz="700" dirty="0">
              <a:solidFill>
                <a:schemeClr val="bg1"/>
              </a:solidFill>
              <a:latin typeface="Arial" panose="020B0604020202020204" pitchFamily="34" charset="0"/>
              <a:cs typeface="Arial" panose="020B0604020202020204" pitchFamily="34" charset="0"/>
            </a:endParaRPr>
          </a:p>
        </p:txBody>
      </p:sp>
      <p:graphicFrame>
        <p:nvGraphicFramePr>
          <p:cNvPr id="69" name="Chart 68">
            <a:extLst>
              <a:ext uri="{FF2B5EF4-FFF2-40B4-BE49-F238E27FC236}">
                <a16:creationId xmlns:a16="http://schemas.microsoft.com/office/drawing/2014/main" id="{3E1675EA-D4CD-4A65-3DD7-F8BDD26C3B20}"/>
              </a:ext>
            </a:extLst>
          </p:cNvPr>
          <p:cNvGraphicFramePr/>
          <p:nvPr>
            <p:extLst>
              <p:ext uri="{D42A27DB-BD31-4B8C-83A1-F6EECF244321}">
                <p14:modId xmlns:p14="http://schemas.microsoft.com/office/powerpoint/2010/main" val="2370613457"/>
              </p:ext>
            </p:extLst>
          </p:nvPr>
        </p:nvGraphicFramePr>
        <p:xfrm>
          <a:off x="6780168" y="2437659"/>
          <a:ext cx="4802232" cy="2668503"/>
        </p:xfrm>
        <a:graphic>
          <a:graphicData uri="http://schemas.openxmlformats.org/drawingml/2006/chart">
            <c:chart xmlns:c="http://schemas.openxmlformats.org/drawingml/2006/chart" xmlns:r="http://schemas.openxmlformats.org/officeDocument/2006/relationships" r:id="rId4"/>
          </a:graphicData>
        </a:graphic>
      </p:graphicFrame>
      <p:grpSp>
        <p:nvGrpSpPr>
          <p:cNvPr id="71" name="Group 70">
            <a:extLst>
              <a:ext uri="{FF2B5EF4-FFF2-40B4-BE49-F238E27FC236}">
                <a16:creationId xmlns:a16="http://schemas.microsoft.com/office/drawing/2014/main" id="{E09729FD-F0FA-8317-2AB9-473C40B529F5}"/>
              </a:ext>
            </a:extLst>
          </p:cNvPr>
          <p:cNvGrpSpPr/>
          <p:nvPr/>
        </p:nvGrpSpPr>
        <p:grpSpPr>
          <a:xfrm>
            <a:off x="2567419" y="2984276"/>
            <a:ext cx="1238511" cy="1850235"/>
            <a:chOff x="2567419" y="2147227"/>
            <a:chExt cx="1238511" cy="2536394"/>
          </a:xfrm>
        </p:grpSpPr>
        <p:cxnSp>
          <p:nvCxnSpPr>
            <p:cNvPr id="73" name="Straight Connector 72">
              <a:extLst>
                <a:ext uri="{FF2B5EF4-FFF2-40B4-BE49-F238E27FC236}">
                  <a16:creationId xmlns:a16="http://schemas.microsoft.com/office/drawing/2014/main" id="{2A305B6A-534C-D2F5-4BDC-162A5834949B}"/>
                </a:ext>
              </a:extLst>
            </p:cNvPr>
            <p:cNvCxnSpPr>
              <a:cxnSpLocks/>
            </p:cNvCxnSpPr>
            <p:nvPr/>
          </p:nvCxnSpPr>
          <p:spPr>
            <a:xfrm>
              <a:off x="2567419" y="2147227"/>
              <a:ext cx="0" cy="2536394"/>
            </a:xfrm>
            <a:prstGeom prst="line">
              <a:avLst/>
            </a:prstGeom>
            <a:ln w="28575" cmpd="sng">
              <a:solidFill>
                <a:schemeClr val="tx1"/>
              </a:solidFill>
            </a:ln>
          </p:spPr>
          <p:style>
            <a:lnRef idx="1">
              <a:schemeClr val="accent5"/>
            </a:lnRef>
            <a:fillRef idx="0">
              <a:schemeClr val="accent5"/>
            </a:fillRef>
            <a:effectRef idx="0">
              <a:schemeClr val="accent5"/>
            </a:effectRef>
            <a:fontRef idx="minor">
              <a:schemeClr val="tx1"/>
            </a:fontRef>
          </p:style>
        </p:cxnSp>
        <p:cxnSp>
          <p:nvCxnSpPr>
            <p:cNvPr id="75" name="Straight Connector 74">
              <a:extLst>
                <a:ext uri="{FF2B5EF4-FFF2-40B4-BE49-F238E27FC236}">
                  <a16:creationId xmlns:a16="http://schemas.microsoft.com/office/drawing/2014/main" id="{E909AC1F-ED3C-3B31-505B-BFFEB035011A}"/>
                </a:ext>
              </a:extLst>
            </p:cNvPr>
            <p:cNvCxnSpPr>
              <a:cxnSpLocks/>
            </p:cNvCxnSpPr>
            <p:nvPr/>
          </p:nvCxnSpPr>
          <p:spPr>
            <a:xfrm>
              <a:off x="3250742" y="2147227"/>
              <a:ext cx="0" cy="2536394"/>
            </a:xfrm>
            <a:prstGeom prst="line">
              <a:avLst/>
            </a:prstGeom>
            <a:ln w="28575" cmpd="sng">
              <a:solidFill>
                <a:schemeClr val="tx1"/>
              </a:solidFill>
              <a:prstDash val="sysDot"/>
            </a:ln>
          </p:spPr>
          <p:style>
            <a:lnRef idx="1">
              <a:schemeClr val="accent5"/>
            </a:lnRef>
            <a:fillRef idx="0">
              <a:schemeClr val="accent5"/>
            </a:fillRef>
            <a:effectRef idx="0">
              <a:schemeClr val="accent5"/>
            </a:effectRef>
            <a:fontRef idx="minor">
              <a:schemeClr val="tx1"/>
            </a:fontRef>
          </p:style>
        </p:cxnSp>
        <p:cxnSp>
          <p:nvCxnSpPr>
            <p:cNvPr id="76" name="Straight Connector 75">
              <a:extLst>
                <a:ext uri="{FF2B5EF4-FFF2-40B4-BE49-F238E27FC236}">
                  <a16:creationId xmlns:a16="http://schemas.microsoft.com/office/drawing/2014/main" id="{10F7CD09-3C7A-39B4-F7BD-C37A5B3489A7}"/>
                </a:ext>
              </a:extLst>
            </p:cNvPr>
            <p:cNvCxnSpPr>
              <a:cxnSpLocks/>
            </p:cNvCxnSpPr>
            <p:nvPr/>
          </p:nvCxnSpPr>
          <p:spPr>
            <a:xfrm>
              <a:off x="3805930" y="2147227"/>
              <a:ext cx="0" cy="2536394"/>
            </a:xfrm>
            <a:prstGeom prst="line">
              <a:avLst/>
            </a:prstGeom>
            <a:ln w="28575" cmpd="sng">
              <a:solidFill>
                <a:schemeClr val="tx1"/>
              </a:solidFill>
            </a:ln>
          </p:spPr>
          <p:style>
            <a:lnRef idx="1">
              <a:schemeClr val="accent5"/>
            </a:lnRef>
            <a:fillRef idx="0">
              <a:schemeClr val="accent5"/>
            </a:fillRef>
            <a:effectRef idx="0">
              <a:schemeClr val="accent5"/>
            </a:effectRef>
            <a:fontRef idx="minor">
              <a:schemeClr val="tx1"/>
            </a:fontRef>
          </p:style>
        </p:cxnSp>
      </p:grpSp>
      <p:sp>
        <p:nvSpPr>
          <p:cNvPr id="77" name="Content Placeholder 53">
            <a:extLst>
              <a:ext uri="{FF2B5EF4-FFF2-40B4-BE49-F238E27FC236}">
                <a16:creationId xmlns:a16="http://schemas.microsoft.com/office/drawing/2014/main" id="{99D3ED8D-793A-27F0-462F-2E7FD93A9622}"/>
              </a:ext>
            </a:extLst>
          </p:cNvPr>
          <p:cNvSpPr txBox="1">
            <a:spLocks/>
          </p:cNvSpPr>
          <p:nvPr/>
        </p:nvSpPr>
        <p:spPr bwMode="auto">
          <a:xfrm>
            <a:off x="1711019" y="2061744"/>
            <a:ext cx="3181961" cy="31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defPPr>
              <a:defRPr lang="en-US"/>
            </a:defPPr>
            <a:lvl1pPr indent="0" algn="ctr" eaLnBrk="0" fontAlgn="base" hangingPunct="0">
              <a:lnSpc>
                <a:spcPct val="90000"/>
              </a:lnSpc>
              <a:spcBef>
                <a:spcPts val="600"/>
              </a:spcBef>
              <a:spcAft>
                <a:spcPct val="0"/>
              </a:spcAft>
              <a:buClr>
                <a:srgbClr val="00AEEF"/>
              </a:buClr>
              <a:buNone/>
              <a:defRPr sz="2400" b="1"/>
            </a:lvl1pPr>
            <a:lvl2pPr marL="400034" indent="-225416" eaLnBrk="0" fontAlgn="base" hangingPunct="0">
              <a:lnSpc>
                <a:spcPct val="90000"/>
              </a:lnSpc>
              <a:spcBef>
                <a:spcPts val="600"/>
              </a:spcBef>
              <a:spcAft>
                <a:spcPct val="0"/>
              </a:spcAft>
              <a:buClr>
                <a:srgbClr val="8DC63F"/>
              </a:buClr>
              <a:buFont typeface="Arial" panose="020B0604020202020204" pitchFamily="34" charset="0"/>
              <a:buChar char="–"/>
              <a:defRPr sz="2800"/>
            </a:lvl2pPr>
            <a:lvl3pPr marL="514330" indent="-114295" eaLnBrk="0" fontAlgn="base" hangingPunct="0">
              <a:lnSpc>
                <a:spcPct val="90000"/>
              </a:lnSpc>
              <a:spcBef>
                <a:spcPts val="600"/>
              </a:spcBef>
              <a:spcAft>
                <a:spcPct val="0"/>
              </a:spcAft>
              <a:buClr>
                <a:srgbClr val="FBB040"/>
              </a:buClr>
              <a:buChar char="•"/>
              <a:defRPr sz="2000"/>
            </a:lvl3pPr>
            <a:lvl4pPr marL="804863" indent="-177800" eaLnBrk="0" fontAlgn="base" hangingPunct="0">
              <a:lnSpc>
                <a:spcPct val="90000"/>
              </a:lnSpc>
              <a:spcBef>
                <a:spcPts val="600"/>
              </a:spcBef>
              <a:spcAft>
                <a:spcPct val="0"/>
              </a:spcAft>
              <a:buClr>
                <a:srgbClr val="00AEEF"/>
              </a:buClr>
              <a:buFont typeface="Arial" panose="020B0604020202020204" pitchFamily="34" charset="0"/>
              <a:buChar char="–"/>
            </a:lvl4pPr>
            <a:lvl5pPr marL="973138" indent="-168275" eaLnBrk="0" fontAlgn="base" hangingPunct="0">
              <a:lnSpc>
                <a:spcPct val="90000"/>
              </a:lnSpc>
              <a:spcBef>
                <a:spcPts val="600"/>
              </a:spcBef>
              <a:spcAft>
                <a:spcPct val="0"/>
              </a:spcAft>
              <a:buClr>
                <a:schemeClr val="hlink"/>
              </a:buClr>
              <a:buFont typeface="Arial" panose="020B0604020202020204" pitchFamily="34" charset="0"/>
              <a:buChar char="»"/>
            </a:lvl5pPr>
            <a:lvl6pPr marL="2514499" indent="-228590" defTabSz="914364">
              <a:lnSpc>
                <a:spcPct val="90000"/>
              </a:lnSpc>
              <a:spcBef>
                <a:spcPts val="500"/>
              </a:spcBef>
              <a:buFont typeface="Arial" panose="020B0604020202020204" pitchFamily="34" charset="0"/>
              <a:buChar char="•"/>
            </a:lvl6pPr>
            <a:lvl7pPr marL="2971681" indent="-228590" defTabSz="914364">
              <a:lnSpc>
                <a:spcPct val="90000"/>
              </a:lnSpc>
              <a:spcBef>
                <a:spcPts val="500"/>
              </a:spcBef>
              <a:buFont typeface="Arial" panose="020B0604020202020204" pitchFamily="34" charset="0"/>
              <a:buChar char="•"/>
            </a:lvl7pPr>
            <a:lvl8pPr marL="3428863" indent="-228590" defTabSz="914364">
              <a:lnSpc>
                <a:spcPct val="90000"/>
              </a:lnSpc>
              <a:spcBef>
                <a:spcPts val="500"/>
              </a:spcBef>
              <a:buFont typeface="Arial" panose="020B0604020202020204" pitchFamily="34" charset="0"/>
              <a:buChar char="•"/>
            </a:lvl8pPr>
            <a:lvl9pPr marL="3886044" indent="-228590" defTabSz="914364">
              <a:lnSpc>
                <a:spcPct val="90000"/>
              </a:lnSpc>
              <a:spcBef>
                <a:spcPts val="500"/>
              </a:spcBef>
              <a:buFont typeface="Arial" panose="020B0604020202020204" pitchFamily="34" charset="0"/>
              <a:buChar char="•"/>
            </a:lvl9pPr>
          </a:lstStyle>
          <a:p>
            <a:r>
              <a:rPr lang="en-US" dirty="0">
                <a:latin typeface="Arial" panose="020B0604020202020204" pitchFamily="34" charset="0"/>
                <a:cs typeface="Arial" panose="020B0604020202020204" pitchFamily="34" charset="0"/>
              </a:rPr>
              <a:t>Hazard Ratio (95% CI)</a:t>
            </a:r>
          </a:p>
        </p:txBody>
      </p:sp>
      <p:sp>
        <p:nvSpPr>
          <p:cNvPr id="78" name="Content Placeholder 54">
            <a:extLst>
              <a:ext uri="{FF2B5EF4-FFF2-40B4-BE49-F238E27FC236}">
                <a16:creationId xmlns:a16="http://schemas.microsoft.com/office/drawing/2014/main" id="{9953BBA5-A019-54E6-F64D-21F7BB5F4583}"/>
              </a:ext>
            </a:extLst>
          </p:cNvPr>
          <p:cNvSpPr txBox="1">
            <a:spLocks/>
          </p:cNvSpPr>
          <p:nvPr/>
        </p:nvSpPr>
        <p:spPr>
          <a:xfrm>
            <a:off x="7881711" y="2061744"/>
            <a:ext cx="2016578" cy="31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defPPr>
              <a:defRPr lang="en-US"/>
            </a:defPPr>
            <a:lvl1pPr indent="0" algn="ctr" eaLnBrk="0" fontAlgn="base" hangingPunct="0">
              <a:lnSpc>
                <a:spcPct val="90000"/>
              </a:lnSpc>
              <a:spcBef>
                <a:spcPts val="600"/>
              </a:spcBef>
              <a:spcAft>
                <a:spcPct val="0"/>
              </a:spcAft>
              <a:buClr>
                <a:srgbClr val="00AEEF"/>
              </a:buClr>
              <a:buNone/>
              <a:defRPr sz="2400" b="1"/>
            </a:lvl1pPr>
            <a:lvl2pPr marL="400034" indent="-225416" eaLnBrk="0" fontAlgn="base" hangingPunct="0">
              <a:lnSpc>
                <a:spcPct val="90000"/>
              </a:lnSpc>
              <a:spcBef>
                <a:spcPts val="600"/>
              </a:spcBef>
              <a:spcAft>
                <a:spcPct val="0"/>
              </a:spcAft>
              <a:buClr>
                <a:srgbClr val="8DC63F"/>
              </a:buClr>
              <a:buFont typeface="Arial" panose="020B0604020202020204" pitchFamily="34" charset="0"/>
              <a:buChar char="–"/>
              <a:defRPr sz="2800"/>
            </a:lvl2pPr>
            <a:lvl3pPr marL="514330" indent="-114295" eaLnBrk="0" fontAlgn="base" hangingPunct="0">
              <a:lnSpc>
                <a:spcPct val="90000"/>
              </a:lnSpc>
              <a:spcBef>
                <a:spcPts val="600"/>
              </a:spcBef>
              <a:spcAft>
                <a:spcPct val="0"/>
              </a:spcAft>
              <a:buClr>
                <a:srgbClr val="FBB040"/>
              </a:buClr>
              <a:buChar char="•"/>
              <a:defRPr sz="2000"/>
            </a:lvl3pPr>
            <a:lvl4pPr marL="804863" indent="-177800" eaLnBrk="0" fontAlgn="base" hangingPunct="0">
              <a:lnSpc>
                <a:spcPct val="90000"/>
              </a:lnSpc>
              <a:spcBef>
                <a:spcPts val="600"/>
              </a:spcBef>
              <a:spcAft>
                <a:spcPct val="0"/>
              </a:spcAft>
              <a:buClr>
                <a:srgbClr val="00AEEF"/>
              </a:buClr>
              <a:buFont typeface="Arial" panose="020B0604020202020204" pitchFamily="34" charset="0"/>
              <a:buChar char="–"/>
            </a:lvl4pPr>
            <a:lvl5pPr marL="973138" indent="-168275" eaLnBrk="0" fontAlgn="base" hangingPunct="0">
              <a:lnSpc>
                <a:spcPct val="90000"/>
              </a:lnSpc>
              <a:spcBef>
                <a:spcPts val="600"/>
              </a:spcBef>
              <a:spcAft>
                <a:spcPct val="0"/>
              </a:spcAft>
              <a:buClr>
                <a:schemeClr val="hlink"/>
              </a:buClr>
              <a:buFont typeface="Arial" panose="020B0604020202020204" pitchFamily="34" charset="0"/>
              <a:buChar char="»"/>
            </a:lvl5pPr>
            <a:lvl6pPr marL="2514499" indent="-228590" defTabSz="914364">
              <a:lnSpc>
                <a:spcPct val="90000"/>
              </a:lnSpc>
              <a:spcBef>
                <a:spcPts val="500"/>
              </a:spcBef>
              <a:buFont typeface="Arial" panose="020B0604020202020204" pitchFamily="34" charset="0"/>
              <a:buChar char="•"/>
            </a:lvl6pPr>
            <a:lvl7pPr marL="2971681" indent="-228590" defTabSz="914364">
              <a:lnSpc>
                <a:spcPct val="90000"/>
              </a:lnSpc>
              <a:spcBef>
                <a:spcPts val="500"/>
              </a:spcBef>
              <a:buFont typeface="Arial" panose="020B0604020202020204" pitchFamily="34" charset="0"/>
              <a:buChar char="•"/>
            </a:lvl7pPr>
            <a:lvl8pPr marL="3428863" indent="-228590" defTabSz="914364">
              <a:lnSpc>
                <a:spcPct val="90000"/>
              </a:lnSpc>
              <a:spcBef>
                <a:spcPts val="500"/>
              </a:spcBef>
              <a:buFont typeface="Arial" panose="020B0604020202020204" pitchFamily="34" charset="0"/>
              <a:buChar char="•"/>
            </a:lvl8pPr>
            <a:lvl9pPr marL="3886044" indent="-228590" defTabSz="914364">
              <a:lnSpc>
                <a:spcPct val="90000"/>
              </a:lnSpc>
              <a:spcBef>
                <a:spcPts val="500"/>
              </a:spcBef>
              <a:buFont typeface="Arial" panose="020B0604020202020204" pitchFamily="34" charset="0"/>
              <a:buChar char="•"/>
            </a:lvl9pPr>
          </a:lstStyle>
          <a:p>
            <a:r>
              <a:rPr lang="en-US" dirty="0">
                <a:latin typeface="Arial" panose="020B0604020202020204" pitchFamily="34" charset="0"/>
                <a:cs typeface="Arial" panose="020B0604020202020204" pitchFamily="34" charset="0"/>
              </a:rPr>
              <a:t>HIV Incidence</a:t>
            </a:r>
          </a:p>
        </p:txBody>
      </p:sp>
      <p:cxnSp>
        <p:nvCxnSpPr>
          <p:cNvPr id="79" name="Straight Connector 78">
            <a:extLst>
              <a:ext uri="{FF2B5EF4-FFF2-40B4-BE49-F238E27FC236}">
                <a16:creationId xmlns:a16="http://schemas.microsoft.com/office/drawing/2014/main" id="{01BAC15F-3F2C-D678-E74E-E1A73B98CE5F}"/>
              </a:ext>
            </a:extLst>
          </p:cNvPr>
          <p:cNvCxnSpPr>
            <a:cxnSpLocks/>
          </p:cNvCxnSpPr>
          <p:nvPr/>
        </p:nvCxnSpPr>
        <p:spPr>
          <a:xfrm>
            <a:off x="862500" y="4827519"/>
            <a:ext cx="2387295" cy="0"/>
          </a:xfrm>
          <a:prstGeom prst="line">
            <a:avLst/>
          </a:prstGeom>
          <a:ln w="28575" cmpd="sng">
            <a:solidFill>
              <a:schemeClr val="tx1"/>
            </a:solidFill>
          </a:ln>
        </p:spPr>
        <p:style>
          <a:lnRef idx="1">
            <a:schemeClr val="accent5"/>
          </a:lnRef>
          <a:fillRef idx="0">
            <a:schemeClr val="accent5"/>
          </a:fillRef>
          <a:effectRef idx="0">
            <a:schemeClr val="accent5"/>
          </a:effectRef>
          <a:fontRef idx="minor">
            <a:schemeClr val="tx1"/>
          </a:fontRef>
        </p:style>
      </p:cxnSp>
      <p:grpSp>
        <p:nvGrpSpPr>
          <p:cNvPr id="80" name="Group 79">
            <a:extLst>
              <a:ext uri="{FF2B5EF4-FFF2-40B4-BE49-F238E27FC236}">
                <a16:creationId xmlns:a16="http://schemas.microsoft.com/office/drawing/2014/main" id="{F5D1F3C8-C82A-A9B1-F11B-90B0B73BBE15}"/>
              </a:ext>
            </a:extLst>
          </p:cNvPr>
          <p:cNvGrpSpPr/>
          <p:nvPr/>
        </p:nvGrpSpPr>
        <p:grpSpPr>
          <a:xfrm>
            <a:off x="822586" y="4826693"/>
            <a:ext cx="100665" cy="264927"/>
            <a:chOff x="1621634" y="4945163"/>
            <a:chExt cx="116869" cy="452661"/>
          </a:xfrm>
        </p:grpSpPr>
        <p:cxnSp>
          <p:nvCxnSpPr>
            <p:cNvPr id="81" name="Straight Connector 80">
              <a:extLst>
                <a:ext uri="{FF2B5EF4-FFF2-40B4-BE49-F238E27FC236}">
                  <a16:creationId xmlns:a16="http://schemas.microsoft.com/office/drawing/2014/main" id="{05F4156F-40EC-CA8E-23C3-CB2F69688AD7}"/>
                </a:ext>
              </a:extLst>
            </p:cNvPr>
            <p:cNvCxnSpPr/>
            <p:nvPr/>
          </p:nvCxnSpPr>
          <p:spPr>
            <a:xfrm>
              <a:off x="1675231" y="4945163"/>
              <a:ext cx="0" cy="91440"/>
            </a:xfrm>
            <a:prstGeom prst="line">
              <a:avLst/>
            </a:prstGeom>
            <a:ln w="28575" cmpd="sng">
              <a:solidFill>
                <a:schemeClr val="tx1"/>
              </a:solidFill>
            </a:ln>
          </p:spPr>
          <p:style>
            <a:lnRef idx="1">
              <a:schemeClr val="accent5"/>
            </a:lnRef>
            <a:fillRef idx="0">
              <a:schemeClr val="accent5"/>
            </a:fillRef>
            <a:effectRef idx="0">
              <a:schemeClr val="accent5"/>
            </a:effectRef>
            <a:fontRef idx="minor">
              <a:schemeClr val="tx1"/>
            </a:fontRef>
          </p:style>
        </p:cxnSp>
        <p:sp>
          <p:nvSpPr>
            <p:cNvPr id="82" name="TextBox 81">
              <a:extLst>
                <a:ext uri="{FF2B5EF4-FFF2-40B4-BE49-F238E27FC236}">
                  <a16:creationId xmlns:a16="http://schemas.microsoft.com/office/drawing/2014/main" id="{1C35C626-CC20-ED97-DADF-95FC782D5EA4}"/>
                </a:ext>
              </a:extLst>
            </p:cNvPr>
            <p:cNvSpPr txBox="1"/>
            <p:nvPr/>
          </p:nvSpPr>
          <p:spPr>
            <a:xfrm>
              <a:off x="1621634" y="5049963"/>
              <a:ext cx="116869" cy="347861"/>
            </a:xfrm>
            <a:prstGeom prst="rect">
              <a:avLst/>
            </a:prstGeom>
            <a:noFill/>
          </p:spPr>
          <p:txBody>
            <a:bodyPr wrap="none" lIns="0" tIns="0" rIns="0" bIns="0" rtlCol="0" anchor="t">
              <a:spAutoFit/>
            </a:bodyPr>
            <a:lstStyle/>
            <a:p>
              <a:pPr algn="ctr"/>
              <a:r>
                <a:rPr lang="en-GB" sz="1400" b="1" dirty="0">
                  <a:latin typeface="Arial" panose="020B0604020202020204" pitchFamily="34" charset="0"/>
                  <a:cs typeface="Arial" panose="020B0604020202020204" pitchFamily="34" charset="0"/>
                </a:rPr>
                <a:t>0</a:t>
              </a:r>
            </a:p>
          </p:txBody>
        </p:sp>
      </p:grpSp>
      <p:grpSp>
        <p:nvGrpSpPr>
          <p:cNvPr id="83" name="Group 82">
            <a:extLst>
              <a:ext uri="{FF2B5EF4-FFF2-40B4-BE49-F238E27FC236}">
                <a16:creationId xmlns:a16="http://schemas.microsoft.com/office/drawing/2014/main" id="{B1C9F7F5-9E29-9BCD-935F-A8CB6DBC47C2}"/>
              </a:ext>
            </a:extLst>
          </p:cNvPr>
          <p:cNvGrpSpPr/>
          <p:nvPr/>
        </p:nvGrpSpPr>
        <p:grpSpPr>
          <a:xfrm>
            <a:off x="5478521" y="4826693"/>
            <a:ext cx="347852" cy="264927"/>
            <a:chOff x="1478148" y="4945163"/>
            <a:chExt cx="403846" cy="452661"/>
          </a:xfrm>
        </p:grpSpPr>
        <p:cxnSp>
          <p:nvCxnSpPr>
            <p:cNvPr id="84" name="Straight Connector 83">
              <a:extLst>
                <a:ext uri="{FF2B5EF4-FFF2-40B4-BE49-F238E27FC236}">
                  <a16:creationId xmlns:a16="http://schemas.microsoft.com/office/drawing/2014/main" id="{BB205295-6C43-CB65-DD07-9898B6F0B007}"/>
                </a:ext>
              </a:extLst>
            </p:cNvPr>
            <p:cNvCxnSpPr/>
            <p:nvPr/>
          </p:nvCxnSpPr>
          <p:spPr>
            <a:xfrm>
              <a:off x="1675231" y="4945163"/>
              <a:ext cx="0" cy="91440"/>
            </a:xfrm>
            <a:prstGeom prst="line">
              <a:avLst/>
            </a:prstGeom>
            <a:ln w="28575" cmpd="sng">
              <a:solidFill>
                <a:schemeClr val="tx1"/>
              </a:solidFill>
            </a:ln>
          </p:spPr>
          <p:style>
            <a:lnRef idx="1">
              <a:schemeClr val="accent5"/>
            </a:lnRef>
            <a:fillRef idx="0">
              <a:schemeClr val="accent5"/>
            </a:fillRef>
            <a:effectRef idx="0">
              <a:schemeClr val="accent5"/>
            </a:effectRef>
            <a:fontRef idx="minor">
              <a:schemeClr val="tx1"/>
            </a:fontRef>
          </p:style>
        </p:cxnSp>
        <p:sp>
          <p:nvSpPr>
            <p:cNvPr id="85" name="TextBox 84">
              <a:extLst>
                <a:ext uri="{FF2B5EF4-FFF2-40B4-BE49-F238E27FC236}">
                  <a16:creationId xmlns:a16="http://schemas.microsoft.com/office/drawing/2014/main" id="{5819D65D-D4E9-AA77-69C5-EED022B13F42}"/>
                </a:ext>
              </a:extLst>
            </p:cNvPr>
            <p:cNvSpPr txBox="1"/>
            <p:nvPr/>
          </p:nvSpPr>
          <p:spPr>
            <a:xfrm>
              <a:off x="1478148" y="5049963"/>
              <a:ext cx="403846" cy="347861"/>
            </a:xfrm>
            <a:prstGeom prst="rect">
              <a:avLst/>
            </a:prstGeom>
            <a:noFill/>
          </p:spPr>
          <p:txBody>
            <a:bodyPr wrap="none" lIns="0" tIns="0" rIns="0" bIns="0" rtlCol="0" anchor="t">
              <a:spAutoFit/>
            </a:bodyPr>
            <a:lstStyle/>
            <a:p>
              <a:pPr algn="ctr"/>
              <a:r>
                <a:rPr lang="en-GB" sz="1400" b="1" dirty="0">
                  <a:latin typeface="Arial" panose="020B0604020202020204" pitchFamily="34" charset="0"/>
                  <a:cs typeface="Arial" panose="020B0604020202020204" pitchFamily="34" charset="0"/>
                </a:rPr>
                <a:t>2.00</a:t>
              </a:r>
            </a:p>
          </p:txBody>
        </p:sp>
      </p:grpSp>
      <p:grpSp>
        <p:nvGrpSpPr>
          <p:cNvPr id="86" name="Group 85">
            <a:extLst>
              <a:ext uri="{FF2B5EF4-FFF2-40B4-BE49-F238E27FC236}">
                <a16:creationId xmlns:a16="http://schemas.microsoft.com/office/drawing/2014/main" id="{AB9BE207-F53F-E07E-233C-FDBDB9C985B1}"/>
              </a:ext>
            </a:extLst>
          </p:cNvPr>
          <p:cNvGrpSpPr/>
          <p:nvPr/>
        </p:nvGrpSpPr>
        <p:grpSpPr>
          <a:xfrm>
            <a:off x="2396715" y="4826693"/>
            <a:ext cx="347852" cy="264927"/>
            <a:chOff x="1478147" y="4945163"/>
            <a:chExt cx="403846" cy="452661"/>
          </a:xfrm>
        </p:grpSpPr>
        <p:cxnSp>
          <p:nvCxnSpPr>
            <p:cNvPr id="87" name="Straight Connector 86">
              <a:extLst>
                <a:ext uri="{FF2B5EF4-FFF2-40B4-BE49-F238E27FC236}">
                  <a16:creationId xmlns:a16="http://schemas.microsoft.com/office/drawing/2014/main" id="{8E4A5DC5-F747-9C17-F72E-32B51399BE17}"/>
                </a:ext>
              </a:extLst>
            </p:cNvPr>
            <p:cNvCxnSpPr/>
            <p:nvPr/>
          </p:nvCxnSpPr>
          <p:spPr>
            <a:xfrm>
              <a:off x="1675231" y="4945163"/>
              <a:ext cx="0" cy="91440"/>
            </a:xfrm>
            <a:prstGeom prst="line">
              <a:avLst/>
            </a:prstGeom>
            <a:ln w="28575" cmpd="sng">
              <a:solidFill>
                <a:schemeClr val="tx1"/>
              </a:solidFill>
            </a:ln>
          </p:spPr>
          <p:style>
            <a:lnRef idx="1">
              <a:schemeClr val="accent5"/>
            </a:lnRef>
            <a:fillRef idx="0">
              <a:schemeClr val="accent5"/>
            </a:fillRef>
            <a:effectRef idx="0">
              <a:schemeClr val="accent5"/>
            </a:effectRef>
            <a:fontRef idx="minor">
              <a:schemeClr val="tx1"/>
            </a:fontRef>
          </p:style>
        </p:cxnSp>
        <p:sp>
          <p:nvSpPr>
            <p:cNvPr id="88" name="TextBox 87">
              <a:extLst>
                <a:ext uri="{FF2B5EF4-FFF2-40B4-BE49-F238E27FC236}">
                  <a16:creationId xmlns:a16="http://schemas.microsoft.com/office/drawing/2014/main" id="{EE414431-1A59-6E42-82D5-5D42E431FD3F}"/>
                </a:ext>
              </a:extLst>
            </p:cNvPr>
            <p:cNvSpPr txBox="1"/>
            <p:nvPr/>
          </p:nvSpPr>
          <p:spPr>
            <a:xfrm>
              <a:off x="1478147" y="5049963"/>
              <a:ext cx="403846" cy="347861"/>
            </a:xfrm>
            <a:prstGeom prst="rect">
              <a:avLst/>
            </a:prstGeom>
            <a:noFill/>
          </p:spPr>
          <p:txBody>
            <a:bodyPr wrap="none" lIns="0" tIns="0" rIns="0" bIns="0" rtlCol="0" anchor="t">
              <a:spAutoFit/>
            </a:bodyPr>
            <a:lstStyle/>
            <a:p>
              <a:pPr algn="ctr"/>
              <a:r>
                <a:rPr lang="en-GB" sz="1400" b="1" dirty="0">
                  <a:latin typeface="Arial" panose="020B0604020202020204" pitchFamily="34" charset="0"/>
                  <a:cs typeface="Arial" panose="020B0604020202020204" pitchFamily="34" charset="0"/>
                </a:rPr>
                <a:t>0.75</a:t>
              </a:r>
            </a:p>
          </p:txBody>
        </p:sp>
      </p:grpSp>
      <p:sp>
        <p:nvSpPr>
          <p:cNvPr id="89" name="Arrow: Pentagon 88">
            <a:extLst>
              <a:ext uri="{FF2B5EF4-FFF2-40B4-BE49-F238E27FC236}">
                <a16:creationId xmlns:a16="http://schemas.microsoft.com/office/drawing/2014/main" id="{43CE1B3B-2D17-93CB-820A-425B7F3C7E07}"/>
              </a:ext>
            </a:extLst>
          </p:cNvPr>
          <p:cNvSpPr/>
          <p:nvPr/>
        </p:nvSpPr>
        <p:spPr bwMode="auto">
          <a:xfrm>
            <a:off x="3254446" y="2444153"/>
            <a:ext cx="2651757" cy="663001"/>
          </a:xfrm>
          <a:prstGeom prst="homePlate">
            <a:avLst/>
          </a:prstGeom>
          <a:solidFill>
            <a:srgbClr val="0070C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eaLnBrk="0" fontAlgn="base" hangingPunct="0">
              <a:spcBef>
                <a:spcPct val="0"/>
              </a:spcBef>
              <a:spcAft>
                <a:spcPct val="0"/>
              </a:spcAft>
            </a:pPr>
            <a:r>
              <a:rPr lang="en-US" sz="2000" b="1" dirty="0">
                <a:solidFill>
                  <a:schemeClr val="bg1"/>
                </a:solidFill>
                <a:latin typeface="Arial" panose="020B0604020202020204" pitchFamily="34" charset="0"/>
                <a:cs typeface="Arial" panose="020B0604020202020204" pitchFamily="34" charset="0"/>
              </a:rPr>
              <a:t>FAVORS TDF/FTC</a:t>
            </a:r>
          </a:p>
        </p:txBody>
      </p:sp>
      <p:sp>
        <p:nvSpPr>
          <p:cNvPr id="90" name="Arrow: Pentagon 89">
            <a:extLst>
              <a:ext uri="{FF2B5EF4-FFF2-40B4-BE49-F238E27FC236}">
                <a16:creationId xmlns:a16="http://schemas.microsoft.com/office/drawing/2014/main" id="{5739877F-772E-685A-118C-071CD6EE66FE}"/>
              </a:ext>
            </a:extLst>
          </p:cNvPr>
          <p:cNvSpPr/>
          <p:nvPr/>
        </p:nvSpPr>
        <p:spPr bwMode="auto">
          <a:xfrm rot="10800000" flipV="1">
            <a:off x="602681" y="2444153"/>
            <a:ext cx="2651757" cy="663001"/>
          </a:xfrm>
          <a:prstGeom prst="homePlate">
            <a:avLst/>
          </a:prstGeom>
          <a:solidFill>
            <a:srgbClr val="8DC63F"/>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eaLnBrk="0" fontAlgn="base" hangingPunct="0">
              <a:spcBef>
                <a:spcPct val="0"/>
              </a:spcBef>
              <a:spcAft>
                <a:spcPct val="0"/>
              </a:spcAft>
            </a:pPr>
            <a:r>
              <a:rPr lang="en-US" sz="2000" b="1" dirty="0">
                <a:solidFill>
                  <a:schemeClr val="bg1"/>
                </a:solidFill>
                <a:latin typeface="Arial" panose="020B0604020202020204" pitchFamily="34" charset="0"/>
                <a:cs typeface="Arial" panose="020B0604020202020204" pitchFamily="34" charset="0"/>
              </a:rPr>
              <a:t>FAVORS CAB</a:t>
            </a:r>
          </a:p>
        </p:txBody>
      </p:sp>
      <p:sp>
        <p:nvSpPr>
          <p:cNvPr id="91" name="TextBox 90">
            <a:extLst>
              <a:ext uri="{FF2B5EF4-FFF2-40B4-BE49-F238E27FC236}">
                <a16:creationId xmlns:a16="http://schemas.microsoft.com/office/drawing/2014/main" id="{B138EF76-F7B1-8F1B-C7E4-465686C7E81D}"/>
              </a:ext>
            </a:extLst>
          </p:cNvPr>
          <p:cNvSpPr txBox="1"/>
          <p:nvPr/>
        </p:nvSpPr>
        <p:spPr>
          <a:xfrm>
            <a:off x="4123762" y="4873487"/>
            <a:ext cx="936155" cy="232675"/>
          </a:xfrm>
          <a:prstGeom prst="rect">
            <a:avLst/>
          </a:prstGeom>
          <a:solidFill>
            <a:schemeClr val="bg1"/>
          </a:solidFill>
        </p:spPr>
        <p:txBody>
          <a:bodyPr wrap="none" lIns="0" tIns="0" rIns="0" bIns="0">
            <a:spAutoFit/>
          </a:bodyPr>
          <a:lstStyle>
            <a:defPPr>
              <a:defRPr lang="en-US"/>
            </a:defPPr>
            <a:lvl1pPr algn="ctr">
              <a:defRPr sz="2000" b="1" i="0" u="none" strike="noStrike" baseline="0">
                <a:solidFill>
                  <a:prstClr val="black"/>
                </a:solidFill>
                <a:latin typeface="Arial Narrow" panose="020B0606020202030204" pitchFamily="34" charset="0"/>
                <a:cs typeface="+mn-cs"/>
              </a:defRPr>
            </a:lvl1pPr>
          </a:lstStyle>
          <a:p>
            <a:r>
              <a:rPr lang="en-US" sz="1600" dirty="0">
                <a:latin typeface="Arial" panose="020B0604020202020204" pitchFamily="34" charset="0"/>
                <a:cs typeface="Arial" panose="020B0604020202020204" pitchFamily="34" charset="0"/>
              </a:rPr>
              <a:t>NI Margin</a:t>
            </a:r>
          </a:p>
        </p:txBody>
      </p:sp>
      <p:sp>
        <p:nvSpPr>
          <p:cNvPr id="92" name="TextBox 91">
            <a:extLst>
              <a:ext uri="{FF2B5EF4-FFF2-40B4-BE49-F238E27FC236}">
                <a16:creationId xmlns:a16="http://schemas.microsoft.com/office/drawing/2014/main" id="{4C7211AA-095A-FD99-9273-334339360546}"/>
              </a:ext>
            </a:extLst>
          </p:cNvPr>
          <p:cNvSpPr txBox="1"/>
          <p:nvPr/>
        </p:nvSpPr>
        <p:spPr>
          <a:xfrm>
            <a:off x="1376600" y="3778026"/>
            <a:ext cx="533800" cy="261760"/>
          </a:xfrm>
          <a:prstGeom prst="rect">
            <a:avLst/>
          </a:prstGeom>
          <a:noFill/>
        </p:spPr>
        <p:txBody>
          <a:bodyPr wrap="none" lIns="0" tIns="0" rIns="0" bIns="0" rtlCol="0" anchor="t">
            <a:spAutoFit/>
          </a:bodyPr>
          <a:lstStyle/>
          <a:p>
            <a:pPr algn="ctr"/>
            <a:r>
              <a:rPr lang="en-GB" b="1" dirty="0">
                <a:latin typeface="Arial" panose="020B0604020202020204" pitchFamily="34" charset="0"/>
                <a:cs typeface="Arial" panose="020B0604020202020204" pitchFamily="34" charset="0"/>
              </a:rPr>
              <a:t>0.34</a:t>
            </a:r>
            <a:r>
              <a:rPr lang="en-GB" b="1" baseline="30000" dirty="0">
                <a:latin typeface="Arial" panose="020B0604020202020204" pitchFamily="34" charset="0"/>
                <a:cs typeface="Arial" panose="020B0604020202020204" pitchFamily="34" charset="0"/>
              </a:rPr>
              <a:t>a</a:t>
            </a:r>
          </a:p>
        </p:txBody>
      </p:sp>
      <p:sp>
        <p:nvSpPr>
          <p:cNvPr id="93" name="TextBox 92">
            <a:extLst>
              <a:ext uri="{FF2B5EF4-FFF2-40B4-BE49-F238E27FC236}">
                <a16:creationId xmlns:a16="http://schemas.microsoft.com/office/drawing/2014/main" id="{F5F9B2D4-72F5-DD21-B4B1-CE84E22A63B9}"/>
              </a:ext>
            </a:extLst>
          </p:cNvPr>
          <p:cNvSpPr txBox="1"/>
          <p:nvPr/>
        </p:nvSpPr>
        <p:spPr>
          <a:xfrm>
            <a:off x="1009740" y="4292426"/>
            <a:ext cx="448842" cy="261760"/>
          </a:xfrm>
          <a:prstGeom prst="rect">
            <a:avLst/>
          </a:prstGeom>
          <a:noFill/>
        </p:spPr>
        <p:txBody>
          <a:bodyPr wrap="none" lIns="0" tIns="0" rIns="0" bIns="0" rtlCol="0" anchor="t">
            <a:spAutoFit/>
          </a:bodyPr>
          <a:lstStyle/>
          <a:p>
            <a:pPr algn="ctr"/>
            <a:r>
              <a:rPr lang="en-GB" b="1" dirty="0">
                <a:latin typeface="Arial" panose="020B0604020202020204" pitchFamily="34" charset="0"/>
                <a:cs typeface="Arial" panose="020B0604020202020204" pitchFamily="34" charset="0"/>
              </a:rPr>
              <a:t>0.18</a:t>
            </a:r>
          </a:p>
        </p:txBody>
      </p:sp>
      <p:sp>
        <p:nvSpPr>
          <p:cNvPr id="94" name="TextBox 93">
            <a:extLst>
              <a:ext uri="{FF2B5EF4-FFF2-40B4-BE49-F238E27FC236}">
                <a16:creationId xmlns:a16="http://schemas.microsoft.com/office/drawing/2014/main" id="{D7C1C5BC-FB67-EA02-B1C1-2324F125AF3B}"/>
              </a:ext>
            </a:extLst>
          </p:cNvPr>
          <p:cNvSpPr txBox="1"/>
          <p:nvPr/>
        </p:nvSpPr>
        <p:spPr>
          <a:xfrm>
            <a:off x="2137554" y="4292426"/>
            <a:ext cx="448842" cy="261760"/>
          </a:xfrm>
          <a:prstGeom prst="rect">
            <a:avLst/>
          </a:prstGeom>
          <a:noFill/>
        </p:spPr>
        <p:txBody>
          <a:bodyPr wrap="none" lIns="0" tIns="0" rIns="0" bIns="0" rtlCol="0" anchor="t">
            <a:spAutoFit/>
          </a:bodyPr>
          <a:lstStyle/>
          <a:p>
            <a:pPr algn="ctr"/>
            <a:r>
              <a:rPr lang="en-GB" b="1" dirty="0">
                <a:latin typeface="Arial" panose="020B0604020202020204" pitchFamily="34" charset="0"/>
                <a:cs typeface="Arial" panose="020B0604020202020204" pitchFamily="34" charset="0"/>
              </a:rPr>
              <a:t>0.62</a:t>
            </a:r>
          </a:p>
        </p:txBody>
      </p:sp>
      <p:sp>
        <p:nvSpPr>
          <p:cNvPr id="95" name="TextBox 94">
            <a:extLst>
              <a:ext uri="{FF2B5EF4-FFF2-40B4-BE49-F238E27FC236}">
                <a16:creationId xmlns:a16="http://schemas.microsoft.com/office/drawing/2014/main" id="{C2D722AD-CA8B-EF01-196D-C62435F81809}"/>
              </a:ext>
            </a:extLst>
          </p:cNvPr>
          <p:cNvSpPr txBox="1"/>
          <p:nvPr/>
        </p:nvSpPr>
        <p:spPr>
          <a:xfrm rot="16200000">
            <a:off x="2546297" y="3982824"/>
            <a:ext cx="1024015" cy="246221"/>
          </a:xfrm>
          <a:prstGeom prst="rect">
            <a:avLst/>
          </a:prstGeom>
          <a:noFill/>
        </p:spPr>
        <p:txBody>
          <a:bodyPr wrap="none" lIns="0" tIns="0" rIns="0" bIns="0">
            <a:spAutoFit/>
          </a:bodyPr>
          <a:lstStyle>
            <a:defPPr>
              <a:defRPr lang="en-US"/>
            </a:defPPr>
            <a:lvl1pPr algn="ctr">
              <a:defRPr sz="2000" b="1" i="0" u="none" strike="noStrike" baseline="0">
                <a:solidFill>
                  <a:prstClr val="black"/>
                </a:solidFill>
                <a:latin typeface="Arial Narrow" panose="020B0606020202030204" pitchFamily="34" charset="0"/>
                <a:cs typeface="+mn-cs"/>
              </a:defRPr>
            </a:lvl1pPr>
          </a:lstStyle>
          <a:p>
            <a:r>
              <a:rPr lang="en-US" sz="1600" dirty="0">
                <a:latin typeface="Arial" panose="020B0604020202020204" pitchFamily="34" charset="0"/>
                <a:cs typeface="Arial" panose="020B0604020202020204" pitchFamily="34" charset="0"/>
              </a:rPr>
              <a:t>Superiority</a:t>
            </a:r>
          </a:p>
        </p:txBody>
      </p:sp>
      <p:sp>
        <p:nvSpPr>
          <p:cNvPr id="96" name="TextBox 95">
            <a:extLst>
              <a:ext uri="{FF2B5EF4-FFF2-40B4-BE49-F238E27FC236}">
                <a16:creationId xmlns:a16="http://schemas.microsoft.com/office/drawing/2014/main" id="{DECBF0ED-6C6F-9C90-6049-97A1E38E5B29}"/>
              </a:ext>
            </a:extLst>
          </p:cNvPr>
          <p:cNvSpPr txBox="1"/>
          <p:nvPr/>
        </p:nvSpPr>
        <p:spPr>
          <a:xfrm rot="16200000">
            <a:off x="5556730" y="3329334"/>
            <a:ext cx="1752083" cy="615553"/>
          </a:xfrm>
          <a:prstGeom prst="rect">
            <a:avLst/>
          </a:prstGeom>
        </p:spPr>
        <p:txBody>
          <a:bodyPr wrap="none" lIns="0" tIns="0" rIns="0" bIns="0">
            <a:spAutoFit/>
          </a:bodyPr>
          <a:lstStyle>
            <a:defPPr>
              <a:defRPr lang="en-US"/>
            </a:defPPr>
            <a:lvl1pPr algn="ctr">
              <a:defRPr sz="2000" b="1" i="0" u="none" strike="noStrike" baseline="0">
                <a:solidFill>
                  <a:prstClr val="black"/>
                </a:solidFill>
                <a:latin typeface="Arial Narrow" panose="020B0606020202030204" pitchFamily="34" charset="0"/>
                <a:cs typeface="+mn-cs"/>
              </a:defRPr>
            </a:lvl1pPr>
          </a:lstStyle>
          <a:p>
            <a:r>
              <a:rPr lang="en-US" dirty="0">
                <a:latin typeface="Arial" panose="020B0604020202020204" pitchFamily="34" charset="0"/>
                <a:cs typeface="Arial" panose="020B0604020202020204" pitchFamily="34" charset="0"/>
              </a:rPr>
              <a:t>HIV Incidence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Rate/100 PY</a:t>
            </a:r>
          </a:p>
        </p:txBody>
      </p:sp>
      <p:grpSp>
        <p:nvGrpSpPr>
          <p:cNvPr id="97" name="Group 96">
            <a:extLst>
              <a:ext uri="{FF2B5EF4-FFF2-40B4-BE49-F238E27FC236}">
                <a16:creationId xmlns:a16="http://schemas.microsoft.com/office/drawing/2014/main" id="{AA8DE453-09D9-B2CA-55B4-39AC77E87A00}"/>
              </a:ext>
            </a:extLst>
          </p:cNvPr>
          <p:cNvGrpSpPr/>
          <p:nvPr/>
        </p:nvGrpSpPr>
        <p:grpSpPr>
          <a:xfrm>
            <a:off x="10378093" y="2690906"/>
            <a:ext cx="175825" cy="1044418"/>
            <a:chOff x="8887460" y="4278746"/>
            <a:chExt cx="91440" cy="172720"/>
          </a:xfrm>
        </p:grpSpPr>
        <p:cxnSp>
          <p:nvCxnSpPr>
            <p:cNvPr id="98" name="Straight Connector 97">
              <a:extLst>
                <a:ext uri="{FF2B5EF4-FFF2-40B4-BE49-F238E27FC236}">
                  <a16:creationId xmlns:a16="http://schemas.microsoft.com/office/drawing/2014/main" id="{7C7A6EB0-0691-3BF1-EFC7-27B565C9192C}"/>
                </a:ext>
              </a:extLst>
            </p:cNvPr>
            <p:cNvCxnSpPr/>
            <p:nvPr/>
          </p:nvCxnSpPr>
          <p:spPr bwMode="auto">
            <a:xfrm flipH="1">
              <a:off x="8887460" y="4278746"/>
              <a:ext cx="91440" cy="0"/>
            </a:xfrm>
            <a:prstGeom prst="line">
              <a:avLst/>
            </a:prstGeom>
            <a:solidFill>
              <a:schemeClr val="hlink"/>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Straight Connector 98">
              <a:extLst>
                <a:ext uri="{FF2B5EF4-FFF2-40B4-BE49-F238E27FC236}">
                  <a16:creationId xmlns:a16="http://schemas.microsoft.com/office/drawing/2014/main" id="{591E8ED3-577F-E5DF-D59F-8D9D7FEC3C5F}"/>
                </a:ext>
              </a:extLst>
            </p:cNvPr>
            <p:cNvCxnSpPr/>
            <p:nvPr/>
          </p:nvCxnSpPr>
          <p:spPr bwMode="auto">
            <a:xfrm flipH="1">
              <a:off x="8887460" y="4451466"/>
              <a:ext cx="91440" cy="0"/>
            </a:xfrm>
            <a:prstGeom prst="line">
              <a:avLst/>
            </a:prstGeom>
            <a:solidFill>
              <a:schemeClr val="hlink"/>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Straight Connector 99">
              <a:extLst>
                <a:ext uri="{FF2B5EF4-FFF2-40B4-BE49-F238E27FC236}">
                  <a16:creationId xmlns:a16="http://schemas.microsoft.com/office/drawing/2014/main" id="{A2B32749-451E-768F-FA02-6240EFC7ACE1}"/>
                </a:ext>
              </a:extLst>
            </p:cNvPr>
            <p:cNvCxnSpPr/>
            <p:nvPr/>
          </p:nvCxnSpPr>
          <p:spPr bwMode="auto">
            <a:xfrm rot="5400000" flipH="1">
              <a:off x="8846820" y="4365106"/>
              <a:ext cx="172720" cy="0"/>
            </a:xfrm>
            <a:prstGeom prst="line">
              <a:avLst/>
            </a:prstGeom>
            <a:solidFill>
              <a:schemeClr val="hlink"/>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1" name="Group 100">
            <a:extLst>
              <a:ext uri="{FF2B5EF4-FFF2-40B4-BE49-F238E27FC236}">
                <a16:creationId xmlns:a16="http://schemas.microsoft.com/office/drawing/2014/main" id="{CE3D4151-FC8E-66C1-BC3B-1089AB9737D7}"/>
              </a:ext>
            </a:extLst>
          </p:cNvPr>
          <p:cNvGrpSpPr/>
          <p:nvPr/>
        </p:nvGrpSpPr>
        <p:grpSpPr>
          <a:xfrm>
            <a:off x="8212471" y="3932506"/>
            <a:ext cx="175825" cy="592274"/>
            <a:chOff x="8887460" y="4278746"/>
            <a:chExt cx="91440" cy="172720"/>
          </a:xfrm>
        </p:grpSpPr>
        <p:cxnSp>
          <p:nvCxnSpPr>
            <p:cNvPr id="102" name="Straight Connector 101">
              <a:extLst>
                <a:ext uri="{FF2B5EF4-FFF2-40B4-BE49-F238E27FC236}">
                  <a16:creationId xmlns:a16="http://schemas.microsoft.com/office/drawing/2014/main" id="{EBDFF98A-016F-4433-5A1F-B02F619B2B79}"/>
                </a:ext>
              </a:extLst>
            </p:cNvPr>
            <p:cNvCxnSpPr/>
            <p:nvPr/>
          </p:nvCxnSpPr>
          <p:spPr bwMode="auto">
            <a:xfrm flipH="1">
              <a:off x="8887460" y="4278746"/>
              <a:ext cx="91440" cy="0"/>
            </a:xfrm>
            <a:prstGeom prst="line">
              <a:avLst/>
            </a:prstGeom>
            <a:solidFill>
              <a:schemeClr val="hlink"/>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Straight Connector 102">
              <a:extLst>
                <a:ext uri="{FF2B5EF4-FFF2-40B4-BE49-F238E27FC236}">
                  <a16:creationId xmlns:a16="http://schemas.microsoft.com/office/drawing/2014/main" id="{CC4C5CC7-0F0E-E5E6-D594-8EB7F2185428}"/>
                </a:ext>
              </a:extLst>
            </p:cNvPr>
            <p:cNvCxnSpPr/>
            <p:nvPr/>
          </p:nvCxnSpPr>
          <p:spPr bwMode="auto">
            <a:xfrm flipH="1">
              <a:off x="8887460" y="4451466"/>
              <a:ext cx="91440" cy="0"/>
            </a:xfrm>
            <a:prstGeom prst="line">
              <a:avLst/>
            </a:prstGeom>
            <a:solidFill>
              <a:schemeClr val="hlink"/>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Straight Connector 103">
              <a:extLst>
                <a:ext uri="{FF2B5EF4-FFF2-40B4-BE49-F238E27FC236}">
                  <a16:creationId xmlns:a16="http://schemas.microsoft.com/office/drawing/2014/main" id="{DAF55D1A-4F3B-C538-1971-526875ECE15B}"/>
                </a:ext>
              </a:extLst>
            </p:cNvPr>
            <p:cNvCxnSpPr/>
            <p:nvPr/>
          </p:nvCxnSpPr>
          <p:spPr bwMode="auto">
            <a:xfrm rot="5400000" flipH="1">
              <a:off x="8846820" y="4365106"/>
              <a:ext cx="172720" cy="0"/>
            </a:xfrm>
            <a:prstGeom prst="line">
              <a:avLst/>
            </a:prstGeom>
            <a:solidFill>
              <a:schemeClr val="hlink"/>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5" name="TextBox 104">
            <a:extLst>
              <a:ext uri="{FF2B5EF4-FFF2-40B4-BE49-F238E27FC236}">
                <a16:creationId xmlns:a16="http://schemas.microsoft.com/office/drawing/2014/main" id="{18CEBC61-FF7E-6BCD-D469-E7895A6A3416}"/>
              </a:ext>
            </a:extLst>
          </p:cNvPr>
          <p:cNvSpPr txBox="1"/>
          <p:nvPr/>
        </p:nvSpPr>
        <p:spPr>
          <a:xfrm>
            <a:off x="7754561" y="4017200"/>
            <a:ext cx="1091646" cy="203591"/>
          </a:xfrm>
          <a:prstGeom prst="rect">
            <a:avLst/>
          </a:prstGeom>
          <a:solidFill>
            <a:schemeClr val="bg1"/>
          </a:solidFill>
        </p:spPr>
        <p:txBody>
          <a:bodyPr wrap="none" lIns="0" tIns="0" rIns="0" bIns="0" rtlCol="0" anchor="t">
            <a:spAutoFit/>
          </a:bodyPr>
          <a:lstStyle/>
          <a:p>
            <a:pPr algn="ctr"/>
            <a:r>
              <a:rPr lang="en-GB" sz="1400" b="1" dirty="0">
                <a:latin typeface="Arial" panose="020B0604020202020204" pitchFamily="34" charset="0"/>
                <a:cs typeface="Arial" panose="020B0604020202020204" pitchFamily="34" charset="0"/>
              </a:rPr>
              <a:t>13 Infections</a:t>
            </a:r>
          </a:p>
        </p:txBody>
      </p:sp>
      <p:sp>
        <p:nvSpPr>
          <p:cNvPr id="106" name="TextBox 105">
            <a:extLst>
              <a:ext uri="{FF2B5EF4-FFF2-40B4-BE49-F238E27FC236}">
                <a16:creationId xmlns:a16="http://schemas.microsoft.com/office/drawing/2014/main" id="{AE6BD5CA-B3D6-A021-5436-D3137884CFCF}"/>
              </a:ext>
            </a:extLst>
          </p:cNvPr>
          <p:cNvSpPr txBox="1"/>
          <p:nvPr/>
        </p:nvSpPr>
        <p:spPr>
          <a:xfrm>
            <a:off x="9920182" y="2903563"/>
            <a:ext cx="1091646" cy="203591"/>
          </a:xfrm>
          <a:prstGeom prst="rect">
            <a:avLst/>
          </a:prstGeom>
          <a:solidFill>
            <a:schemeClr val="bg1"/>
          </a:solidFill>
        </p:spPr>
        <p:txBody>
          <a:bodyPr wrap="none" lIns="0" tIns="0" rIns="0" bIns="0" rtlCol="0" anchor="t">
            <a:spAutoFit/>
          </a:bodyPr>
          <a:lstStyle/>
          <a:p>
            <a:pPr algn="ctr"/>
            <a:r>
              <a:rPr lang="en-GB" sz="1400" b="1" dirty="0">
                <a:latin typeface="Arial" panose="020B0604020202020204" pitchFamily="34" charset="0"/>
                <a:cs typeface="Arial" panose="020B0604020202020204" pitchFamily="34" charset="0"/>
              </a:rPr>
              <a:t>39 Infections</a:t>
            </a:r>
          </a:p>
        </p:txBody>
      </p:sp>
      <p:sp>
        <p:nvSpPr>
          <p:cNvPr id="107" name="TextBox 106">
            <a:extLst>
              <a:ext uri="{FF2B5EF4-FFF2-40B4-BE49-F238E27FC236}">
                <a16:creationId xmlns:a16="http://schemas.microsoft.com/office/drawing/2014/main" id="{401169F1-11D0-DBAB-9E1E-2995AB706D09}"/>
              </a:ext>
            </a:extLst>
          </p:cNvPr>
          <p:cNvSpPr txBox="1"/>
          <p:nvPr/>
        </p:nvSpPr>
        <p:spPr>
          <a:xfrm>
            <a:off x="8075962" y="3583282"/>
            <a:ext cx="448842" cy="261760"/>
          </a:xfrm>
          <a:prstGeom prst="rect">
            <a:avLst/>
          </a:prstGeom>
          <a:noFill/>
        </p:spPr>
        <p:txBody>
          <a:bodyPr wrap="none" lIns="0" tIns="0" rIns="0" bIns="0" rtlCol="0" anchor="t">
            <a:spAutoFit/>
          </a:bodyPr>
          <a:lstStyle/>
          <a:p>
            <a:pPr algn="ctr"/>
            <a:r>
              <a:rPr lang="en-GB" b="1" dirty="0">
                <a:latin typeface="Arial" panose="020B0604020202020204" pitchFamily="34" charset="0"/>
                <a:cs typeface="Arial" panose="020B0604020202020204" pitchFamily="34" charset="0"/>
              </a:rPr>
              <a:t>0.41</a:t>
            </a:r>
          </a:p>
        </p:txBody>
      </p:sp>
      <p:sp>
        <p:nvSpPr>
          <p:cNvPr id="108" name="TextBox 107">
            <a:extLst>
              <a:ext uri="{FF2B5EF4-FFF2-40B4-BE49-F238E27FC236}">
                <a16:creationId xmlns:a16="http://schemas.microsoft.com/office/drawing/2014/main" id="{D54EEC56-29F8-69D1-D770-3A7298E058B1}"/>
              </a:ext>
            </a:extLst>
          </p:cNvPr>
          <p:cNvSpPr txBox="1"/>
          <p:nvPr/>
        </p:nvSpPr>
        <p:spPr>
          <a:xfrm>
            <a:off x="10241584" y="2374934"/>
            <a:ext cx="448842" cy="261760"/>
          </a:xfrm>
          <a:prstGeom prst="rect">
            <a:avLst/>
          </a:prstGeom>
          <a:noFill/>
        </p:spPr>
        <p:txBody>
          <a:bodyPr wrap="none" lIns="0" tIns="0" rIns="0" bIns="0" rtlCol="0" anchor="t">
            <a:spAutoFit/>
          </a:bodyPr>
          <a:lstStyle/>
          <a:p>
            <a:pPr algn="ctr"/>
            <a:r>
              <a:rPr lang="en-GB" b="1" dirty="0">
                <a:latin typeface="Arial" panose="020B0604020202020204" pitchFamily="34" charset="0"/>
                <a:cs typeface="Arial" panose="020B0604020202020204" pitchFamily="34" charset="0"/>
              </a:rPr>
              <a:t>1.22</a:t>
            </a:r>
          </a:p>
        </p:txBody>
      </p:sp>
      <p:sp>
        <p:nvSpPr>
          <p:cNvPr id="109" name="TextBox 108">
            <a:extLst>
              <a:ext uri="{FF2B5EF4-FFF2-40B4-BE49-F238E27FC236}">
                <a16:creationId xmlns:a16="http://schemas.microsoft.com/office/drawing/2014/main" id="{68BD2009-F719-A1CE-2AF3-AEC07C666E29}"/>
              </a:ext>
            </a:extLst>
          </p:cNvPr>
          <p:cNvSpPr txBox="1"/>
          <p:nvPr/>
        </p:nvSpPr>
        <p:spPr>
          <a:xfrm>
            <a:off x="8006232" y="4551239"/>
            <a:ext cx="588303" cy="203591"/>
          </a:xfrm>
          <a:prstGeom prst="rect">
            <a:avLst/>
          </a:prstGeom>
          <a:noFill/>
        </p:spPr>
        <p:txBody>
          <a:bodyPr wrap="none" lIns="0" tIns="0" rIns="0" bIns="0" rtlCol="0" anchor="t">
            <a:spAutoFit/>
          </a:bodyPr>
          <a:lstStyle/>
          <a:p>
            <a:pPr algn="ctr"/>
            <a:r>
              <a:rPr lang="en-GB" sz="1400" b="1" dirty="0">
                <a:solidFill>
                  <a:schemeClr val="bg1"/>
                </a:solidFill>
                <a:latin typeface="Arial" panose="020B0604020202020204" pitchFamily="34" charset="0"/>
                <a:cs typeface="Arial" panose="020B0604020202020204" pitchFamily="34" charset="0"/>
              </a:rPr>
              <a:t>100 PY</a:t>
            </a:r>
          </a:p>
        </p:txBody>
      </p:sp>
      <p:sp>
        <p:nvSpPr>
          <p:cNvPr id="110" name="TextBox 109">
            <a:extLst>
              <a:ext uri="{FF2B5EF4-FFF2-40B4-BE49-F238E27FC236}">
                <a16:creationId xmlns:a16="http://schemas.microsoft.com/office/drawing/2014/main" id="{0C0776B1-3E68-85CF-CAEC-CF0AAED5936A}"/>
              </a:ext>
            </a:extLst>
          </p:cNvPr>
          <p:cNvSpPr txBox="1"/>
          <p:nvPr/>
        </p:nvSpPr>
        <p:spPr>
          <a:xfrm>
            <a:off x="10171854" y="4551239"/>
            <a:ext cx="588303" cy="203591"/>
          </a:xfrm>
          <a:prstGeom prst="rect">
            <a:avLst/>
          </a:prstGeom>
          <a:noFill/>
        </p:spPr>
        <p:txBody>
          <a:bodyPr wrap="none" lIns="0" tIns="0" rIns="0" bIns="0" rtlCol="0" anchor="t">
            <a:spAutoFit/>
          </a:bodyPr>
          <a:lstStyle/>
          <a:p>
            <a:pPr algn="ctr"/>
            <a:r>
              <a:rPr lang="en-GB" sz="1400" b="1" dirty="0">
                <a:solidFill>
                  <a:schemeClr val="bg1"/>
                </a:solidFill>
                <a:latin typeface="Arial" panose="020B0604020202020204" pitchFamily="34" charset="0"/>
                <a:cs typeface="Arial" panose="020B0604020202020204" pitchFamily="34" charset="0"/>
              </a:rPr>
              <a:t>100 PY</a:t>
            </a:r>
          </a:p>
        </p:txBody>
      </p:sp>
      <p:cxnSp>
        <p:nvCxnSpPr>
          <p:cNvPr id="111" name="Straight Connector 110">
            <a:extLst>
              <a:ext uri="{FF2B5EF4-FFF2-40B4-BE49-F238E27FC236}">
                <a16:creationId xmlns:a16="http://schemas.microsoft.com/office/drawing/2014/main" id="{D59CBFF8-31A5-3FCD-DBD6-140B12FDD30D}"/>
              </a:ext>
            </a:extLst>
          </p:cNvPr>
          <p:cNvCxnSpPr>
            <a:cxnSpLocks/>
          </p:cNvCxnSpPr>
          <p:nvPr/>
        </p:nvCxnSpPr>
        <p:spPr bwMode="auto">
          <a:xfrm>
            <a:off x="1198127" y="4144610"/>
            <a:ext cx="1229044" cy="0"/>
          </a:xfrm>
          <a:prstGeom prst="line">
            <a:avLst/>
          </a:prstGeom>
          <a:ln w="57150">
            <a:solidFill>
              <a:srgbClr val="0070C0"/>
            </a:solidFill>
            <a:tailEnd type="none"/>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3">
            <a:schemeClr val="accent1"/>
          </a:lnRef>
          <a:fillRef idx="0">
            <a:schemeClr val="accent1"/>
          </a:fillRef>
          <a:effectRef idx="2">
            <a:schemeClr val="accent1"/>
          </a:effectRef>
          <a:fontRef idx="minor">
            <a:schemeClr val="tx1"/>
          </a:fontRef>
        </p:style>
      </p:cxnSp>
      <p:sp>
        <p:nvSpPr>
          <p:cNvPr id="112" name="Rectangle 111">
            <a:extLst>
              <a:ext uri="{FF2B5EF4-FFF2-40B4-BE49-F238E27FC236}">
                <a16:creationId xmlns:a16="http://schemas.microsoft.com/office/drawing/2014/main" id="{BEF2B2BB-72CB-D151-1C0E-6AE7BEFA7819}"/>
              </a:ext>
            </a:extLst>
          </p:cNvPr>
          <p:cNvSpPr/>
          <p:nvPr/>
        </p:nvSpPr>
        <p:spPr bwMode="auto">
          <a:xfrm>
            <a:off x="1555409" y="4053880"/>
            <a:ext cx="187647" cy="181460"/>
          </a:xfrm>
          <a:prstGeom prst="rect">
            <a:avLst/>
          </a:prstGeom>
          <a:solidFill>
            <a:srgbClr val="0070C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pPr defTabSz="914400" eaLnBrk="0" fontAlgn="base" hangingPunct="0">
              <a:spcBef>
                <a:spcPct val="0"/>
              </a:spcBef>
              <a:spcAft>
                <a:spcPct val="0"/>
              </a:spcAft>
            </a:pPr>
            <a:endParaRPr lang="en-US" sz="900" dirty="0">
              <a:solidFill>
                <a:schemeClr val="bg1"/>
              </a:solidFill>
              <a:latin typeface="Arial" panose="020B0604020202020204" pitchFamily="34" charset="0"/>
              <a:cs typeface="Arial" panose="020B0604020202020204" pitchFamily="34" charset="0"/>
            </a:endParaRPr>
          </a:p>
        </p:txBody>
      </p:sp>
      <p:grpSp>
        <p:nvGrpSpPr>
          <p:cNvPr id="113" name="Group 112">
            <a:extLst>
              <a:ext uri="{FF2B5EF4-FFF2-40B4-BE49-F238E27FC236}">
                <a16:creationId xmlns:a16="http://schemas.microsoft.com/office/drawing/2014/main" id="{519056EB-B6F5-41C6-0D87-8C6CDA73A8DF}"/>
              </a:ext>
            </a:extLst>
          </p:cNvPr>
          <p:cNvGrpSpPr/>
          <p:nvPr/>
        </p:nvGrpSpPr>
        <p:grpSpPr>
          <a:xfrm>
            <a:off x="3080039" y="4826693"/>
            <a:ext cx="347852" cy="264927"/>
            <a:chOff x="1478148" y="4945163"/>
            <a:chExt cx="403846" cy="452661"/>
          </a:xfrm>
        </p:grpSpPr>
        <p:cxnSp>
          <p:nvCxnSpPr>
            <p:cNvPr id="114" name="Straight Connector 113">
              <a:extLst>
                <a:ext uri="{FF2B5EF4-FFF2-40B4-BE49-F238E27FC236}">
                  <a16:creationId xmlns:a16="http://schemas.microsoft.com/office/drawing/2014/main" id="{9553A36A-F146-279E-BFD6-674BFFFC13E6}"/>
                </a:ext>
              </a:extLst>
            </p:cNvPr>
            <p:cNvCxnSpPr/>
            <p:nvPr/>
          </p:nvCxnSpPr>
          <p:spPr>
            <a:xfrm>
              <a:off x="1675231" y="4945163"/>
              <a:ext cx="0" cy="91440"/>
            </a:xfrm>
            <a:prstGeom prst="line">
              <a:avLst/>
            </a:prstGeom>
            <a:ln w="28575" cmpd="sng">
              <a:solidFill>
                <a:schemeClr val="tx1"/>
              </a:solidFill>
            </a:ln>
          </p:spPr>
          <p:style>
            <a:lnRef idx="1">
              <a:schemeClr val="accent5"/>
            </a:lnRef>
            <a:fillRef idx="0">
              <a:schemeClr val="accent5"/>
            </a:fillRef>
            <a:effectRef idx="0">
              <a:schemeClr val="accent5"/>
            </a:effectRef>
            <a:fontRef idx="minor">
              <a:schemeClr val="tx1"/>
            </a:fontRef>
          </p:style>
        </p:cxnSp>
        <p:sp>
          <p:nvSpPr>
            <p:cNvPr id="115" name="TextBox 114">
              <a:extLst>
                <a:ext uri="{FF2B5EF4-FFF2-40B4-BE49-F238E27FC236}">
                  <a16:creationId xmlns:a16="http://schemas.microsoft.com/office/drawing/2014/main" id="{80A9CEBB-DDF6-AE3A-B133-FFD5010A6221}"/>
                </a:ext>
              </a:extLst>
            </p:cNvPr>
            <p:cNvSpPr txBox="1"/>
            <p:nvPr/>
          </p:nvSpPr>
          <p:spPr>
            <a:xfrm>
              <a:off x="1478148" y="5049963"/>
              <a:ext cx="403846" cy="347861"/>
            </a:xfrm>
            <a:prstGeom prst="rect">
              <a:avLst/>
            </a:prstGeom>
            <a:noFill/>
          </p:spPr>
          <p:txBody>
            <a:bodyPr wrap="none" lIns="0" tIns="0" rIns="0" bIns="0" rtlCol="0" anchor="t">
              <a:spAutoFit/>
            </a:bodyPr>
            <a:lstStyle/>
            <a:p>
              <a:pPr algn="ctr"/>
              <a:r>
                <a:rPr lang="en-GB" sz="1400" b="1" dirty="0">
                  <a:latin typeface="Arial" panose="020B0604020202020204" pitchFamily="34" charset="0"/>
                  <a:cs typeface="Arial" panose="020B0604020202020204" pitchFamily="34" charset="0"/>
                </a:rPr>
                <a:t>1.00</a:t>
              </a:r>
            </a:p>
          </p:txBody>
        </p:sp>
      </p:grpSp>
      <p:grpSp>
        <p:nvGrpSpPr>
          <p:cNvPr id="116" name="Group 115">
            <a:extLst>
              <a:ext uri="{FF2B5EF4-FFF2-40B4-BE49-F238E27FC236}">
                <a16:creationId xmlns:a16="http://schemas.microsoft.com/office/drawing/2014/main" id="{E7E13B20-968D-2ECB-4B73-29527A5B9CE0}"/>
              </a:ext>
            </a:extLst>
          </p:cNvPr>
          <p:cNvGrpSpPr/>
          <p:nvPr/>
        </p:nvGrpSpPr>
        <p:grpSpPr>
          <a:xfrm>
            <a:off x="3635227" y="4826693"/>
            <a:ext cx="347852" cy="264927"/>
            <a:chOff x="1478148" y="4945163"/>
            <a:chExt cx="403846" cy="452661"/>
          </a:xfrm>
        </p:grpSpPr>
        <p:cxnSp>
          <p:nvCxnSpPr>
            <p:cNvPr id="117" name="Straight Connector 116">
              <a:extLst>
                <a:ext uri="{FF2B5EF4-FFF2-40B4-BE49-F238E27FC236}">
                  <a16:creationId xmlns:a16="http://schemas.microsoft.com/office/drawing/2014/main" id="{21B6F965-94CB-F0CA-FF71-945E64F609BA}"/>
                </a:ext>
              </a:extLst>
            </p:cNvPr>
            <p:cNvCxnSpPr/>
            <p:nvPr/>
          </p:nvCxnSpPr>
          <p:spPr>
            <a:xfrm>
              <a:off x="1675231" y="4945163"/>
              <a:ext cx="0" cy="91440"/>
            </a:xfrm>
            <a:prstGeom prst="line">
              <a:avLst/>
            </a:prstGeom>
            <a:ln w="28575" cmpd="sng">
              <a:solidFill>
                <a:schemeClr val="tx1"/>
              </a:solidFill>
            </a:ln>
          </p:spPr>
          <p:style>
            <a:lnRef idx="1">
              <a:schemeClr val="accent5"/>
            </a:lnRef>
            <a:fillRef idx="0">
              <a:schemeClr val="accent5"/>
            </a:fillRef>
            <a:effectRef idx="0">
              <a:schemeClr val="accent5"/>
            </a:effectRef>
            <a:fontRef idx="minor">
              <a:schemeClr val="tx1"/>
            </a:fontRef>
          </p:style>
        </p:cxnSp>
        <p:sp>
          <p:nvSpPr>
            <p:cNvPr id="118" name="TextBox 117">
              <a:extLst>
                <a:ext uri="{FF2B5EF4-FFF2-40B4-BE49-F238E27FC236}">
                  <a16:creationId xmlns:a16="http://schemas.microsoft.com/office/drawing/2014/main" id="{6B65B07F-C82A-AC86-2C4F-7B0B2C719A10}"/>
                </a:ext>
              </a:extLst>
            </p:cNvPr>
            <p:cNvSpPr txBox="1"/>
            <p:nvPr/>
          </p:nvSpPr>
          <p:spPr>
            <a:xfrm>
              <a:off x="1478148" y="5049963"/>
              <a:ext cx="403846" cy="347861"/>
            </a:xfrm>
            <a:prstGeom prst="rect">
              <a:avLst/>
            </a:prstGeom>
            <a:noFill/>
          </p:spPr>
          <p:txBody>
            <a:bodyPr wrap="none" lIns="0" tIns="0" rIns="0" bIns="0" rtlCol="0" anchor="t">
              <a:spAutoFit/>
            </a:bodyPr>
            <a:lstStyle/>
            <a:p>
              <a:pPr algn="ctr"/>
              <a:r>
                <a:rPr lang="en-GB" sz="1400" b="1" dirty="0">
                  <a:latin typeface="Arial" panose="020B0604020202020204" pitchFamily="34" charset="0"/>
                  <a:cs typeface="Arial" panose="020B0604020202020204" pitchFamily="34" charset="0"/>
                </a:rPr>
                <a:t>1.23</a:t>
              </a:r>
            </a:p>
          </p:txBody>
        </p:sp>
      </p:grpSp>
      <p:cxnSp>
        <p:nvCxnSpPr>
          <p:cNvPr id="119" name="Straight Connector 118">
            <a:extLst>
              <a:ext uri="{FF2B5EF4-FFF2-40B4-BE49-F238E27FC236}">
                <a16:creationId xmlns:a16="http://schemas.microsoft.com/office/drawing/2014/main" id="{6C8DBF6E-0176-B6E6-A1E4-95E3A2B7EDE1}"/>
              </a:ext>
            </a:extLst>
          </p:cNvPr>
          <p:cNvCxnSpPr>
            <a:cxnSpLocks/>
          </p:cNvCxnSpPr>
          <p:nvPr/>
        </p:nvCxnSpPr>
        <p:spPr>
          <a:xfrm>
            <a:off x="3803820" y="4827519"/>
            <a:ext cx="1844457" cy="0"/>
          </a:xfrm>
          <a:prstGeom prst="line">
            <a:avLst/>
          </a:prstGeom>
          <a:ln w="28575" cmpd="sng">
            <a:solidFill>
              <a:schemeClr val="tx1"/>
            </a:solidFill>
          </a:ln>
        </p:spPr>
        <p:style>
          <a:lnRef idx="1">
            <a:schemeClr val="accent5"/>
          </a:lnRef>
          <a:fillRef idx="0">
            <a:schemeClr val="accent5"/>
          </a:fillRef>
          <a:effectRef idx="0">
            <a:schemeClr val="accent5"/>
          </a:effectRef>
          <a:fontRef idx="minor">
            <a:schemeClr val="tx1"/>
          </a:fontRef>
        </p:style>
      </p:cxnSp>
      <p:sp>
        <p:nvSpPr>
          <p:cNvPr id="120" name="TextBox 119">
            <a:extLst>
              <a:ext uri="{FF2B5EF4-FFF2-40B4-BE49-F238E27FC236}">
                <a16:creationId xmlns:a16="http://schemas.microsoft.com/office/drawing/2014/main" id="{52B77DD8-9890-EF2E-209F-7B1BEC721976}"/>
              </a:ext>
            </a:extLst>
          </p:cNvPr>
          <p:cNvSpPr txBox="1"/>
          <p:nvPr/>
        </p:nvSpPr>
        <p:spPr>
          <a:xfrm rot="16200000">
            <a:off x="2973653" y="3982824"/>
            <a:ext cx="1337580" cy="246221"/>
          </a:xfrm>
          <a:prstGeom prst="rect">
            <a:avLst/>
          </a:prstGeom>
          <a:noFill/>
        </p:spPr>
        <p:txBody>
          <a:bodyPr wrap="none" lIns="0" tIns="0" rIns="0" bIns="0">
            <a:spAutoFit/>
          </a:bodyPr>
          <a:lstStyle>
            <a:defPPr>
              <a:defRPr lang="en-US"/>
            </a:defPPr>
            <a:lvl1pPr algn="ctr">
              <a:defRPr sz="2000" b="1" i="0" u="none" strike="noStrike" baseline="0">
                <a:solidFill>
                  <a:prstClr val="black"/>
                </a:solidFill>
                <a:latin typeface="Arial Narrow" panose="020B0606020202030204" pitchFamily="34" charset="0"/>
                <a:cs typeface="+mn-cs"/>
              </a:defRPr>
            </a:lvl1pPr>
          </a:lstStyle>
          <a:p>
            <a:r>
              <a:rPr lang="en-US" sz="1600" dirty="0">
                <a:latin typeface="Arial" panose="020B0604020202020204" pitchFamily="34" charset="0"/>
                <a:cs typeface="Arial" panose="020B0604020202020204" pitchFamily="34" charset="0"/>
              </a:rPr>
              <a:t>Noninferiority</a:t>
            </a:r>
          </a:p>
        </p:txBody>
      </p:sp>
    </p:spTree>
    <p:custDataLst>
      <p:tags r:id="rId1"/>
    </p:custDataLst>
    <p:extLst>
      <p:ext uri="{BB962C8B-B14F-4D97-AF65-F5344CB8AC3E}">
        <p14:creationId xmlns:p14="http://schemas.microsoft.com/office/powerpoint/2010/main" val="1873978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262D0D-5314-1188-40D6-0A8CA14DA5BE}"/>
              </a:ext>
            </a:extLst>
          </p:cNvPr>
          <p:cNvSpPr>
            <a:spLocks noGrp="1"/>
          </p:cNvSpPr>
          <p:nvPr>
            <p:ph type="ctrTitle"/>
          </p:nvPr>
        </p:nvSpPr>
        <p:spPr/>
        <p:txBody>
          <a:bodyPr/>
          <a:lstStyle/>
          <a:p>
            <a:r>
              <a:rPr lang="en-US" dirty="0"/>
              <a:t>Prescribing CAB LAI</a:t>
            </a:r>
          </a:p>
        </p:txBody>
      </p:sp>
    </p:spTree>
    <p:custDataLst>
      <p:tags r:id="rId1"/>
    </p:custDataLst>
    <p:extLst>
      <p:ext uri="{BB962C8B-B14F-4D97-AF65-F5344CB8AC3E}">
        <p14:creationId xmlns:p14="http://schemas.microsoft.com/office/powerpoint/2010/main" val="16629543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7E6D6B-B7DE-DE9A-4423-742BABF778A0}"/>
              </a:ext>
            </a:extLst>
          </p:cNvPr>
          <p:cNvSpPr>
            <a:spLocks noGrp="1"/>
          </p:cNvSpPr>
          <p:nvPr>
            <p:ph type="title"/>
          </p:nvPr>
        </p:nvSpPr>
        <p:spPr/>
        <p:txBody>
          <a:bodyPr/>
          <a:lstStyle/>
          <a:p>
            <a:r>
              <a:rPr lang="en-US" dirty="0"/>
              <a:t>Lab Testing and Monitoring for CAB LAI</a:t>
            </a:r>
          </a:p>
        </p:txBody>
      </p:sp>
      <p:sp>
        <p:nvSpPr>
          <p:cNvPr id="7" name="Footer Placeholder 6">
            <a:extLst>
              <a:ext uri="{FF2B5EF4-FFF2-40B4-BE49-F238E27FC236}">
                <a16:creationId xmlns:a16="http://schemas.microsoft.com/office/drawing/2014/main" id="{25601E39-C787-8EC1-6783-554C7108C204}"/>
              </a:ext>
            </a:extLst>
          </p:cNvPr>
          <p:cNvSpPr>
            <a:spLocks noGrp="1"/>
          </p:cNvSpPr>
          <p:nvPr>
            <p:ph type="ftr" sz="quarter" idx="10"/>
          </p:nvPr>
        </p:nvSpPr>
        <p:spPr>
          <a:xfrm>
            <a:off x="609600" y="5890736"/>
            <a:ext cx="10652760" cy="738664"/>
          </a:xfrm>
        </p:spPr>
        <p:txBody>
          <a:bodyPr/>
          <a:lstStyle/>
          <a:p>
            <a:r>
              <a:rPr lang="en-US" baseline="30000" dirty="0" err="1"/>
              <a:t>a</a:t>
            </a:r>
            <a:r>
              <a:rPr lang="en-US" dirty="0" err="1"/>
              <a:t>Syphilis</a:t>
            </a:r>
            <a:r>
              <a:rPr lang="en-US" dirty="0"/>
              <a:t> testing; gonorrhea and chlamydia NAATs (all potential exposure sites).</a:t>
            </a:r>
          </a:p>
          <a:p>
            <a:r>
              <a:rPr lang="en-US" dirty="0"/>
              <a:t>1. CDC. USPHS. Preexposure Prophylaxis for the Prevention of HIV Infection in the United States—2021 Update. https://www.cdc.gov/hiv/pdf/risk/prep/cdc-hiv-prep-guidelines-2021.pdf. Accessed June 30, 2022; 2. NYSDOH AIDS Institute. Clinical guidelines program. 2022. https://www.hivguidelines.org/home/guideline-slides-and-pocket-guides/. Accessed August 17, 2022. </a:t>
            </a:r>
          </a:p>
        </p:txBody>
      </p:sp>
      <p:graphicFrame>
        <p:nvGraphicFramePr>
          <p:cNvPr id="3" name="Table 3">
            <a:extLst>
              <a:ext uri="{FF2B5EF4-FFF2-40B4-BE49-F238E27FC236}">
                <a16:creationId xmlns:a16="http://schemas.microsoft.com/office/drawing/2014/main" id="{D25DC2E2-B485-516D-38E4-C84685206285}"/>
              </a:ext>
            </a:extLst>
          </p:cNvPr>
          <p:cNvGraphicFramePr>
            <a:graphicFrameLocks noGrp="1"/>
          </p:cNvGraphicFramePr>
          <p:nvPr>
            <p:extLst>
              <p:ext uri="{D42A27DB-BD31-4B8C-83A1-F6EECF244321}">
                <p14:modId xmlns:p14="http://schemas.microsoft.com/office/powerpoint/2010/main" val="1376049506"/>
              </p:ext>
            </p:extLst>
          </p:nvPr>
        </p:nvGraphicFramePr>
        <p:xfrm>
          <a:off x="609600" y="1600200"/>
          <a:ext cx="10972801" cy="3938016"/>
        </p:xfrm>
        <a:graphic>
          <a:graphicData uri="http://schemas.openxmlformats.org/drawingml/2006/table">
            <a:tbl>
              <a:tblPr firstRow="1" bandRow="1">
                <a:tableStyleId>{5C22544A-7EE6-4342-B048-85BDC9FD1C3A}</a:tableStyleId>
              </a:tblPr>
              <a:tblGrid>
                <a:gridCol w="3329940">
                  <a:extLst>
                    <a:ext uri="{9D8B030D-6E8A-4147-A177-3AD203B41FA5}">
                      <a16:colId xmlns:a16="http://schemas.microsoft.com/office/drawing/2014/main" val="833397169"/>
                    </a:ext>
                  </a:extLst>
                </a:gridCol>
                <a:gridCol w="1091837">
                  <a:extLst>
                    <a:ext uri="{9D8B030D-6E8A-4147-A177-3AD203B41FA5}">
                      <a16:colId xmlns:a16="http://schemas.microsoft.com/office/drawing/2014/main" val="2202584765"/>
                    </a:ext>
                  </a:extLst>
                </a:gridCol>
                <a:gridCol w="1072461">
                  <a:extLst>
                    <a:ext uri="{9D8B030D-6E8A-4147-A177-3AD203B41FA5}">
                      <a16:colId xmlns:a16="http://schemas.microsoft.com/office/drawing/2014/main" val="593636121"/>
                    </a:ext>
                  </a:extLst>
                </a:gridCol>
                <a:gridCol w="1072461">
                  <a:extLst>
                    <a:ext uri="{9D8B030D-6E8A-4147-A177-3AD203B41FA5}">
                      <a16:colId xmlns:a16="http://schemas.microsoft.com/office/drawing/2014/main" val="2132366559"/>
                    </a:ext>
                  </a:extLst>
                </a:gridCol>
                <a:gridCol w="939001">
                  <a:extLst>
                    <a:ext uri="{9D8B030D-6E8A-4147-A177-3AD203B41FA5}">
                      <a16:colId xmlns:a16="http://schemas.microsoft.com/office/drawing/2014/main" val="1097484853"/>
                    </a:ext>
                  </a:extLst>
                </a:gridCol>
                <a:gridCol w="1127760">
                  <a:extLst>
                    <a:ext uri="{9D8B030D-6E8A-4147-A177-3AD203B41FA5}">
                      <a16:colId xmlns:a16="http://schemas.microsoft.com/office/drawing/2014/main" val="1005767107"/>
                    </a:ext>
                  </a:extLst>
                </a:gridCol>
                <a:gridCol w="1150622">
                  <a:extLst>
                    <a:ext uri="{9D8B030D-6E8A-4147-A177-3AD203B41FA5}">
                      <a16:colId xmlns:a16="http://schemas.microsoft.com/office/drawing/2014/main" val="3080516789"/>
                    </a:ext>
                  </a:extLst>
                </a:gridCol>
                <a:gridCol w="1188719">
                  <a:extLst>
                    <a:ext uri="{9D8B030D-6E8A-4147-A177-3AD203B41FA5}">
                      <a16:colId xmlns:a16="http://schemas.microsoft.com/office/drawing/2014/main" val="4090492641"/>
                    </a:ext>
                  </a:extLst>
                </a:gridCol>
              </a:tblGrid>
              <a:tr h="130641">
                <a:tc>
                  <a:txBody>
                    <a:bodyPr/>
                    <a:lstStyle/>
                    <a:p>
                      <a:pPr marL="0" marR="0" algn="ctr">
                        <a:lnSpc>
                          <a:spcPct val="90000"/>
                        </a:lnSpc>
                        <a:spcBef>
                          <a:spcPts val="300"/>
                        </a:spcBef>
                        <a:spcAft>
                          <a:spcPts val="0"/>
                        </a:spcAft>
                      </a:pPr>
                      <a:r>
                        <a:rPr lang="en-US" sz="1800" dirty="0">
                          <a:solidFill>
                            <a:schemeClr val="bg1"/>
                          </a:solidFill>
                          <a:effectLst/>
                          <a:latin typeface="Arial" panose="020B0604020202020204" pitchFamily="34" charset="0"/>
                          <a:cs typeface="Arial" panose="020B0604020202020204" pitchFamily="34" charset="0"/>
                        </a:rPr>
                        <a:t>Test/Screen</a:t>
                      </a:r>
                      <a:endPar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algn="ctr">
                        <a:lnSpc>
                          <a:spcPct val="90000"/>
                        </a:lnSpc>
                        <a:spcBef>
                          <a:spcPts val="300"/>
                        </a:spcBef>
                        <a:spcAft>
                          <a:spcPts val="0"/>
                        </a:spcAft>
                      </a:pPr>
                      <a:r>
                        <a:rPr lang="en-US" sz="1800" dirty="0">
                          <a:solidFill>
                            <a:schemeClr val="bg1"/>
                          </a:solidFill>
                          <a:effectLst/>
                          <a:latin typeface="Arial" panose="020B0604020202020204" pitchFamily="34" charset="0"/>
                          <a:cs typeface="Arial" panose="020B0604020202020204" pitchFamily="34" charset="0"/>
                        </a:rPr>
                        <a:t>Initiation</a:t>
                      </a:r>
                      <a:endPar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algn="ctr">
                        <a:lnSpc>
                          <a:spcPct val="90000"/>
                        </a:lnSpc>
                        <a:spcBef>
                          <a:spcPts val="300"/>
                        </a:spcBef>
                        <a:spcAft>
                          <a:spcPts val="0"/>
                        </a:spcAft>
                      </a:pPr>
                      <a:r>
                        <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1 Mo Visit</a:t>
                      </a:r>
                    </a:p>
                  </a:txBody>
                  <a:tcPr marL="45720" marR="4572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algn="ctr">
                        <a:lnSpc>
                          <a:spcPct val="90000"/>
                        </a:lnSpc>
                        <a:spcBef>
                          <a:spcPts val="300"/>
                        </a:spcBef>
                        <a:spcAft>
                          <a:spcPts val="0"/>
                        </a:spcAft>
                      </a:pPr>
                      <a:r>
                        <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Every </a:t>
                      </a:r>
                      <a:br>
                        <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2 Mo</a:t>
                      </a:r>
                    </a:p>
                  </a:txBody>
                  <a:tcPr marL="45720" marR="4572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algn="ctr">
                        <a:lnSpc>
                          <a:spcPct val="90000"/>
                        </a:lnSpc>
                        <a:spcBef>
                          <a:spcPts val="300"/>
                        </a:spcBef>
                        <a:spcAft>
                          <a:spcPts val="0"/>
                        </a:spcAft>
                      </a:pPr>
                      <a:r>
                        <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Every </a:t>
                      </a:r>
                      <a:br>
                        <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4 Mo</a:t>
                      </a:r>
                    </a:p>
                  </a:txBody>
                  <a:tcPr marL="45720" marR="4572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90000"/>
                        </a:lnSpc>
                        <a:spcBef>
                          <a:spcPts val="300"/>
                        </a:spcBef>
                      </a:pPr>
                      <a:r>
                        <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Every </a:t>
                      </a:r>
                      <a:br>
                        <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6 Mo</a:t>
                      </a:r>
                      <a:endParaRPr lang="en-US" sz="1800" dirty="0">
                        <a:latin typeface="Arial" panose="020B0604020202020204" pitchFamily="34" charset="0"/>
                        <a:cs typeface="Arial" panose="020B0604020202020204" pitchFamily="34" charset="0"/>
                      </a:endParaRPr>
                    </a:p>
                  </a:txBody>
                  <a:tcPr marL="45720" marR="4572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algn="ctr">
                        <a:lnSpc>
                          <a:spcPct val="90000"/>
                        </a:lnSpc>
                        <a:spcBef>
                          <a:spcPts val="300"/>
                        </a:spcBef>
                        <a:spcAft>
                          <a:spcPts val="0"/>
                        </a:spcAft>
                      </a:pPr>
                      <a:r>
                        <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Every</a:t>
                      </a:r>
                      <a:br>
                        <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12 Mo</a:t>
                      </a:r>
                    </a:p>
                  </a:txBody>
                  <a:tcPr marL="45720" marR="4572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algn="ctr">
                        <a:lnSpc>
                          <a:spcPct val="90000"/>
                        </a:lnSpc>
                        <a:spcBef>
                          <a:spcPts val="300"/>
                        </a:spcBef>
                        <a:spcAft>
                          <a:spcPts val="0"/>
                        </a:spcAft>
                      </a:pPr>
                      <a:r>
                        <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When Stopping CAB</a:t>
                      </a:r>
                    </a:p>
                  </a:txBody>
                  <a:tcPr marL="45720" marR="4572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907412456"/>
                  </a:ext>
                </a:extLst>
              </a:tr>
              <a:tr h="149759">
                <a:tc>
                  <a:txBody>
                    <a:bodyPr/>
                    <a:lstStyle/>
                    <a:p>
                      <a:pPr marL="0" indent="0">
                        <a:lnSpc>
                          <a:spcPct val="90000"/>
                        </a:lnSpc>
                        <a:spcBef>
                          <a:spcPts val="300"/>
                        </a:spcBef>
                        <a:spcAft>
                          <a:spcPts val="0"/>
                        </a:spcAft>
                        <a:buFont typeface="Arial" panose="020B0604020202020204" pitchFamily="34" charset="0"/>
                        <a:buNone/>
                      </a:pPr>
                      <a:r>
                        <a:rPr lang="en-US" sz="1400" b="1" dirty="0">
                          <a:solidFill>
                            <a:schemeClr val="tx1"/>
                          </a:solidFill>
                          <a:effectLst/>
                          <a:latin typeface="Arial" panose="020B0604020202020204" pitchFamily="34" charset="0"/>
                          <a:cs typeface="Arial" panose="020B0604020202020204" pitchFamily="34" charset="0"/>
                        </a:rPr>
                        <a:t>HIV Assessment</a:t>
                      </a:r>
                    </a:p>
                    <a:p>
                      <a:pPr marL="114300" indent="-114300">
                        <a:lnSpc>
                          <a:spcPct val="90000"/>
                        </a:lnSpc>
                        <a:spcBef>
                          <a:spcPts val="300"/>
                        </a:spcBef>
                        <a:spcAft>
                          <a:spcPts val="0"/>
                        </a:spcAft>
                        <a:buClr>
                          <a:srgbClr val="0070C0"/>
                        </a:buClr>
                        <a:buFont typeface="Arial" panose="020B0604020202020204" pitchFamily="34" charset="0"/>
                        <a:buChar char="•"/>
                      </a:pPr>
                      <a:r>
                        <a:rPr lang="en-US" sz="1400" b="0" dirty="0">
                          <a:solidFill>
                            <a:schemeClr val="tx1"/>
                          </a:solidFill>
                          <a:effectLst/>
                          <a:latin typeface="Arial" panose="020B0604020202020204" pitchFamily="34" charset="0"/>
                          <a:cs typeface="Arial" panose="020B0604020202020204" pitchFamily="34" charset="0"/>
                        </a:rPr>
                        <a:t>Signs/symptoms AHI</a:t>
                      </a:r>
                    </a:p>
                    <a:p>
                      <a:pPr marL="114300" indent="-114300">
                        <a:lnSpc>
                          <a:spcPct val="90000"/>
                        </a:lnSpc>
                        <a:spcBef>
                          <a:spcPts val="300"/>
                        </a:spcBef>
                        <a:spcAft>
                          <a:spcPts val="0"/>
                        </a:spcAft>
                        <a:buClr>
                          <a:srgbClr val="0070C0"/>
                        </a:buClr>
                        <a:buFont typeface="Arial" panose="020B0604020202020204" pitchFamily="34" charset="0"/>
                        <a:buChar char="•"/>
                      </a:pPr>
                      <a:r>
                        <a:rPr lang="en-US" sz="1400" b="0" dirty="0">
                          <a:solidFill>
                            <a:schemeClr val="tx1"/>
                          </a:solidFill>
                          <a:latin typeface="Arial" panose="020B0604020202020204" pitchFamily="34" charset="0"/>
                          <a:cs typeface="Arial" panose="020B0604020202020204" pitchFamily="34" charset="0"/>
                        </a:rPr>
                        <a:t>Discuss whether continued need for PrEP; adherence, side effects, etc </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300"/>
                        </a:spcBef>
                        <a:spcAft>
                          <a:spcPts val="0"/>
                        </a:spcAft>
                      </a:pPr>
                      <a:r>
                        <a:rPr lang="en-US" sz="1400" dirty="0">
                          <a:effectLst/>
                          <a:latin typeface="Arial" panose="020B0604020202020204" pitchFamily="34" charset="0"/>
                          <a:cs typeface="Arial" panose="020B0604020202020204" pitchFamily="34" charset="0"/>
                        </a:rPr>
                        <a:t>X</a:t>
                      </a:r>
                    </a:p>
                  </a:txBody>
                  <a:tcPr marL="45720" marR="4572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300"/>
                        </a:spcBef>
                        <a:spcAft>
                          <a:spcPts val="0"/>
                        </a:spcAft>
                      </a:pPr>
                      <a:endParaRPr lang="en-US" sz="1400" dirty="0">
                        <a:effectLst/>
                        <a:latin typeface="Arial" panose="020B0604020202020204" pitchFamily="34" charset="0"/>
                        <a:cs typeface="Arial" panose="020B0604020202020204" pitchFamily="34" charset="0"/>
                      </a:endParaRPr>
                    </a:p>
                  </a:txBody>
                  <a:tcPr marL="45720" marR="4572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L="45720" marR="4572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L="45720" marR="4572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L="45720" marR="4572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L="45720" marR="4572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300"/>
                        </a:spcBef>
                        <a:spcAft>
                          <a:spcPts val="0"/>
                        </a:spcAft>
                      </a:pPr>
                      <a:endParaRPr lang="en-US" sz="1400" dirty="0">
                        <a:effectLst/>
                        <a:latin typeface="Arial" panose="020B0604020202020204" pitchFamily="34" charset="0"/>
                        <a:cs typeface="Arial" panose="020B0604020202020204" pitchFamily="34" charset="0"/>
                      </a:endParaRPr>
                    </a:p>
                  </a:txBody>
                  <a:tcPr marL="45720" marR="4572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2415587"/>
                  </a:ext>
                </a:extLst>
              </a:tr>
              <a:tr h="0">
                <a:tc>
                  <a:txBody>
                    <a:bodyPr/>
                    <a:lstStyle/>
                    <a:p>
                      <a:pPr marL="0" marR="0">
                        <a:lnSpc>
                          <a:spcPct val="90000"/>
                        </a:lnSpc>
                        <a:spcBef>
                          <a:spcPts val="300"/>
                        </a:spcBef>
                        <a:spcAft>
                          <a:spcPts val="0"/>
                        </a:spcAft>
                      </a:pPr>
                      <a:r>
                        <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HIV Status</a:t>
                      </a:r>
                    </a:p>
                    <a:p>
                      <a:pPr marL="114300" marR="0" indent="-114300" algn="l" defTabSz="914364" rtl="0" eaLnBrk="1" latinLnBrk="0" hangingPunct="1">
                        <a:lnSpc>
                          <a:spcPct val="90000"/>
                        </a:lnSpc>
                        <a:spcBef>
                          <a:spcPts val="300"/>
                        </a:spcBef>
                        <a:spcAft>
                          <a:spcPts val="0"/>
                        </a:spcAft>
                        <a:buClr>
                          <a:srgbClr val="0070C0"/>
                        </a:buClr>
                        <a:buFont typeface="Arial" panose="020B0604020202020204" pitchFamily="34" charset="0"/>
                        <a:buChar char="•"/>
                      </a:pPr>
                      <a:r>
                        <a:rPr lang="en-US" sz="1400" b="0" kern="1200" dirty="0">
                          <a:solidFill>
                            <a:schemeClr val="tx1"/>
                          </a:solidFill>
                          <a:effectLst/>
                          <a:latin typeface="Arial" panose="020B0604020202020204" pitchFamily="34" charset="0"/>
                          <a:ea typeface="+mn-ea"/>
                          <a:cs typeface="Arial" panose="020B0604020202020204" pitchFamily="34" charset="0"/>
                        </a:rPr>
                        <a:t>HIV-1/2 Ag/Ab test (lab preferred)</a:t>
                      </a:r>
                    </a:p>
                    <a:p>
                      <a:pPr marL="114300" marR="0" indent="-114300" algn="l" defTabSz="914364" rtl="0" eaLnBrk="1" latinLnBrk="0" hangingPunct="1">
                        <a:lnSpc>
                          <a:spcPct val="90000"/>
                        </a:lnSpc>
                        <a:spcBef>
                          <a:spcPts val="300"/>
                        </a:spcBef>
                        <a:spcAft>
                          <a:spcPts val="0"/>
                        </a:spcAft>
                        <a:buClr>
                          <a:srgbClr val="0070C0"/>
                        </a:buClr>
                        <a:buFont typeface="Arial" panose="020B0604020202020204" pitchFamily="34" charset="0"/>
                        <a:buChar char="•"/>
                      </a:pPr>
                      <a:r>
                        <a:rPr lang="en-US" sz="1400" b="0" kern="1200" dirty="0">
                          <a:solidFill>
                            <a:schemeClr val="tx1"/>
                          </a:solidFill>
                          <a:effectLst/>
                          <a:latin typeface="Arial" panose="020B0604020202020204" pitchFamily="34" charset="0"/>
                          <a:ea typeface="+mn-ea"/>
                          <a:cs typeface="Arial" panose="020B0604020202020204" pitchFamily="34" charset="0"/>
                        </a:rPr>
                        <a:t>HIV RNA assay</a:t>
                      </a:r>
                    </a:p>
                  </a:txBody>
                  <a:tcPr marL="45720" marR="4572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L="45720" marR="4572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L="45720" marR="4572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L="45720" marR="4572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L="45720" marR="4572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L="45720" marR="4572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L="45720" marR="4572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marL="45720" marR="4572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44564301"/>
                  </a:ext>
                </a:extLst>
              </a:tr>
              <a:tr h="0">
                <a:tc>
                  <a:txBody>
                    <a:bodyPr/>
                    <a:lstStyle/>
                    <a:p>
                      <a:pPr>
                        <a:lnSpc>
                          <a:spcPct val="90000"/>
                        </a:lnSpc>
                        <a:spcBef>
                          <a:spcPts val="300"/>
                        </a:spcBef>
                      </a:pPr>
                      <a:r>
                        <a:rPr lang="en-US" sz="1400" b="1" dirty="0">
                          <a:latin typeface="Arial" panose="020B0604020202020204" pitchFamily="34" charset="0"/>
                          <a:cs typeface="Arial" panose="020B0604020202020204" pitchFamily="34" charset="0"/>
                        </a:rPr>
                        <a:t>STI Screen </a:t>
                      </a:r>
                      <a:r>
                        <a:rPr lang="en-US" sz="1400" b="0" dirty="0">
                          <a:latin typeface="Arial" panose="020B0604020202020204" pitchFamily="34" charset="0"/>
                          <a:cs typeface="Arial" panose="020B0604020202020204" pitchFamily="34" charset="0"/>
                        </a:rPr>
                        <a:t>(MSM/TGW)</a:t>
                      </a:r>
                      <a:r>
                        <a:rPr lang="en-US" sz="1400" b="0" baseline="30000" dirty="0">
                          <a:latin typeface="Arial" panose="020B0604020202020204" pitchFamily="34" charset="0"/>
                          <a:cs typeface="Arial" panose="020B0604020202020204" pitchFamily="34" charset="0"/>
                        </a:rPr>
                        <a:t>a</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300"/>
                        </a:spcBef>
                      </a:pPr>
                      <a:endParaRPr lang="en-US" sz="1400" dirty="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300"/>
                        </a:spcBef>
                      </a:pPr>
                      <a:r>
                        <a:rPr lang="en-US" sz="1400" dirty="0">
                          <a:latin typeface="Arial" panose="020B0604020202020204" pitchFamily="34" charset="0"/>
                          <a:cs typeface="Arial" panose="020B0604020202020204" pitchFamily="34" charset="0"/>
                        </a:rPr>
                        <a:t>CT only</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300"/>
                        </a:spcBef>
                        <a:spcAft>
                          <a:spcPts val="0"/>
                        </a:spcAft>
                        <a:buClrTx/>
                        <a:buSzTx/>
                        <a:buFontTx/>
                        <a:buNone/>
                        <a:tabLst/>
                        <a:defRPr/>
                      </a:pPr>
                      <a:r>
                        <a:rPr lang="en-US" sz="1400" dirty="0">
                          <a:latin typeface="Arial" panose="020B0604020202020204" pitchFamily="34" charset="0"/>
                          <a:cs typeface="Arial" panose="020B0604020202020204" pitchFamily="34" charset="0"/>
                        </a:rPr>
                        <a:t>GT/Syphilis only</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300"/>
                        </a:spcBef>
                        <a:spcAft>
                          <a:spcPts val="0"/>
                        </a:spcAft>
                      </a:pPr>
                      <a:r>
                        <a:rPr lang="en-US" sz="1400" dirty="0">
                          <a:effectLst/>
                          <a:latin typeface="Arial" panose="020B0604020202020204" pitchFamily="34" charset="0"/>
                          <a:cs typeface="Arial" panose="020B0604020202020204" pitchFamily="34" charset="0"/>
                        </a:rPr>
                        <a:t>X</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333871"/>
                  </a:ext>
                </a:extLst>
              </a:tr>
              <a:tr h="0">
                <a:tc>
                  <a: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sz="1400" b="1" dirty="0">
                          <a:latin typeface="Arial" panose="020B0604020202020204" pitchFamily="34" charset="0"/>
                          <a:cs typeface="Arial" panose="020B0604020202020204" pitchFamily="34" charset="0"/>
                        </a:rPr>
                        <a:t>STI Screen </a:t>
                      </a:r>
                      <a:r>
                        <a:rPr lang="en-US" sz="1400" b="0" dirty="0">
                          <a:latin typeface="Arial" panose="020B0604020202020204" pitchFamily="34" charset="0"/>
                          <a:cs typeface="Arial" panose="020B0604020202020204" pitchFamily="34" charset="0"/>
                        </a:rPr>
                        <a:t>(heterosexually active men and women)</a:t>
                      </a:r>
                      <a:r>
                        <a:rPr lang="en-US" sz="1400" b="0" baseline="30000" dirty="0">
                          <a:solidFill>
                            <a:schemeClr val="tx1"/>
                          </a:solidFill>
                          <a:latin typeface="Arial" panose="020B0604020202020204" pitchFamily="34" charset="0"/>
                          <a:cs typeface="Arial" panose="020B0604020202020204" pitchFamily="34" charset="0"/>
                        </a:rPr>
                        <a:t>a</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spcBef>
                          <a:spcPts val="300"/>
                        </a:spcBef>
                      </a:pPr>
                      <a:endParaRPr lang="en-US" sz="1400" dirty="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spcBef>
                          <a:spcPts val="300"/>
                        </a:spcBef>
                      </a:pPr>
                      <a:endParaRPr lang="en-US" sz="1400" dirty="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spcBef>
                          <a:spcPts val="300"/>
                        </a:spcBef>
                      </a:pPr>
                      <a:endParaRPr lang="en-US" sz="1400" dirty="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spcBef>
                          <a:spcPts val="300"/>
                        </a:spcBef>
                      </a:pPr>
                      <a:r>
                        <a:rPr lang="en-US" sz="1400" dirty="0">
                          <a:latin typeface="Arial" panose="020B0604020202020204" pitchFamily="34" charset="0"/>
                          <a:cs typeface="Arial" panose="020B0604020202020204" pitchFamily="34" charset="0"/>
                        </a:rPr>
                        <a:t>GT/Syphilis only</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spcBef>
                          <a:spcPts val="300"/>
                        </a:spcBef>
                      </a:pPr>
                      <a:r>
                        <a:rPr lang="en-US" sz="1400" dirty="0">
                          <a:latin typeface="Arial" panose="020B0604020202020204" pitchFamily="34" charset="0"/>
                          <a:cs typeface="Arial" panose="020B0604020202020204" pitchFamily="34" charset="0"/>
                        </a:rPr>
                        <a:t>CT only</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spcBef>
                          <a:spcPts val="300"/>
                        </a:spcBef>
                      </a:pPr>
                      <a:endParaRPr lang="en-US" sz="1400" dirty="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94907905"/>
                  </a:ext>
                </a:extLst>
              </a:tr>
              <a:tr h="0">
                <a:tc>
                  <a:txBody>
                    <a:bodyPr/>
                    <a:lstStyle/>
                    <a:p>
                      <a:pPr>
                        <a:lnSpc>
                          <a:spcPct val="90000"/>
                        </a:lnSpc>
                        <a:spcBef>
                          <a:spcPts val="300"/>
                        </a:spcBef>
                      </a:pPr>
                      <a:r>
                        <a:rPr lang="en-US" sz="1400" b="1" dirty="0">
                          <a:latin typeface="Arial" panose="020B0604020202020204" pitchFamily="34" charset="0"/>
                          <a:cs typeface="Arial" panose="020B0604020202020204" pitchFamily="34" charset="0"/>
                        </a:rPr>
                        <a:t>Pregnancy Test (</a:t>
                      </a:r>
                      <a:r>
                        <a:rPr lang="en-US" sz="1400" b="0" dirty="0">
                          <a:latin typeface="Arial" panose="020B0604020202020204" pitchFamily="34" charset="0"/>
                          <a:cs typeface="Arial" panose="020B0604020202020204" pitchFamily="34" charset="0"/>
                        </a:rPr>
                        <a:t>if </a:t>
                      </a:r>
                      <a:r>
                        <a:rPr lang="en-US" sz="1400" dirty="0">
                          <a:latin typeface="Arial" panose="020B0604020202020204" pitchFamily="34" charset="0"/>
                          <a:cs typeface="Arial" panose="020B0604020202020204" pitchFamily="34" charset="0"/>
                        </a:rPr>
                        <a:t>of childbearing potential)</a:t>
                      </a:r>
                      <a:r>
                        <a:rPr lang="en-US" sz="1400" baseline="30000" dirty="0">
                          <a:latin typeface="Arial" panose="020B0604020202020204" pitchFamily="34" charset="0"/>
                          <a:cs typeface="Arial" panose="020B0604020202020204" pitchFamily="34" charset="0"/>
                        </a:rPr>
                        <a:t>2</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4"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300"/>
                        </a:spcBef>
                      </a:pPr>
                      <a:endParaRPr lang="en-US" sz="1400" dirty="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1574019"/>
                  </a:ext>
                </a:extLst>
              </a:tr>
            </a:tbl>
          </a:graphicData>
        </a:graphic>
      </p:graphicFrame>
    </p:spTree>
    <p:custDataLst>
      <p:tags r:id="rId1"/>
    </p:custDataLst>
    <p:extLst>
      <p:ext uri="{BB962C8B-B14F-4D97-AF65-F5344CB8AC3E}">
        <p14:creationId xmlns:p14="http://schemas.microsoft.com/office/powerpoint/2010/main" val="3935151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Right 10">
            <a:extLst>
              <a:ext uri="{FF2B5EF4-FFF2-40B4-BE49-F238E27FC236}">
                <a16:creationId xmlns:a16="http://schemas.microsoft.com/office/drawing/2014/main" id="{5F84B562-91BE-D319-F7A0-501EDB23765D}"/>
              </a:ext>
            </a:extLst>
          </p:cNvPr>
          <p:cNvSpPr/>
          <p:nvPr/>
        </p:nvSpPr>
        <p:spPr>
          <a:xfrm>
            <a:off x="5726206" y="2723561"/>
            <a:ext cx="491714" cy="1729862"/>
          </a:xfrm>
          <a:prstGeom prst="rightArrow">
            <a:avLst>
              <a:gd name="adj1" fmla="val 100000"/>
              <a:gd name="adj2" fmla="val 50000"/>
            </a:avLst>
          </a:prstGeom>
          <a:gradFill>
            <a:gsLst>
              <a:gs pos="0">
                <a:schemeClr val="bg1"/>
              </a:gs>
              <a:gs pos="100000">
                <a:srgbClr val="C3C2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38D91E-68D2-743A-6FB6-27ADDC7A62B8}"/>
              </a:ext>
            </a:extLst>
          </p:cNvPr>
          <p:cNvSpPr>
            <a:spLocks noGrp="1"/>
          </p:cNvSpPr>
          <p:nvPr>
            <p:ph type="title"/>
          </p:nvPr>
        </p:nvSpPr>
        <p:spPr/>
        <p:txBody>
          <a:bodyPr/>
          <a:lstStyle/>
          <a:p>
            <a:r>
              <a:rPr lang="en-US" dirty="0"/>
              <a:t>Prescribing CAB LAI</a:t>
            </a:r>
          </a:p>
        </p:txBody>
      </p:sp>
      <p:sp>
        <p:nvSpPr>
          <p:cNvPr id="3" name="Content Placeholder 2">
            <a:extLst>
              <a:ext uri="{FF2B5EF4-FFF2-40B4-BE49-F238E27FC236}">
                <a16:creationId xmlns:a16="http://schemas.microsoft.com/office/drawing/2014/main" id="{D725A518-28B1-EE70-990C-9D416360B8BF}"/>
              </a:ext>
            </a:extLst>
          </p:cNvPr>
          <p:cNvSpPr>
            <a:spLocks noGrp="1"/>
          </p:cNvSpPr>
          <p:nvPr>
            <p:ph idx="1"/>
          </p:nvPr>
        </p:nvSpPr>
        <p:spPr>
          <a:xfrm>
            <a:off x="609600" y="1609727"/>
            <a:ext cx="5486400" cy="3877985"/>
          </a:xfrm>
        </p:spPr>
        <p:txBody>
          <a:bodyPr/>
          <a:lstStyle/>
          <a:p>
            <a:pPr marL="0" indent="0">
              <a:spcBef>
                <a:spcPts val="400"/>
              </a:spcBef>
              <a:buNone/>
            </a:pPr>
            <a:r>
              <a:rPr lang="en-US" sz="2200" b="1" dirty="0"/>
              <a:t>Once You’ve Taken the Following Steps</a:t>
            </a:r>
          </a:p>
          <a:p>
            <a:pPr lvl="1">
              <a:spcBef>
                <a:spcPts val="400"/>
              </a:spcBef>
            </a:pPr>
            <a:r>
              <a:rPr lang="en-US" sz="1800" dirty="0"/>
              <a:t>Identified patient at risk of HIV infection (or a patient expressed interest in starting PrEP)</a:t>
            </a:r>
          </a:p>
          <a:p>
            <a:pPr lvl="1">
              <a:spcBef>
                <a:spcPts val="400"/>
              </a:spcBef>
            </a:pPr>
            <a:r>
              <a:rPr lang="en-US" sz="1800" dirty="0"/>
              <a:t>Confirmed their interest and clinical eligibility</a:t>
            </a:r>
          </a:p>
          <a:p>
            <a:pPr lvl="1">
              <a:spcBef>
                <a:spcPts val="400"/>
              </a:spcBef>
            </a:pPr>
            <a:r>
              <a:rPr lang="en-US" sz="1800" dirty="0"/>
              <a:t>Patient weighs ≥35 kg</a:t>
            </a:r>
          </a:p>
          <a:p>
            <a:pPr lvl="1">
              <a:spcBef>
                <a:spcPts val="400"/>
              </a:spcBef>
            </a:pPr>
            <a:r>
              <a:rPr lang="en-US" sz="1800" dirty="0"/>
              <a:t>Obtained negative HIV test result</a:t>
            </a:r>
          </a:p>
          <a:p>
            <a:pPr lvl="2">
              <a:spcBef>
                <a:spcPts val="400"/>
              </a:spcBef>
            </a:pPr>
            <a:r>
              <a:rPr lang="en-US" sz="1600" dirty="0"/>
              <a:t>Confirmed no HIV exposure event within last 4 weeks</a:t>
            </a:r>
          </a:p>
          <a:p>
            <a:pPr lvl="2">
              <a:spcBef>
                <a:spcPts val="400"/>
              </a:spcBef>
            </a:pPr>
            <a:r>
              <a:rPr lang="en-US" sz="1600" dirty="0"/>
              <a:t>Patient not part of, or located in, high incidence population</a:t>
            </a:r>
          </a:p>
          <a:p>
            <a:pPr lvl="2">
              <a:spcBef>
                <a:spcPts val="400"/>
              </a:spcBef>
            </a:pPr>
            <a:r>
              <a:rPr lang="en-US" sz="1600" dirty="0"/>
              <a:t>No sign/symptoms AHI</a:t>
            </a:r>
          </a:p>
          <a:p>
            <a:pPr lvl="1">
              <a:spcBef>
                <a:spcPts val="400"/>
              </a:spcBef>
            </a:pPr>
            <a:r>
              <a:rPr lang="en-US" sz="1800" dirty="0"/>
              <a:t>Ordered necessary labs</a:t>
            </a:r>
          </a:p>
          <a:p>
            <a:pPr lvl="2">
              <a:spcBef>
                <a:spcPts val="400"/>
              </a:spcBef>
            </a:pPr>
            <a:r>
              <a:rPr lang="en-US" sz="1600" dirty="0"/>
              <a:t>You may initiate CAB LAI as long as there is a negative HIV test; you do not need to withhold PrEP until other tests are back</a:t>
            </a:r>
          </a:p>
        </p:txBody>
      </p:sp>
      <p:sp>
        <p:nvSpPr>
          <p:cNvPr id="4" name="Footer Placeholder 3">
            <a:extLst>
              <a:ext uri="{FF2B5EF4-FFF2-40B4-BE49-F238E27FC236}">
                <a16:creationId xmlns:a16="http://schemas.microsoft.com/office/drawing/2014/main" id="{083CA514-F701-90B9-7909-6B6EBF750382}"/>
              </a:ext>
            </a:extLst>
          </p:cNvPr>
          <p:cNvSpPr>
            <a:spLocks noGrp="1"/>
          </p:cNvSpPr>
          <p:nvPr>
            <p:ph type="ftr" sz="quarter" idx="10"/>
          </p:nvPr>
        </p:nvSpPr>
        <p:spPr/>
        <p:txBody>
          <a:bodyPr/>
          <a:lstStyle/>
          <a:p>
            <a:r>
              <a:rPr lang="en-US" dirty="0"/>
              <a:t>1. CDC. USPHS. Preexposure Prophylaxis for the Prevention of HIV Infection in the United States—2021 Update. https://www.cdc.gov/hiv/pdf/risk/prep/cdc-hiv-prep-guidelines-2021.pdf. Accessed March 20, 2022; 2. https://www.accessdata.fda.gov/drugsatfda_docs/label/2021/215499s000lbl.pdf. Accessed August 22, 2022.</a:t>
            </a:r>
          </a:p>
        </p:txBody>
      </p:sp>
      <p:sp>
        <p:nvSpPr>
          <p:cNvPr id="7" name="TextBox 6">
            <a:extLst>
              <a:ext uri="{FF2B5EF4-FFF2-40B4-BE49-F238E27FC236}">
                <a16:creationId xmlns:a16="http://schemas.microsoft.com/office/drawing/2014/main" id="{53BF104B-B1BA-512D-D0D8-CB5214F2EBA8}"/>
              </a:ext>
            </a:extLst>
          </p:cNvPr>
          <p:cNvSpPr txBox="1"/>
          <p:nvPr/>
        </p:nvSpPr>
        <p:spPr>
          <a:xfrm>
            <a:off x="617220" y="5455287"/>
            <a:ext cx="10965180" cy="738664"/>
          </a:xfrm>
          <a:prstGeom prst="rect">
            <a:avLst/>
          </a:prstGeom>
          <a:solidFill>
            <a:srgbClr val="1B3F73"/>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defPPr>
              <a:defRPr lang="en-US"/>
            </a:defPPr>
            <a:lvl1pPr indent="0" algn="ctr" defTabSz="1097280" eaLnBrk="0" fontAlgn="base" hangingPunct="0">
              <a:lnSpc>
                <a:spcPct val="90000"/>
              </a:lnSpc>
              <a:spcBef>
                <a:spcPct val="0"/>
              </a:spcBef>
              <a:spcAft>
                <a:spcPct val="0"/>
              </a:spcAft>
              <a:buClr>
                <a:srgbClr val="00AEEF"/>
              </a:buClr>
              <a:buNone/>
              <a:defRPr b="1">
                <a:solidFill>
                  <a:srgbClr val="FFFFFF"/>
                </a:solidFill>
                <a:latin typeface="Arial" panose="020B0604020202020204" pitchFamily="34" charset="0"/>
                <a:cs typeface="Arial" panose="020B0604020202020204" pitchFamily="34" charset="0"/>
              </a:defRPr>
            </a:lvl1pPr>
            <a:lvl2pPr marL="639763" indent="-296863" eaLnBrk="0" fontAlgn="base" hangingPunct="0">
              <a:lnSpc>
                <a:spcPct val="90000"/>
              </a:lnSpc>
              <a:spcBef>
                <a:spcPct val="20000"/>
              </a:spcBef>
              <a:spcAft>
                <a:spcPct val="0"/>
              </a:spcAft>
              <a:buClr>
                <a:srgbClr val="8DC63F"/>
              </a:buClr>
              <a:buFont typeface="Arial" panose="020B0604020202020204" pitchFamily="34" charset="0"/>
              <a:buChar char="–"/>
              <a:defRPr sz="2400">
                <a:solidFill>
                  <a:schemeClr val="lt1"/>
                </a:solidFill>
              </a:defRPr>
            </a:lvl2pPr>
            <a:lvl3pPr indent="-160338" eaLnBrk="0" fontAlgn="base" hangingPunct="0">
              <a:lnSpc>
                <a:spcPct val="90000"/>
              </a:lnSpc>
              <a:spcBef>
                <a:spcPct val="20000"/>
              </a:spcBef>
              <a:spcAft>
                <a:spcPct val="0"/>
              </a:spcAft>
              <a:buClr>
                <a:srgbClr val="FBB040"/>
              </a:buClr>
              <a:buChar char="•"/>
              <a:defRPr sz="2000">
                <a:solidFill>
                  <a:schemeClr val="lt1"/>
                </a:solidFill>
              </a:defRPr>
            </a:lvl3pPr>
            <a:lvl4pPr marL="1263650" indent="-234950" eaLnBrk="0" fontAlgn="base" hangingPunct="0">
              <a:lnSpc>
                <a:spcPct val="90000"/>
              </a:lnSpc>
              <a:spcBef>
                <a:spcPct val="20000"/>
              </a:spcBef>
              <a:spcAft>
                <a:spcPct val="0"/>
              </a:spcAft>
              <a:buClr>
                <a:srgbClr val="00AEEF"/>
              </a:buClr>
              <a:buFont typeface="Arial" panose="020B0604020202020204" pitchFamily="34" charset="0"/>
              <a:buChar char="–"/>
              <a:defRPr>
                <a:solidFill>
                  <a:schemeClr val="lt1"/>
                </a:solidFill>
              </a:defRPr>
            </a:lvl4pPr>
            <a:lvl5pPr marL="1554163" indent="-176213" eaLnBrk="0" fontAlgn="base" hangingPunct="0">
              <a:lnSpc>
                <a:spcPct val="90000"/>
              </a:lnSpc>
              <a:spcBef>
                <a:spcPct val="20000"/>
              </a:spcBef>
              <a:spcAft>
                <a:spcPct val="0"/>
              </a:spcAft>
              <a:buClr>
                <a:schemeClr val="hlink"/>
              </a:buClr>
              <a:buFont typeface="Arial" panose="020B0604020202020204" pitchFamily="34" charset="0"/>
              <a:buChar char="»"/>
              <a:defRPr>
                <a:solidFill>
                  <a:schemeClr val="lt1"/>
                </a:solidFill>
              </a:defRPr>
            </a:lvl5pPr>
            <a:lvl6pPr marL="2514600" indent="-228600" defTabSz="914400">
              <a:lnSpc>
                <a:spcPct val="90000"/>
              </a:lnSpc>
              <a:spcBef>
                <a:spcPts val="500"/>
              </a:spcBef>
              <a:buFont typeface="Arial" panose="020B0604020202020204" pitchFamily="34" charset="0"/>
              <a:buChar char="•"/>
              <a:defRPr>
                <a:solidFill>
                  <a:schemeClr val="lt1"/>
                </a:solidFill>
              </a:defRPr>
            </a:lvl6pPr>
            <a:lvl7pPr marL="2971800" indent="-228600" defTabSz="914400">
              <a:lnSpc>
                <a:spcPct val="90000"/>
              </a:lnSpc>
              <a:spcBef>
                <a:spcPts val="500"/>
              </a:spcBef>
              <a:buFont typeface="Arial" panose="020B0604020202020204" pitchFamily="34" charset="0"/>
              <a:buChar char="•"/>
              <a:defRPr>
                <a:solidFill>
                  <a:schemeClr val="lt1"/>
                </a:solidFill>
              </a:defRPr>
            </a:lvl7pPr>
            <a:lvl8pPr marL="3429000" indent="-228600" defTabSz="914400">
              <a:lnSpc>
                <a:spcPct val="90000"/>
              </a:lnSpc>
              <a:spcBef>
                <a:spcPts val="500"/>
              </a:spcBef>
              <a:buFont typeface="Arial" panose="020B0604020202020204" pitchFamily="34" charset="0"/>
              <a:buChar char="•"/>
              <a:defRPr>
                <a:solidFill>
                  <a:schemeClr val="lt1"/>
                </a:solidFill>
              </a:defRPr>
            </a:lvl8pPr>
            <a:lvl9pPr marL="3886200" indent="-228600" defTabSz="914400">
              <a:lnSpc>
                <a:spcPct val="90000"/>
              </a:lnSpc>
              <a:spcBef>
                <a:spcPts val="500"/>
              </a:spcBef>
              <a:buFont typeface="Arial" panose="020B0604020202020204" pitchFamily="34" charset="0"/>
              <a:buChar char="•"/>
              <a:defRPr>
                <a:solidFill>
                  <a:schemeClr val="lt1"/>
                </a:solidFill>
              </a:defRPr>
            </a:lvl9pPr>
          </a:lstStyle>
          <a:p>
            <a:r>
              <a:rPr lang="en-US" sz="2000" dirty="0"/>
              <a:t>Oral lead-in dosing may be used for 1 month prior to starting injections to </a:t>
            </a:r>
            <a:br>
              <a:rPr lang="en-US" sz="2000" dirty="0"/>
            </a:br>
            <a:r>
              <a:rPr lang="en-US" sz="2000" dirty="0"/>
              <a:t>determine tolerability for CAB.</a:t>
            </a:r>
          </a:p>
        </p:txBody>
      </p:sp>
      <p:graphicFrame>
        <p:nvGraphicFramePr>
          <p:cNvPr id="12" name="Table 6">
            <a:extLst>
              <a:ext uri="{FF2B5EF4-FFF2-40B4-BE49-F238E27FC236}">
                <a16:creationId xmlns:a16="http://schemas.microsoft.com/office/drawing/2014/main" id="{03D67115-581E-2D6D-E586-4946679816AB}"/>
              </a:ext>
            </a:extLst>
          </p:cNvPr>
          <p:cNvGraphicFramePr>
            <a:graphicFrameLocks noGrp="1"/>
          </p:cNvGraphicFramePr>
          <p:nvPr>
            <p:extLst>
              <p:ext uri="{D42A27DB-BD31-4B8C-83A1-F6EECF244321}">
                <p14:modId xmlns:p14="http://schemas.microsoft.com/office/powerpoint/2010/main" val="2495081527"/>
              </p:ext>
            </p:extLst>
          </p:nvPr>
        </p:nvGraphicFramePr>
        <p:xfrm>
          <a:off x="6179820" y="1600201"/>
          <a:ext cx="5402580" cy="3785616"/>
        </p:xfrm>
        <a:graphic>
          <a:graphicData uri="http://schemas.openxmlformats.org/drawingml/2006/table">
            <a:tbl>
              <a:tblPr firstRow="1" bandRow="1">
                <a:tableStyleId>{5C22544A-7EE6-4342-B048-85BDC9FD1C3A}</a:tableStyleId>
              </a:tblPr>
              <a:tblGrid>
                <a:gridCol w="1615440">
                  <a:extLst>
                    <a:ext uri="{9D8B030D-6E8A-4147-A177-3AD203B41FA5}">
                      <a16:colId xmlns:a16="http://schemas.microsoft.com/office/drawing/2014/main" val="4024920523"/>
                    </a:ext>
                  </a:extLst>
                </a:gridCol>
                <a:gridCol w="2194560">
                  <a:extLst>
                    <a:ext uri="{9D8B030D-6E8A-4147-A177-3AD203B41FA5}">
                      <a16:colId xmlns:a16="http://schemas.microsoft.com/office/drawing/2014/main" val="621532226"/>
                    </a:ext>
                  </a:extLst>
                </a:gridCol>
                <a:gridCol w="1592580">
                  <a:extLst>
                    <a:ext uri="{9D8B030D-6E8A-4147-A177-3AD203B41FA5}">
                      <a16:colId xmlns:a16="http://schemas.microsoft.com/office/drawing/2014/main" val="2463896147"/>
                    </a:ext>
                  </a:extLst>
                </a:gridCol>
              </a:tblGrid>
              <a:tr h="451254">
                <a:tc>
                  <a:txBody>
                    <a:bodyPr/>
                    <a:lstStyle/>
                    <a:p>
                      <a:pPr algn="ctr">
                        <a:lnSpc>
                          <a:spcPct val="90000"/>
                        </a:lnSpc>
                        <a:spcAft>
                          <a:spcPts val="600"/>
                        </a:spcAft>
                      </a:pPr>
                      <a:r>
                        <a:rPr lang="en-US" sz="1800" dirty="0">
                          <a:solidFill>
                            <a:schemeClr val="bg1"/>
                          </a:solidFill>
                          <a:latin typeface="Arial" panose="020B0604020202020204" pitchFamily="34" charset="0"/>
                          <a:cs typeface="Arial" panose="020B0604020202020204" pitchFamily="34" charset="0"/>
                        </a:rPr>
                        <a:t>Prescription</a:t>
                      </a: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90000"/>
                        </a:lnSpc>
                        <a:spcAft>
                          <a:spcPts val="600"/>
                        </a:spcAft>
                      </a:pPr>
                      <a:r>
                        <a:rPr lang="en-US" sz="1800" dirty="0">
                          <a:solidFill>
                            <a:schemeClr val="bg1"/>
                          </a:solidFill>
                          <a:latin typeface="Arial" panose="020B0604020202020204" pitchFamily="34" charset="0"/>
                          <a:cs typeface="Arial" panose="020B0604020202020204" pitchFamily="34" charset="0"/>
                        </a:rPr>
                        <a:t>With Oral </a:t>
                      </a:r>
                      <a:br>
                        <a:rPr lang="en-US" sz="1800" dirty="0">
                          <a:solidFill>
                            <a:schemeClr val="bg1"/>
                          </a:solidFill>
                          <a:latin typeface="Arial" panose="020B0604020202020204" pitchFamily="34" charset="0"/>
                          <a:cs typeface="Arial" panose="020B0604020202020204" pitchFamily="34" charset="0"/>
                        </a:rPr>
                      </a:br>
                      <a:r>
                        <a:rPr lang="en-US" sz="1800" dirty="0">
                          <a:solidFill>
                            <a:schemeClr val="bg1"/>
                          </a:solidFill>
                          <a:latin typeface="Arial" panose="020B0604020202020204" pitchFamily="34" charset="0"/>
                          <a:cs typeface="Arial" panose="020B0604020202020204" pitchFamily="34" charset="0"/>
                        </a:rPr>
                        <a:t>Lead-In</a:t>
                      </a: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90000"/>
                        </a:lnSpc>
                        <a:spcAft>
                          <a:spcPts val="600"/>
                        </a:spcAft>
                      </a:pPr>
                      <a:r>
                        <a:rPr lang="en-US" sz="1800" dirty="0">
                          <a:solidFill>
                            <a:schemeClr val="bg1"/>
                          </a:solidFill>
                          <a:latin typeface="Arial" panose="020B0604020202020204" pitchFamily="34" charset="0"/>
                          <a:cs typeface="Arial" panose="020B0604020202020204" pitchFamily="34" charset="0"/>
                        </a:rPr>
                        <a:t>Without Oral Lead-In</a:t>
                      </a: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715869602"/>
                  </a:ext>
                </a:extLst>
              </a:tr>
              <a:tr h="1913220">
                <a:tc>
                  <a:txBody>
                    <a:bodyPr/>
                    <a:lstStyle/>
                    <a:p>
                      <a:pPr>
                        <a:lnSpc>
                          <a:spcPct val="90000"/>
                        </a:lnSpc>
                        <a:spcAft>
                          <a:spcPts val="600"/>
                        </a:spcAft>
                      </a:pPr>
                      <a:r>
                        <a:rPr lang="en-US" sz="1400" b="1" dirty="0">
                          <a:latin typeface="Arial" panose="020B0604020202020204" pitchFamily="34" charset="0"/>
                          <a:cs typeface="Arial" panose="020B0604020202020204" pitchFamily="34" charset="0"/>
                        </a:rPr>
                        <a:t>CAB LAI PrEP</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nSpc>
                          <a:spcPct val="90000"/>
                        </a:lnSpc>
                        <a:spcAft>
                          <a:spcPts val="600"/>
                        </a:spcAft>
                        <a:buClr>
                          <a:srgbClr val="0070C0"/>
                        </a:buClr>
                        <a:buFont typeface="Arial" panose="020B0604020202020204" pitchFamily="34" charset="0"/>
                        <a:buNone/>
                      </a:pPr>
                      <a:r>
                        <a:rPr lang="en-US" sz="1400" b="1" dirty="0">
                          <a:latin typeface="Arial" panose="020B0604020202020204" pitchFamily="34" charset="0"/>
                          <a:cs typeface="Arial" panose="020B0604020202020204" pitchFamily="34" charset="0"/>
                        </a:rPr>
                        <a:t>At initiation provide</a:t>
                      </a:r>
                      <a:br>
                        <a:rPr lang="en-US" sz="1400" b="1" dirty="0">
                          <a:latin typeface="Arial" panose="020B0604020202020204" pitchFamily="34" charset="0"/>
                          <a:cs typeface="Arial" panose="020B0604020202020204" pitchFamily="34" charset="0"/>
                        </a:rPr>
                      </a:br>
                      <a:r>
                        <a:rPr lang="en-US" sz="1400" b="0" dirty="0">
                          <a:latin typeface="Arial" panose="020B0604020202020204" pitchFamily="34" charset="0"/>
                          <a:cs typeface="Arial" panose="020B0604020202020204" pitchFamily="34" charset="0"/>
                        </a:rPr>
                        <a:t>Prescription for CAB daily oral lead-in for </a:t>
                      </a:r>
                      <a:br>
                        <a:rPr lang="en-US" sz="1400" b="0" dirty="0">
                          <a:latin typeface="Arial" panose="020B0604020202020204" pitchFamily="34" charset="0"/>
                          <a:cs typeface="Arial" panose="020B0604020202020204" pitchFamily="34" charset="0"/>
                        </a:rPr>
                      </a:br>
                      <a:r>
                        <a:rPr lang="en-US" sz="1400" b="0" dirty="0">
                          <a:latin typeface="Arial" panose="020B0604020202020204" pitchFamily="34" charset="0"/>
                          <a:cs typeface="Arial" panose="020B0604020202020204" pitchFamily="34" charset="0"/>
                        </a:rPr>
                        <a:t>4 weeks</a:t>
                      </a:r>
                    </a:p>
                    <a:p>
                      <a:pPr marL="0" indent="0">
                        <a:lnSpc>
                          <a:spcPct val="90000"/>
                        </a:lnSpc>
                        <a:spcAft>
                          <a:spcPts val="600"/>
                        </a:spcAft>
                        <a:buClr>
                          <a:srgbClr val="0070C0"/>
                        </a:buClr>
                        <a:buFont typeface="Arial" panose="020B0604020202020204" pitchFamily="34" charset="0"/>
                        <a:buNone/>
                      </a:pPr>
                      <a:r>
                        <a:rPr lang="en-US" sz="1400" b="1" dirty="0">
                          <a:latin typeface="Arial" panose="020B0604020202020204" pitchFamily="34" charset="0"/>
                          <a:cs typeface="Arial" panose="020B0604020202020204" pitchFamily="34" charset="0"/>
                        </a:rPr>
                        <a:t>1 month later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(on the last day of the oral lead-in)</a:t>
                      </a:r>
                      <a:br>
                        <a:rPr lang="en-US" sz="1400" b="1" dirty="0">
                          <a:latin typeface="Arial" panose="020B0604020202020204" pitchFamily="34" charset="0"/>
                          <a:cs typeface="Arial" panose="020B0604020202020204" pitchFamily="34" charset="0"/>
                        </a:rPr>
                      </a:br>
                      <a:r>
                        <a:rPr lang="en-US" sz="1400" b="0" dirty="0">
                          <a:latin typeface="Arial" panose="020B0604020202020204" pitchFamily="34" charset="0"/>
                          <a:cs typeface="Arial" panose="020B0604020202020204" pitchFamily="34" charset="0"/>
                        </a:rPr>
                        <a:t>CAB single 600 mg </a:t>
                      </a:r>
                      <a:br>
                        <a:rPr lang="en-US" sz="1400" b="0" dirty="0">
                          <a:latin typeface="Arial" panose="020B0604020202020204" pitchFamily="34" charset="0"/>
                          <a:cs typeface="Arial" panose="020B0604020202020204" pitchFamily="34" charset="0"/>
                        </a:rPr>
                      </a:br>
                      <a:r>
                        <a:rPr lang="en-US" sz="1400" b="0" dirty="0">
                          <a:latin typeface="Arial" panose="020B0604020202020204" pitchFamily="34" charset="0"/>
                          <a:cs typeface="Arial" panose="020B0604020202020204" pitchFamily="34" charset="0"/>
                        </a:rPr>
                        <a:t>[3 mL injection, </a:t>
                      </a:r>
                      <a:br>
                        <a:rPr lang="en-US" sz="1400" b="0" dirty="0">
                          <a:latin typeface="Arial" panose="020B0604020202020204" pitchFamily="34" charset="0"/>
                          <a:cs typeface="Arial" panose="020B0604020202020204" pitchFamily="34" charset="0"/>
                        </a:rPr>
                      </a:br>
                      <a:r>
                        <a:rPr lang="en-US" sz="1400" b="0" dirty="0">
                          <a:latin typeface="Arial" panose="020B0604020202020204" pitchFamily="34" charset="0"/>
                          <a:cs typeface="Arial" panose="020B0604020202020204" pitchFamily="34" charset="0"/>
                        </a:rPr>
                        <a:t>gluteal only] injection</a:t>
                      </a:r>
                    </a:p>
                    <a:p>
                      <a:pPr marL="0" indent="0">
                        <a:lnSpc>
                          <a:spcPct val="90000"/>
                        </a:lnSpc>
                        <a:spcAft>
                          <a:spcPts val="600"/>
                        </a:spcAft>
                        <a:buClr>
                          <a:srgbClr val="0070C0"/>
                        </a:buClr>
                        <a:buFont typeface="Arial" panose="020B0604020202020204" pitchFamily="34" charset="0"/>
                        <a:buNone/>
                      </a:pPr>
                      <a:r>
                        <a:rPr lang="en-US" sz="1400" b="1" dirty="0">
                          <a:latin typeface="Arial" panose="020B0604020202020204" pitchFamily="34" charset="0"/>
                          <a:cs typeface="Arial" panose="020B0604020202020204" pitchFamily="34" charset="0"/>
                        </a:rPr>
                        <a:t>1 month later</a:t>
                      </a:r>
                      <a:br>
                        <a:rPr lang="en-US" sz="1400" b="1" dirty="0">
                          <a:latin typeface="Arial" panose="020B0604020202020204" pitchFamily="34" charset="0"/>
                          <a:cs typeface="Arial" panose="020B0604020202020204" pitchFamily="34" charset="0"/>
                        </a:rPr>
                      </a:br>
                      <a:r>
                        <a:rPr lang="en-US" sz="1400" b="0" dirty="0">
                          <a:latin typeface="Arial" panose="020B0604020202020204" pitchFamily="34" charset="0"/>
                          <a:cs typeface="Arial" panose="020B0604020202020204" pitchFamily="34" charset="0"/>
                        </a:rPr>
                        <a:t>CAB IM injection</a:t>
                      </a:r>
                    </a:p>
                    <a:p>
                      <a:pPr marL="0" indent="0">
                        <a:lnSpc>
                          <a:spcPct val="90000"/>
                        </a:lnSpc>
                        <a:spcAft>
                          <a:spcPts val="600"/>
                        </a:spcAft>
                        <a:buClr>
                          <a:srgbClr val="0070C0"/>
                        </a:buClr>
                        <a:buFont typeface="Arial" panose="020B0604020202020204" pitchFamily="34" charset="0"/>
                        <a:buNone/>
                      </a:pPr>
                      <a:r>
                        <a:rPr lang="en-US" sz="1400" b="1" dirty="0">
                          <a:latin typeface="Arial" panose="020B0604020202020204" pitchFamily="34" charset="0"/>
                          <a:cs typeface="Arial" panose="020B0604020202020204" pitchFamily="34" charset="0"/>
                        </a:rPr>
                        <a:t>2 months later and thereafter</a:t>
                      </a:r>
                      <a:br>
                        <a:rPr lang="en-US" sz="1400" b="1" dirty="0">
                          <a:latin typeface="Arial" panose="020B0604020202020204" pitchFamily="34" charset="0"/>
                          <a:cs typeface="Arial" panose="020B0604020202020204" pitchFamily="34" charset="0"/>
                        </a:rPr>
                      </a:br>
                      <a:r>
                        <a:rPr lang="en-US" sz="1400" b="0" dirty="0">
                          <a:latin typeface="Arial" panose="020B0604020202020204" pitchFamily="34" charset="0"/>
                          <a:cs typeface="Arial" panose="020B0604020202020204" pitchFamily="34" charset="0"/>
                        </a:rPr>
                        <a:t>Provide CAB IM injection</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364" rtl="0" eaLnBrk="1" fontAlgn="auto" latinLnBrk="0" hangingPunct="1">
                        <a:lnSpc>
                          <a:spcPct val="90000"/>
                        </a:lnSpc>
                        <a:spcBef>
                          <a:spcPts val="0"/>
                        </a:spcBef>
                        <a:spcAft>
                          <a:spcPts val="600"/>
                        </a:spcAft>
                        <a:buClr>
                          <a:srgbClr val="0070C0"/>
                        </a:buClr>
                        <a:buSzTx/>
                        <a:buFont typeface="Arial" panose="020B0604020202020204" pitchFamily="34" charset="0"/>
                        <a:buNone/>
                        <a:tabLst/>
                        <a:defRPr/>
                      </a:pPr>
                      <a:r>
                        <a:rPr lang="en-US" sz="1400" b="1" kern="1200" dirty="0">
                          <a:solidFill>
                            <a:schemeClr val="dk1"/>
                          </a:solidFill>
                          <a:latin typeface="Arial" panose="020B0604020202020204" pitchFamily="34" charset="0"/>
                          <a:ea typeface="+mn-ea"/>
                          <a:cs typeface="Arial" panose="020B0604020202020204" pitchFamily="34" charset="0"/>
                        </a:rPr>
                        <a:t>At initiation provide</a:t>
                      </a:r>
                      <a:br>
                        <a:rPr lang="en-US" sz="1400" b="1" kern="1200" dirty="0">
                          <a:solidFill>
                            <a:schemeClr val="dk1"/>
                          </a:solidFill>
                          <a:latin typeface="Arial" panose="020B0604020202020204" pitchFamily="34" charset="0"/>
                          <a:ea typeface="+mn-ea"/>
                          <a:cs typeface="Arial" panose="020B0604020202020204" pitchFamily="34" charset="0"/>
                        </a:rPr>
                      </a:br>
                      <a:r>
                        <a:rPr lang="en-US" sz="1400" b="0" kern="1200" dirty="0">
                          <a:solidFill>
                            <a:schemeClr val="dk1"/>
                          </a:solidFill>
                          <a:latin typeface="Arial" panose="020B0604020202020204" pitchFamily="34" charset="0"/>
                          <a:ea typeface="+mn-ea"/>
                          <a:cs typeface="Arial" panose="020B0604020202020204" pitchFamily="34" charset="0"/>
                        </a:rPr>
                        <a:t>CAB IM injection</a:t>
                      </a:r>
                    </a:p>
                    <a:p>
                      <a:pPr marL="0" marR="0" lvl="0" indent="0" algn="l" defTabSz="914364" rtl="0" eaLnBrk="1" fontAlgn="auto" latinLnBrk="0" hangingPunct="1">
                        <a:lnSpc>
                          <a:spcPct val="90000"/>
                        </a:lnSpc>
                        <a:spcBef>
                          <a:spcPts val="0"/>
                        </a:spcBef>
                        <a:spcAft>
                          <a:spcPts val="600"/>
                        </a:spcAft>
                        <a:buClr>
                          <a:srgbClr val="0070C0"/>
                        </a:buClr>
                        <a:buSzTx/>
                        <a:buFont typeface="Arial" panose="020B0604020202020204" pitchFamily="34" charset="0"/>
                        <a:buNone/>
                        <a:tabLst/>
                        <a:defRPr/>
                      </a:pPr>
                      <a:r>
                        <a:rPr lang="en-US" sz="1400" b="1" kern="1200" dirty="0">
                          <a:solidFill>
                            <a:schemeClr val="dk1"/>
                          </a:solidFill>
                          <a:latin typeface="Arial" panose="020B0604020202020204" pitchFamily="34" charset="0"/>
                          <a:ea typeface="+mn-ea"/>
                          <a:cs typeface="Arial" panose="020B0604020202020204" pitchFamily="34" charset="0"/>
                        </a:rPr>
                        <a:t>1 month later</a:t>
                      </a:r>
                      <a:br>
                        <a:rPr lang="en-US" sz="1400" b="1" kern="1200" dirty="0">
                          <a:solidFill>
                            <a:schemeClr val="dk1"/>
                          </a:solidFill>
                          <a:latin typeface="Arial" panose="020B0604020202020204" pitchFamily="34" charset="0"/>
                          <a:ea typeface="+mn-ea"/>
                          <a:cs typeface="Arial" panose="020B0604020202020204" pitchFamily="34" charset="0"/>
                        </a:rPr>
                      </a:br>
                      <a:r>
                        <a:rPr lang="en-US" sz="1400" b="0" kern="1200" dirty="0">
                          <a:solidFill>
                            <a:schemeClr val="dk1"/>
                          </a:solidFill>
                          <a:latin typeface="Arial" panose="020B0604020202020204" pitchFamily="34" charset="0"/>
                          <a:ea typeface="+mn-ea"/>
                          <a:cs typeface="Arial" panose="020B0604020202020204" pitchFamily="34" charset="0"/>
                        </a:rPr>
                        <a:t>CAB IM injection</a:t>
                      </a:r>
                    </a:p>
                    <a:p>
                      <a:pPr marL="0" marR="0" lvl="0" indent="0" algn="l" defTabSz="914364" rtl="0" eaLnBrk="1" fontAlgn="auto" latinLnBrk="0" hangingPunct="1">
                        <a:lnSpc>
                          <a:spcPct val="90000"/>
                        </a:lnSpc>
                        <a:spcBef>
                          <a:spcPts val="0"/>
                        </a:spcBef>
                        <a:spcAft>
                          <a:spcPts val="600"/>
                        </a:spcAft>
                        <a:buClr>
                          <a:srgbClr val="0070C0"/>
                        </a:buClr>
                        <a:buSzTx/>
                        <a:buFont typeface="Arial" panose="020B0604020202020204" pitchFamily="34" charset="0"/>
                        <a:buNone/>
                        <a:tabLst/>
                        <a:defRPr/>
                      </a:pPr>
                      <a:r>
                        <a:rPr lang="en-US" sz="1400" b="1" kern="1200" dirty="0">
                          <a:solidFill>
                            <a:schemeClr val="dk1"/>
                          </a:solidFill>
                          <a:latin typeface="Arial" panose="020B0604020202020204" pitchFamily="34" charset="0"/>
                          <a:ea typeface="+mn-ea"/>
                          <a:cs typeface="Arial" panose="020B0604020202020204" pitchFamily="34" charset="0"/>
                        </a:rPr>
                        <a:t>2 months later and thereafter</a:t>
                      </a:r>
                      <a:br>
                        <a:rPr lang="en-US" sz="1400" b="1" kern="1200" dirty="0">
                          <a:solidFill>
                            <a:schemeClr val="dk1"/>
                          </a:solidFill>
                          <a:latin typeface="Arial" panose="020B0604020202020204" pitchFamily="34" charset="0"/>
                          <a:ea typeface="+mn-ea"/>
                          <a:cs typeface="Arial" panose="020B0604020202020204" pitchFamily="34" charset="0"/>
                        </a:rPr>
                      </a:br>
                      <a:r>
                        <a:rPr lang="en-US" sz="1400" b="0" kern="1200" dirty="0">
                          <a:solidFill>
                            <a:schemeClr val="dk1"/>
                          </a:solidFill>
                          <a:latin typeface="Arial" panose="020B0604020202020204" pitchFamily="34" charset="0"/>
                          <a:ea typeface="+mn-ea"/>
                          <a:cs typeface="Arial" panose="020B0604020202020204" pitchFamily="34" charset="0"/>
                        </a:rPr>
                        <a:t>Provide CAB IM injection</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17037594"/>
                  </a:ext>
                </a:extLst>
              </a:tr>
            </a:tbl>
          </a:graphicData>
        </a:graphic>
      </p:graphicFrame>
    </p:spTree>
    <p:custDataLst>
      <p:tags r:id="rId1"/>
    </p:custDataLst>
    <p:extLst>
      <p:ext uri="{BB962C8B-B14F-4D97-AF65-F5344CB8AC3E}">
        <p14:creationId xmlns:p14="http://schemas.microsoft.com/office/powerpoint/2010/main" val="4212833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85687413"/>
              </p:ext>
            </p:extLst>
          </p:nvPr>
        </p:nvGraphicFramePr>
        <p:xfrm>
          <a:off x="609600" y="1600200"/>
          <a:ext cx="10972800" cy="4419600"/>
        </p:xfrm>
        <a:graphic>
          <a:graphicData uri="http://schemas.openxmlformats.org/drawingml/2006/table">
            <a:tbl>
              <a:tblPr firstRow="1" bandRow="1">
                <a:tableStyleId>{2D5ABB26-0587-4C30-8999-92F81FD0307C}</a:tableStyleId>
              </a:tblPr>
              <a:tblGrid>
                <a:gridCol w="10972800">
                  <a:extLst>
                    <a:ext uri="{9D8B030D-6E8A-4147-A177-3AD203B41FA5}">
                      <a16:colId xmlns:a16="http://schemas.microsoft.com/office/drawing/2014/main" val="2888446896"/>
                    </a:ext>
                  </a:extLst>
                </a:gridCol>
              </a:tblGrid>
              <a:tr h="1486250">
                <a:tc>
                  <a:txBody>
                    <a:bodyPr/>
                    <a:lstStyle/>
                    <a:p>
                      <a:pPr marL="0" indent="0">
                        <a:spcBef>
                          <a:spcPts val="0"/>
                        </a:spcBef>
                        <a:spcAft>
                          <a:spcPts val="600"/>
                        </a:spcAft>
                        <a:buClr>
                          <a:schemeClr val="tx2"/>
                        </a:buClr>
                        <a:buFont typeface="Wingdings" panose="05000000000000000000" pitchFamily="2" charset="2"/>
                        <a:buNone/>
                      </a:pPr>
                      <a:r>
                        <a:rPr lang="en-US" sz="2800" b="1" dirty="0">
                          <a:latin typeface="Arial" panose="020B0604020202020204" pitchFamily="34" charset="0"/>
                          <a:cs typeface="Arial" panose="020B0604020202020204" pitchFamily="34" charset="0"/>
                        </a:rPr>
                        <a:t>Black Box Warning</a:t>
                      </a:r>
                      <a:r>
                        <a:rPr lang="en-US" sz="2800" dirty="0">
                          <a:latin typeface="Arial" panose="020B0604020202020204" pitchFamily="34" charset="0"/>
                          <a:cs typeface="Arial" panose="020B0604020202020204" pitchFamily="34" charset="0"/>
                        </a:rPr>
                        <a:t>: Risk of drug resistance with use of CAB LAI (or oral CAB) for PrEP in patients with undiagnosed early HIV infection</a:t>
                      </a:r>
                    </a:p>
                    <a:p>
                      <a:pPr marL="174625" marR="0" lvl="2" indent="-174625"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lang="en-US" altLang="en-US" sz="2400" kern="1200" dirty="0">
                          <a:solidFill>
                            <a:schemeClr val="tx1"/>
                          </a:solidFill>
                          <a:latin typeface="Arial" panose="020B0604020202020204" pitchFamily="34" charset="0"/>
                          <a:ea typeface="+mn-ea"/>
                          <a:cs typeface="Arial" panose="020B0604020202020204" pitchFamily="34" charset="0"/>
                        </a:rPr>
                        <a:t>Use of CAB LAI for PrEP is only for HIV-negative individuals</a:t>
                      </a:r>
                      <a:endParaRPr lang="en-US" sz="2400" kern="1200" dirty="0">
                        <a:solidFill>
                          <a:schemeClr val="tx1"/>
                        </a:solidFill>
                        <a:latin typeface="Arial" panose="020B0604020202020204" pitchFamily="34" charset="0"/>
                        <a:ea typeface="+mn-ea"/>
                        <a:cs typeface="Arial" panose="020B0604020202020204" pitchFamily="34" charset="0"/>
                      </a:endParaRPr>
                    </a:p>
                  </a:txBody>
                  <a:tcPr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61416412"/>
                  </a:ext>
                </a:extLst>
              </a:tr>
              <a:tr h="1966562">
                <a:tc>
                  <a:txBody>
                    <a:bodyPr/>
                    <a:lstStyle/>
                    <a:p>
                      <a:pPr marL="0" indent="0">
                        <a:spcBef>
                          <a:spcPts val="0"/>
                        </a:spcBef>
                        <a:spcAft>
                          <a:spcPts val="600"/>
                        </a:spcAft>
                        <a:buClr>
                          <a:schemeClr val="tx2"/>
                        </a:buClr>
                        <a:buFont typeface="Wingdings" panose="05000000000000000000" pitchFamily="2" charset="2"/>
                        <a:buNone/>
                      </a:pPr>
                      <a:r>
                        <a:rPr lang="en-US" altLang="en-US" sz="2800" b="1" dirty="0">
                          <a:latin typeface="Arial" panose="020B0604020202020204" pitchFamily="34" charset="0"/>
                          <a:cs typeface="Arial" panose="020B0604020202020204" pitchFamily="34" charset="0"/>
                        </a:rPr>
                        <a:t>Warnings/Precautions: </a:t>
                      </a:r>
                      <a:r>
                        <a:rPr lang="en-US" altLang="en-US" sz="2800" dirty="0">
                          <a:latin typeface="Arial" panose="020B0604020202020204" pitchFamily="34" charset="0"/>
                          <a:cs typeface="Arial" panose="020B0604020202020204" pitchFamily="34" charset="0"/>
                        </a:rPr>
                        <a:t>hypersensitivity reactions have been reported in association with other integrase inhibitors, and hepatoxicity has been reported in patients receiving oral CAB; discontinue CAB LAI if either of these develop</a:t>
                      </a:r>
                    </a:p>
                    <a:p>
                      <a:pPr marL="174625" marR="0" lvl="2" indent="-174625"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lang="en-US" altLang="en-US" sz="2400" kern="1200" dirty="0">
                          <a:solidFill>
                            <a:schemeClr val="tx1"/>
                          </a:solidFill>
                          <a:latin typeface="Arial" panose="020B0604020202020204" pitchFamily="34" charset="0"/>
                          <a:ea typeface="+mn-ea"/>
                          <a:cs typeface="Arial" panose="020B0604020202020204" pitchFamily="34" charset="0"/>
                        </a:rPr>
                        <a:t>Depressive disorders have been reported with CAB LAI for PrEP; patients with depressive symptoms should be evaluated promptly</a:t>
                      </a:r>
                    </a:p>
                  </a:txBody>
                  <a:tcPr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8973947"/>
                  </a:ext>
                </a:extLst>
              </a:tr>
            </a:tbl>
          </a:graphicData>
        </a:graphic>
      </p:graphicFrame>
      <p:sp>
        <p:nvSpPr>
          <p:cNvPr id="5" name="Title 4">
            <a:extLst>
              <a:ext uri="{FF2B5EF4-FFF2-40B4-BE49-F238E27FC236}">
                <a16:creationId xmlns:a16="http://schemas.microsoft.com/office/drawing/2014/main" id="{776CE386-D644-4AF4-B685-4D47BA34BE0A}"/>
              </a:ext>
            </a:extLst>
          </p:cNvPr>
          <p:cNvSpPr>
            <a:spLocks noGrp="1"/>
          </p:cNvSpPr>
          <p:nvPr>
            <p:ph type="title"/>
          </p:nvPr>
        </p:nvSpPr>
        <p:spPr>
          <a:xfrm>
            <a:off x="609600" y="266700"/>
            <a:ext cx="10972800" cy="1138773"/>
          </a:xfrm>
        </p:spPr>
        <p:txBody>
          <a:bodyPr/>
          <a:lstStyle/>
          <a:p>
            <a:r>
              <a:rPr lang="en-US" dirty="0"/>
              <a:t>Safety Considerations</a:t>
            </a:r>
            <a:br>
              <a:rPr lang="en-US" sz="3600" b="0" i="1" dirty="0">
                <a:solidFill>
                  <a:schemeClr val="tx1"/>
                </a:solidFill>
              </a:rPr>
            </a:br>
            <a:r>
              <a:rPr lang="en-US" sz="3600" b="0" i="1" dirty="0">
                <a:solidFill>
                  <a:schemeClr val="tx1"/>
                </a:solidFill>
              </a:rPr>
              <a:t>CAB LAI Warnings</a:t>
            </a:r>
          </a:p>
        </p:txBody>
      </p:sp>
      <p:sp>
        <p:nvSpPr>
          <p:cNvPr id="7" name="Footer Placeholder 6">
            <a:extLst>
              <a:ext uri="{FF2B5EF4-FFF2-40B4-BE49-F238E27FC236}">
                <a16:creationId xmlns:a16="http://schemas.microsoft.com/office/drawing/2014/main" id="{5F2C7462-9763-A3C0-80BA-50D5740AEA40}"/>
              </a:ext>
            </a:extLst>
          </p:cNvPr>
          <p:cNvSpPr>
            <a:spLocks noGrp="1"/>
          </p:cNvSpPr>
          <p:nvPr>
            <p:ph type="ftr" sz="quarter" idx="10"/>
          </p:nvPr>
        </p:nvSpPr>
        <p:spPr/>
        <p:txBody>
          <a:bodyPr/>
          <a:lstStyle/>
          <a:p>
            <a:r>
              <a:rPr lang="en-US" dirty="0"/>
              <a:t>Drugshttps://www.accessdata.fda.gov/drugsatfda_docs/label/2021/215499s000lbl.pdf. Accessed August 22, 2022.</a:t>
            </a:r>
          </a:p>
        </p:txBody>
      </p:sp>
    </p:spTree>
    <p:custDataLst>
      <p:tags r:id="rId1"/>
    </p:custDataLst>
    <p:extLst>
      <p:ext uri="{BB962C8B-B14F-4D97-AF65-F5344CB8AC3E}">
        <p14:creationId xmlns:p14="http://schemas.microsoft.com/office/powerpoint/2010/main" val="3395285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8DF185-38D2-6733-5598-0A9B8DBF0925}"/>
              </a:ext>
            </a:extLst>
          </p:cNvPr>
          <p:cNvSpPr>
            <a:spLocks noGrp="1"/>
          </p:cNvSpPr>
          <p:nvPr>
            <p:ph type="ctrTitle"/>
          </p:nvPr>
        </p:nvSpPr>
        <p:spPr/>
        <p:txBody>
          <a:bodyPr/>
          <a:lstStyle/>
          <a:p>
            <a:r>
              <a:rPr lang="en-US" dirty="0"/>
              <a:t>Monitoring and </a:t>
            </a:r>
            <a:br>
              <a:rPr lang="en-US" dirty="0"/>
            </a:br>
            <a:r>
              <a:rPr lang="en-US" dirty="0"/>
              <a:t>Follow-up Care</a:t>
            </a:r>
          </a:p>
        </p:txBody>
      </p:sp>
    </p:spTree>
    <p:custDataLst>
      <p:tags r:id="rId1"/>
    </p:custDataLst>
    <p:extLst>
      <p:ext uri="{BB962C8B-B14F-4D97-AF65-F5344CB8AC3E}">
        <p14:creationId xmlns:p14="http://schemas.microsoft.com/office/powerpoint/2010/main" val="4078801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BCF830C-0DD5-42B0-5A05-FD43785F8F48}"/>
              </a:ext>
            </a:extLst>
          </p:cNvPr>
          <p:cNvGraphicFramePr>
            <a:graphicFrameLocks noGrp="1"/>
          </p:cNvGraphicFramePr>
          <p:nvPr>
            <p:extLst>
              <p:ext uri="{D42A27DB-BD31-4B8C-83A1-F6EECF244321}">
                <p14:modId xmlns:p14="http://schemas.microsoft.com/office/powerpoint/2010/main" val="2883376393"/>
              </p:ext>
            </p:extLst>
          </p:nvPr>
        </p:nvGraphicFramePr>
        <p:xfrm>
          <a:off x="609600" y="2057400"/>
          <a:ext cx="10972800" cy="3657600"/>
        </p:xfrm>
        <a:graphic>
          <a:graphicData uri="http://schemas.openxmlformats.org/drawingml/2006/table">
            <a:tbl>
              <a:tblPr firstRow="1" bandRow="1">
                <a:tableStyleId>{5C22544A-7EE6-4342-B048-85BDC9FD1C3A}</a:tableStyleId>
              </a:tblPr>
              <a:tblGrid>
                <a:gridCol w="2425700">
                  <a:extLst>
                    <a:ext uri="{9D8B030D-6E8A-4147-A177-3AD203B41FA5}">
                      <a16:colId xmlns:a16="http://schemas.microsoft.com/office/drawing/2014/main" val="383484200"/>
                    </a:ext>
                  </a:extLst>
                </a:gridCol>
                <a:gridCol w="4152900">
                  <a:extLst>
                    <a:ext uri="{9D8B030D-6E8A-4147-A177-3AD203B41FA5}">
                      <a16:colId xmlns:a16="http://schemas.microsoft.com/office/drawing/2014/main" val="650662016"/>
                    </a:ext>
                  </a:extLst>
                </a:gridCol>
                <a:gridCol w="4394200">
                  <a:extLst>
                    <a:ext uri="{9D8B030D-6E8A-4147-A177-3AD203B41FA5}">
                      <a16:colId xmlns:a16="http://schemas.microsoft.com/office/drawing/2014/main" val="32135105"/>
                    </a:ext>
                  </a:extLst>
                </a:gridCol>
              </a:tblGrid>
              <a:tr h="639679">
                <a:tc>
                  <a:txBody>
                    <a:bodyPr/>
                    <a:lstStyle/>
                    <a:p>
                      <a:r>
                        <a:rPr lang="en-US" sz="2400" dirty="0">
                          <a:solidFill>
                            <a:schemeClr val="bg1"/>
                          </a:solidFill>
                          <a:latin typeface="Arial" panose="020B0604020202020204" pitchFamily="34" charset="0"/>
                          <a:cs typeface="Arial" panose="020B0604020202020204" pitchFamily="34" charset="0"/>
                        </a:rPr>
                        <a:t>Tissue/Fluid</a:t>
                      </a: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2400" dirty="0">
                          <a:solidFill>
                            <a:schemeClr val="bg1"/>
                          </a:solidFill>
                          <a:latin typeface="Arial" panose="020B0604020202020204" pitchFamily="34" charset="0"/>
                          <a:cs typeface="Arial" panose="020B0604020202020204" pitchFamily="34" charset="0"/>
                        </a:rPr>
                        <a:t>Approximate Time to Maximum Protection with Oral PrEP (days)</a:t>
                      </a:r>
                      <a:r>
                        <a:rPr lang="en-US" sz="2400" baseline="30000" dirty="0">
                          <a:solidFill>
                            <a:schemeClr val="bg1"/>
                          </a:solidFill>
                          <a:latin typeface="Arial" panose="020B0604020202020204" pitchFamily="34" charset="0"/>
                          <a:cs typeface="Arial" panose="020B0604020202020204" pitchFamily="34" charset="0"/>
                        </a:rPr>
                        <a:t>1</a:t>
                      </a: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364"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Arial" panose="020B0604020202020204" pitchFamily="34" charset="0"/>
                          <a:cs typeface="Arial" panose="020B0604020202020204" pitchFamily="34" charset="0"/>
                        </a:rPr>
                        <a:t>Approximate Time to Maximum Protection with CAB LAI PrEP</a:t>
                      </a:r>
                      <a:r>
                        <a:rPr lang="en-US" sz="2400" baseline="30000" dirty="0">
                          <a:solidFill>
                            <a:schemeClr val="bg1"/>
                          </a:solidFill>
                          <a:latin typeface="Arial" panose="020B0604020202020204" pitchFamily="34" charset="0"/>
                          <a:cs typeface="Arial" panose="020B0604020202020204" pitchFamily="34" charset="0"/>
                        </a:rPr>
                        <a:t> </a:t>
                      </a:r>
                      <a:r>
                        <a:rPr lang="en-US" sz="2400" baseline="0" dirty="0">
                          <a:solidFill>
                            <a:schemeClr val="bg1"/>
                          </a:solidFill>
                          <a:latin typeface="Arial" panose="020B0604020202020204" pitchFamily="34" charset="0"/>
                          <a:cs typeface="Arial" panose="020B0604020202020204" pitchFamily="34" charset="0"/>
                        </a:rPr>
                        <a:t>(days)</a:t>
                      </a:r>
                      <a:r>
                        <a:rPr lang="en-US" sz="2400" baseline="30000" dirty="0">
                          <a:solidFill>
                            <a:schemeClr val="bg1"/>
                          </a:solidFill>
                          <a:latin typeface="Arial" panose="020B0604020202020204" pitchFamily="34" charset="0"/>
                          <a:cs typeface="Arial" panose="020B0604020202020204" pitchFamily="34" charset="0"/>
                        </a:rPr>
                        <a:t>2</a:t>
                      </a: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111886145"/>
                  </a:ext>
                </a:extLst>
              </a:tr>
              <a:tr h="232611">
                <a:tc>
                  <a:txBody>
                    <a:bodyPr/>
                    <a:lstStyle/>
                    <a:p>
                      <a:r>
                        <a:rPr lang="en-US" b="0" dirty="0">
                          <a:latin typeface="Arial" panose="020B0604020202020204" pitchFamily="34" charset="0"/>
                          <a:cs typeface="Arial" panose="020B0604020202020204" pitchFamily="34" charset="0"/>
                        </a:rPr>
                        <a:t>Rectal tissue</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atin typeface="Arial" panose="020B0604020202020204" pitchFamily="34" charset="0"/>
                          <a:cs typeface="Arial" panose="020B0604020202020204" pitchFamily="34" charset="0"/>
                        </a:rPr>
                        <a:t>7</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atin typeface="Arial" panose="020B0604020202020204" pitchFamily="34" charset="0"/>
                          <a:cs typeface="Arial" panose="020B0604020202020204" pitchFamily="34" charset="0"/>
                        </a:rPr>
                        <a:t>7</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84800871"/>
                  </a:ext>
                </a:extLst>
              </a:tr>
              <a:tr h="232611">
                <a:tc>
                  <a:txBody>
                    <a:bodyPr/>
                    <a:lstStyle/>
                    <a:p>
                      <a:r>
                        <a:rPr lang="en-US" b="0" dirty="0">
                          <a:latin typeface="Arial" panose="020B0604020202020204" pitchFamily="34" charset="0"/>
                          <a:cs typeface="Arial" panose="020B0604020202020204" pitchFamily="34" charset="0"/>
                        </a:rPr>
                        <a:t>Rectal fluid </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latin typeface="Arial" panose="020B0604020202020204" pitchFamily="34" charset="0"/>
                          <a:cs typeface="Arial" panose="020B0604020202020204" pitchFamily="34" charset="0"/>
                        </a:rPr>
                        <a:t>7</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9885173"/>
                  </a:ext>
                </a:extLst>
              </a:tr>
              <a:tr h="232611">
                <a:tc>
                  <a:txBody>
                    <a:bodyPr/>
                    <a:lstStyle/>
                    <a:p>
                      <a:r>
                        <a:rPr lang="en-US" b="0" dirty="0">
                          <a:latin typeface="Arial" panose="020B0604020202020204" pitchFamily="34" charset="0"/>
                          <a:cs typeface="Arial" panose="020B0604020202020204" pitchFamily="34" charset="0"/>
                        </a:rPr>
                        <a:t>Cervical tissue</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atin typeface="Arial" panose="020B0604020202020204" pitchFamily="34" charset="0"/>
                          <a:cs typeface="Arial" panose="020B0604020202020204" pitchFamily="34" charset="0"/>
                        </a:rPr>
                        <a:t>21</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atin typeface="Arial" panose="020B0604020202020204" pitchFamily="34" charset="0"/>
                          <a:cs typeface="Arial" panose="020B0604020202020204" pitchFamily="34" charset="0"/>
                        </a:rPr>
                        <a:t>7</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43580548"/>
                  </a:ext>
                </a:extLst>
              </a:tr>
              <a:tr h="232611">
                <a:tc>
                  <a:txBody>
                    <a:bodyPr/>
                    <a:lstStyle/>
                    <a:p>
                      <a:r>
                        <a:rPr lang="en-US" b="0" dirty="0">
                          <a:latin typeface="Arial" panose="020B0604020202020204" pitchFamily="34" charset="0"/>
                          <a:cs typeface="Arial" panose="020B0604020202020204" pitchFamily="34" charset="0"/>
                        </a:rPr>
                        <a:t>Cervical vaginal fluid</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latin typeface="Arial" panose="020B0604020202020204" pitchFamily="34" charset="0"/>
                          <a:cs typeface="Arial" panose="020B0604020202020204" pitchFamily="34" charset="0"/>
                        </a:rPr>
                        <a:t>7</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8879320"/>
                  </a:ext>
                </a:extLst>
              </a:tr>
              <a:tr h="232611">
                <a:tc>
                  <a:txBody>
                    <a:bodyPr/>
                    <a:lstStyle/>
                    <a:p>
                      <a:r>
                        <a:rPr lang="en-US" b="0" dirty="0">
                          <a:latin typeface="Arial" panose="020B0604020202020204" pitchFamily="34" charset="0"/>
                          <a:cs typeface="Arial" panose="020B0604020202020204" pitchFamily="34" charset="0"/>
                        </a:rPr>
                        <a:t>Penile tissue</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atin typeface="Arial" panose="020B0604020202020204" pitchFamily="34" charset="0"/>
                          <a:cs typeface="Arial" panose="020B0604020202020204" pitchFamily="34" charset="0"/>
                        </a:rPr>
                        <a:t>unknown</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atin typeface="Arial" panose="020B0604020202020204" pitchFamily="34" charset="0"/>
                          <a:cs typeface="Arial" panose="020B0604020202020204" pitchFamily="34" charset="0"/>
                        </a:rPr>
                        <a:t>unknown</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77610321"/>
                  </a:ext>
                </a:extLst>
              </a:tr>
              <a:tr h="407068">
                <a:tc>
                  <a:txBody>
                    <a:bodyPr/>
                    <a:lstStyle/>
                    <a:p>
                      <a:r>
                        <a:rPr lang="en-US" b="0" dirty="0">
                          <a:latin typeface="Arial" panose="020B0604020202020204" pitchFamily="34" charset="0"/>
                          <a:cs typeface="Arial" panose="020B0604020202020204" pitchFamily="34" charset="0"/>
                        </a:rPr>
                        <a:t>Injection drug use</a:t>
                      </a:r>
                      <a:r>
                        <a:rPr lang="en-US" b="0" baseline="30000" dirty="0">
                          <a:latin typeface="Arial" panose="020B0604020202020204" pitchFamily="34" charset="0"/>
                          <a:cs typeface="Arial" panose="020B0604020202020204" pitchFamily="34" charset="0"/>
                        </a:rPr>
                        <a:t>3</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latin typeface="Arial" panose="020B0604020202020204" pitchFamily="34" charset="0"/>
                          <a:cs typeface="Arial" panose="020B0604020202020204" pitchFamily="34" charset="0"/>
                        </a:rPr>
                        <a:t>21 </a:t>
                      </a:r>
                    </a:p>
                    <a:p>
                      <a:pPr algn="ctr"/>
                      <a:r>
                        <a:rPr lang="en-US" dirty="0">
                          <a:solidFill>
                            <a:srgbClr val="FF0000"/>
                          </a:solidFill>
                          <a:latin typeface="Arial" panose="020B0604020202020204" pitchFamily="34" charset="0"/>
                          <a:cs typeface="Arial" panose="020B0604020202020204" pitchFamily="34" charset="0"/>
                        </a:rPr>
                        <a:t>(Only TDF/FTC)</a:t>
                      </a:r>
                      <a:endParaRPr lang="en-US" baseline="30000" dirty="0">
                        <a:solidFill>
                          <a:srgbClr val="FF0000"/>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rgbClr val="FF0000"/>
                          </a:solidFill>
                          <a:latin typeface="Arial" panose="020B0604020202020204" pitchFamily="34" charset="0"/>
                          <a:cs typeface="Arial" panose="020B0604020202020204" pitchFamily="34" charset="0"/>
                        </a:rPr>
                        <a:t>CAB LAI is not indicated for PWID</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7653383"/>
                  </a:ext>
                </a:extLst>
              </a:tr>
            </a:tbl>
          </a:graphicData>
        </a:graphic>
      </p:graphicFrame>
      <p:sp>
        <p:nvSpPr>
          <p:cNvPr id="7" name="Title 6">
            <a:extLst>
              <a:ext uri="{FF2B5EF4-FFF2-40B4-BE49-F238E27FC236}">
                <a16:creationId xmlns:a16="http://schemas.microsoft.com/office/drawing/2014/main" id="{AFE702AC-A637-D52C-77CA-DAB07DC485E4}"/>
              </a:ext>
            </a:extLst>
          </p:cNvPr>
          <p:cNvSpPr>
            <a:spLocks noGrp="1"/>
          </p:cNvSpPr>
          <p:nvPr>
            <p:ph type="title"/>
          </p:nvPr>
        </p:nvSpPr>
        <p:spPr>
          <a:xfrm>
            <a:off x="609600" y="266700"/>
            <a:ext cx="10972800" cy="1609671"/>
          </a:xfrm>
        </p:spPr>
        <p:txBody>
          <a:bodyPr/>
          <a:lstStyle/>
          <a:p>
            <a:r>
              <a:rPr lang="en-US" dirty="0"/>
              <a:t>How Long Until PrEP Works?</a:t>
            </a:r>
            <a:br>
              <a:rPr lang="en-US" sz="3600" b="0" i="1" dirty="0">
                <a:solidFill>
                  <a:schemeClr val="tx1"/>
                </a:solidFill>
              </a:rPr>
            </a:br>
            <a:r>
              <a:rPr lang="en-US" sz="3600" b="0" i="1" dirty="0">
                <a:solidFill>
                  <a:schemeClr val="tx1"/>
                </a:solidFill>
              </a:rPr>
              <a:t>Time to Maximum HIV Protection (Tissue Concentration), by Mode of HIV Exposure</a:t>
            </a:r>
            <a:endParaRPr lang="en-US" b="0" i="1" dirty="0">
              <a:solidFill>
                <a:schemeClr val="tx1"/>
              </a:solidFill>
            </a:endParaRPr>
          </a:p>
        </p:txBody>
      </p:sp>
      <p:sp>
        <p:nvSpPr>
          <p:cNvPr id="8" name="Footer Placeholder 7">
            <a:extLst>
              <a:ext uri="{FF2B5EF4-FFF2-40B4-BE49-F238E27FC236}">
                <a16:creationId xmlns:a16="http://schemas.microsoft.com/office/drawing/2014/main" id="{F6ADEDAC-DF95-547C-0AC5-08BD8E8BB307}"/>
              </a:ext>
            </a:extLst>
          </p:cNvPr>
          <p:cNvSpPr>
            <a:spLocks noGrp="1"/>
          </p:cNvSpPr>
          <p:nvPr>
            <p:ph type="ftr" sz="quarter" idx="10"/>
          </p:nvPr>
        </p:nvSpPr>
        <p:spPr>
          <a:xfrm>
            <a:off x="609600" y="6075402"/>
            <a:ext cx="10972800" cy="553998"/>
          </a:xfrm>
        </p:spPr>
        <p:txBody>
          <a:bodyPr/>
          <a:lstStyle/>
          <a:p>
            <a:r>
              <a:rPr lang="en-US" dirty="0"/>
              <a:t>1. CDC. USPHS. Preexposure Prophylaxis for the Prevention of HIV Infection in the United States—2021 Update. https://www.cdc.gov/hiv/pdf/risk/prep/cdc-hiv-prep-guidelines-2021.pdf. Accessed June 30, 2022; 2. Shaik JS, et al. </a:t>
            </a:r>
            <a:r>
              <a:rPr lang="en-US" i="1" dirty="0"/>
              <a:t>Br J Clin Pharmacol</a:t>
            </a:r>
            <a:r>
              <a:rPr lang="en-US" dirty="0"/>
              <a:t>. 2022;88(4):1667-1678; 3. CDC. PrEP effectiveness. https://www.cdc.gov/hiv/basics/prep/prep-effectiveness.html. Accessed June 30, 2022.</a:t>
            </a:r>
          </a:p>
        </p:txBody>
      </p:sp>
    </p:spTree>
    <p:custDataLst>
      <p:tags r:id="rId1"/>
    </p:custDataLst>
    <p:extLst>
      <p:ext uri="{BB962C8B-B14F-4D97-AF65-F5344CB8AC3E}">
        <p14:creationId xmlns:p14="http://schemas.microsoft.com/office/powerpoint/2010/main" val="1184345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Counseling and Monitoring Topics</a:t>
            </a:r>
          </a:p>
        </p:txBody>
      </p:sp>
      <p:sp>
        <p:nvSpPr>
          <p:cNvPr id="8" name="Content Placeholder 7"/>
          <p:cNvSpPr>
            <a:spLocks noGrp="1"/>
          </p:cNvSpPr>
          <p:nvPr>
            <p:ph sz="half" idx="1"/>
          </p:nvPr>
        </p:nvSpPr>
        <p:spPr>
          <a:xfrm>
            <a:off x="609600" y="1609727"/>
            <a:ext cx="4953000" cy="3949799"/>
          </a:xfrm>
        </p:spPr>
        <p:txBody>
          <a:bodyPr/>
          <a:lstStyle/>
          <a:p>
            <a:pPr>
              <a:spcBef>
                <a:spcPts val="400"/>
              </a:spcBef>
            </a:pPr>
            <a:r>
              <a:rPr lang="en-US" sz="2400" b="1" dirty="0"/>
              <a:t>Medication-related</a:t>
            </a:r>
          </a:p>
          <a:p>
            <a:pPr lvl="1">
              <a:spcBef>
                <a:spcPts val="400"/>
              </a:spcBef>
            </a:pPr>
            <a:r>
              <a:rPr lang="en-US" sz="2000" dirty="0"/>
              <a:t>Common initial side effects include headache, abdominal pain, and weight loss with TDF/FTC, and diarrhea with TAF/FTC</a:t>
            </a:r>
            <a:r>
              <a:rPr lang="en-US" sz="2000" baseline="30000" dirty="0"/>
              <a:t>1,2</a:t>
            </a:r>
          </a:p>
          <a:p>
            <a:pPr lvl="1">
              <a:spcBef>
                <a:spcPts val="400"/>
              </a:spcBef>
            </a:pPr>
            <a:r>
              <a:rPr lang="en-US" sz="2000" dirty="0"/>
              <a:t>May be taken with or without food</a:t>
            </a:r>
            <a:r>
              <a:rPr lang="en-US" sz="2000" baseline="30000" dirty="0"/>
              <a:t>1,2</a:t>
            </a:r>
          </a:p>
          <a:p>
            <a:pPr lvl="1">
              <a:spcBef>
                <a:spcPts val="400"/>
              </a:spcBef>
            </a:pPr>
            <a:r>
              <a:rPr lang="en-US" sz="2000" dirty="0"/>
              <a:t>Daily adherence is important for effectiveness</a:t>
            </a:r>
            <a:r>
              <a:rPr lang="en-US" sz="2000" baseline="30000" dirty="0"/>
              <a:t>3</a:t>
            </a:r>
          </a:p>
          <a:p>
            <a:pPr lvl="2">
              <a:spcBef>
                <a:spcPts val="400"/>
              </a:spcBef>
            </a:pPr>
            <a:r>
              <a:rPr lang="en-US" sz="1800" dirty="0"/>
              <a:t>If planning to stop PrEP, continue PrEP for 28 days after last potential HIV exposure</a:t>
            </a:r>
            <a:r>
              <a:rPr lang="en-US" sz="1800" baseline="30000" dirty="0"/>
              <a:t>3</a:t>
            </a:r>
          </a:p>
          <a:p>
            <a:pPr lvl="1">
              <a:spcBef>
                <a:spcPts val="400"/>
              </a:spcBef>
            </a:pPr>
            <a:r>
              <a:rPr lang="en-US" sz="2000" dirty="0"/>
              <a:t>Common initial side effects include injection-site reactions and headache with CAB LAI</a:t>
            </a:r>
            <a:r>
              <a:rPr lang="en-US" sz="2000" baseline="30000" dirty="0"/>
              <a:t>4</a:t>
            </a:r>
          </a:p>
        </p:txBody>
      </p:sp>
      <p:sp>
        <p:nvSpPr>
          <p:cNvPr id="10" name="Content Placeholder 9">
            <a:extLst>
              <a:ext uri="{FF2B5EF4-FFF2-40B4-BE49-F238E27FC236}">
                <a16:creationId xmlns:a16="http://schemas.microsoft.com/office/drawing/2014/main" id="{A1E31FCF-D5FA-4823-A9A5-797A480E5C00}"/>
              </a:ext>
            </a:extLst>
          </p:cNvPr>
          <p:cNvSpPr>
            <a:spLocks noGrp="1"/>
          </p:cNvSpPr>
          <p:nvPr>
            <p:ph sz="half" idx="2"/>
          </p:nvPr>
        </p:nvSpPr>
        <p:spPr>
          <a:xfrm>
            <a:off x="6096000" y="1609727"/>
            <a:ext cx="5486400" cy="4107791"/>
          </a:xfrm>
        </p:spPr>
        <p:txBody>
          <a:bodyPr/>
          <a:lstStyle/>
          <a:p>
            <a:pPr>
              <a:spcBef>
                <a:spcPts val="400"/>
              </a:spcBef>
            </a:pPr>
            <a:r>
              <a:rPr lang="en-US" sz="2400" b="1" dirty="0"/>
              <a:t>Behavioral</a:t>
            </a:r>
          </a:p>
          <a:p>
            <a:pPr lvl="1">
              <a:spcBef>
                <a:spcPts val="400"/>
              </a:spcBef>
            </a:pPr>
            <a:r>
              <a:rPr lang="en-US" sz="2000" dirty="0"/>
              <a:t>PrEP does not prevent other STIs; other risk-reduction practices are still considerations for  HIV, STI, and pregnancy prevention</a:t>
            </a:r>
            <a:r>
              <a:rPr lang="en-US" sz="2000" baseline="30000" dirty="0"/>
              <a:t>3</a:t>
            </a:r>
          </a:p>
          <a:p>
            <a:pPr lvl="1">
              <a:spcBef>
                <a:spcPts val="400"/>
              </a:spcBef>
            </a:pPr>
            <a:r>
              <a:rPr lang="en-US" sz="2000" dirty="0"/>
              <a:t>Avoiding sharing equipment for injection drug use will further reduce HIV risk</a:t>
            </a:r>
            <a:r>
              <a:rPr lang="en-US" sz="2000" baseline="30000" dirty="0"/>
              <a:t>3</a:t>
            </a:r>
          </a:p>
          <a:p>
            <a:pPr>
              <a:spcBef>
                <a:spcPts val="400"/>
              </a:spcBef>
            </a:pPr>
            <a:r>
              <a:rPr lang="en-US" sz="2400" b="1" dirty="0"/>
              <a:t>Monitoring/Management</a:t>
            </a:r>
            <a:r>
              <a:rPr lang="en-US" sz="2400" b="1" baseline="30000" dirty="0"/>
              <a:t>3</a:t>
            </a:r>
          </a:p>
          <a:p>
            <a:pPr lvl="1">
              <a:spcBef>
                <a:spcPts val="400"/>
              </a:spcBef>
            </a:pPr>
            <a:r>
              <a:rPr lang="en-US" sz="2000" dirty="0"/>
              <a:t>The patient should be informed regarding clinic refill policies and procedures</a:t>
            </a:r>
          </a:p>
          <a:p>
            <a:pPr lvl="1">
              <a:spcBef>
                <a:spcPts val="400"/>
              </a:spcBef>
            </a:pPr>
            <a:r>
              <a:rPr lang="en-US" sz="2000" dirty="0"/>
              <a:t>PrEP is only for those who are HIV-negative; make sure the patient is clear about</a:t>
            </a:r>
          </a:p>
          <a:p>
            <a:pPr lvl="2">
              <a:spcBef>
                <a:spcPts val="400"/>
              </a:spcBef>
            </a:pPr>
            <a:r>
              <a:rPr lang="en-US" sz="1800" dirty="0"/>
              <a:t>Symptoms of acute HIV infection</a:t>
            </a:r>
          </a:p>
          <a:p>
            <a:pPr lvl="2">
              <a:spcBef>
                <a:spcPts val="400"/>
              </a:spcBef>
            </a:pPr>
            <a:r>
              <a:rPr lang="en-US" sz="1800" dirty="0"/>
              <a:t>The need for follow-up visits and lab tests</a:t>
            </a:r>
          </a:p>
        </p:txBody>
      </p:sp>
      <p:sp>
        <p:nvSpPr>
          <p:cNvPr id="7" name="Footer Placeholder 6">
            <a:extLst>
              <a:ext uri="{FF2B5EF4-FFF2-40B4-BE49-F238E27FC236}">
                <a16:creationId xmlns:a16="http://schemas.microsoft.com/office/drawing/2014/main" id="{552272D2-6D28-615B-9987-27821444D6AF}"/>
              </a:ext>
            </a:extLst>
          </p:cNvPr>
          <p:cNvSpPr>
            <a:spLocks noGrp="1"/>
          </p:cNvSpPr>
          <p:nvPr>
            <p:ph type="ftr" sz="quarter" idx="10"/>
          </p:nvPr>
        </p:nvSpPr>
        <p:spPr>
          <a:xfrm>
            <a:off x="609600" y="6075402"/>
            <a:ext cx="10972800" cy="553998"/>
          </a:xfrm>
        </p:spPr>
        <p:txBody>
          <a:bodyPr/>
          <a:lstStyle/>
          <a:p>
            <a:r>
              <a:rPr lang="en-US" dirty="0"/>
              <a:t>1. Drugs@FDA. https://www.accessdata.fda.gov/drugsatfda_docs/label/2020/021752s061lbl.pdf. Accessed August 22, 2022. 2. Drugs@FDA. www.accessdata.fda.gov/scripts/cder/daf. Accessed August 22, 2022. 3. CDC. USPHS. Preexposure Prophylaxis for the Prevention of HIV Infection in the United States—2021 Update. https://www.cdc.gov/hiv/pdf/risk/prep/cdc-hiv-prep-guidelines-2021.pdf. 4. Drugs@FDA. https://www.accessdata.fda.gov/drugsatfda_docs/label/2021/215499s000lbl.pdf. Accessed August 22, 2022.</a:t>
            </a:r>
          </a:p>
        </p:txBody>
      </p:sp>
    </p:spTree>
    <p:custDataLst>
      <p:tags r:id="rId1"/>
    </p:custDataLst>
    <p:extLst>
      <p:ext uri="{BB962C8B-B14F-4D97-AF65-F5344CB8AC3E}">
        <p14:creationId xmlns:p14="http://schemas.microsoft.com/office/powerpoint/2010/main" val="3913157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
            <a:ext cx="10972800" cy="1714315"/>
          </a:xfrm>
        </p:spPr>
        <p:txBody>
          <a:bodyPr/>
          <a:lstStyle/>
          <a:p>
            <a:r>
              <a:rPr lang="en-US" dirty="0"/>
              <a:t>More Than Half of US HIV Diagnoses </a:t>
            </a:r>
            <a:br>
              <a:rPr lang="en-US" dirty="0"/>
            </a:br>
            <a:r>
              <a:rPr lang="en-US" dirty="0"/>
              <a:t>Occur in 48 Counties</a:t>
            </a:r>
            <a:br>
              <a:rPr lang="en-US" sz="3600" b="0" i="1" dirty="0">
                <a:solidFill>
                  <a:schemeClr val="tx1"/>
                </a:solidFill>
              </a:rPr>
            </a:br>
            <a:r>
              <a:rPr lang="en-US" sz="3600" b="0" i="1" dirty="0">
                <a:solidFill>
                  <a:schemeClr val="tx1"/>
                </a:solidFill>
              </a:rPr>
              <a:t>Washington, DC, and San Juan, PR</a:t>
            </a:r>
            <a:r>
              <a:rPr lang="en-US" sz="3600" b="0" i="1" baseline="30000" dirty="0">
                <a:solidFill>
                  <a:schemeClr val="tx1"/>
                </a:solidFill>
              </a:rPr>
              <a:t>1</a:t>
            </a:r>
            <a:endParaRPr lang="en-US" b="0" i="1" baseline="30000" dirty="0">
              <a:solidFill>
                <a:schemeClr val="tx1"/>
              </a:solidFill>
            </a:endParaRPr>
          </a:p>
        </p:txBody>
      </p:sp>
      <p:sp>
        <p:nvSpPr>
          <p:cNvPr id="3" name="Content Placeholder 2"/>
          <p:cNvSpPr>
            <a:spLocks noGrp="1"/>
          </p:cNvSpPr>
          <p:nvPr>
            <p:ph idx="1"/>
          </p:nvPr>
        </p:nvSpPr>
        <p:spPr>
          <a:xfrm>
            <a:off x="609600" y="2074067"/>
            <a:ext cx="5305290" cy="3027495"/>
          </a:xfrm>
        </p:spPr>
        <p:txBody>
          <a:bodyPr/>
          <a:lstStyle/>
          <a:p>
            <a:pPr>
              <a:spcBef>
                <a:spcPts val="400"/>
              </a:spcBef>
            </a:pPr>
            <a:r>
              <a:rPr lang="en-US" sz="2400" dirty="0"/>
              <a:t>1.2 million PLWH in the US</a:t>
            </a:r>
            <a:r>
              <a:rPr lang="en-US" sz="2400" baseline="30000" dirty="0"/>
              <a:t>2</a:t>
            </a:r>
          </a:p>
          <a:p>
            <a:pPr>
              <a:spcBef>
                <a:spcPts val="400"/>
              </a:spcBef>
            </a:pPr>
            <a:r>
              <a:rPr lang="en-US" sz="2400" dirty="0"/>
              <a:t>Of the approximately 34,800 new HIV diagnoses in 2019</a:t>
            </a:r>
            <a:r>
              <a:rPr lang="en-US" sz="2400" baseline="30000" dirty="0"/>
              <a:t>2</a:t>
            </a:r>
          </a:p>
          <a:p>
            <a:pPr lvl="1">
              <a:spcBef>
                <a:spcPts val="400"/>
              </a:spcBef>
            </a:pPr>
            <a:r>
              <a:rPr lang="en-US" sz="2000" b="1" dirty="0"/>
              <a:t>69% were MSM</a:t>
            </a:r>
          </a:p>
          <a:p>
            <a:pPr lvl="2">
              <a:spcBef>
                <a:spcPts val="400"/>
              </a:spcBef>
            </a:pPr>
            <a:r>
              <a:rPr lang="en-US" sz="1800" dirty="0"/>
              <a:t>26% Black/African American MSM</a:t>
            </a:r>
          </a:p>
          <a:p>
            <a:pPr lvl="1">
              <a:spcBef>
                <a:spcPts val="400"/>
              </a:spcBef>
            </a:pPr>
            <a:r>
              <a:rPr lang="en-US" sz="2000" dirty="0"/>
              <a:t>7% were PWID</a:t>
            </a:r>
          </a:p>
          <a:p>
            <a:pPr lvl="1">
              <a:spcBef>
                <a:spcPts val="400"/>
              </a:spcBef>
            </a:pPr>
            <a:r>
              <a:rPr lang="en-US" sz="2000" dirty="0"/>
              <a:t>2% were transgender people</a:t>
            </a:r>
          </a:p>
          <a:p>
            <a:pPr lvl="2">
              <a:spcBef>
                <a:spcPts val="400"/>
              </a:spcBef>
            </a:pPr>
            <a:r>
              <a:rPr lang="en-US" sz="1800" dirty="0"/>
              <a:t>22% Hispanic/Latino MSM</a:t>
            </a:r>
          </a:p>
          <a:p>
            <a:pPr lvl="2">
              <a:spcBef>
                <a:spcPts val="400"/>
              </a:spcBef>
            </a:pPr>
            <a:r>
              <a:rPr lang="en-US" sz="1800" dirty="0"/>
              <a:t>24% MTF adults/teens 20 to 24 years old</a:t>
            </a:r>
          </a:p>
        </p:txBody>
      </p:sp>
      <p:sp>
        <p:nvSpPr>
          <p:cNvPr id="7" name="Footer Placeholder 6">
            <a:extLst>
              <a:ext uri="{FF2B5EF4-FFF2-40B4-BE49-F238E27FC236}">
                <a16:creationId xmlns:a16="http://schemas.microsoft.com/office/drawing/2014/main" id="{4F94774B-0535-4848-95DF-F3DA0A1CDE27}"/>
              </a:ext>
            </a:extLst>
          </p:cNvPr>
          <p:cNvSpPr>
            <a:spLocks noGrp="1"/>
          </p:cNvSpPr>
          <p:nvPr>
            <p:ph type="ftr" sz="quarter" idx="10"/>
          </p:nvPr>
        </p:nvSpPr>
        <p:spPr>
          <a:xfrm>
            <a:off x="609600" y="5706070"/>
            <a:ext cx="10972800" cy="923330"/>
          </a:xfrm>
        </p:spPr>
        <p:txBody>
          <a:bodyPr/>
          <a:lstStyle/>
          <a:p>
            <a:r>
              <a:rPr lang="en-US" dirty="0"/>
              <a:t>CDC, Centers for Disease Control and Prevention; </a:t>
            </a:r>
            <a:r>
              <a:rPr lang="en-US" dirty="0">
                <a:effectLst/>
              </a:rPr>
              <a:t>MSM, men who have sex with men; </a:t>
            </a:r>
            <a:r>
              <a:rPr lang="en-US" dirty="0"/>
              <a:t>MTF, male-to-female; </a:t>
            </a:r>
            <a:r>
              <a:rPr lang="en-US" dirty="0">
                <a:effectLst/>
              </a:rPr>
              <a:t>PLWH, people living with HIV; PWID, people who inject drugs; </a:t>
            </a:r>
            <a:br>
              <a:rPr lang="en-US" dirty="0">
                <a:effectLst/>
              </a:rPr>
            </a:br>
            <a:r>
              <a:rPr lang="en-US" dirty="0"/>
              <a:t>PR, Puerto Rico.</a:t>
            </a:r>
          </a:p>
          <a:p>
            <a:r>
              <a:rPr lang="en-US" dirty="0"/>
              <a:t>1. HIV.gov. Priority jurisdictions: phase 1. 2020. https://www.hiv.gov/federal-response/ending-the-hiv-epidemic/jurisdictions. Accessed August 21, 2022. 2. CDC. HIV. 2021. https://www.cdc.gov/hiv/statistics/overview/ataglance.html. Accessed August 21, 2022. 3. CDC. HIV surveillance report, 2017; vol 29. https://www.cdc.gov/hiv/pdf/library/reports/surveillance/cdc-hiv-surveillance-report-2020-updated-vol-33.pdf. Accessed August 21, 2022.</a:t>
            </a:r>
          </a:p>
        </p:txBody>
      </p:sp>
      <p:sp>
        <p:nvSpPr>
          <p:cNvPr id="116" name="Content Placeholder 11">
            <a:extLst>
              <a:ext uri="{FF2B5EF4-FFF2-40B4-BE49-F238E27FC236}">
                <a16:creationId xmlns:a16="http://schemas.microsoft.com/office/drawing/2014/main" id="{249303F1-3AF2-4F70-BA52-7B786062D0B4}"/>
              </a:ext>
            </a:extLst>
          </p:cNvPr>
          <p:cNvSpPr txBox="1">
            <a:spLocks/>
          </p:cNvSpPr>
          <p:nvPr/>
        </p:nvSpPr>
        <p:spPr bwMode="auto">
          <a:xfrm>
            <a:off x="609599" y="5135856"/>
            <a:ext cx="10985439" cy="498598"/>
          </a:xfrm>
          <a:prstGeom prst="rect">
            <a:avLst/>
          </a:prstGeom>
          <a:solidFill>
            <a:srgbClr val="1B3F73"/>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defPPr>
              <a:defRPr lang="en-US"/>
            </a:defPPr>
            <a:lvl1pPr indent="0" algn="ctr" defTabSz="1097280" eaLnBrk="0" fontAlgn="base" hangingPunct="0">
              <a:lnSpc>
                <a:spcPct val="85000"/>
              </a:lnSpc>
              <a:spcBef>
                <a:spcPct val="0"/>
              </a:spcBef>
              <a:spcAft>
                <a:spcPct val="0"/>
              </a:spcAft>
              <a:buClr>
                <a:srgbClr val="00AEEF"/>
              </a:buClr>
              <a:buNone/>
              <a:defRPr sz="2800" b="1">
                <a:solidFill>
                  <a:srgbClr val="FFFFFF"/>
                </a:solidFill>
                <a:latin typeface="Arial Narrow"/>
                <a:cs typeface="Arial"/>
              </a:defRPr>
            </a:lvl1pPr>
            <a:lvl2pPr marL="639763" indent="-296863" eaLnBrk="0" fontAlgn="base" hangingPunct="0">
              <a:lnSpc>
                <a:spcPct val="90000"/>
              </a:lnSpc>
              <a:spcBef>
                <a:spcPct val="20000"/>
              </a:spcBef>
              <a:spcAft>
                <a:spcPct val="0"/>
              </a:spcAft>
              <a:buClr>
                <a:srgbClr val="8DC63F"/>
              </a:buClr>
              <a:buFont typeface="Arial" panose="020B0604020202020204" pitchFamily="34" charset="0"/>
              <a:buChar char="–"/>
              <a:defRPr sz="2400">
                <a:solidFill>
                  <a:schemeClr val="lt1"/>
                </a:solidFill>
              </a:defRPr>
            </a:lvl2pPr>
            <a:lvl3pPr indent="-160338" eaLnBrk="0" fontAlgn="base" hangingPunct="0">
              <a:lnSpc>
                <a:spcPct val="90000"/>
              </a:lnSpc>
              <a:spcBef>
                <a:spcPct val="20000"/>
              </a:spcBef>
              <a:spcAft>
                <a:spcPct val="0"/>
              </a:spcAft>
              <a:buClr>
                <a:srgbClr val="FBB040"/>
              </a:buClr>
              <a:buChar char="•"/>
              <a:defRPr sz="2000">
                <a:solidFill>
                  <a:schemeClr val="lt1"/>
                </a:solidFill>
              </a:defRPr>
            </a:lvl3pPr>
            <a:lvl4pPr marL="1263650" indent="-234950" eaLnBrk="0" fontAlgn="base" hangingPunct="0">
              <a:lnSpc>
                <a:spcPct val="90000"/>
              </a:lnSpc>
              <a:spcBef>
                <a:spcPct val="20000"/>
              </a:spcBef>
              <a:spcAft>
                <a:spcPct val="0"/>
              </a:spcAft>
              <a:buClr>
                <a:srgbClr val="00AEEF"/>
              </a:buClr>
              <a:buFont typeface="Arial" panose="020B0604020202020204" pitchFamily="34" charset="0"/>
              <a:buChar char="–"/>
              <a:defRPr>
                <a:solidFill>
                  <a:schemeClr val="lt1"/>
                </a:solidFill>
              </a:defRPr>
            </a:lvl4pPr>
            <a:lvl5pPr marL="1554163" indent="-176213" eaLnBrk="0" fontAlgn="base" hangingPunct="0">
              <a:lnSpc>
                <a:spcPct val="90000"/>
              </a:lnSpc>
              <a:spcBef>
                <a:spcPct val="20000"/>
              </a:spcBef>
              <a:spcAft>
                <a:spcPct val="0"/>
              </a:spcAft>
              <a:buClr>
                <a:schemeClr val="hlink"/>
              </a:buClr>
              <a:buFont typeface="Arial" panose="020B0604020202020204" pitchFamily="34" charset="0"/>
              <a:buChar char="»"/>
              <a:defRPr>
                <a:solidFill>
                  <a:schemeClr val="lt1"/>
                </a:solidFill>
              </a:defRPr>
            </a:lvl5pPr>
            <a:lvl6pPr marL="2514600" indent="-228600" defTabSz="914400">
              <a:lnSpc>
                <a:spcPct val="90000"/>
              </a:lnSpc>
              <a:spcBef>
                <a:spcPts val="500"/>
              </a:spcBef>
              <a:buFont typeface="Arial" panose="020B0604020202020204" pitchFamily="34" charset="0"/>
              <a:buChar char="•"/>
              <a:defRPr>
                <a:solidFill>
                  <a:schemeClr val="lt1"/>
                </a:solidFill>
              </a:defRPr>
            </a:lvl6pPr>
            <a:lvl7pPr marL="2971800" indent="-228600" defTabSz="914400">
              <a:lnSpc>
                <a:spcPct val="90000"/>
              </a:lnSpc>
              <a:spcBef>
                <a:spcPts val="500"/>
              </a:spcBef>
              <a:buFont typeface="Arial" panose="020B0604020202020204" pitchFamily="34" charset="0"/>
              <a:buChar char="•"/>
              <a:defRPr>
                <a:solidFill>
                  <a:schemeClr val="lt1"/>
                </a:solidFill>
              </a:defRPr>
            </a:lvl7pPr>
            <a:lvl8pPr marL="3429000" indent="-228600" defTabSz="914400">
              <a:lnSpc>
                <a:spcPct val="90000"/>
              </a:lnSpc>
              <a:spcBef>
                <a:spcPts val="500"/>
              </a:spcBef>
              <a:buFont typeface="Arial" panose="020B0604020202020204" pitchFamily="34" charset="0"/>
              <a:buChar char="•"/>
              <a:defRPr>
                <a:solidFill>
                  <a:schemeClr val="lt1"/>
                </a:solidFill>
              </a:defRPr>
            </a:lvl8pPr>
            <a:lvl9pPr marL="3886200" indent="-228600" defTabSz="914400">
              <a:lnSpc>
                <a:spcPct val="90000"/>
              </a:lnSpc>
              <a:spcBef>
                <a:spcPts val="500"/>
              </a:spcBef>
              <a:buFont typeface="Arial" panose="020B0604020202020204" pitchFamily="34" charset="0"/>
              <a:buChar char="•"/>
              <a:defRPr>
                <a:solidFill>
                  <a:schemeClr val="lt1"/>
                </a:solidFill>
              </a:defRPr>
            </a:lvl9pPr>
          </a:lstStyle>
          <a:p>
            <a:r>
              <a:rPr lang="en-US" sz="2400" dirty="0">
                <a:latin typeface="Arial" panose="020B0604020202020204" pitchFamily="34" charset="0"/>
                <a:cs typeface="Arial" panose="020B0604020202020204" pitchFamily="34" charset="0"/>
              </a:rPr>
              <a:t>Washington, DC and Georgia: Highest rates of US HIV diagnoses</a:t>
            </a:r>
            <a:r>
              <a:rPr lang="en-US" sz="2400" baseline="30000" dirty="0">
                <a:latin typeface="Arial" panose="020B0604020202020204" pitchFamily="34" charset="0"/>
                <a:cs typeface="Arial" panose="020B0604020202020204" pitchFamily="34" charset="0"/>
              </a:rPr>
              <a:t>3</a:t>
            </a:r>
          </a:p>
        </p:txBody>
      </p:sp>
      <p:sp>
        <p:nvSpPr>
          <p:cNvPr id="147" name="Freeform 5">
            <a:extLst>
              <a:ext uri="{FF2B5EF4-FFF2-40B4-BE49-F238E27FC236}">
                <a16:creationId xmlns:a16="http://schemas.microsoft.com/office/drawing/2014/main" id="{5D62EAD9-7565-3AF1-DAD9-E531B031BA84}"/>
              </a:ext>
            </a:extLst>
          </p:cNvPr>
          <p:cNvSpPr>
            <a:spLocks/>
          </p:cNvSpPr>
          <p:nvPr/>
        </p:nvSpPr>
        <p:spPr bwMode="auto">
          <a:xfrm>
            <a:off x="10329135" y="3093531"/>
            <a:ext cx="422596" cy="489997"/>
          </a:xfrm>
          <a:custGeom>
            <a:avLst/>
            <a:gdLst>
              <a:gd name="T0" fmla="*/ 465 w 522"/>
              <a:gd name="T1" fmla="*/ 21 h 590"/>
              <a:gd name="T2" fmla="*/ 442 w 522"/>
              <a:gd name="T3" fmla="*/ 34 h 590"/>
              <a:gd name="T4" fmla="*/ 427 w 522"/>
              <a:gd name="T5" fmla="*/ 51 h 590"/>
              <a:gd name="T6" fmla="*/ 422 w 522"/>
              <a:gd name="T7" fmla="*/ 44 h 590"/>
              <a:gd name="T8" fmla="*/ 397 w 522"/>
              <a:gd name="T9" fmla="*/ 68 h 590"/>
              <a:gd name="T10" fmla="*/ 370 w 522"/>
              <a:gd name="T11" fmla="*/ 100 h 590"/>
              <a:gd name="T12" fmla="*/ 340 w 522"/>
              <a:gd name="T13" fmla="*/ 104 h 590"/>
              <a:gd name="T14" fmla="*/ 318 w 522"/>
              <a:gd name="T15" fmla="*/ 117 h 590"/>
              <a:gd name="T16" fmla="*/ 295 w 522"/>
              <a:gd name="T17" fmla="*/ 127 h 590"/>
              <a:gd name="T18" fmla="*/ 248 w 522"/>
              <a:gd name="T19" fmla="*/ 129 h 590"/>
              <a:gd name="T20" fmla="*/ 233 w 522"/>
              <a:gd name="T21" fmla="*/ 121 h 590"/>
              <a:gd name="T22" fmla="*/ 246 w 522"/>
              <a:gd name="T23" fmla="*/ 112 h 590"/>
              <a:gd name="T24" fmla="*/ 251 w 522"/>
              <a:gd name="T25" fmla="*/ 100 h 590"/>
              <a:gd name="T26" fmla="*/ 229 w 522"/>
              <a:gd name="T27" fmla="*/ 112 h 590"/>
              <a:gd name="T28" fmla="*/ 185 w 522"/>
              <a:gd name="T29" fmla="*/ 98 h 590"/>
              <a:gd name="T30" fmla="*/ 174 w 522"/>
              <a:gd name="T31" fmla="*/ 97 h 590"/>
              <a:gd name="T32" fmla="*/ 159 w 522"/>
              <a:gd name="T33" fmla="*/ 93 h 590"/>
              <a:gd name="T34" fmla="*/ 60 w 522"/>
              <a:gd name="T35" fmla="*/ 515 h 590"/>
              <a:gd name="T36" fmla="*/ 91 w 522"/>
              <a:gd name="T37" fmla="*/ 517 h 590"/>
              <a:gd name="T38" fmla="*/ 123 w 522"/>
              <a:gd name="T39" fmla="*/ 545 h 590"/>
              <a:gd name="T40" fmla="*/ 144 w 522"/>
              <a:gd name="T41" fmla="*/ 560 h 590"/>
              <a:gd name="T42" fmla="*/ 197 w 522"/>
              <a:gd name="T43" fmla="*/ 575 h 590"/>
              <a:gd name="T44" fmla="*/ 215 w 522"/>
              <a:gd name="T45" fmla="*/ 568 h 590"/>
              <a:gd name="T46" fmla="*/ 248 w 522"/>
              <a:gd name="T47" fmla="*/ 573 h 590"/>
              <a:gd name="T48" fmla="*/ 272 w 522"/>
              <a:gd name="T49" fmla="*/ 560 h 590"/>
              <a:gd name="T50" fmla="*/ 285 w 522"/>
              <a:gd name="T51" fmla="*/ 553 h 590"/>
              <a:gd name="T52" fmla="*/ 301 w 522"/>
              <a:gd name="T53" fmla="*/ 568 h 590"/>
              <a:gd name="T54" fmla="*/ 335 w 522"/>
              <a:gd name="T55" fmla="*/ 590 h 590"/>
              <a:gd name="T56" fmla="*/ 353 w 522"/>
              <a:gd name="T57" fmla="*/ 585 h 590"/>
              <a:gd name="T58" fmla="*/ 355 w 522"/>
              <a:gd name="T59" fmla="*/ 575 h 590"/>
              <a:gd name="T60" fmla="*/ 365 w 522"/>
              <a:gd name="T61" fmla="*/ 566 h 590"/>
              <a:gd name="T62" fmla="*/ 374 w 522"/>
              <a:gd name="T63" fmla="*/ 553 h 590"/>
              <a:gd name="T64" fmla="*/ 365 w 522"/>
              <a:gd name="T65" fmla="*/ 532 h 590"/>
              <a:gd name="T66" fmla="*/ 370 w 522"/>
              <a:gd name="T67" fmla="*/ 518 h 590"/>
              <a:gd name="T68" fmla="*/ 384 w 522"/>
              <a:gd name="T69" fmla="*/ 492 h 590"/>
              <a:gd name="T70" fmla="*/ 393 w 522"/>
              <a:gd name="T71" fmla="*/ 494 h 590"/>
              <a:gd name="T72" fmla="*/ 399 w 522"/>
              <a:gd name="T73" fmla="*/ 505 h 590"/>
              <a:gd name="T74" fmla="*/ 408 w 522"/>
              <a:gd name="T75" fmla="*/ 515 h 590"/>
              <a:gd name="T76" fmla="*/ 410 w 522"/>
              <a:gd name="T77" fmla="*/ 524 h 590"/>
              <a:gd name="T78" fmla="*/ 416 w 522"/>
              <a:gd name="T79" fmla="*/ 511 h 590"/>
              <a:gd name="T80" fmla="*/ 420 w 522"/>
              <a:gd name="T81" fmla="*/ 500 h 590"/>
              <a:gd name="T82" fmla="*/ 412 w 522"/>
              <a:gd name="T83" fmla="*/ 486 h 590"/>
              <a:gd name="T84" fmla="*/ 412 w 522"/>
              <a:gd name="T85" fmla="*/ 469 h 590"/>
              <a:gd name="T86" fmla="*/ 418 w 522"/>
              <a:gd name="T87" fmla="*/ 456 h 590"/>
              <a:gd name="T88" fmla="*/ 427 w 522"/>
              <a:gd name="T89" fmla="*/ 439 h 590"/>
              <a:gd name="T90" fmla="*/ 440 w 522"/>
              <a:gd name="T91" fmla="*/ 437 h 590"/>
              <a:gd name="T92" fmla="*/ 461 w 522"/>
              <a:gd name="T93" fmla="*/ 431 h 590"/>
              <a:gd name="T94" fmla="*/ 465 w 522"/>
              <a:gd name="T95" fmla="*/ 416 h 590"/>
              <a:gd name="T96" fmla="*/ 484 w 522"/>
              <a:gd name="T97" fmla="*/ 401 h 590"/>
              <a:gd name="T98" fmla="*/ 490 w 522"/>
              <a:gd name="T99" fmla="*/ 392 h 590"/>
              <a:gd name="T100" fmla="*/ 490 w 522"/>
              <a:gd name="T101" fmla="*/ 380 h 590"/>
              <a:gd name="T102" fmla="*/ 495 w 522"/>
              <a:gd name="T103" fmla="*/ 346 h 590"/>
              <a:gd name="T104" fmla="*/ 503 w 522"/>
              <a:gd name="T105" fmla="*/ 322 h 590"/>
              <a:gd name="T106" fmla="*/ 507 w 522"/>
              <a:gd name="T107" fmla="*/ 307 h 590"/>
              <a:gd name="T108" fmla="*/ 510 w 522"/>
              <a:gd name="T109" fmla="*/ 288 h 590"/>
              <a:gd name="T110" fmla="*/ 507 w 522"/>
              <a:gd name="T111" fmla="*/ 265 h 590"/>
              <a:gd name="T112" fmla="*/ 505 w 522"/>
              <a:gd name="T113" fmla="*/ 244 h 590"/>
              <a:gd name="T114" fmla="*/ 501 w 522"/>
              <a:gd name="T115" fmla="*/ 219 h 590"/>
              <a:gd name="T116" fmla="*/ 480 w 522"/>
              <a:gd name="T117" fmla="*/ 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2" h="590">
                <a:moveTo>
                  <a:pt x="480" y="0"/>
                </a:moveTo>
                <a:lnTo>
                  <a:pt x="480" y="0"/>
                </a:lnTo>
                <a:lnTo>
                  <a:pt x="474" y="4"/>
                </a:lnTo>
                <a:lnTo>
                  <a:pt x="471" y="9"/>
                </a:lnTo>
                <a:lnTo>
                  <a:pt x="471" y="9"/>
                </a:lnTo>
                <a:lnTo>
                  <a:pt x="465" y="21"/>
                </a:lnTo>
                <a:lnTo>
                  <a:pt x="465" y="21"/>
                </a:lnTo>
                <a:lnTo>
                  <a:pt x="459" y="26"/>
                </a:lnTo>
                <a:lnTo>
                  <a:pt x="456" y="28"/>
                </a:lnTo>
                <a:lnTo>
                  <a:pt x="448" y="32"/>
                </a:lnTo>
                <a:lnTo>
                  <a:pt x="448" y="32"/>
                </a:lnTo>
                <a:lnTo>
                  <a:pt x="442" y="34"/>
                </a:lnTo>
                <a:lnTo>
                  <a:pt x="442" y="34"/>
                </a:lnTo>
                <a:lnTo>
                  <a:pt x="440" y="38"/>
                </a:lnTo>
                <a:lnTo>
                  <a:pt x="440" y="38"/>
                </a:lnTo>
                <a:lnTo>
                  <a:pt x="433" y="47"/>
                </a:lnTo>
                <a:lnTo>
                  <a:pt x="431" y="49"/>
                </a:lnTo>
                <a:lnTo>
                  <a:pt x="427" y="51"/>
                </a:lnTo>
                <a:lnTo>
                  <a:pt x="427" y="51"/>
                </a:lnTo>
                <a:lnTo>
                  <a:pt x="425" y="49"/>
                </a:lnTo>
                <a:lnTo>
                  <a:pt x="425" y="47"/>
                </a:lnTo>
                <a:lnTo>
                  <a:pt x="425" y="47"/>
                </a:lnTo>
                <a:lnTo>
                  <a:pt x="423" y="45"/>
                </a:lnTo>
                <a:lnTo>
                  <a:pt x="422" y="44"/>
                </a:lnTo>
                <a:lnTo>
                  <a:pt x="416" y="45"/>
                </a:lnTo>
                <a:lnTo>
                  <a:pt x="414" y="45"/>
                </a:lnTo>
                <a:lnTo>
                  <a:pt x="414" y="45"/>
                </a:lnTo>
                <a:lnTo>
                  <a:pt x="410" y="49"/>
                </a:lnTo>
                <a:lnTo>
                  <a:pt x="399" y="66"/>
                </a:lnTo>
                <a:lnTo>
                  <a:pt x="397" y="68"/>
                </a:lnTo>
                <a:lnTo>
                  <a:pt x="397" y="68"/>
                </a:lnTo>
                <a:lnTo>
                  <a:pt x="388" y="81"/>
                </a:lnTo>
                <a:lnTo>
                  <a:pt x="380" y="93"/>
                </a:lnTo>
                <a:lnTo>
                  <a:pt x="380" y="93"/>
                </a:lnTo>
                <a:lnTo>
                  <a:pt x="376" y="97"/>
                </a:lnTo>
                <a:lnTo>
                  <a:pt x="370" y="100"/>
                </a:lnTo>
                <a:lnTo>
                  <a:pt x="353" y="104"/>
                </a:lnTo>
                <a:lnTo>
                  <a:pt x="353" y="104"/>
                </a:lnTo>
                <a:lnTo>
                  <a:pt x="353" y="104"/>
                </a:lnTo>
                <a:lnTo>
                  <a:pt x="346" y="104"/>
                </a:lnTo>
                <a:lnTo>
                  <a:pt x="340" y="104"/>
                </a:lnTo>
                <a:lnTo>
                  <a:pt x="340" y="104"/>
                </a:lnTo>
                <a:lnTo>
                  <a:pt x="333" y="102"/>
                </a:lnTo>
                <a:lnTo>
                  <a:pt x="333" y="102"/>
                </a:lnTo>
                <a:lnTo>
                  <a:pt x="329" y="106"/>
                </a:lnTo>
                <a:lnTo>
                  <a:pt x="319" y="115"/>
                </a:lnTo>
                <a:lnTo>
                  <a:pt x="318" y="117"/>
                </a:lnTo>
                <a:lnTo>
                  <a:pt x="318" y="117"/>
                </a:lnTo>
                <a:lnTo>
                  <a:pt x="312" y="123"/>
                </a:lnTo>
                <a:lnTo>
                  <a:pt x="308" y="127"/>
                </a:lnTo>
                <a:lnTo>
                  <a:pt x="302" y="127"/>
                </a:lnTo>
                <a:lnTo>
                  <a:pt x="299" y="127"/>
                </a:lnTo>
                <a:lnTo>
                  <a:pt x="295" y="127"/>
                </a:lnTo>
                <a:lnTo>
                  <a:pt x="295" y="127"/>
                </a:lnTo>
                <a:lnTo>
                  <a:pt x="284" y="127"/>
                </a:lnTo>
                <a:lnTo>
                  <a:pt x="284" y="127"/>
                </a:lnTo>
                <a:lnTo>
                  <a:pt x="270" y="127"/>
                </a:lnTo>
                <a:lnTo>
                  <a:pt x="270" y="127"/>
                </a:lnTo>
                <a:lnTo>
                  <a:pt x="248" y="129"/>
                </a:lnTo>
                <a:lnTo>
                  <a:pt x="248" y="129"/>
                </a:lnTo>
                <a:lnTo>
                  <a:pt x="246" y="129"/>
                </a:lnTo>
                <a:lnTo>
                  <a:pt x="246" y="129"/>
                </a:lnTo>
                <a:lnTo>
                  <a:pt x="238" y="127"/>
                </a:lnTo>
                <a:lnTo>
                  <a:pt x="234" y="125"/>
                </a:lnTo>
                <a:lnTo>
                  <a:pt x="233" y="121"/>
                </a:lnTo>
                <a:lnTo>
                  <a:pt x="233" y="121"/>
                </a:lnTo>
                <a:lnTo>
                  <a:pt x="233" y="119"/>
                </a:lnTo>
                <a:lnTo>
                  <a:pt x="233" y="117"/>
                </a:lnTo>
                <a:lnTo>
                  <a:pt x="233" y="117"/>
                </a:lnTo>
                <a:lnTo>
                  <a:pt x="238" y="114"/>
                </a:lnTo>
                <a:lnTo>
                  <a:pt x="246" y="112"/>
                </a:lnTo>
                <a:lnTo>
                  <a:pt x="246" y="112"/>
                </a:lnTo>
                <a:lnTo>
                  <a:pt x="251" y="110"/>
                </a:lnTo>
                <a:lnTo>
                  <a:pt x="253" y="106"/>
                </a:lnTo>
                <a:lnTo>
                  <a:pt x="253" y="106"/>
                </a:lnTo>
                <a:lnTo>
                  <a:pt x="253" y="104"/>
                </a:lnTo>
                <a:lnTo>
                  <a:pt x="251" y="100"/>
                </a:lnTo>
                <a:lnTo>
                  <a:pt x="251" y="100"/>
                </a:lnTo>
                <a:lnTo>
                  <a:pt x="248" y="102"/>
                </a:lnTo>
                <a:lnTo>
                  <a:pt x="242" y="104"/>
                </a:lnTo>
                <a:lnTo>
                  <a:pt x="242" y="104"/>
                </a:lnTo>
                <a:lnTo>
                  <a:pt x="234" y="108"/>
                </a:lnTo>
                <a:lnTo>
                  <a:pt x="229" y="112"/>
                </a:lnTo>
                <a:lnTo>
                  <a:pt x="229" y="112"/>
                </a:lnTo>
                <a:lnTo>
                  <a:pt x="217" y="112"/>
                </a:lnTo>
                <a:lnTo>
                  <a:pt x="208" y="110"/>
                </a:lnTo>
                <a:lnTo>
                  <a:pt x="208" y="110"/>
                </a:lnTo>
                <a:lnTo>
                  <a:pt x="198" y="106"/>
                </a:lnTo>
                <a:lnTo>
                  <a:pt x="191" y="104"/>
                </a:lnTo>
                <a:lnTo>
                  <a:pt x="185" y="98"/>
                </a:lnTo>
                <a:lnTo>
                  <a:pt x="185" y="98"/>
                </a:lnTo>
                <a:lnTo>
                  <a:pt x="181" y="95"/>
                </a:lnTo>
                <a:lnTo>
                  <a:pt x="181" y="95"/>
                </a:lnTo>
                <a:lnTo>
                  <a:pt x="178" y="97"/>
                </a:lnTo>
                <a:lnTo>
                  <a:pt x="174" y="97"/>
                </a:lnTo>
                <a:lnTo>
                  <a:pt x="174" y="97"/>
                </a:lnTo>
                <a:lnTo>
                  <a:pt x="170" y="98"/>
                </a:lnTo>
                <a:lnTo>
                  <a:pt x="164" y="97"/>
                </a:lnTo>
                <a:lnTo>
                  <a:pt x="164" y="97"/>
                </a:lnTo>
                <a:lnTo>
                  <a:pt x="163" y="95"/>
                </a:lnTo>
                <a:lnTo>
                  <a:pt x="163" y="95"/>
                </a:lnTo>
                <a:lnTo>
                  <a:pt x="159" y="93"/>
                </a:lnTo>
                <a:lnTo>
                  <a:pt x="157" y="91"/>
                </a:lnTo>
                <a:lnTo>
                  <a:pt x="153" y="85"/>
                </a:lnTo>
                <a:lnTo>
                  <a:pt x="0" y="102"/>
                </a:lnTo>
                <a:lnTo>
                  <a:pt x="49" y="518"/>
                </a:lnTo>
                <a:lnTo>
                  <a:pt x="49" y="518"/>
                </a:lnTo>
                <a:lnTo>
                  <a:pt x="60" y="515"/>
                </a:lnTo>
                <a:lnTo>
                  <a:pt x="68" y="515"/>
                </a:lnTo>
                <a:lnTo>
                  <a:pt x="68" y="515"/>
                </a:lnTo>
                <a:lnTo>
                  <a:pt x="74" y="515"/>
                </a:lnTo>
                <a:lnTo>
                  <a:pt x="74" y="515"/>
                </a:lnTo>
                <a:lnTo>
                  <a:pt x="85" y="515"/>
                </a:lnTo>
                <a:lnTo>
                  <a:pt x="91" y="517"/>
                </a:lnTo>
                <a:lnTo>
                  <a:pt x="96" y="518"/>
                </a:lnTo>
                <a:lnTo>
                  <a:pt x="98" y="520"/>
                </a:lnTo>
                <a:lnTo>
                  <a:pt x="98" y="520"/>
                </a:lnTo>
                <a:lnTo>
                  <a:pt x="112" y="530"/>
                </a:lnTo>
                <a:lnTo>
                  <a:pt x="117" y="537"/>
                </a:lnTo>
                <a:lnTo>
                  <a:pt x="123" y="545"/>
                </a:lnTo>
                <a:lnTo>
                  <a:pt x="123" y="545"/>
                </a:lnTo>
                <a:lnTo>
                  <a:pt x="129" y="551"/>
                </a:lnTo>
                <a:lnTo>
                  <a:pt x="132" y="556"/>
                </a:lnTo>
                <a:lnTo>
                  <a:pt x="142" y="558"/>
                </a:lnTo>
                <a:lnTo>
                  <a:pt x="144" y="560"/>
                </a:lnTo>
                <a:lnTo>
                  <a:pt x="144" y="560"/>
                </a:lnTo>
                <a:lnTo>
                  <a:pt x="161" y="562"/>
                </a:lnTo>
                <a:lnTo>
                  <a:pt x="161" y="562"/>
                </a:lnTo>
                <a:lnTo>
                  <a:pt x="174" y="566"/>
                </a:lnTo>
                <a:lnTo>
                  <a:pt x="174" y="566"/>
                </a:lnTo>
                <a:lnTo>
                  <a:pt x="191" y="573"/>
                </a:lnTo>
                <a:lnTo>
                  <a:pt x="197" y="575"/>
                </a:lnTo>
                <a:lnTo>
                  <a:pt x="197" y="575"/>
                </a:lnTo>
                <a:lnTo>
                  <a:pt x="202" y="575"/>
                </a:lnTo>
                <a:lnTo>
                  <a:pt x="206" y="573"/>
                </a:lnTo>
                <a:lnTo>
                  <a:pt x="212" y="570"/>
                </a:lnTo>
                <a:lnTo>
                  <a:pt x="212" y="570"/>
                </a:lnTo>
                <a:lnTo>
                  <a:pt x="215" y="568"/>
                </a:lnTo>
                <a:lnTo>
                  <a:pt x="219" y="568"/>
                </a:lnTo>
                <a:lnTo>
                  <a:pt x="225" y="571"/>
                </a:lnTo>
                <a:lnTo>
                  <a:pt x="225" y="571"/>
                </a:lnTo>
                <a:lnTo>
                  <a:pt x="231" y="573"/>
                </a:lnTo>
                <a:lnTo>
                  <a:pt x="231" y="573"/>
                </a:lnTo>
                <a:lnTo>
                  <a:pt x="248" y="573"/>
                </a:lnTo>
                <a:lnTo>
                  <a:pt x="253" y="571"/>
                </a:lnTo>
                <a:lnTo>
                  <a:pt x="257" y="570"/>
                </a:lnTo>
                <a:lnTo>
                  <a:pt x="257" y="570"/>
                </a:lnTo>
                <a:lnTo>
                  <a:pt x="267" y="564"/>
                </a:lnTo>
                <a:lnTo>
                  <a:pt x="267" y="564"/>
                </a:lnTo>
                <a:lnTo>
                  <a:pt x="272" y="560"/>
                </a:lnTo>
                <a:lnTo>
                  <a:pt x="274" y="558"/>
                </a:lnTo>
                <a:lnTo>
                  <a:pt x="274" y="558"/>
                </a:lnTo>
                <a:lnTo>
                  <a:pt x="278" y="554"/>
                </a:lnTo>
                <a:lnTo>
                  <a:pt x="282" y="553"/>
                </a:lnTo>
                <a:lnTo>
                  <a:pt x="282" y="553"/>
                </a:lnTo>
                <a:lnTo>
                  <a:pt x="285" y="553"/>
                </a:lnTo>
                <a:lnTo>
                  <a:pt x="289" y="554"/>
                </a:lnTo>
                <a:lnTo>
                  <a:pt x="293" y="556"/>
                </a:lnTo>
                <a:lnTo>
                  <a:pt x="297" y="560"/>
                </a:lnTo>
                <a:lnTo>
                  <a:pt x="297" y="560"/>
                </a:lnTo>
                <a:lnTo>
                  <a:pt x="301" y="568"/>
                </a:lnTo>
                <a:lnTo>
                  <a:pt x="301" y="568"/>
                </a:lnTo>
                <a:lnTo>
                  <a:pt x="306" y="577"/>
                </a:lnTo>
                <a:lnTo>
                  <a:pt x="310" y="581"/>
                </a:lnTo>
                <a:lnTo>
                  <a:pt x="310" y="581"/>
                </a:lnTo>
                <a:lnTo>
                  <a:pt x="316" y="583"/>
                </a:lnTo>
                <a:lnTo>
                  <a:pt x="316" y="583"/>
                </a:lnTo>
                <a:lnTo>
                  <a:pt x="335" y="590"/>
                </a:lnTo>
                <a:lnTo>
                  <a:pt x="335" y="590"/>
                </a:lnTo>
                <a:lnTo>
                  <a:pt x="340" y="587"/>
                </a:lnTo>
                <a:lnTo>
                  <a:pt x="344" y="585"/>
                </a:lnTo>
                <a:lnTo>
                  <a:pt x="350" y="585"/>
                </a:lnTo>
                <a:lnTo>
                  <a:pt x="350" y="585"/>
                </a:lnTo>
                <a:lnTo>
                  <a:pt x="353" y="585"/>
                </a:lnTo>
                <a:lnTo>
                  <a:pt x="353" y="585"/>
                </a:lnTo>
                <a:lnTo>
                  <a:pt x="355" y="583"/>
                </a:lnTo>
                <a:lnTo>
                  <a:pt x="355" y="579"/>
                </a:lnTo>
                <a:lnTo>
                  <a:pt x="355" y="579"/>
                </a:lnTo>
                <a:lnTo>
                  <a:pt x="355" y="575"/>
                </a:lnTo>
                <a:lnTo>
                  <a:pt x="355" y="575"/>
                </a:lnTo>
                <a:lnTo>
                  <a:pt x="357" y="573"/>
                </a:lnTo>
                <a:lnTo>
                  <a:pt x="357" y="573"/>
                </a:lnTo>
                <a:lnTo>
                  <a:pt x="359" y="568"/>
                </a:lnTo>
                <a:lnTo>
                  <a:pt x="361" y="566"/>
                </a:lnTo>
                <a:lnTo>
                  <a:pt x="365" y="566"/>
                </a:lnTo>
                <a:lnTo>
                  <a:pt x="365" y="566"/>
                </a:lnTo>
                <a:lnTo>
                  <a:pt x="370" y="566"/>
                </a:lnTo>
                <a:lnTo>
                  <a:pt x="372" y="562"/>
                </a:lnTo>
                <a:lnTo>
                  <a:pt x="372" y="562"/>
                </a:lnTo>
                <a:lnTo>
                  <a:pt x="374" y="558"/>
                </a:lnTo>
                <a:lnTo>
                  <a:pt x="374" y="553"/>
                </a:lnTo>
                <a:lnTo>
                  <a:pt x="374" y="553"/>
                </a:lnTo>
                <a:lnTo>
                  <a:pt x="372" y="543"/>
                </a:lnTo>
                <a:lnTo>
                  <a:pt x="372" y="543"/>
                </a:lnTo>
                <a:lnTo>
                  <a:pt x="372" y="539"/>
                </a:lnTo>
                <a:lnTo>
                  <a:pt x="370" y="535"/>
                </a:lnTo>
                <a:lnTo>
                  <a:pt x="370" y="535"/>
                </a:lnTo>
                <a:lnTo>
                  <a:pt x="365" y="532"/>
                </a:lnTo>
                <a:lnTo>
                  <a:pt x="365" y="530"/>
                </a:lnTo>
                <a:lnTo>
                  <a:pt x="365" y="530"/>
                </a:lnTo>
                <a:lnTo>
                  <a:pt x="365" y="526"/>
                </a:lnTo>
                <a:lnTo>
                  <a:pt x="369" y="522"/>
                </a:lnTo>
                <a:lnTo>
                  <a:pt x="369" y="522"/>
                </a:lnTo>
                <a:lnTo>
                  <a:pt x="370" y="518"/>
                </a:lnTo>
                <a:lnTo>
                  <a:pt x="370" y="518"/>
                </a:lnTo>
                <a:lnTo>
                  <a:pt x="374" y="515"/>
                </a:lnTo>
                <a:lnTo>
                  <a:pt x="376" y="505"/>
                </a:lnTo>
                <a:lnTo>
                  <a:pt x="376" y="505"/>
                </a:lnTo>
                <a:lnTo>
                  <a:pt x="380" y="498"/>
                </a:lnTo>
                <a:lnTo>
                  <a:pt x="384" y="492"/>
                </a:lnTo>
                <a:lnTo>
                  <a:pt x="384" y="492"/>
                </a:lnTo>
                <a:lnTo>
                  <a:pt x="386" y="490"/>
                </a:lnTo>
                <a:lnTo>
                  <a:pt x="388" y="490"/>
                </a:lnTo>
                <a:lnTo>
                  <a:pt x="388" y="490"/>
                </a:lnTo>
                <a:lnTo>
                  <a:pt x="389" y="492"/>
                </a:lnTo>
                <a:lnTo>
                  <a:pt x="393" y="494"/>
                </a:lnTo>
                <a:lnTo>
                  <a:pt x="395" y="498"/>
                </a:lnTo>
                <a:lnTo>
                  <a:pt x="395" y="503"/>
                </a:lnTo>
                <a:lnTo>
                  <a:pt x="395" y="503"/>
                </a:lnTo>
                <a:lnTo>
                  <a:pt x="395" y="507"/>
                </a:lnTo>
                <a:lnTo>
                  <a:pt x="395" y="507"/>
                </a:lnTo>
                <a:lnTo>
                  <a:pt x="399" y="505"/>
                </a:lnTo>
                <a:lnTo>
                  <a:pt x="399" y="505"/>
                </a:lnTo>
                <a:lnTo>
                  <a:pt x="403" y="503"/>
                </a:lnTo>
                <a:lnTo>
                  <a:pt x="403" y="503"/>
                </a:lnTo>
                <a:lnTo>
                  <a:pt x="405" y="505"/>
                </a:lnTo>
                <a:lnTo>
                  <a:pt x="406" y="507"/>
                </a:lnTo>
                <a:lnTo>
                  <a:pt x="408" y="515"/>
                </a:lnTo>
                <a:lnTo>
                  <a:pt x="408" y="515"/>
                </a:lnTo>
                <a:lnTo>
                  <a:pt x="408" y="518"/>
                </a:lnTo>
                <a:lnTo>
                  <a:pt x="408" y="518"/>
                </a:lnTo>
                <a:lnTo>
                  <a:pt x="408" y="522"/>
                </a:lnTo>
                <a:lnTo>
                  <a:pt x="408" y="522"/>
                </a:lnTo>
                <a:lnTo>
                  <a:pt x="410" y="524"/>
                </a:lnTo>
                <a:lnTo>
                  <a:pt x="410" y="524"/>
                </a:lnTo>
                <a:lnTo>
                  <a:pt x="412" y="522"/>
                </a:lnTo>
                <a:lnTo>
                  <a:pt x="412" y="520"/>
                </a:lnTo>
                <a:lnTo>
                  <a:pt x="414" y="515"/>
                </a:lnTo>
                <a:lnTo>
                  <a:pt x="414" y="515"/>
                </a:lnTo>
                <a:lnTo>
                  <a:pt x="416" y="511"/>
                </a:lnTo>
                <a:lnTo>
                  <a:pt x="423" y="503"/>
                </a:lnTo>
                <a:lnTo>
                  <a:pt x="423" y="503"/>
                </a:lnTo>
                <a:lnTo>
                  <a:pt x="423" y="501"/>
                </a:lnTo>
                <a:lnTo>
                  <a:pt x="423" y="501"/>
                </a:lnTo>
                <a:lnTo>
                  <a:pt x="420" y="500"/>
                </a:lnTo>
                <a:lnTo>
                  <a:pt x="420" y="500"/>
                </a:lnTo>
                <a:lnTo>
                  <a:pt x="416" y="496"/>
                </a:lnTo>
                <a:lnTo>
                  <a:pt x="416" y="496"/>
                </a:lnTo>
                <a:lnTo>
                  <a:pt x="412" y="494"/>
                </a:lnTo>
                <a:lnTo>
                  <a:pt x="412" y="490"/>
                </a:lnTo>
                <a:lnTo>
                  <a:pt x="412" y="490"/>
                </a:lnTo>
                <a:lnTo>
                  <a:pt x="412" y="486"/>
                </a:lnTo>
                <a:lnTo>
                  <a:pt x="416" y="483"/>
                </a:lnTo>
                <a:lnTo>
                  <a:pt x="416" y="483"/>
                </a:lnTo>
                <a:lnTo>
                  <a:pt x="418" y="479"/>
                </a:lnTo>
                <a:lnTo>
                  <a:pt x="418" y="479"/>
                </a:lnTo>
                <a:lnTo>
                  <a:pt x="416" y="473"/>
                </a:lnTo>
                <a:lnTo>
                  <a:pt x="412" y="469"/>
                </a:lnTo>
                <a:lnTo>
                  <a:pt x="412" y="469"/>
                </a:lnTo>
                <a:lnTo>
                  <a:pt x="410" y="465"/>
                </a:lnTo>
                <a:lnTo>
                  <a:pt x="410" y="465"/>
                </a:lnTo>
                <a:lnTo>
                  <a:pt x="412" y="462"/>
                </a:lnTo>
                <a:lnTo>
                  <a:pt x="418" y="456"/>
                </a:lnTo>
                <a:lnTo>
                  <a:pt x="418" y="456"/>
                </a:lnTo>
                <a:lnTo>
                  <a:pt x="422" y="452"/>
                </a:lnTo>
                <a:lnTo>
                  <a:pt x="422" y="452"/>
                </a:lnTo>
                <a:lnTo>
                  <a:pt x="425" y="448"/>
                </a:lnTo>
                <a:lnTo>
                  <a:pt x="427" y="443"/>
                </a:lnTo>
                <a:lnTo>
                  <a:pt x="427" y="443"/>
                </a:lnTo>
                <a:lnTo>
                  <a:pt x="427" y="439"/>
                </a:lnTo>
                <a:lnTo>
                  <a:pt x="427" y="439"/>
                </a:lnTo>
                <a:lnTo>
                  <a:pt x="429" y="435"/>
                </a:lnTo>
                <a:lnTo>
                  <a:pt x="431" y="435"/>
                </a:lnTo>
                <a:lnTo>
                  <a:pt x="437" y="435"/>
                </a:lnTo>
                <a:lnTo>
                  <a:pt x="437" y="435"/>
                </a:lnTo>
                <a:lnTo>
                  <a:pt x="440" y="437"/>
                </a:lnTo>
                <a:lnTo>
                  <a:pt x="440" y="437"/>
                </a:lnTo>
                <a:lnTo>
                  <a:pt x="450" y="439"/>
                </a:lnTo>
                <a:lnTo>
                  <a:pt x="454" y="439"/>
                </a:lnTo>
                <a:lnTo>
                  <a:pt x="457" y="435"/>
                </a:lnTo>
                <a:lnTo>
                  <a:pt x="457" y="435"/>
                </a:lnTo>
                <a:lnTo>
                  <a:pt x="461" y="431"/>
                </a:lnTo>
                <a:lnTo>
                  <a:pt x="463" y="428"/>
                </a:lnTo>
                <a:lnTo>
                  <a:pt x="463" y="422"/>
                </a:lnTo>
                <a:lnTo>
                  <a:pt x="463" y="422"/>
                </a:lnTo>
                <a:lnTo>
                  <a:pt x="463" y="420"/>
                </a:lnTo>
                <a:lnTo>
                  <a:pt x="463" y="420"/>
                </a:lnTo>
                <a:lnTo>
                  <a:pt x="465" y="416"/>
                </a:lnTo>
                <a:lnTo>
                  <a:pt x="467" y="412"/>
                </a:lnTo>
                <a:lnTo>
                  <a:pt x="471" y="409"/>
                </a:lnTo>
                <a:lnTo>
                  <a:pt x="476" y="407"/>
                </a:lnTo>
                <a:lnTo>
                  <a:pt x="476" y="407"/>
                </a:lnTo>
                <a:lnTo>
                  <a:pt x="480" y="405"/>
                </a:lnTo>
                <a:lnTo>
                  <a:pt x="484" y="401"/>
                </a:lnTo>
                <a:lnTo>
                  <a:pt x="484" y="401"/>
                </a:lnTo>
                <a:lnTo>
                  <a:pt x="488" y="399"/>
                </a:lnTo>
                <a:lnTo>
                  <a:pt x="488" y="399"/>
                </a:lnTo>
                <a:lnTo>
                  <a:pt x="490" y="397"/>
                </a:lnTo>
                <a:lnTo>
                  <a:pt x="490" y="394"/>
                </a:lnTo>
                <a:lnTo>
                  <a:pt x="490" y="392"/>
                </a:lnTo>
                <a:lnTo>
                  <a:pt x="490" y="392"/>
                </a:lnTo>
                <a:lnTo>
                  <a:pt x="488" y="390"/>
                </a:lnTo>
                <a:lnTo>
                  <a:pt x="488" y="390"/>
                </a:lnTo>
                <a:lnTo>
                  <a:pt x="488" y="386"/>
                </a:lnTo>
                <a:lnTo>
                  <a:pt x="490" y="380"/>
                </a:lnTo>
                <a:lnTo>
                  <a:pt x="490" y="380"/>
                </a:lnTo>
                <a:lnTo>
                  <a:pt x="495" y="373"/>
                </a:lnTo>
                <a:lnTo>
                  <a:pt x="497" y="367"/>
                </a:lnTo>
                <a:lnTo>
                  <a:pt x="497" y="361"/>
                </a:lnTo>
                <a:lnTo>
                  <a:pt x="497" y="361"/>
                </a:lnTo>
                <a:lnTo>
                  <a:pt x="495" y="354"/>
                </a:lnTo>
                <a:lnTo>
                  <a:pt x="495" y="346"/>
                </a:lnTo>
                <a:lnTo>
                  <a:pt x="497" y="341"/>
                </a:lnTo>
                <a:lnTo>
                  <a:pt x="499" y="335"/>
                </a:lnTo>
                <a:lnTo>
                  <a:pt x="499" y="335"/>
                </a:lnTo>
                <a:lnTo>
                  <a:pt x="501" y="327"/>
                </a:lnTo>
                <a:lnTo>
                  <a:pt x="501" y="327"/>
                </a:lnTo>
                <a:lnTo>
                  <a:pt x="503" y="322"/>
                </a:lnTo>
                <a:lnTo>
                  <a:pt x="503" y="322"/>
                </a:lnTo>
                <a:lnTo>
                  <a:pt x="503" y="316"/>
                </a:lnTo>
                <a:lnTo>
                  <a:pt x="503" y="316"/>
                </a:lnTo>
                <a:lnTo>
                  <a:pt x="505" y="312"/>
                </a:lnTo>
                <a:lnTo>
                  <a:pt x="507" y="307"/>
                </a:lnTo>
                <a:lnTo>
                  <a:pt x="507" y="307"/>
                </a:lnTo>
                <a:lnTo>
                  <a:pt x="510" y="303"/>
                </a:lnTo>
                <a:lnTo>
                  <a:pt x="512" y="297"/>
                </a:lnTo>
                <a:lnTo>
                  <a:pt x="512" y="297"/>
                </a:lnTo>
                <a:lnTo>
                  <a:pt x="514" y="293"/>
                </a:lnTo>
                <a:lnTo>
                  <a:pt x="510" y="288"/>
                </a:lnTo>
                <a:lnTo>
                  <a:pt x="510" y="288"/>
                </a:lnTo>
                <a:lnTo>
                  <a:pt x="507" y="280"/>
                </a:lnTo>
                <a:lnTo>
                  <a:pt x="507" y="272"/>
                </a:lnTo>
                <a:lnTo>
                  <a:pt x="507" y="272"/>
                </a:lnTo>
                <a:lnTo>
                  <a:pt x="508" y="269"/>
                </a:lnTo>
                <a:lnTo>
                  <a:pt x="507" y="265"/>
                </a:lnTo>
                <a:lnTo>
                  <a:pt x="507" y="265"/>
                </a:lnTo>
                <a:lnTo>
                  <a:pt x="507" y="261"/>
                </a:lnTo>
                <a:lnTo>
                  <a:pt x="507" y="257"/>
                </a:lnTo>
                <a:lnTo>
                  <a:pt x="507" y="257"/>
                </a:lnTo>
                <a:lnTo>
                  <a:pt x="507" y="252"/>
                </a:lnTo>
                <a:lnTo>
                  <a:pt x="507" y="252"/>
                </a:lnTo>
                <a:lnTo>
                  <a:pt x="505" y="244"/>
                </a:lnTo>
                <a:lnTo>
                  <a:pt x="505" y="244"/>
                </a:lnTo>
                <a:lnTo>
                  <a:pt x="507" y="238"/>
                </a:lnTo>
                <a:lnTo>
                  <a:pt x="505" y="231"/>
                </a:lnTo>
                <a:lnTo>
                  <a:pt x="505" y="231"/>
                </a:lnTo>
                <a:lnTo>
                  <a:pt x="501" y="221"/>
                </a:lnTo>
                <a:lnTo>
                  <a:pt x="501" y="219"/>
                </a:lnTo>
                <a:lnTo>
                  <a:pt x="503" y="218"/>
                </a:lnTo>
                <a:lnTo>
                  <a:pt x="503" y="218"/>
                </a:lnTo>
                <a:lnTo>
                  <a:pt x="522" y="210"/>
                </a:lnTo>
                <a:lnTo>
                  <a:pt x="484" y="0"/>
                </a:lnTo>
                <a:lnTo>
                  <a:pt x="484" y="0"/>
                </a:lnTo>
                <a:lnTo>
                  <a:pt x="480" y="0"/>
                </a:lnTo>
                <a:lnTo>
                  <a:pt x="480" y="0"/>
                </a:lnTo>
                <a:close/>
              </a:path>
            </a:pathLst>
          </a:custGeom>
          <a:solidFill>
            <a:srgbClr val="425A5F"/>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48" name="Freeform 6">
            <a:extLst>
              <a:ext uri="{FF2B5EF4-FFF2-40B4-BE49-F238E27FC236}">
                <a16:creationId xmlns:a16="http://schemas.microsoft.com/office/drawing/2014/main" id="{E6A9032D-C7C6-3A01-6749-15EE42990A1A}"/>
              </a:ext>
            </a:extLst>
          </p:cNvPr>
          <p:cNvSpPr>
            <a:spLocks/>
          </p:cNvSpPr>
          <p:nvPr/>
        </p:nvSpPr>
        <p:spPr bwMode="auto">
          <a:xfrm>
            <a:off x="10597850" y="3268441"/>
            <a:ext cx="453360" cy="463421"/>
          </a:xfrm>
          <a:custGeom>
            <a:avLst/>
            <a:gdLst>
              <a:gd name="T0" fmla="*/ 547 w 560"/>
              <a:gd name="T1" fmla="*/ 121 h 558"/>
              <a:gd name="T2" fmla="*/ 539 w 560"/>
              <a:gd name="T3" fmla="*/ 106 h 558"/>
              <a:gd name="T4" fmla="*/ 534 w 560"/>
              <a:gd name="T5" fmla="*/ 119 h 558"/>
              <a:gd name="T6" fmla="*/ 509 w 560"/>
              <a:gd name="T7" fmla="*/ 108 h 558"/>
              <a:gd name="T8" fmla="*/ 448 w 560"/>
              <a:gd name="T9" fmla="*/ 128 h 558"/>
              <a:gd name="T10" fmla="*/ 424 w 560"/>
              <a:gd name="T11" fmla="*/ 125 h 558"/>
              <a:gd name="T12" fmla="*/ 386 w 560"/>
              <a:gd name="T13" fmla="*/ 161 h 558"/>
              <a:gd name="T14" fmla="*/ 367 w 560"/>
              <a:gd name="T15" fmla="*/ 183 h 558"/>
              <a:gd name="T16" fmla="*/ 345 w 560"/>
              <a:gd name="T17" fmla="*/ 198 h 558"/>
              <a:gd name="T18" fmla="*/ 214 w 560"/>
              <a:gd name="T19" fmla="*/ 146 h 558"/>
              <a:gd name="T20" fmla="*/ 186 w 560"/>
              <a:gd name="T21" fmla="*/ 0 h 558"/>
              <a:gd name="T22" fmla="*/ 172 w 560"/>
              <a:gd name="T23" fmla="*/ 30 h 558"/>
              <a:gd name="T24" fmla="*/ 174 w 560"/>
              <a:gd name="T25" fmla="*/ 49 h 558"/>
              <a:gd name="T26" fmla="*/ 180 w 560"/>
              <a:gd name="T27" fmla="*/ 85 h 558"/>
              <a:gd name="T28" fmla="*/ 169 w 560"/>
              <a:gd name="T29" fmla="*/ 110 h 558"/>
              <a:gd name="T30" fmla="*/ 163 w 560"/>
              <a:gd name="T31" fmla="*/ 140 h 558"/>
              <a:gd name="T32" fmla="*/ 155 w 560"/>
              <a:gd name="T33" fmla="*/ 174 h 558"/>
              <a:gd name="T34" fmla="*/ 154 w 560"/>
              <a:gd name="T35" fmla="*/ 187 h 558"/>
              <a:gd name="T36" fmla="*/ 131 w 560"/>
              <a:gd name="T37" fmla="*/ 206 h 558"/>
              <a:gd name="T38" fmla="*/ 120 w 560"/>
              <a:gd name="T39" fmla="*/ 227 h 558"/>
              <a:gd name="T40" fmla="*/ 95 w 560"/>
              <a:gd name="T41" fmla="*/ 225 h 558"/>
              <a:gd name="T42" fmla="*/ 82 w 560"/>
              <a:gd name="T43" fmla="*/ 248 h 558"/>
              <a:gd name="T44" fmla="*/ 82 w 560"/>
              <a:gd name="T45" fmla="*/ 270 h 558"/>
              <a:gd name="T46" fmla="*/ 86 w 560"/>
              <a:gd name="T47" fmla="*/ 282 h 558"/>
              <a:gd name="T48" fmla="*/ 82 w 560"/>
              <a:gd name="T49" fmla="*/ 301 h 558"/>
              <a:gd name="T50" fmla="*/ 70 w 560"/>
              <a:gd name="T51" fmla="*/ 312 h 558"/>
              <a:gd name="T52" fmla="*/ 65 w 560"/>
              <a:gd name="T53" fmla="*/ 295 h 558"/>
              <a:gd name="T54" fmla="*/ 55 w 560"/>
              <a:gd name="T55" fmla="*/ 284 h 558"/>
              <a:gd name="T56" fmla="*/ 44 w 560"/>
              <a:gd name="T57" fmla="*/ 293 h 558"/>
              <a:gd name="T58" fmla="*/ 36 w 560"/>
              <a:gd name="T59" fmla="*/ 320 h 558"/>
              <a:gd name="T60" fmla="*/ 40 w 560"/>
              <a:gd name="T61" fmla="*/ 352 h 558"/>
              <a:gd name="T62" fmla="*/ 25 w 560"/>
              <a:gd name="T63" fmla="*/ 359 h 558"/>
              <a:gd name="T64" fmla="*/ 19 w 560"/>
              <a:gd name="T65" fmla="*/ 373 h 558"/>
              <a:gd name="T66" fmla="*/ 2 w 560"/>
              <a:gd name="T67" fmla="*/ 380 h 558"/>
              <a:gd name="T68" fmla="*/ 6 w 560"/>
              <a:gd name="T69" fmla="*/ 414 h 558"/>
              <a:gd name="T70" fmla="*/ 70 w 560"/>
              <a:gd name="T71" fmla="*/ 503 h 558"/>
              <a:gd name="T72" fmla="*/ 95 w 560"/>
              <a:gd name="T73" fmla="*/ 513 h 558"/>
              <a:gd name="T74" fmla="*/ 104 w 560"/>
              <a:gd name="T75" fmla="*/ 537 h 558"/>
              <a:gd name="T76" fmla="*/ 133 w 560"/>
              <a:gd name="T77" fmla="*/ 558 h 558"/>
              <a:gd name="T78" fmla="*/ 169 w 560"/>
              <a:gd name="T79" fmla="*/ 533 h 558"/>
              <a:gd name="T80" fmla="*/ 197 w 560"/>
              <a:gd name="T81" fmla="*/ 543 h 558"/>
              <a:gd name="T82" fmla="*/ 222 w 560"/>
              <a:gd name="T83" fmla="*/ 522 h 558"/>
              <a:gd name="T84" fmla="*/ 241 w 560"/>
              <a:gd name="T85" fmla="*/ 509 h 558"/>
              <a:gd name="T86" fmla="*/ 290 w 560"/>
              <a:gd name="T87" fmla="*/ 484 h 558"/>
              <a:gd name="T88" fmla="*/ 293 w 560"/>
              <a:gd name="T89" fmla="*/ 452 h 558"/>
              <a:gd name="T90" fmla="*/ 312 w 560"/>
              <a:gd name="T91" fmla="*/ 416 h 558"/>
              <a:gd name="T92" fmla="*/ 329 w 560"/>
              <a:gd name="T93" fmla="*/ 393 h 558"/>
              <a:gd name="T94" fmla="*/ 337 w 560"/>
              <a:gd name="T95" fmla="*/ 354 h 558"/>
              <a:gd name="T96" fmla="*/ 343 w 560"/>
              <a:gd name="T97" fmla="*/ 323 h 558"/>
              <a:gd name="T98" fmla="*/ 350 w 560"/>
              <a:gd name="T99" fmla="*/ 293 h 558"/>
              <a:gd name="T100" fmla="*/ 369 w 560"/>
              <a:gd name="T101" fmla="*/ 310 h 558"/>
              <a:gd name="T102" fmla="*/ 397 w 560"/>
              <a:gd name="T103" fmla="*/ 295 h 558"/>
              <a:gd name="T104" fmla="*/ 418 w 560"/>
              <a:gd name="T105" fmla="*/ 255 h 558"/>
              <a:gd name="T106" fmla="*/ 435 w 560"/>
              <a:gd name="T107" fmla="*/ 248 h 558"/>
              <a:gd name="T108" fmla="*/ 439 w 560"/>
              <a:gd name="T109" fmla="*/ 240 h 558"/>
              <a:gd name="T110" fmla="*/ 460 w 560"/>
              <a:gd name="T111" fmla="*/ 216 h 558"/>
              <a:gd name="T112" fmla="*/ 469 w 560"/>
              <a:gd name="T113" fmla="*/ 174 h 558"/>
              <a:gd name="T114" fmla="*/ 488 w 560"/>
              <a:gd name="T115" fmla="*/ 142 h 558"/>
              <a:gd name="T116" fmla="*/ 526 w 560"/>
              <a:gd name="T117" fmla="*/ 161 h 558"/>
              <a:gd name="T118" fmla="*/ 545 w 560"/>
              <a:gd name="T119" fmla="*/ 163 h 558"/>
              <a:gd name="T120" fmla="*/ 558 w 560"/>
              <a:gd name="T121" fmla="*/ 144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0" h="558">
                <a:moveTo>
                  <a:pt x="558" y="132"/>
                </a:moveTo>
                <a:lnTo>
                  <a:pt x="558" y="132"/>
                </a:lnTo>
                <a:lnTo>
                  <a:pt x="556" y="130"/>
                </a:lnTo>
                <a:lnTo>
                  <a:pt x="554" y="128"/>
                </a:lnTo>
                <a:lnTo>
                  <a:pt x="554" y="128"/>
                </a:lnTo>
                <a:lnTo>
                  <a:pt x="549" y="125"/>
                </a:lnTo>
                <a:lnTo>
                  <a:pt x="549" y="125"/>
                </a:lnTo>
                <a:lnTo>
                  <a:pt x="547" y="121"/>
                </a:lnTo>
                <a:lnTo>
                  <a:pt x="549" y="117"/>
                </a:lnTo>
                <a:lnTo>
                  <a:pt x="549" y="117"/>
                </a:lnTo>
                <a:lnTo>
                  <a:pt x="547" y="108"/>
                </a:lnTo>
                <a:lnTo>
                  <a:pt x="547" y="108"/>
                </a:lnTo>
                <a:lnTo>
                  <a:pt x="545" y="106"/>
                </a:lnTo>
                <a:lnTo>
                  <a:pt x="545" y="106"/>
                </a:lnTo>
                <a:lnTo>
                  <a:pt x="543" y="106"/>
                </a:lnTo>
                <a:lnTo>
                  <a:pt x="539" y="106"/>
                </a:lnTo>
                <a:lnTo>
                  <a:pt x="539" y="106"/>
                </a:lnTo>
                <a:lnTo>
                  <a:pt x="539" y="106"/>
                </a:lnTo>
                <a:lnTo>
                  <a:pt x="539" y="108"/>
                </a:lnTo>
                <a:lnTo>
                  <a:pt x="539" y="108"/>
                </a:lnTo>
                <a:lnTo>
                  <a:pt x="539" y="113"/>
                </a:lnTo>
                <a:lnTo>
                  <a:pt x="537" y="117"/>
                </a:lnTo>
                <a:lnTo>
                  <a:pt x="537" y="117"/>
                </a:lnTo>
                <a:lnTo>
                  <a:pt x="534" y="119"/>
                </a:lnTo>
                <a:lnTo>
                  <a:pt x="530" y="121"/>
                </a:lnTo>
                <a:lnTo>
                  <a:pt x="530" y="121"/>
                </a:lnTo>
                <a:lnTo>
                  <a:pt x="530" y="121"/>
                </a:lnTo>
                <a:lnTo>
                  <a:pt x="526" y="119"/>
                </a:lnTo>
                <a:lnTo>
                  <a:pt x="522" y="117"/>
                </a:lnTo>
                <a:lnTo>
                  <a:pt x="522" y="117"/>
                </a:lnTo>
                <a:lnTo>
                  <a:pt x="515" y="111"/>
                </a:lnTo>
                <a:lnTo>
                  <a:pt x="509" y="108"/>
                </a:lnTo>
                <a:lnTo>
                  <a:pt x="501" y="106"/>
                </a:lnTo>
                <a:lnTo>
                  <a:pt x="501" y="106"/>
                </a:lnTo>
                <a:lnTo>
                  <a:pt x="492" y="106"/>
                </a:lnTo>
                <a:lnTo>
                  <a:pt x="482" y="108"/>
                </a:lnTo>
                <a:lnTo>
                  <a:pt x="471" y="115"/>
                </a:lnTo>
                <a:lnTo>
                  <a:pt x="471" y="115"/>
                </a:lnTo>
                <a:lnTo>
                  <a:pt x="458" y="123"/>
                </a:lnTo>
                <a:lnTo>
                  <a:pt x="448" y="128"/>
                </a:lnTo>
                <a:lnTo>
                  <a:pt x="448" y="128"/>
                </a:lnTo>
                <a:lnTo>
                  <a:pt x="445" y="128"/>
                </a:lnTo>
                <a:lnTo>
                  <a:pt x="439" y="127"/>
                </a:lnTo>
                <a:lnTo>
                  <a:pt x="439" y="127"/>
                </a:lnTo>
                <a:lnTo>
                  <a:pt x="433" y="125"/>
                </a:lnTo>
                <a:lnTo>
                  <a:pt x="428" y="125"/>
                </a:lnTo>
                <a:lnTo>
                  <a:pt x="428" y="125"/>
                </a:lnTo>
                <a:lnTo>
                  <a:pt x="424" y="125"/>
                </a:lnTo>
                <a:lnTo>
                  <a:pt x="422" y="127"/>
                </a:lnTo>
                <a:lnTo>
                  <a:pt x="418" y="132"/>
                </a:lnTo>
                <a:lnTo>
                  <a:pt x="418" y="132"/>
                </a:lnTo>
                <a:lnTo>
                  <a:pt x="414" y="140"/>
                </a:lnTo>
                <a:lnTo>
                  <a:pt x="414" y="140"/>
                </a:lnTo>
                <a:lnTo>
                  <a:pt x="401" y="149"/>
                </a:lnTo>
                <a:lnTo>
                  <a:pt x="388" y="159"/>
                </a:lnTo>
                <a:lnTo>
                  <a:pt x="386" y="161"/>
                </a:lnTo>
                <a:lnTo>
                  <a:pt x="386" y="161"/>
                </a:lnTo>
                <a:lnTo>
                  <a:pt x="384" y="163"/>
                </a:lnTo>
                <a:lnTo>
                  <a:pt x="382" y="166"/>
                </a:lnTo>
                <a:lnTo>
                  <a:pt x="382" y="166"/>
                </a:lnTo>
                <a:lnTo>
                  <a:pt x="380" y="172"/>
                </a:lnTo>
                <a:lnTo>
                  <a:pt x="377" y="176"/>
                </a:lnTo>
                <a:lnTo>
                  <a:pt x="377" y="176"/>
                </a:lnTo>
                <a:lnTo>
                  <a:pt x="367" y="183"/>
                </a:lnTo>
                <a:lnTo>
                  <a:pt x="362" y="191"/>
                </a:lnTo>
                <a:lnTo>
                  <a:pt x="362" y="191"/>
                </a:lnTo>
                <a:lnTo>
                  <a:pt x="356" y="197"/>
                </a:lnTo>
                <a:lnTo>
                  <a:pt x="350" y="198"/>
                </a:lnTo>
                <a:lnTo>
                  <a:pt x="350" y="198"/>
                </a:lnTo>
                <a:lnTo>
                  <a:pt x="346" y="198"/>
                </a:lnTo>
                <a:lnTo>
                  <a:pt x="346" y="198"/>
                </a:lnTo>
                <a:lnTo>
                  <a:pt x="345" y="198"/>
                </a:lnTo>
                <a:lnTo>
                  <a:pt x="345" y="197"/>
                </a:lnTo>
                <a:lnTo>
                  <a:pt x="345" y="197"/>
                </a:lnTo>
                <a:lnTo>
                  <a:pt x="343" y="189"/>
                </a:lnTo>
                <a:lnTo>
                  <a:pt x="343" y="181"/>
                </a:lnTo>
                <a:lnTo>
                  <a:pt x="343" y="181"/>
                </a:lnTo>
                <a:lnTo>
                  <a:pt x="341" y="159"/>
                </a:lnTo>
                <a:lnTo>
                  <a:pt x="335" y="121"/>
                </a:lnTo>
                <a:lnTo>
                  <a:pt x="214" y="146"/>
                </a:lnTo>
                <a:lnTo>
                  <a:pt x="214" y="146"/>
                </a:lnTo>
                <a:lnTo>
                  <a:pt x="214" y="146"/>
                </a:lnTo>
                <a:lnTo>
                  <a:pt x="214" y="146"/>
                </a:lnTo>
                <a:lnTo>
                  <a:pt x="212" y="146"/>
                </a:lnTo>
                <a:lnTo>
                  <a:pt x="212" y="146"/>
                </a:lnTo>
                <a:lnTo>
                  <a:pt x="212" y="144"/>
                </a:lnTo>
                <a:lnTo>
                  <a:pt x="186" y="0"/>
                </a:lnTo>
                <a:lnTo>
                  <a:pt x="186" y="0"/>
                </a:lnTo>
                <a:lnTo>
                  <a:pt x="169" y="5"/>
                </a:lnTo>
                <a:lnTo>
                  <a:pt x="169" y="5"/>
                </a:lnTo>
                <a:lnTo>
                  <a:pt x="169" y="9"/>
                </a:lnTo>
                <a:lnTo>
                  <a:pt x="171" y="15"/>
                </a:lnTo>
                <a:lnTo>
                  <a:pt x="171" y="15"/>
                </a:lnTo>
                <a:lnTo>
                  <a:pt x="172" y="19"/>
                </a:lnTo>
                <a:lnTo>
                  <a:pt x="174" y="23"/>
                </a:lnTo>
                <a:lnTo>
                  <a:pt x="172" y="30"/>
                </a:lnTo>
                <a:lnTo>
                  <a:pt x="172" y="30"/>
                </a:lnTo>
                <a:lnTo>
                  <a:pt x="172" y="36"/>
                </a:lnTo>
                <a:lnTo>
                  <a:pt x="172" y="36"/>
                </a:lnTo>
                <a:lnTo>
                  <a:pt x="174" y="40"/>
                </a:lnTo>
                <a:lnTo>
                  <a:pt x="174" y="43"/>
                </a:lnTo>
                <a:lnTo>
                  <a:pt x="174" y="43"/>
                </a:lnTo>
                <a:lnTo>
                  <a:pt x="174" y="49"/>
                </a:lnTo>
                <a:lnTo>
                  <a:pt x="174" y="49"/>
                </a:lnTo>
                <a:lnTo>
                  <a:pt x="174" y="55"/>
                </a:lnTo>
                <a:lnTo>
                  <a:pt x="174" y="60"/>
                </a:lnTo>
                <a:lnTo>
                  <a:pt x="174" y="60"/>
                </a:lnTo>
                <a:lnTo>
                  <a:pt x="174" y="66"/>
                </a:lnTo>
                <a:lnTo>
                  <a:pt x="178" y="72"/>
                </a:lnTo>
                <a:lnTo>
                  <a:pt x="178" y="72"/>
                </a:lnTo>
                <a:lnTo>
                  <a:pt x="182" y="79"/>
                </a:lnTo>
                <a:lnTo>
                  <a:pt x="180" y="85"/>
                </a:lnTo>
                <a:lnTo>
                  <a:pt x="180" y="85"/>
                </a:lnTo>
                <a:lnTo>
                  <a:pt x="178" y="91"/>
                </a:lnTo>
                <a:lnTo>
                  <a:pt x="174" y="96"/>
                </a:lnTo>
                <a:lnTo>
                  <a:pt x="174" y="96"/>
                </a:lnTo>
                <a:lnTo>
                  <a:pt x="172" y="98"/>
                </a:lnTo>
                <a:lnTo>
                  <a:pt x="171" y="102"/>
                </a:lnTo>
                <a:lnTo>
                  <a:pt x="171" y="102"/>
                </a:lnTo>
                <a:lnTo>
                  <a:pt x="169" y="110"/>
                </a:lnTo>
                <a:lnTo>
                  <a:pt x="169" y="110"/>
                </a:lnTo>
                <a:lnTo>
                  <a:pt x="169" y="115"/>
                </a:lnTo>
                <a:lnTo>
                  <a:pt x="169" y="115"/>
                </a:lnTo>
                <a:lnTo>
                  <a:pt x="167" y="119"/>
                </a:lnTo>
                <a:lnTo>
                  <a:pt x="165" y="123"/>
                </a:lnTo>
                <a:lnTo>
                  <a:pt x="165" y="123"/>
                </a:lnTo>
                <a:lnTo>
                  <a:pt x="163" y="132"/>
                </a:lnTo>
                <a:lnTo>
                  <a:pt x="163" y="140"/>
                </a:lnTo>
                <a:lnTo>
                  <a:pt x="165" y="146"/>
                </a:lnTo>
                <a:lnTo>
                  <a:pt x="165" y="146"/>
                </a:lnTo>
                <a:lnTo>
                  <a:pt x="165" y="153"/>
                </a:lnTo>
                <a:lnTo>
                  <a:pt x="163" y="159"/>
                </a:lnTo>
                <a:lnTo>
                  <a:pt x="157" y="168"/>
                </a:lnTo>
                <a:lnTo>
                  <a:pt x="157" y="168"/>
                </a:lnTo>
                <a:lnTo>
                  <a:pt x="155" y="172"/>
                </a:lnTo>
                <a:lnTo>
                  <a:pt x="155" y="174"/>
                </a:lnTo>
                <a:lnTo>
                  <a:pt x="155" y="174"/>
                </a:lnTo>
                <a:lnTo>
                  <a:pt x="157" y="178"/>
                </a:lnTo>
                <a:lnTo>
                  <a:pt x="157" y="180"/>
                </a:lnTo>
                <a:lnTo>
                  <a:pt x="157" y="180"/>
                </a:lnTo>
                <a:lnTo>
                  <a:pt x="157" y="183"/>
                </a:lnTo>
                <a:lnTo>
                  <a:pt x="155" y="185"/>
                </a:lnTo>
                <a:lnTo>
                  <a:pt x="154" y="187"/>
                </a:lnTo>
                <a:lnTo>
                  <a:pt x="154" y="187"/>
                </a:lnTo>
                <a:lnTo>
                  <a:pt x="150" y="191"/>
                </a:lnTo>
                <a:lnTo>
                  <a:pt x="150" y="191"/>
                </a:lnTo>
                <a:lnTo>
                  <a:pt x="146" y="193"/>
                </a:lnTo>
                <a:lnTo>
                  <a:pt x="140" y="197"/>
                </a:lnTo>
                <a:lnTo>
                  <a:pt x="140" y="197"/>
                </a:lnTo>
                <a:lnTo>
                  <a:pt x="137" y="197"/>
                </a:lnTo>
                <a:lnTo>
                  <a:pt x="133" y="200"/>
                </a:lnTo>
                <a:lnTo>
                  <a:pt x="131" y="206"/>
                </a:lnTo>
                <a:lnTo>
                  <a:pt x="131" y="206"/>
                </a:lnTo>
                <a:lnTo>
                  <a:pt x="131" y="208"/>
                </a:lnTo>
                <a:lnTo>
                  <a:pt x="131" y="208"/>
                </a:lnTo>
                <a:lnTo>
                  <a:pt x="131" y="216"/>
                </a:lnTo>
                <a:lnTo>
                  <a:pt x="129" y="219"/>
                </a:lnTo>
                <a:lnTo>
                  <a:pt x="125" y="225"/>
                </a:lnTo>
                <a:lnTo>
                  <a:pt x="125" y="225"/>
                </a:lnTo>
                <a:lnTo>
                  <a:pt x="120" y="227"/>
                </a:lnTo>
                <a:lnTo>
                  <a:pt x="114" y="229"/>
                </a:lnTo>
                <a:lnTo>
                  <a:pt x="103" y="225"/>
                </a:lnTo>
                <a:lnTo>
                  <a:pt x="103" y="225"/>
                </a:lnTo>
                <a:lnTo>
                  <a:pt x="101" y="225"/>
                </a:lnTo>
                <a:lnTo>
                  <a:pt x="101" y="225"/>
                </a:lnTo>
                <a:lnTo>
                  <a:pt x="95" y="225"/>
                </a:lnTo>
                <a:lnTo>
                  <a:pt x="95" y="225"/>
                </a:lnTo>
                <a:lnTo>
                  <a:pt x="95" y="225"/>
                </a:lnTo>
                <a:lnTo>
                  <a:pt x="95" y="229"/>
                </a:lnTo>
                <a:lnTo>
                  <a:pt x="95" y="229"/>
                </a:lnTo>
                <a:lnTo>
                  <a:pt x="93" y="234"/>
                </a:lnTo>
                <a:lnTo>
                  <a:pt x="89" y="242"/>
                </a:lnTo>
                <a:lnTo>
                  <a:pt x="89" y="242"/>
                </a:lnTo>
                <a:lnTo>
                  <a:pt x="86" y="244"/>
                </a:lnTo>
                <a:lnTo>
                  <a:pt x="86" y="244"/>
                </a:lnTo>
                <a:lnTo>
                  <a:pt x="82" y="248"/>
                </a:lnTo>
                <a:lnTo>
                  <a:pt x="78" y="251"/>
                </a:lnTo>
                <a:lnTo>
                  <a:pt x="78" y="251"/>
                </a:lnTo>
                <a:lnTo>
                  <a:pt x="84" y="257"/>
                </a:lnTo>
                <a:lnTo>
                  <a:pt x="86" y="261"/>
                </a:lnTo>
                <a:lnTo>
                  <a:pt x="86" y="265"/>
                </a:lnTo>
                <a:lnTo>
                  <a:pt x="86" y="265"/>
                </a:lnTo>
                <a:lnTo>
                  <a:pt x="86" y="269"/>
                </a:lnTo>
                <a:lnTo>
                  <a:pt x="82" y="270"/>
                </a:lnTo>
                <a:lnTo>
                  <a:pt x="82" y="270"/>
                </a:lnTo>
                <a:lnTo>
                  <a:pt x="80" y="272"/>
                </a:lnTo>
                <a:lnTo>
                  <a:pt x="80" y="276"/>
                </a:lnTo>
                <a:lnTo>
                  <a:pt x="80" y="276"/>
                </a:lnTo>
                <a:lnTo>
                  <a:pt x="80" y="278"/>
                </a:lnTo>
                <a:lnTo>
                  <a:pt x="82" y="280"/>
                </a:lnTo>
                <a:lnTo>
                  <a:pt x="82" y="280"/>
                </a:lnTo>
                <a:lnTo>
                  <a:pt x="86" y="282"/>
                </a:lnTo>
                <a:lnTo>
                  <a:pt x="86" y="282"/>
                </a:lnTo>
                <a:lnTo>
                  <a:pt x="89" y="284"/>
                </a:lnTo>
                <a:lnTo>
                  <a:pt x="91" y="287"/>
                </a:lnTo>
                <a:lnTo>
                  <a:pt x="91" y="287"/>
                </a:lnTo>
                <a:lnTo>
                  <a:pt x="91" y="289"/>
                </a:lnTo>
                <a:lnTo>
                  <a:pt x="89" y="291"/>
                </a:lnTo>
                <a:lnTo>
                  <a:pt x="89" y="291"/>
                </a:lnTo>
                <a:lnTo>
                  <a:pt x="82" y="301"/>
                </a:lnTo>
                <a:lnTo>
                  <a:pt x="82" y="301"/>
                </a:lnTo>
                <a:lnTo>
                  <a:pt x="80" y="308"/>
                </a:lnTo>
                <a:lnTo>
                  <a:pt x="78" y="310"/>
                </a:lnTo>
                <a:lnTo>
                  <a:pt x="76" y="312"/>
                </a:lnTo>
                <a:lnTo>
                  <a:pt x="74" y="314"/>
                </a:lnTo>
                <a:lnTo>
                  <a:pt x="74" y="314"/>
                </a:lnTo>
                <a:lnTo>
                  <a:pt x="70" y="312"/>
                </a:lnTo>
                <a:lnTo>
                  <a:pt x="70" y="312"/>
                </a:lnTo>
                <a:lnTo>
                  <a:pt x="69" y="308"/>
                </a:lnTo>
                <a:lnTo>
                  <a:pt x="69" y="304"/>
                </a:lnTo>
                <a:lnTo>
                  <a:pt x="69" y="304"/>
                </a:lnTo>
                <a:lnTo>
                  <a:pt x="69" y="301"/>
                </a:lnTo>
                <a:lnTo>
                  <a:pt x="69" y="301"/>
                </a:lnTo>
                <a:lnTo>
                  <a:pt x="67" y="293"/>
                </a:lnTo>
                <a:lnTo>
                  <a:pt x="67" y="293"/>
                </a:lnTo>
                <a:lnTo>
                  <a:pt x="65" y="295"/>
                </a:lnTo>
                <a:lnTo>
                  <a:pt x="65" y="295"/>
                </a:lnTo>
                <a:lnTo>
                  <a:pt x="61" y="295"/>
                </a:lnTo>
                <a:lnTo>
                  <a:pt x="59" y="295"/>
                </a:lnTo>
                <a:lnTo>
                  <a:pt x="59" y="295"/>
                </a:lnTo>
                <a:lnTo>
                  <a:pt x="57" y="293"/>
                </a:lnTo>
                <a:lnTo>
                  <a:pt x="55" y="289"/>
                </a:lnTo>
                <a:lnTo>
                  <a:pt x="55" y="289"/>
                </a:lnTo>
                <a:lnTo>
                  <a:pt x="55" y="284"/>
                </a:lnTo>
                <a:lnTo>
                  <a:pt x="53" y="282"/>
                </a:lnTo>
                <a:lnTo>
                  <a:pt x="52" y="280"/>
                </a:lnTo>
                <a:lnTo>
                  <a:pt x="52" y="280"/>
                </a:lnTo>
                <a:lnTo>
                  <a:pt x="50" y="280"/>
                </a:lnTo>
                <a:lnTo>
                  <a:pt x="50" y="280"/>
                </a:lnTo>
                <a:lnTo>
                  <a:pt x="48" y="284"/>
                </a:lnTo>
                <a:lnTo>
                  <a:pt x="44" y="293"/>
                </a:lnTo>
                <a:lnTo>
                  <a:pt x="44" y="293"/>
                </a:lnTo>
                <a:lnTo>
                  <a:pt x="42" y="303"/>
                </a:lnTo>
                <a:lnTo>
                  <a:pt x="38" y="306"/>
                </a:lnTo>
                <a:lnTo>
                  <a:pt x="38" y="306"/>
                </a:lnTo>
                <a:lnTo>
                  <a:pt x="34" y="310"/>
                </a:lnTo>
                <a:lnTo>
                  <a:pt x="34" y="310"/>
                </a:lnTo>
                <a:lnTo>
                  <a:pt x="33" y="314"/>
                </a:lnTo>
                <a:lnTo>
                  <a:pt x="33" y="314"/>
                </a:lnTo>
                <a:lnTo>
                  <a:pt x="36" y="320"/>
                </a:lnTo>
                <a:lnTo>
                  <a:pt x="36" y="320"/>
                </a:lnTo>
                <a:lnTo>
                  <a:pt x="40" y="323"/>
                </a:lnTo>
                <a:lnTo>
                  <a:pt x="40" y="329"/>
                </a:lnTo>
                <a:lnTo>
                  <a:pt x="40" y="329"/>
                </a:lnTo>
                <a:lnTo>
                  <a:pt x="42" y="337"/>
                </a:lnTo>
                <a:lnTo>
                  <a:pt x="42" y="337"/>
                </a:lnTo>
                <a:lnTo>
                  <a:pt x="42" y="346"/>
                </a:lnTo>
                <a:lnTo>
                  <a:pt x="40" y="352"/>
                </a:lnTo>
                <a:lnTo>
                  <a:pt x="40" y="352"/>
                </a:lnTo>
                <a:lnTo>
                  <a:pt x="36" y="354"/>
                </a:lnTo>
                <a:lnTo>
                  <a:pt x="29" y="356"/>
                </a:lnTo>
                <a:lnTo>
                  <a:pt x="29" y="356"/>
                </a:lnTo>
                <a:lnTo>
                  <a:pt x="29" y="356"/>
                </a:lnTo>
                <a:lnTo>
                  <a:pt x="29" y="356"/>
                </a:lnTo>
                <a:lnTo>
                  <a:pt x="25" y="357"/>
                </a:lnTo>
                <a:lnTo>
                  <a:pt x="25" y="359"/>
                </a:lnTo>
                <a:lnTo>
                  <a:pt x="25" y="359"/>
                </a:lnTo>
                <a:lnTo>
                  <a:pt x="23" y="363"/>
                </a:lnTo>
                <a:lnTo>
                  <a:pt x="23" y="363"/>
                </a:lnTo>
                <a:lnTo>
                  <a:pt x="23" y="365"/>
                </a:lnTo>
                <a:lnTo>
                  <a:pt x="23" y="365"/>
                </a:lnTo>
                <a:lnTo>
                  <a:pt x="21" y="371"/>
                </a:lnTo>
                <a:lnTo>
                  <a:pt x="19" y="373"/>
                </a:lnTo>
                <a:lnTo>
                  <a:pt x="19" y="373"/>
                </a:lnTo>
                <a:lnTo>
                  <a:pt x="17" y="374"/>
                </a:lnTo>
                <a:lnTo>
                  <a:pt x="12" y="374"/>
                </a:lnTo>
                <a:lnTo>
                  <a:pt x="12" y="374"/>
                </a:lnTo>
                <a:lnTo>
                  <a:pt x="8" y="374"/>
                </a:lnTo>
                <a:lnTo>
                  <a:pt x="4" y="374"/>
                </a:lnTo>
                <a:lnTo>
                  <a:pt x="0" y="378"/>
                </a:lnTo>
                <a:lnTo>
                  <a:pt x="0" y="378"/>
                </a:lnTo>
                <a:lnTo>
                  <a:pt x="2" y="380"/>
                </a:lnTo>
                <a:lnTo>
                  <a:pt x="2" y="380"/>
                </a:lnTo>
                <a:lnTo>
                  <a:pt x="2" y="380"/>
                </a:lnTo>
                <a:lnTo>
                  <a:pt x="2" y="380"/>
                </a:lnTo>
                <a:lnTo>
                  <a:pt x="6" y="388"/>
                </a:lnTo>
                <a:lnTo>
                  <a:pt x="6" y="393"/>
                </a:lnTo>
                <a:lnTo>
                  <a:pt x="6" y="403"/>
                </a:lnTo>
                <a:lnTo>
                  <a:pt x="6" y="403"/>
                </a:lnTo>
                <a:lnTo>
                  <a:pt x="6" y="414"/>
                </a:lnTo>
                <a:lnTo>
                  <a:pt x="6" y="424"/>
                </a:lnTo>
                <a:lnTo>
                  <a:pt x="8" y="429"/>
                </a:lnTo>
                <a:lnTo>
                  <a:pt x="12" y="435"/>
                </a:lnTo>
                <a:lnTo>
                  <a:pt x="12" y="435"/>
                </a:lnTo>
                <a:lnTo>
                  <a:pt x="59" y="494"/>
                </a:lnTo>
                <a:lnTo>
                  <a:pt x="59" y="494"/>
                </a:lnTo>
                <a:lnTo>
                  <a:pt x="65" y="499"/>
                </a:lnTo>
                <a:lnTo>
                  <a:pt x="70" y="503"/>
                </a:lnTo>
                <a:lnTo>
                  <a:pt x="76" y="503"/>
                </a:lnTo>
                <a:lnTo>
                  <a:pt x="76" y="503"/>
                </a:lnTo>
                <a:lnTo>
                  <a:pt x="84" y="505"/>
                </a:lnTo>
                <a:lnTo>
                  <a:pt x="89" y="507"/>
                </a:lnTo>
                <a:lnTo>
                  <a:pt x="89" y="507"/>
                </a:lnTo>
                <a:lnTo>
                  <a:pt x="91" y="511"/>
                </a:lnTo>
                <a:lnTo>
                  <a:pt x="91" y="511"/>
                </a:lnTo>
                <a:lnTo>
                  <a:pt x="95" y="513"/>
                </a:lnTo>
                <a:lnTo>
                  <a:pt x="95" y="513"/>
                </a:lnTo>
                <a:lnTo>
                  <a:pt x="99" y="520"/>
                </a:lnTo>
                <a:lnTo>
                  <a:pt x="101" y="532"/>
                </a:lnTo>
                <a:lnTo>
                  <a:pt x="101" y="532"/>
                </a:lnTo>
                <a:lnTo>
                  <a:pt x="99" y="532"/>
                </a:lnTo>
                <a:lnTo>
                  <a:pt x="99" y="532"/>
                </a:lnTo>
                <a:lnTo>
                  <a:pt x="101" y="535"/>
                </a:lnTo>
                <a:lnTo>
                  <a:pt x="104" y="537"/>
                </a:lnTo>
                <a:lnTo>
                  <a:pt x="110" y="543"/>
                </a:lnTo>
                <a:lnTo>
                  <a:pt x="110" y="543"/>
                </a:lnTo>
                <a:lnTo>
                  <a:pt x="125" y="552"/>
                </a:lnTo>
                <a:lnTo>
                  <a:pt x="125" y="552"/>
                </a:lnTo>
                <a:lnTo>
                  <a:pt x="129" y="556"/>
                </a:lnTo>
                <a:lnTo>
                  <a:pt x="133" y="556"/>
                </a:lnTo>
                <a:lnTo>
                  <a:pt x="133" y="558"/>
                </a:lnTo>
                <a:lnTo>
                  <a:pt x="133" y="558"/>
                </a:lnTo>
                <a:lnTo>
                  <a:pt x="138" y="558"/>
                </a:lnTo>
                <a:lnTo>
                  <a:pt x="142" y="556"/>
                </a:lnTo>
                <a:lnTo>
                  <a:pt x="148" y="552"/>
                </a:lnTo>
                <a:lnTo>
                  <a:pt x="152" y="547"/>
                </a:lnTo>
                <a:lnTo>
                  <a:pt x="152" y="547"/>
                </a:lnTo>
                <a:lnTo>
                  <a:pt x="161" y="537"/>
                </a:lnTo>
                <a:lnTo>
                  <a:pt x="165" y="533"/>
                </a:lnTo>
                <a:lnTo>
                  <a:pt x="169" y="533"/>
                </a:lnTo>
                <a:lnTo>
                  <a:pt x="169" y="533"/>
                </a:lnTo>
                <a:lnTo>
                  <a:pt x="174" y="533"/>
                </a:lnTo>
                <a:lnTo>
                  <a:pt x="180" y="537"/>
                </a:lnTo>
                <a:lnTo>
                  <a:pt x="180" y="537"/>
                </a:lnTo>
                <a:lnTo>
                  <a:pt x="188" y="543"/>
                </a:lnTo>
                <a:lnTo>
                  <a:pt x="193" y="545"/>
                </a:lnTo>
                <a:lnTo>
                  <a:pt x="193" y="545"/>
                </a:lnTo>
                <a:lnTo>
                  <a:pt x="197" y="543"/>
                </a:lnTo>
                <a:lnTo>
                  <a:pt x="201" y="539"/>
                </a:lnTo>
                <a:lnTo>
                  <a:pt x="201" y="539"/>
                </a:lnTo>
                <a:lnTo>
                  <a:pt x="203" y="535"/>
                </a:lnTo>
                <a:lnTo>
                  <a:pt x="203" y="535"/>
                </a:lnTo>
                <a:lnTo>
                  <a:pt x="212" y="526"/>
                </a:lnTo>
                <a:lnTo>
                  <a:pt x="216" y="522"/>
                </a:lnTo>
                <a:lnTo>
                  <a:pt x="222" y="522"/>
                </a:lnTo>
                <a:lnTo>
                  <a:pt x="222" y="522"/>
                </a:lnTo>
                <a:lnTo>
                  <a:pt x="225" y="522"/>
                </a:lnTo>
                <a:lnTo>
                  <a:pt x="225" y="522"/>
                </a:lnTo>
                <a:lnTo>
                  <a:pt x="229" y="524"/>
                </a:lnTo>
                <a:lnTo>
                  <a:pt x="231" y="524"/>
                </a:lnTo>
                <a:lnTo>
                  <a:pt x="233" y="520"/>
                </a:lnTo>
                <a:lnTo>
                  <a:pt x="237" y="516"/>
                </a:lnTo>
                <a:lnTo>
                  <a:pt x="237" y="516"/>
                </a:lnTo>
                <a:lnTo>
                  <a:pt x="241" y="509"/>
                </a:lnTo>
                <a:lnTo>
                  <a:pt x="246" y="505"/>
                </a:lnTo>
                <a:lnTo>
                  <a:pt x="252" y="503"/>
                </a:lnTo>
                <a:lnTo>
                  <a:pt x="261" y="503"/>
                </a:lnTo>
                <a:lnTo>
                  <a:pt x="261" y="503"/>
                </a:lnTo>
                <a:lnTo>
                  <a:pt x="271" y="499"/>
                </a:lnTo>
                <a:lnTo>
                  <a:pt x="278" y="496"/>
                </a:lnTo>
                <a:lnTo>
                  <a:pt x="290" y="484"/>
                </a:lnTo>
                <a:lnTo>
                  <a:pt x="290" y="484"/>
                </a:lnTo>
                <a:lnTo>
                  <a:pt x="292" y="482"/>
                </a:lnTo>
                <a:lnTo>
                  <a:pt x="292" y="482"/>
                </a:lnTo>
                <a:lnTo>
                  <a:pt x="295" y="480"/>
                </a:lnTo>
                <a:lnTo>
                  <a:pt x="297" y="475"/>
                </a:lnTo>
                <a:lnTo>
                  <a:pt x="299" y="467"/>
                </a:lnTo>
                <a:lnTo>
                  <a:pt x="297" y="462"/>
                </a:lnTo>
                <a:lnTo>
                  <a:pt x="297" y="462"/>
                </a:lnTo>
                <a:lnTo>
                  <a:pt x="293" y="452"/>
                </a:lnTo>
                <a:lnTo>
                  <a:pt x="292" y="444"/>
                </a:lnTo>
                <a:lnTo>
                  <a:pt x="293" y="437"/>
                </a:lnTo>
                <a:lnTo>
                  <a:pt x="299" y="431"/>
                </a:lnTo>
                <a:lnTo>
                  <a:pt x="299" y="431"/>
                </a:lnTo>
                <a:lnTo>
                  <a:pt x="305" y="427"/>
                </a:lnTo>
                <a:lnTo>
                  <a:pt x="305" y="427"/>
                </a:lnTo>
                <a:lnTo>
                  <a:pt x="309" y="422"/>
                </a:lnTo>
                <a:lnTo>
                  <a:pt x="312" y="416"/>
                </a:lnTo>
                <a:lnTo>
                  <a:pt x="312" y="416"/>
                </a:lnTo>
                <a:lnTo>
                  <a:pt x="312" y="416"/>
                </a:lnTo>
                <a:lnTo>
                  <a:pt x="320" y="405"/>
                </a:lnTo>
                <a:lnTo>
                  <a:pt x="324" y="401"/>
                </a:lnTo>
                <a:lnTo>
                  <a:pt x="327" y="399"/>
                </a:lnTo>
                <a:lnTo>
                  <a:pt x="327" y="399"/>
                </a:lnTo>
                <a:lnTo>
                  <a:pt x="329" y="397"/>
                </a:lnTo>
                <a:lnTo>
                  <a:pt x="329" y="393"/>
                </a:lnTo>
                <a:lnTo>
                  <a:pt x="329" y="382"/>
                </a:lnTo>
                <a:lnTo>
                  <a:pt x="329" y="382"/>
                </a:lnTo>
                <a:lnTo>
                  <a:pt x="331" y="374"/>
                </a:lnTo>
                <a:lnTo>
                  <a:pt x="333" y="365"/>
                </a:lnTo>
                <a:lnTo>
                  <a:pt x="333" y="365"/>
                </a:lnTo>
                <a:lnTo>
                  <a:pt x="335" y="361"/>
                </a:lnTo>
                <a:lnTo>
                  <a:pt x="335" y="361"/>
                </a:lnTo>
                <a:lnTo>
                  <a:pt x="337" y="354"/>
                </a:lnTo>
                <a:lnTo>
                  <a:pt x="335" y="346"/>
                </a:lnTo>
                <a:lnTo>
                  <a:pt x="335" y="346"/>
                </a:lnTo>
                <a:lnTo>
                  <a:pt x="335" y="335"/>
                </a:lnTo>
                <a:lnTo>
                  <a:pt x="335" y="335"/>
                </a:lnTo>
                <a:lnTo>
                  <a:pt x="339" y="329"/>
                </a:lnTo>
                <a:lnTo>
                  <a:pt x="341" y="325"/>
                </a:lnTo>
                <a:lnTo>
                  <a:pt x="343" y="323"/>
                </a:lnTo>
                <a:lnTo>
                  <a:pt x="343" y="323"/>
                </a:lnTo>
                <a:lnTo>
                  <a:pt x="345" y="318"/>
                </a:lnTo>
                <a:lnTo>
                  <a:pt x="345" y="310"/>
                </a:lnTo>
                <a:lnTo>
                  <a:pt x="345" y="310"/>
                </a:lnTo>
                <a:lnTo>
                  <a:pt x="345" y="303"/>
                </a:lnTo>
                <a:lnTo>
                  <a:pt x="345" y="299"/>
                </a:lnTo>
                <a:lnTo>
                  <a:pt x="346" y="295"/>
                </a:lnTo>
                <a:lnTo>
                  <a:pt x="346" y="295"/>
                </a:lnTo>
                <a:lnTo>
                  <a:pt x="350" y="293"/>
                </a:lnTo>
                <a:lnTo>
                  <a:pt x="356" y="293"/>
                </a:lnTo>
                <a:lnTo>
                  <a:pt x="356" y="293"/>
                </a:lnTo>
                <a:lnTo>
                  <a:pt x="362" y="295"/>
                </a:lnTo>
                <a:lnTo>
                  <a:pt x="365" y="299"/>
                </a:lnTo>
                <a:lnTo>
                  <a:pt x="369" y="306"/>
                </a:lnTo>
                <a:lnTo>
                  <a:pt x="369" y="306"/>
                </a:lnTo>
                <a:lnTo>
                  <a:pt x="369" y="310"/>
                </a:lnTo>
                <a:lnTo>
                  <a:pt x="369" y="310"/>
                </a:lnTo>
                <a:lnTo>
                  <a:pt x="371" y="308"/>
                </a:lnTo>
                <a:lnTo>
                  <a:pt x="373" y="306"/>
                </a:lnTo>
                <a:lnTo>
                  <a:pt x="373" y="306"/>
                </a:lnTo>
                <a:lnTo>
                  <a:pt x="377" y="303"/>
                </a:lnTo>
                <a:lnTo>
                  <a:pt x="377" y="303"/>
                </a:lnTo>
                <a:lnTo>
                  <a:pt x="388" y="297"/>
                </a:lnTo>
                <a:lnTo>
                  <a:pt x="397" y="295"/>
                </a:lnTo>
                <a:lnTo>
                  <a:pt x="397" y="295"/>
                </a:lnTo>
                <a:lnTo>
                  <a:pt x="397" y="295"/>
                </a:lnTo>
                <a:lnTo>
                  <a:pt x="401" y="295"/>
                </a:lnTo>
                <a:lnTo>
                  <a:pt x="407" y="291"/>
                </a:lnTo>
                <a:lnTo>
                  <a:pt x="411" y="286"/>
                </a:lnTo>
                <a:lnTo>
                  <a:pt x="413" y="276"/>
                </a:lnTo>
                <a:lnTo>
                  <a:pt x="413" y="276"/>
                </a:lnTo>
                <a:lnTo>
                  <a:pt x="414" y="265"/>
                </a:lnTo>
                <a:lnTo>
                  <a:pt x="418" y="255"/>
                </a:lnTo>
                <a:lnTo>
                  <a:pt x="424" y="248"/>
                </a:lnTo>
                <a:lnTo>
                  <a:pt x="428" y="246"/>
                </a:lnTo>
                <a:lnTo>
                  <a:pt x="428" y="246"/>
                </a:lnTo>
                <a:lnTo>
                  <a:pt x="430" y="244"/>
                </a:lnTo>
                <a:lnTo>
                  <a:pt x="431" y="246"/>
                </a:lnTo>
                <a:lnTo>
                  <a:pt x="431" y="246"/>
                </a:lnTo>
                <a:lnTo>
                  <a:pt x="435" y="248"/>
                </a:lnTo>
                <a:lnTo>
                  <a:pt x="435" y="248"/>
                </a:lnTo>
                <a:lnTo>
                  <a:pt x="437" y="250"/>
                </a:lnTo>
                <a:lnTo>
                  <a:pt x="437" y="250"/>
                </a:lnTo>
                <a:lnTo>
                  <a:pt x="439" y="250"/>
                </a:lnTo>
                <a:lnTo>
                  <a:pt x="439" y="250"/>
                </a:lnTo>
                <a:lnTo>
                  <a:pt x="439" y="248"/>
                </a:lnTo>
                <a:lnTo>
                  <a:pt x="439" y="244"/>
                </a:lnTo>
                <a:lnTo>
                  <a:pt x="439" y="244"/>
                </a:lnTo>
                <a:lnTo>
                  <a:pt x="439" y="240"/>
                </a:lnTo>
                <a:lnTo>
                  <a:pt x="441" y="236"/>
                </a:lnTo>
                <a:lnTo>
                  <a:pt x="441" y="236"/>
                </a:lnTo>
                <a:lnTo>
                  <a:pt x="445" y="231"/>
                </a:lnTo>
                <a:lnTo>
                  <a:pt x="452" y="227"/>
                </a:lnTo>
                <a:lnTo>
                  <a:pt x="452" y="227"/>
                </a:lnTo>
                <a:lnTo>
                  <a:pt x="456" y="225"/>
                </a:lnTo>
                <a:lnTo>
                  <a:pt x="458" y="223"/>
                </a:lnTo>
                <a:lnTo>
                  <a:pt x="460" y="216"/>
                </a:lnTo>
                <a:lnTo>
                  <a:pt x="460" y="216"/>
                </a:lnTo>
                <a:lnTo>
                  <a:pt x="460" y="208"/>
                </a:lnTo>
                <a:lnTo>
                  <a:pt x="462" y="202"/>
                </a:lnTo>
                <a:lnTo>
                  <a:pt x="464" y="198"/>
                </a:lnTo>
                <a:lnTo>
                  <a:pt x="464" y="198"/>
                </a:lnTo>
                <a:lnTo>
                  <a:pt x="467" y="189"/>
                </a:lnTo>
                <a:lnTo>
                  <a:pt x="469" y="181"/>
                </a:lnTo>
                <a:lnTo>
                  <a:pt x="469" y="174"/>
                </a:lnTo>
                <a:lnTo>
                  <a:pt x="469" y="174"/>
                </a:lnTo>
                <a:lnTo>
                  <a:pt x="469" y="159"/>
                </a:lnTo>
                <a:lnTo>
                  <a:pt x="471" y="151"/>
                </a:lnTo>
                <a:lnTo>
                  <a:pt x="475" y="147"/>
                </a:lnTo>
                <a:lnTo>
                  <a:pt x="475" y="147"/>
                </a:lnTo>
                <a:lnTo>
                  <a:pt x="475" y="147"/>
                </a:lnTo>
                <a:lnTo>
                  <a:pt x="484" y="142"/>
                </a:lnTo>
                <a:lnTo>
                  <a:pt x="488" y="142"/>
                </a:lnTo>
                <a:lnTo>
                  <a:pt x="494" y="144"/>
                </a:lnTo>
                <a:lnTo>
                  <a:pt x="494" y="144"/>
                </a:lnTo>
                <a:lnTo>
                  <a:pt x="500" y="147"/>
                </a:lnTo>
                <a:lnTo>
                  <a:pt x="500" y="147"/>
                </a:lnTo>
                <a:lnTo>
                  <a:pt x="507" y="153"/>
                </a:lnTo>
                <a:lnTo>
                  <a:pt x="515" y="157"/>
                </a:lnTo>
                <a:lnTo>
                  <a:pt x="515" y="157"/>
                </a:lnTo>
                <a:lnTo>
                  <a:pt x="526" y="161"/>
                </a:lnTo>
                <a:lnTo>
                  <a:pt x="534" y="166"/>
                </a:lnTo>
                <a:lnTo>
                  <a:pt x="534" y="166"/>
                </a:lnTo>
                <a:lnTo>
                  <a:pt x="537" y="170"/>
                </a:lnTo>
                <a:lnTo>
                  <a:pt x="541" y="172"/>
                </a:lnTo>
                <a:lnTo>
                  <a:pt x="541" y="172"/>
                </a:lnTo>
                <a:lnTo>
                  <a:pt x="543" y="170"/>
                </a:lnTo>
                <a:lnTo>
                  <a:pt x="545" y="164"/>
                </a:lnTo>
                <a:lnTo>
                  <a:pt x="545" y="163"/>
                </a:lnTo>
                <a:lnTo>
                  <a:pt x="545" y="163"/>
                </a:lnTo>
                <a:lnTo>
                  <a:pt x="549" y="151"/>
                </a:lnTo>
                <a:lnTo>
                  <a:pt x="551" y="147"/>
                </a:lnTo>
                <a:lnTo>
                  <a:pt x="552" y="146"/>
                </a:lnTo>
                <a:lnTo>
                  <a:pt x="552" y="146"/>
                </a:lnTo>
                <a:lnTo>
                  <a:pt x="554" y="144"/>
                </a:lnTo>
                <a:lnTo>
                  <a:pt x="558" y="144"/>
                </a:lnTo>
                <a:lnTo>
                  <a:pt x="558" y="144"/>
                </a:lnTo>
                <a:lnTo>
                  <a:pt x="558" y="146"/>
                </a:lnTo>
                <a:lnTo>
                  <a:pt x="558" y="146"/>
                </a:lnTo>
                <a:lnTo>
                  <a:pt x="560" y="138"/>
                </a:lnTo>
                <a:lnTo>
                  <a:pt x="558" y="132"/>
                </a:lnTo>
                <a:lnTo>
                  <a:pt x="558" y="132"/>
                </a:lnTo>
                <a:close/>
              </a:path>
            </a:pathLst>
          </a:custGeom>
          <a:solidFill>
            <a:srgbClr val="425A5F"/>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49" name="Freeform 92">
            <a:extLst>
              <a:ext uri="{FF2B5EF4-FFF2-40B4-BE49-F238E27FC236}">
                <a16:creationId xmlns:a16="http://schemas.microsoft.com/office/drawing/2014/main" id="{80F44437-6092-0173-F74C-982B8CBE2700}"/>
              </a:ext>
            </a:extLst>
          </p:cNvPr>
          <p:cNvSpPr>
            <a:spLocks/>
          </p:cNvSpPr>
          <p:nvPr/>
        </p:nvSpPr>
        <p:spPr bwMode="auto">
          <a:xfrm>
            <a:off x="11363924" y="3039528"/>
            <a:ext cx="165001" cy="108008"/>
          </a:xfrm>
          <a:custGeom>
            <a:avLst/>
            <a:gdLst>
              <a:gd name="T0" fmla="*/ 210 w 210"/>
              <a:gd name="T1" fmla="*/ 2 h 133"/>
              <a:gd name="T2" fmla="*/ 194 w 210"/>
              <a:gd name="T3" fmla="*/ 8 h 133"/>
              <a:gd name="T4" fmla="*/ 183 w 210"/>
              <a:gd name="T5" fmla="*/ 18 h 133"/>
              <a:gd name="T6" fmla="*/ 165 w 210"/>
              <a:gd name="T7" fmla="*/ 27 h 133"/>
              <a:gd name="T8" fmla="*/ 156 w 210"/>
              <a:gd name="T9" fmla="*/ 41 h 133"/>
              <a:gd name="T10" fmla="*/ 146 w 210"/>
              <a:gd name="T11" fmla="*/ 46 h 133"/>
              <a:gd name="T12" fmla="*/ 138 w 210"/>
              <a:gd name="T13" fmla="*/ 45 h 133"/>
              <a:gd name="T14" fmla="*/ 138 w 210"/>
              <a:gd name="T15" fmla="*/ 33 h 133"/>
              <a:gd name="T16" fmla="*/ 144 w 210"/>
              <a:gd name="T17" fmla="*/ 25 h 133"/>
              <a:gd name="T18" fmla="*/ 150 w 210"/>
              <a:gd name="T19" fmla="*/ 14 h 133"/>
              <a:gd name="T20" fmla="*/ 156 w 210"/>
              <a:gd name="T21" fmla="*/ 4 h 133"/>
              <a:gd name="T22" fmla="*/ 160 w 210"/>
              <a:gd name="T23" fmla="*/ 0 h 133"/>
              <a:gd name="T24" fmla="*/ 152 w 210"/>
              <a:gd name="T25" fmla="*/ 2 h 133"/>
              <a:gd name="T26" fmla="*/ 148 w 210"/>
              <a:gd name="T27" fmla="*/ 2 h 133"/>
              <a:gd name="T28" fmla="*/ 146 w 210"/>
              <a:gd name="T29" fmla="*/ 8 h 133"/>
              <a:gd name="T30" fmla="*/ 140 w 210"/>
              <a:gd name="T31" fmla="*/ 14 h 133"/>
              <a:gd name="T32" fmla="*/ 142 w 210"/>
              <a:gd name="T33" fmla="*/ 18 h 133"/>
              <a:gd name="T34" fmla="*/ 144 w 210"/>
              <a:gd name="T35" fmla="*/ 21 h 133"/>
              <a:gd name="T36" fmla="*/ 131 w 210"/>
              <a:gd name="T37" fmla="*/ 29 h 133"/>
              <a:gd name="T38" fmla="*/ 117 w 210"/>
              <a:gd name="T39" fmla="*/ 39 h 133"/>
              <a:gd name="T40" fmla="*/ 106 w 210"/>
              <a:gd name="T41" fmla="*/ 46 h 133"/>
              <a:gd name="T42" fmla="*/ 86 w 210"/>
              <a:gd name="T43" fmla="*/ 45 h 133"/>
              <a:gd name="T44" fmla="*/ 81 w 210"/>
              <a:gd name="T45" fmla="*/ 46 h 133"/>
              <a:gd name="T46" fmla="*/ 69 w 210"/>
              <a:gd name="T47" fmla="*/ 56 h 133"/>
              <a:gd name="T48" fmla="*/ 58 w 210"/>
              <a:gd name="T49" fmla="*/ 64 h 133"/>
              <a:gd name="T50" fmla="*/ 46 w 210"/>
              <a:gd name="T51" fmla="*/ 64 h 133"/>
              <a:gd name="T52" fmla="*/ 34 w 210"/>
              <a:gd name="T53" fmla="*/ 72 h 133"/>
              <a:gd name="T54" fmla="*/ 15 w 210"/>
              <a:gd name="T55" fmla="*/ 73 h 133"/>
              <a:gd name="T56" fmla="*/ 11 w 210"/>
              <a:gd name="T57" fmla="*/ 79 h 133"/>
              <a:gd name="T58" fmla="*/ 7 w 210"/>
              <a:gd name="T59" fmla="*/ 91 h 133"/>
              <a:gd name="T60" fmla="*/ 2 w 210"/>
              <a:gd name="T61" fmla="*/ 108 h 133"/>
              <a:gd name="T62" fmla="*/ 0 w 210"/>
              <a:gd name="T63" fmla="*/ 118 h 133"/>
              <a:gd name="T64" fmla="*/ 2 w 210"/>
              <a:gd name="T65" fmla="*/ 131 h 133"/>
              <a:gd name="T66" fmla="*/ 6 w 210"/>
              <a:gd name="T67" fmla="*/ 125 h 133"/>
              <a:gd name="T68" fmla="*/ 15 w 210"/>
              <a:gd name="T69" fmla="*/ 125 h 133"/>
              <a:gd name="T70" fmla="*/ 15 w 210"/>
              <a:gd name="T71" fmla="*/ 129 h 133"/>
              <a:gd name="T72" fmla="*/ 23 w 210"/>
              <a:gd name="T73" fmla="*/ 133 h 133"/>
              <a:gd name="T74" fmla="*/ 32 w 210"/>
              <a:gd name="T75" fmla="*/ 131 h 133"/>
              <a:gd name="T76" fmla="*/ 40 w 210"/>
              <a:gd name="T77" fmla="*/ 120 h 133"/>
              <a:gd name="T78" fmla="*/ 52 w 210"/>
              <a:gd name="T79" fmla="*/ 114 h 133"/>
              <a:gd name="T80" fmla="*/ 69 w 210"/>
              <a:gd name="T81" fmla="*/ 108 h 133"/>
              <a:gd name="T82" fmla="*/ 73 w 210"/>
              <a:gd name="T83" fmla="*/ 102 h 133"/>
              <a:gd name="T84" fmla="*/ 83 w 210"/>
              <a:gd name="T85" fmla="*/ 93 h 133"/>
              <a:gd name="T86" fmla="*/ 88 w 210"/>
              <a:gd name="T87" fmla="*/ 85 h 133"/>
              <a:gd name="T88" fmla="*/ 102 w 210"/>
              <a:gd name="T89" fmla="*/ 81 h 133"/>
              <a:gd name="T90" fmla="*/ 113 w 210"/>
              <a:gd name="T91" fmla="*/ 72 h 133"/>
              <a:gd name="T92" fmla="*/ 127 w 210"/>
              <a:gd name="T93" fmla="*/ 60 h 133"/>
              <a:gd name="T94" fmla="*/ 136 w 210"/>
              <a:gd name="T95" fmla="*/ 62 h 133"/>
              <a:gd name="T96" fmla="*/ 156 w 210"/>
              <a:gd name="T97" fmla="*/ 50 h 133"/>
              <a:gd name="T98" fmla="*/ 169 w 210"/>
              <a:gd name="T99" fmla="*/ 39 h 133"/>
              <a:gd name="T100" fmla="*/ 175 w 210"/>
              <a:gd name="T101" fmla="*/ 29 h 133"/>
              <a:gd name="T102" fmla="*/ 188 w 210"/>
              <a:gd name="T103" fmla="*/ 23 h 133"/>
              <a:gd name="T104" fmla="*/ 204 w 210"/>
              <a:gd name="T105" fmla="*/ 10 h 133"/>
              <a:gd name="T106" fmla="*/ 210 w 210"/>
              <a:gd name="T107"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 h="133">
                <a:moveTo>
                  <a:pt x="210" y="2"/>
                </a:moveTo>
                <a:lnTo>
                  <a:pt x="210" y="2"/>
                </a:lnTo>
                <a:lnTo>
                  <a:pt x="210" y="2"/>
                </a:lnTo>
                <a:lnTo>
                  <a:pt x="210" y="2"/>
                </a:lnTo>
                <a:lnTo>
                  <a:pt x="202" y="4"/>
                </a:lnTo>
                <a:lnTo>
                  <a:pt x="202" y="4"/>
                </a:lnTo>
                <a:lnTo>
                  <a:pt x="198" y="6"/>
                </a:lnTo>
                <a:lnTo>
                  <a:pt x="194" y="8"/>
                </a:lnTo>
                <a:lnTo>
                  <a:pt x="194" y="8"/>
                </a:lnTo>
                <a:lnTo>
                  <a:pt x="190" y="14"/>
                </a:lnTo>
                <a:lnTo>
                  <a:pt x="190" y="14"/>
                </a:lnTo>
                <a:lnTo>
                  <a:pt x="183" y="18"/>
                </a:lnTo>
                <a:lnTo>
                  <a:pt x="175" y="20"/>
                </a:lnTo>
                <a:lnTo>
                  <a:pt x="175" y="20"/>
                </a:lnTo>
                <a:lnTo>
                  <a:pt x="169" y="21"/>
                </a:lnTo>
                <a:lnTo>
                  <a:pt x="165" y="27"/>
                </a:lnTo>
                <a:lnTo>
                  <a:pt x="165" y="27"/>
                </a:lnTo>
                <a:lnTo>
                  <a:pt x="162" y="33"/>
                </a:lnTo>
                <a:lnTo>
                  <a:pt x="162" y="33"/>
                </a:lnTo>
                <a:lnTo>
                  <a:pt x="156" y="41"/>
                </a:lnTo>
                <a:lnTo>
                  <a:pt x="156" y="41"/>
                </a:lnTo>
                <a:lnTo>
                  <a:pt x="152" y="45"/>
                </a:lnTo>
                <a:lnTo>
                  <a:pt x="146" y="46"/>
                </a:lnTo>
                <a:lnTo>
                  <a:pt x="146" y="46"/>
                </a:lnTo>
                <a:lnTo>
                  <a:pt x="144" y="46"/>
                </a:lnTo>
                <a:lnTo>
                  <a:pt x="144" y="46"/>
                </a:lnTo>
                <a:lnTo>
                  <a:pt x="142" y="46"/>
                </a:lnTo>
                <a:lnTo>
                  <a:pt x="138" y="45"/>
                </a:lnTo>
                <a:lnTo>
                  <a:pt x="138" y="45"/>
                </a:lnTo>
                <a:lnTo>
                  <a:pt x="138" y="39"/>
                </a:lnTo>
                <a:lnTo>
                  <a:pt x="138" y="33"/>
                </a:lnTo>
                <a:lnTo>
                  <a:pt x="138" y="33"/>
                </a:lnTo>
                <a:lnTo>
                  <a:pt x="140" y="29"/>
                </a:lnTo>
                <a:lnTo>
                  <a:pt x="140" y="29"/>
                </a:lnTo>
                <a:lnTo>
                  <a:pt x="144" y="25"/>
                </a:lnTo>
                <a:lnTo>
                  <a:pt x="144" y="25"/>
                </a:lnTo>
                <a:lnTo>
                  <a:pt x="148" y="16"/>
                </a:lnTo>
                <a:lnTo>
                  <a:pt x="148" y="16"/>
                </a:lnTo>
                <a:lnTo>
                  <a:pt x="150" y="14"/>
                </a:lnTo>
                <a:lnTo>
                  <a:pt x="150" y="14"/>
                </a:lnTo>
                <a:lnTo>
                  <a:pt x="150" y="12"/>
                </a:lnTo>
                <a:lnTo>
                  <a:pt x="150" y="12"/>
                </a:lnTo>
                <a:lnTo>
                  <a:pt x="152" y="8"/>
                </a:lnTo>
                <a:lnTo>
                  <a:pt x="156" y="4"/>
                </a:lnTo>
                <a:lnTo>
                  <a:pt x="156" y="4"/>
                </a:lnTo>
                <a:lnTo>
                  <a:pt x="158" y="2"/>
                </a:lnTo>
                <a:lnTo>
                  <a:pt x="160" y="0"/>
                </a:lnTo>
                <a:lnTo>
                  <a:pt x="160" y="0"/>
                </a:lnTo>
                <a:lnTo>
                  <a:pt x="158" y="0"/>
                </a:lnTo>
                <a:lnTo>
                  <a:pt x="158" y="0"/>
                </a:lnTo>
                <a:lnTo>
                  <a:pt x="156" y="2"/>
                </a:lnTo>
                <a:lnTo>
                  <a:pt x="152" y="2"/>
                </a:lnTo>
                <a:lnTo>
                  <a:pt x="152" y="2"/>
                </a:lnTo>
                <a:lnTo>
                  <a:pt x="148" y="2"/>
                </a:lnTo>
                <a:lnTo>
                  <a:pt x="148" y="2"/>
                </a:lnTo>
                <a:lnTo>
                  <a:pt x="148" y="2"/>
                </a:lnTo>
                <a:lnTo>
                  <a:pt x="148" y="2"/>
                </a:lnTo>
                <a:lnTo>
                  <a:pt x="146" y="6"/>
                </a:lnTo>
                <a:lnTo>
                  <a:pt x="146" y="6"/>
                </a:lnTo>
                <a:lnTo>
                  <a:pt x="146" y="8"/>
                </a:lnTo>
                <a:lnTo>
                  <a:pt x="146" y="12"/>
                </a:lnTo>
                <a:lnTo>
                  <a:pt x="146" y="12"/>
                </a:lnTo>
                <a:lnTo>
                  <a:pt x="144" y="12"/>
                </a:lnTo>
                <a:lnTo>
                  <a:pt x="140" y="14"/>
                </a:lnTo>
                <a:lnTo>
                  <a:pt x="140" y="14"/>
                </a:lnTo>
                <a:lnTo>
                  <a:pt x="140" y="14"/>
                </a:lnTo>
                <a:lnTo>
                  <a:pt x="140" y="14"/>
                </a:lnTo>
                <a:lnTo>
                  <a:pt x="142" y="18"/>
                </a:lnTo>
                <a:lnTo>
                  <a:pt x="142" y="18"/>
                </a:lnTo>
                <a:lnTo>
                  <a:pt x="144" y="20"/>
                </a:lnTo>
                <a:lnTo>
                  <a:pt x="144" y="21"/>
                </a:lnTo>
                <a:lnTo>
                  <a:pt x="144" y="21"/>
                </a:lnTo>
                <a:lnTo>
                  <a:pt x="140" y="25"/>
                </a:lnTo>
                <a:lnTo>
                  <a:pt x="136" y="25"/>
                </a:lnTo>
                <a:lnTo>
                  <a:pt x="136" y="25"/>
                </a:lnTo>
                <a:lnTo>
                  <a:pt x="131" y="29"/>
                </a:lnTo>
                <a:lnTo>
                  <a:pt x="125" y="35"/>
                </a:lnTo>
                <a:lnTo>
                  <a:pt x="125" y="35"/>
                </a:lnTo>
                <a:lnTo>
                  <a:pt x="121" y="39"/>
                </a:lnTo>
                <a:lnTo>
                  <a:pt x="117" y="39"/>
                </a:lnTo>
                <a:lnTo>
                  <a:pt x="117" y="39"/>
                </a:lnTo>
                <a:lnTo>
                  <a:pt x="111" y="41"/>
                </a:lnTo>
                <a:lnTo>
                  <a:pt x="111" y="41"/>
                </a:lnTo>
                <a:lnTo>
                  <a:pt x="106" y="46"/>
                </a:lnTo>
                <a:lnTo>
                  <a:pt x="98" y="46"/>
                </a:lnTo>
                <a:lnTo>
                  <a:pt x="98" y="46"/>
                </a:lnTo>
                <a:lnTo>
                  <a:pt x="90" y="46"/>
                </a:lnTo>
                <a:lnTo>
                  <a:pt x="86" y="45"/>
                </a:lnTo>
                <a:lnTo>
                  <a:pt x="86" y="45"/>
                </a:lnTo>
                <a:lnTo>
                  <a:pt x="86" y="45"/>
                </a:lnTo>
                <a:lnTo>
                  <a:pt x="84" y="45"/>
                </a:lnTo>
                <a:lnTo>
                  <a:pt x="81" y="46"/>
                </a:lnTo>
                <a:lnTo>
                  <a:pt x="77" y="50"/>
                </a:lnTo>
                <a:lnTo>
                  <a:pt x="77" y="50"/>
                </a:lnTo>
                <a:lnTo>
                  <a:pt x="75" y="54"/>
                </a:lnTo>
                <a:lnTo>
                  <a:pt x="69" y="56"/>
                </a:lnTo>
                <a:lnTo>
                  <a:pt x="69" y="56"/>
                </a:lnTo>
                <a:lnTo>
                  <a:pt x="63" y="60"/>
                </a:lnTo>
                <a:lnTo>
                  <a:pt x="63" y="60"/>
                </a:lnTo>
                <a:lnTo>
                  <a:pt x="58" y="64"/>
                </a:lnTo>
                <a:lnTo>
                  <a:pt x="52" y="64"/>
                </a:lnTo>
                <a:lnTo>
                  <a:pt x="52" y="64"/>
                </a:lnTo>
                <a:lnTo>
                  <a:pt x="46" y="64"/>
                </a:lnTo>
                <a:lnTo>
                  <a:pt x="46" y="64"/>
                </a:lnTo>
                <a:lnTo>
                  <a:pt x="40" y="66"/>
                </a:lnTo>
                <a:lnTo>
                  <a:pt x="36" y="68"/>
                </a:lnTo>
                <a:lnTo>
                  <a:pt x="34" y="72"/>
                </a:lnTo>
                <a:lnTo>
                  <a:pt x="34" y="72"/>
                </a:lnTo>
                <a:lnTo>
                  <a:pt x="32" y="72"/>
                </a:lnTo>
                <a:lnTo>
                  <a:pt x="32" y="72"/>
                </a:lnTo>
                <a:lnTo>
                  <a:pt x="21" y="72"/>
                </a:lnTo>
                <a:lnTo>
                  <a:pt x="15" y="73"/>
                </a:lnTo>
                <a:lnTo>
                  <a:pt x="13" y="75"/>
                </a:lnTo>
                <a:lnTo>
                  <a:pt x="13" y="77"/>
                </a:lnTo>
                <a:lnTo>
                  <a:pt x="13" y="77"/>
                </a:lnTo>
                <a:lnTo>
                  <a:pt x="11" y="79"/>
                </a:lnTo>
                <a:lnTo>
                  <a:pt x="11" y="79"/>
                </a:lnTo>
                <a:lnTo>
                  <a:pt x="9" y="81"/>
                </a:lnTo>
                <a:lnTo>
                  <a:pt x="7" y="85"/>
                </a:lnTo>
                <a:lnTo>
                  <a:pt x="7" y="91"/>
                </a:lnTo>
                <a:lnTo>
                  <a:pt x="7" y="91"/>
                </a:lnTo>
                <a:lnTo>
                  <a:pt x="6" y="100"/>
                </a:lnTo>
                <a:lnTo>
                  <a:pt x="4" y="106"/>
                </a:lnTo>
                <a:lnTo>
                  <a:pt x="2" y="108"/>
                </a:lnTo>
                <a:lnTo>
                  <a:pt x="2" y="108"/>
                </a:lnTo>
                <a:lnTo>
                  <a:pt x="0" y="114"/>
                </a:lnTo>
                <a:lnTo>
                  <a:pt x="0" y="118"/>
                </a:lnTo>
                <a:lnTo>
                  <a:pt x="0" y="118"/>
                </a:lnTo>
                <a:lnTo>
                  <a:pt x="0" y="122"/>
                </a:lnTo>
                <a:lnTo>
                  <a:pt x="0" y="122"/>
                </a:lnTo>
                <a:lnTo>
                  <a:pt x="0" y="127"/>
                </a:lnTo>
                <a:lnTo>
                  <a:pt x="2" y="131"/>
                </a:lnTo>
                <a:lnTo>
                  <a:pt x="2" y="131"/>
                </a:lnTo>
                <a:lnTo>
                  <a:pt x="4" y="129"/>
                </a:lnTo>
                <a:lnTo>
                  <a:pt x="4" y="129"/>
                </a:lnTo>
                <a:lnTo>
                  <a:pt x="6" y="125"/>
                </a:lnTo>
                <a:lnTo>
                  <a:pt x="7" y="125"/>
                </a:lnTo>
                <a:lnTo>
                  <a:pt x="11" y="124"/>
                </a:lnTo>
                <a:lnTo>
                  <a:pt x="11" y="124"/>
                </a:lnTo>
                <a:lnTo>
                  <a:pt x="15" y="125"/>
                </a:lnTo>
                <a:lnTo>
                  <a:pt x="15" y="125"/>
                </a:lnTo>
                <a:lnTo>
                  <a:pt x="15" y="127"/>
                </a:lnTo>
                <a:lnTo>
                  <a:pt x="15" y="129"/>
                </a:lnTo>
                <a:lnTo>
                  <a:pt x="15" y="129"/>
                </a:lnTo>
                <a:lnTo>
                  <a:pt x="15" y="133"/>
                </a:lnTo>
                <a:lnTo>
                  <a:pt x="17" y="133"/>
                </a:lnTo>
                <a:lnTo>
                  <a:pt x="17" y="133"/>
                </a:lnTo>
                <a:lnTo>
                  <a:pt x="23" y="133"/>
                </a:lnTo>
                <a:lnTo>
                  <a:pt x="29" y="131"/>
                </a:lnTo>
                <a:lnTo>
                  <a:pt x="29" y="131"/>
                </a:lnTo>
                <a:lnTo>
                  <a:pt x="32" y="131"/>
                </a:lnTo>
                <a:lnTo>
                  <a:pt x="32" y="131"/>
                </a:lnTo>
                <a:lnTo>
                  <a:pt x="36" y="127"/>
                </a:lnTo>
                <a:lnTo>
                  <a:pt x="38" y="125"/>
                </a:lnTo>
                <a:lnTo>
                  <a:pt x="38" y="125"/>
                </a:lnTo>
                <a:lnTo>
                  <a:pt x="40" y="120"/>
                </a:lnTo>
                <a:lnTo>
                  <a:pt x="42" y="120"/>
                </a:lnTo>
                <a:lnTo>
                  <a:pt x="42" y="120"/>
                </a:lnTo>
                <a:lnTo>
                  <a:pt x="46" y="116"/>
                </a:lnTo>
                <a:lnTo>
                  <a:pt x="52" y="114"/>
                </a:lnTo>
                <a:lnTo>
                  <a:pt x="52" y="114"/>
                </a:lnTo>
                <a:lnTo>
                  <a:pt x="61" y="110"/>
                </a:lnTo>
                <a:lnTo>
                  <a:pt x="61" y="110"/>
                </a:lnTo>
                <a:lnTo>
                  <a:pt x="69" y="108"/>
                </a:lnTo>
                <a:lnTo>
                  <a:pt x="69" y="108"/>
                </a:lnTo>
                <a:lnTo>
                  <a:pt x="73" y="104"/>
                </a:lnTo>
                <a:lnTo>
                  <a:pt x="73" y="102"/>
                </a:lnTo>
                <a:lnTo>
                  <a:pt x="73" y="102"/>
                </a:lnTo>
                <a:lnTo>
                  <a:pt x="73" y="100"/>
                </a:lnTo>
                <a:lnTo>
                  <a:pt x="77" y="97"/>
                </a:lnTo>
                <a:lnTo>
                  <a:pt x="77" y="97"/>
                </a:lnTo>
                <a:lnTo>
                  <a:pt x="83" y="93"/>
                </a:lnTo>
                <a:lnTo>
                  <a:pt x="84" y="89"/>
                </a:lnTo>
                <a:lnTo>
                  <a:pt x="84" y="89"/>
                </a:lnTo>
                <a:lnTo>
                  <a:pt x="86" y="87"/>
                </a:lnTo>
                <a:lnTo>
                  <a:pt x="88" y="85"/>
                </a:lnTo>
                <a:lnTo>
                  <a:pt x="96" y="83"/>
                </a:lnTo>
                <a:lnTo>
                  <a:pt x="96" y="83"/>
                </a:lnTo>
                <a:lnTo>
                  <a:pt x="102" y="81"/>
                </a:lnTo>
                <a:lnTo>
                  <a:pt x="102" y="81"/>
                </a:lnTo>
                <a:lnTo>
                  <a:pt x="110" y="77"/>
                </a:lnTo>
                <a:lnTo>
                  <a:pt x="113" y="72"/>
                </a:lnTo>
                <a:lnTo>
                  <a:pt x="113" y="72"/>
                </a:lnTo>
                <a:lnTo>
                  <a:pt x="113" y="72"/>
                </a:lnTo>
                <a:lnTo>
                  <a:pt x="117" y="66"/>
                </a:lnTo>
                <a:lnTo>
                  <a:pt x="121" y="62"/>
                </a:lnTo>
                <a:lnTo>
                  <a:pt x="121" y="62"/>
                </a:lnTo>
                <a:lnTo>
                  <a:pt x="127" y="60"/>
                </a:lnTo>
                <a:lnTo>
                  <a:pt x="131" y="62"/>
                </a:lnTo>
                <a:lnTo>
                  <a:pt x="131" y="62"/>
                </a:lnTo>
                <a:lnTo>
                  <a:pt x="136" y="62"/>
                </a:lnTo>
                <a:lnTo>
                  <a:pt x="136" y="62"/>
                </a:lnTo>
                <a:lnTo>
                  <a:pt x="144" y="60"/>
                </a:lnTo>
                <a:lnTo>
                  <a:pt x="152" y="54"/>
                </a:lnTo>
                <a:lnTo>
                  <a:pt x="152" y="54"/>
                </a:lnTo>
                <a:lnTo>
                  <a:pt x="156" y="50"/>
                </a:lnTo>
                <a:lnTo>
                  <a:pt x="156" y="50"/>
                </a:lnTo>
                <a:lnTo>
                  <a:pt x="163" y="45"/>
                </a:lnTo>
                <a:lnTo>
                  <a:pt x="163" y="45"/>
                </a:lnTo>
                <a:lnTo>
                  <a:pt x="169" y="39"/>
                </a:lnTo>
                <a:lnTo>
                  <a:pt x="171" y="35"/>
                </a:lnTo>
                <a:lnTo>
                  <a:pt x="171" y="35"/>
                </a:lnTo>
                <a:lnTo>
                  <a:pt x="173" y="31"/>
                </a:lnTo>
                <a:lnTo>
                  <a:pt x="175" y="29"/>
                </a:lnTo>
                <a:lnTo>
                  <a:pt x="181" y="27"/>
                </a:lnTo>
                <a:lnTo>
                  <a:pt x="183" y="27"/>
                </a:lnTo>
                <a:lnTo>
                  <a:pt x="183" y="27"/>
                </a:lnTo>
                <a:lnTo>
                  <a:pt x="188" y="23"/>
                </a:lnTo>
                <a:lnTo>
                  <a:pt x="192" y="18"/>
                </a:lnTo>
                <a:lnTo>
                  <a:pt x="192" y="18"/>
                </a:lnTo>
                <a:lnTo>
                  <a:pt x="198" y="14"/>
                </a:lnTo>
                <a:lnTo>
                  <a:pt x="204" y="10"/>
                </a:lnTo>
                <a:lnTo>
                  <a:pt x="206" y="8"/>
                </a:lnTo>
                <a:lnTo>
                  <a:pt x="206" y="8"/>
                </a:lnTo>
                <a:lnTo>
                  <a:pt x="210" y="4"/>
                </a:lnTo>
                <a:lnTo>
                  <a:pt x="210" y="2"/>
                </a:lnTo>
                <a:lnTo>
                  <a:pt x="210" y="2"/>
                </a:lnTo>
                <a:close/>
              </a:path>
            </a:pathLst>
          </a:custGeom>
          <a:solidFill>
            <a:srgbClr val="0F3738"/>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50" name="Freeform 94">
            <a:extLst>
              <a:ext uri="{FF2B5EF4-FFF2-40B4-BE49-F238E27FC236}">
                <a16:creationId xmlns:a16="http://schemas.microsoft.com/office/drawing/2014/main" id="{4A9C6080-8703-A5FC-CFC3-5B80B3D1442C}"/>
              </a:ext>
            </a:extLst>
          </p:cNvPr>
          <p:cNvSpPr>
            <a:spLocks/>
          </p:cNvSpPr>
          <p:nvPr/>
        </p:nvSpPr>
        <p:spPr bwMode="auto">
          <a:xfrm>
            <a:off x="8032481" y="3253933"/>
            <a:ext cx="704003" cy="573895"/>
          </a:xfrm>
          <a:custGeom>
            <a:avLst/>
            <a:gdLst>
              <a:gd name="T0" fmla="*/ 890 w 898"/>
              <a:gd name="T1" fmla="*/ 247 h 711"/>
              <a:gd name="T2" fmla="*/ 890 w 898"/>
              <a:gd name="T3" fmla="*/ 247 h 711"/>
              <a:gd name="T4" fmla="*/ 890 w 898"/>
              <a:gd name="T5" fmla="*/ 247 h 711"/>
              <a:gd name="T6" fmla="*/ 898 w 898"/>
              <a:gd name="T7" fmla="*/ 93 h 711"/>
              <a:gd name="T8" fmla="*/ 672 w 898"/>
              <a:gd name="T9" fmla="*/ 71 h 711"/>
              <a:gd name="T10" fmla="*/ 672 w 898"/>
              <a:gd name="T11" fmla="*/ 71 h 711"/>
              <a:gd name="T12" fmla="*/ 672 w 898"/>
              <a:gd name="T13" fmla="*/ 71 h 711"/>
              <a:gd name="T14" fmla="*/ 672 w 898"/>
              <a:gd name="T15" fmla="*/ 71 h 711"/>
              <a:gd name="T16" fmla="*/ 672 w 898"/>
              <a:gd name="T17" fmla="*/ 71 h 711"/>
              <a:gd name="T18" fmla="*/ 81 w 898"/>
              <a:gd name="T19" fmla="*/ 0 h 711"/>
              <a:gd name="T20" fmla="*/ 0 w 898"/>
              <a:gd name="T21" fmla="*/ 630 h 711"/>
              <a:gd name="T22" fmla="*/ 0 w 898"/>
              <a:gd name="T23" fmla="*/ 630 h 711"/>
              <a:gd name="T24" fmla="*/ 160 w 898"/>
              <a:gd name="T25" fmla="*/ 650 h 711"/>
              <a:gd name="T26" fmla="*/ 314 w 898"/>
              <a:gd name="T27" fmla="*/ 667 h 711"/>
              <a:gd name="T28" fmla="*/ 457 w 898"/>
              <a:gd name="T29" fmla="*/ 680 h 711"/>
              <a:gd name="T30" fmla="*/ 584 w 898"/>
              <a:gd name="T31" fmla="*/ 692 h 711"/>
              <a:gd name="T32" fmla="*/ 780 w 898"/>
              <a:gd name="T33" fmla="*/ 705 h 711"/>
              <a:gd name="T34" fmla="*/ 867 w 898"/>
              <a:gd name="T35" fmla="*/ 711 h 711"/>
              <a:gd name="T36" fmla="*/ 890 w 898"/>
              <a:gd name="T37" fmla="*/ 24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8" h="711">
                <a:moveTo>
                  <a:pt x="890" y="247"/>
                </a:moveTo>
                <a:lnTo>
                  <a:pt x="890" y="247"/>
                </a:lnTo>
                <a:lnTo>
                  <a:pt x="890" y="247"/>
                </a:lnTo>
                <a:lnTo>
                  <a:pt x="898" y="93"/>
                </a:lnTo>
                <a:lnTo>
                  <a:pt x="672" y="71"/>
                </a:lnTo>
                <a:lnTo>
                  <a:pt x="672" y="71"/>
                </a:lnTo>
                <a:lnTo>
                  <a:pt x="672" y="71"/>
                </a:lnTo>
                <a:lnTo>
                  <a:pt x="672" y="71"/>
                </a:lnTo>
                <a:lnTo>
                  <a:pt x="672" y="71"/>
                </a:lnTo>
                <a:lnTo>
                  <a:pt x="81" y="0"/>
                </a:lnTo>
                <a:lnTo>
                  <a:pt x="0" y="630"/>
                </a:lnTo>
                <a:lnTo>
                  <a:pt x="0" y="630"/>
                </a:lnTo>
                <a:lnTo>
                  <a:pt x="160" y="650"/>
                </a:lnTo>
                <a:lnTo>
                  <a:pt x="314" y="667"/>
                </a:lnTo>
                <a:lnTo>
                  <a:pt x="457" y="680"/>
                </a:lnTo>
                <a:lnTo>
                  <a:pt x="584" y="692"/>
                </a:lnTo>
                <a:lnTo>
                  <a:pt x="780" y="705"/>
                </a:lnTo>
                <a:lnTo>
                  <a:pt x="867" y="711"/>
                </a:lnTo>
                <a:lnTo>
                  <a:pt x="890" y="247"/>
                </a:lnTo>
                <a:close/>
              </a:path>
            </a:pathLst>
          </a:custGeom>
          <a:solidFill>
            <a:srgbClr val="425A5F"/>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51" name="Freeform 95">
            <a:extLst>
              <a:ext uri="{FF2B5EF4-FFF2-40B4-BE49-F238E27FC236}">
                <a16:creationId xmlns:a16="http://schemas.microsoft.com/office/drawing/2014/main" id="{C8DA235F-F022-1352-3FF5-35AD2CBAC2E9}"/>
              </a:ext>
            </a:extLst>
          </p:cNvPr>
          <p:cNvSpPr>
            <a:spLocks/>
          </p:cNvSpPr>
          <p:nvPr/>
        </p:nvSpPr>
        <p:spPr bwMode="auto">
          <a:xfrm>
            <a:off x="10152348" y="2670366"/>
            <a:ext cx="385003" cy="523921"/>
          </a:xfrm>
          <a:custGeom>
            <a:avLst/>
            <a:gdLst>
              <a:gd name="T0" fmla="*/ 397 w 491"/>
              <a:gd name="T1" fmla="*/ 583 h 649"/>
              <a:gd name="T2" fmla="*/ 412 w 491"/>
              <a:gd name="T3" fmla="*/ 560 h 649"/>
              <a:gd name="T4" fmla="*/ 420 w 491"/>
              <a:gd name="T5" fmla="*/ 533 h 649"/>
              <a:gd name="T6" fmla="*/ 435 w 491"/>
              <a:gd name="T7" fmla="*/ 514 h 649"/>
              <a:gd name="T8" fmla="*/ 445 w 491"/>
              <a:gd name="T9" fmla="*/ 489 h 649"/>
              <a:gd name="T10" fmla="*/ 460 w 491"/>
              <a:gd name="T11" fmla="*/ 462 h 649"/>
              <a:gd name="T12" fmla="*/ 489 w 491"/>
              <a:gd name="T13" fmla="*/ 456 h 649"/>
              <a:gd name="T14" fmla="*/ 491 w 491"/>
              <a:gd name="T15" fmla="*/ 397 h 649"/>
              <a:gd name="T16" fmla="*/ 470 w 491"/>
              <a:gd name="T17" fmla="*/ 358 h 649"/>
              <a:gd name="T18" fmla="*/ 455 w 491"/>
              <a:gd name="T19" fmla="*/ 325 h 649"/>
              <a:gd name="T20" fmla="*/ 449 w 491"/>
              <a:gd name="T21" fmla="*/ 287 h 649"/>
              <a:gd name="T22" fmla="*/ 418 w 491"/>
              <a:gd name="T23" fmla="*/ 250 h 649"/>
              <a:gd name="T24" fmla="*/ 395 w 491"/>
              <a:gd name="T25" fmla="*/ 260 h 649"/>
              <a:gd name="T26" fmla="*/ 374 w 491"/>
              <a:gd name="T27" fmla="*/ 271 h 649"/>
              <a:gd name="T28" fmla="*/ 364 w 491"/>
              <a:gd name="T29" fmla="*/ 312 h 649"/>
              <a:gd name="T30" fmla="*/ 343 w 491"/>
              <a:gd name="T31" fmla="*/ 316 h 649"/>
              <a:gd name="T32" fmla="*/ 310 w 491"/>
              <a:gd name="T33" fmla="*/ 337 h 649"/>
              <a:gd name="T34" fmla="*/ 299 w 491"/>
              <a:gd name="T35" fmla="*/ 310 h 649"/>
              <a:gd name="T36" fmla="*/ 303 w 491"/>
              <a:gd name="T37" fmla="*/ 275 h 649"/>
              <a:gd name="T38" fmla="*/ 326 w 491"/>
              <a:gd name="T39" fmla="*/ 267 h 649"/>
              <a:gd name="T40" fmla="*/ 333 w 491"/>
              <a:gd name="T41" fmla="*/ 248 h 649"/>
              <a:gd name="T42" fmla="*/ 335 w 491"/>
              <a:gd name="T43" fmla="*/ 225 h 649"/>
              <a:gd name="T44" fmla="*/ 353 w 491"/>
              <a:gd name="T45" fmla="*/ 210 h 649"/>
              <a:gd name="T46" fmla="*/ 355 w 491"/>
              <a:gd name="T47" fmla="*/ 154 h 649"/>
              <a:gd name="T48" fmla="*/ 329 w 491"/>
              <a:gd name="T49" fmla="*/ 113 h 649"/>
              <a:gd name="T50" fmla="*/ 324 w 491"/>
              <a:gd name="T51" fmla="*/ 90 h 649"/>
              <a:gd name="T52" fmla="*/ 337 w 491"/>
              <a:gd name="T53" fmla="*/ 75 h 649"/>
              <a:gd name="T54" fmla="*/ 283 w 491"/>
              <a:gd name="T55" fmla="*/ 48 h 649"/>
              <a:gd name="T56" fmla="*/ 260 w 491"/>
              <a:gd name="T57" fmla="*/ 34 h 649"/>
              <a:gd name="T58" fmla="*/ 229 w 491"/>
              <a:gd name="T59" fmla="*/ 19 h 649"/>
              <a:gd name="T60" fmla="*/ 174 w 491"/>
              <a:gd name="T61" fmla="*/ 2 h 649"/>
              <a:gd name="T62" fmla="*/ 154 w 491"/>
              <a:gd name="T63" fmla="*/ 13 h 649"/>
              <a:gd name="T64" fmla="*/ 131 w 491"/>
              <a:gd name="T65" fmla="*/ 44 h 649"/>
              <a:gd name="T66" fmla="*/ 152 w 491"/>
              <a:gd name="T67" fmla="*/ 57 h 649"/>
              <a:gd name="T68" fmla="*/ 148 w 491"/>
              <a:gd name="T69" fmla="*/ 67 h 649"/>
              <a:gd name="T70" fmla="*/ 141 w 491"/>
              <a:gd name="T71" fmla="*/ 86 h 649"/>
              <a:gd name="T72" fmla="*/ 127 w 491"/>
              <a:gd name="T73" fmla="*/ 90 h 649"/>
              <a:gd name="T74" fmla="*/ 114 w 491"/>
              <a:gd name="T75" fmla="*/ 136 h 649"/>
              <a:gd name="T76" fmla="*/ 123 w 491"/>
              <a:gd name="T77" fmla="*/ 161 h 649"/>
              <a:gd name="T78" fmla="*/ 112 w 491"/>
              <a:gd name="T79" fmla="*/ 160 h 649"/>
              <a:gd name="T80" fmla="*/ 102 w 491"/>
              <a:gd name="T81" fmla="*/ 169 h 649"/>
              <a:gd name="T82" fmla="*/ 85 w 491"/>
              <a:gd name="T83" fmla="*/ 169 h 649"/>
              <a:gd name="T84" fmla="*/ 85 w 491"/>
              <a:gd name="T85" fmla="*/ 113 h 649"/>
              <a:gd name="T86" fmla="*/ 68 w 491"/>
              <a:gd name="T87" fmla="*/ 136 h 649"/>
              <a:gd name="T88" fmla="*/ 48 w 491"/>
              <a:gd name="T89" fmla="*/ 156 h 649"/>
              <a:gd name="T90" fmla="*/ 39 w 491"/>
              <a:gd name="T91" fmla="*/ 158 h 649"/>
              <a:gd name="T92" fmla="*/ 43 w 491"/>
              <a:gd name="T93" fmla="*/ 183 h 649"/>
              <a:gd name="T94" fmla="*/ 25 w 491"/>
              <a:gd name="T95" fmla="*/ 192 h 649"/>
              <a:gd name="T96" fmla="*/ 33 w 491"/>
              <a:gd name="T97" fmla="*/ 221 h 649"/>
              <a:gd name="T98" fmla="*/ 18 w 491"/>
              <a:gd name="T99" fmla="*/ 267 h 649"/>
              <a:gd name="T100" fmla="*/ 0 w 491"/>
              <a:gd name="T101" fmla="*/ 293 h 649"/>
              <a:gd name="T102" fmla="*/ 10 w 491"/>
              <a:gd name="T103" fmla="*/ 316 h 649"/>
              <a:gd name="T104" fmla="*/ 10 w 491"/>
              <a:gd name="T105" fmla="*/ 352 h 649"/>
              <a:gd name="T106" fmla="*/ 14 w 491"/>
              <a:gd name="T107" fmla="*/ 381 h 649"/>
              <a:gd name="T108" fmla="*/ 50 w 491"/>
              <a:gd name="T109" fmla="*/ 445 h 649"/>
              <a:gd name="T110" fmla="*/ 52 w 491"/>
              <a:gd name="T111" fmla="*/ 499 h 649"/>
              <a:gd name="T112" fmla="*/ 52 w 491"/>
              <a:gd name="T113" fmla="*/ 512 h 649"/>
              <a:gd name="T114" fmla="*/ 50 w 491"/>
              <a:gd name="T115" fmla="*/ 539 h 649"/>
              <a:gd name="T116" fmla="*/ 54 w 491"/>
              <a:gd name="T117" fmla="*/ 576 h 649"/>
              <a:gd name="T118" fmla="*/ 29 w 491"/>
              <a:gd name="T119" fmla="*/ 614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1" h="649">
                <a:moveTo>
                  <a:pt x="225" y="626"/>
                </a:moveTo>
                <a:lnTo>
                  <a:pt x="381" y="609"/>
                </a:lnTo>
                <a:lnTo>
                  <a:pt x="381" y="609"/>
                </a:lnTo>
                <a:lnTo>
                  <a:pt x="389" y="601"/>
                </a:lnTo>
                <a:lnTo>
                  <a:pt x="393" y="593"/>
                </a:lnTo>
                <a:lnTo>
                  <a:pt x="397" y="583"/>
                </a:lnTo>
                <a:lnTo>
                  <a:pt x="397" y="583"/>
                </a:lnTo>
                <a:lnTo>
                  <a:pt x="401" y="572"/>
                </a:lnTo>
                <a:lnTo>
                  <a:pt x="403" y="568"/>
                </a:lnTo>
                <a:lnTo>
                  <a:pt x="407" y="568"/>
                </a:lnTo>
                <a:lnTo>
                  <a:pt x="407" y="568"/>
                </a:lnTo>
                <a:lnTo>
                  <a:pt x="408" y="566"/>
                </a:lnTo>
                <a:lnTo>
                  <a:pt x="408" y="566"/>
                </a:lnTo>
                <a:lnTo>
                  <a:pt x="412" y="560"/>
                </a:lnTo>
                <a:lnTo>
                  <a:pt x="412" y="553"/>
                </a:lnTo>
                <a:lnTo>
                  <a:pt x="412" y="553"/>
                </a:lnTo>
                <a:lnTo>
                  <a:pt x="414" y="547"/>
                </a:lnTo>
                <a:lnTo>
                  <a:pt x="416" y="541"/>
                </a:lnTo>
                <a:lnTo>
                  <a:pt x="416" y="541"/>
                </a:lnTo>
                <a:lnTo>
                  <a:pt x="418" y="537"/>
                </a:lnTo>
                <a:lnTo>
                  <a:pt x="420" y="533"/>
                </a:lnTo>
                <a:lnTo>
                  <a:pt x="420" y="533"/>
                </a:lnTo>
                <a:lnTo>
                  <a:pt x="422" y="528"/>
                </a:lnTo>
                <a:lnTo>
                  <a:pt x="426" y="522"/>
                </a:lnTo>
                <a:lnTo>
                  <a:pt x="430" y="518"/>
                </a:lnTo>
                <a:lnTo>
                  <a:pt x="433" y="516"/>
                </a:lnTo>
                <a:lnTo>
                  <a:pt x="433" y="516"/>
                </a:lnTo>
                <a:lnTo>
                  <a:pt x="435" y="514"/>
                </a:lnTo>
                <a:lnTo>
                  <a:pt x="435" y="512"/>
                </a:lnTo>
                <a:lnTo>
                  <a:pt x="435" y="512"/>
                </a:lnTo>
                <a:lnTo>
                  <a:pt x="437" y="508"/>
                </a:lnTo>
                <a:lnTo>
                  <a:pt x="439" y="504"/>
                </a:lnTo>
                <a:lnTo>
                  <a:pt x="439" y="504"/>
                </a:lnTo>
                <a:lnTo>
                  <a:pt x="443" y="497"/>
                </a:lnTo>
                <a:lnTo>
                  <a:pt x="445" y="489"/>
                </a:lnTo>
                <a:lnTo>
                  <a:pt x="445" y="489"/>
                </a:lnTo>
                <a:lnTo>
                  <a:pt x="445" y="483"/>
                </a:lnTo>
                <a:lnTo>
                  <a:pt x="445" y="483"/>
                </a:lnTo>
                <a:lnTo>
                  <a:pt x="447" y="476"/>
                </a:lnTo>
                <a:lnTo>
                  <a:pt x="449" y="470"/>
                </a:lnTo>
                <a:lnTo>
                  <a:pt x="453" y="464"/>
                </a:lnTo>
                <a:lnTo>
                  <a:pt x="460" y="462"/>
                </a:lnTo>
                <a:lnTo>
                  <a:pt x="460" y="462"/>
                </a:lnTo>
                <a:lnTo>
                  <a:pt x="476" y="462"/>
                </a:lnTo>
                <a:lnTo>
                  <a:pt x="476" y="462"/>
                </a:lnTo>
                <a:lnTo>
                  <a:pt x="482" y="462"/>
                </a:lnTo>
                <a:lnTo>
                  <a:pt x="487" y="460"/>
                </a:lnTo>
                <a:lnTo>
                  <a:pt x="487" y="460"/>
                </a:lnTo>
                <a:lnTo>
                  <a:pt x="489" y="456"/>
                </a:lnTo>
                <a:lnTo>
                  <a:pt x="489" y="454"/>
                </a:lnTo>
                <a:lnTo>
                  <a:pt x="489" y="454"/>
                </a:lnTo>
                <a:lnTo>
                  <a:pt x="491" y="437"/>
                </a:lnTo>
                <a:lnTo>
                  <a:pt x="491" y="437"/>
                </a:lnTo>
                <a:lnTo>
                  <a:pt x="491" y="427"/>
                </a:lnTo>
                <a:lnTo>
                  <a:pt x="491" y="427"/>
                </a:lnTo>
                <a:lnTo>
                  <a:pt x="491" y="397"/>
                </a:lnTo>
                <a:lnTo>
                  <a:pt x="491" y="397"/>
                </a:lnTo>
                <a:lnTo>
                  <a:pt x="487" y="393"/>
                </a:lnTo>
                <a:lnTo>
                  <a:pt x="482" y="385"/>
                </a:lnTo>
                <a:lnTo>
                  <a:pt x="482" y="385"/>
                </a:lnTo>
                <a:lnTo>
                  <a:pt x="482" y="385"/>
                </a:lnTo>
                <a:lnTo>
                  <a:pt x="482" y="385"/>
                </a:lnTo>
                <a:lnTo>
                  <a:pt x="470" y="358"/>
                </a:lnTo>
                <a:lnTo>
                  <a:pt x="464" y="341"/>
                </a:lnTo>
                <a:lnTo>
                  <a:pt x="464" y="341"/>
                </a:lnTo>
                <a:lnTo>
                  <a:pt x="460" y="339"/>
                </a:lnTo>
                <a:lnTo>
                  <a:pt x="460" y="339"/>
                </a:lnTo>
                <a:lnTo>
                  <a:pt x="459" y="337"/>
                </a:lnTo>
                <a:lnTo>
                  <a:pt x="455" y="333"/>
                </a:lnTo>
                <a:lnTo>
                  <a:pt x="455" y="325"/>
                </a:lnTo>
                <a:lnTo>
                  <a:pt x="457" y="316"/>
                </a:lnTo>
                <a:lnTo>
                  <a:pt x="457" y="316"/>
                </a:lnTo>
                <a:lnTo>
                  <a:pt x="459" y="308"/>
                </a:lnTo>
                <a:lnTo>
                  <a:pt x="459" y="302"/>
                </a:lnTo>
                <a:lnTo>
                  <a:pt x="457" y="296"/>
                </a:lnTo>
                <a:lnTo>
                  <a:pt x="455" y="293"/>
                </a:lnTo>
                <a:lnTo>
                  <a:pt x="449" y="287"/>
                </a:lnTo>
                <a:lnTo>
                  <a:pt x="445" y="285"/>
                </a:lnTo>
                <a:lnTo>
                  <a:pt x="445" y="285"/>
                </a:lnTo>
                <a:lnTo>
                  <a:pt x="439" y="279"/>
                </a:lnTo>
                <a:lnTo>
                  <a:pt x="430" y="267"/>
                </a:lnTo>
                <a:lnTo>
                  <a:pt x="422" y="258"/>
                </a:lnTo>
                <a:lnTo>
                  <a:pt x="418" y="250"/>
                </a:lnTo>
                <a:lnTo>
                  <a:pt x="418" y="250"/>
                </a:lnTo>
                <a:lnTo>
                  <a:pt x="414" y="246"/>
                </a:lnTo>
                <a:lnTo>
                  <a:pt x="410" y="244"/>
                </a:lnTo>
                <a:lnTo>
                  <a:pt x="410" y="244"/>
                </a:lnTo>
                <a:lnTo>
                  <a:pt x="407" y="244"/>
                </a:lnTo>
                <a:lnTo>
                  <a:pt x="403" y="246"/>
                </a:lnTo>
                <a:lnTo>
                  <a:pt x="399" y="250"/>
                </a:lnTo>
                <a:lnTo>
                  <a:pt x="395" y="260"/>
                </a:lnTo>
                <a:lnTo>
                  <a:pt x="395" y="260"/>
                </a:lnTo>
                <a:lnTo>
                  <a:pt x="389" y="266"/>
                </a:lnTo>
                <a:lnTo>
                  <a:pt x="385" y="269"/>
                </a:lnTo>
                <a:lnTo>
                  <a:pt x="381" y="271"/>
                </a:lnTo>
                <a:lnTo>
                  <a:pt x="376" y="271"/>
                </a:lnTo>
                <a:lnTo>
                  <a:pt x="376" y="271"/>
                </a:lnTo>
                <a:lnTo>
                  <a:pt x="374" y="271"/>
                </a:lnTo>
                <a:lnTo>
                  <a:pt x="370" y="273"/>
                </a:lnTo>
                <a:lnTo>
                  <a:pt x="368" y="277"/>
                </a:lnTo>
                <a:lnTo>
                  <a:pt x="366" y="285"/>
                </a:lnTo>
                <a:lnTo>
                  <a:pt x="366" y="285"/>
                </a:lnTo>
                <a:lnTo>
                  <a:pt x="366" y="296"/>
                </a:lnTo>
                <a:lnTo>
                  <a:pt x="366" y="296"/>
                </a:lnTo>
                <a:lnTo>
                  <a:pt x="364" y="312"/>
                </a:lnTo>
                <a:lnTo>
                  <a:pt x="362" y="318"/>
                </a:lnTo>
                <a:lnTo>
                  <a:pt x="358" y="321"/>
                </a:lnTo>
                <a:lnTo>
                  <a:pt x="358" y="321"/>
                </a:lnTo>
                <a:lnTo>
                  <a:pt x="356" y="321"/>
                </a:lnTo>
                <a:lnTo>
                  <a:pt x="353" y="321"/>
                </a:lnTo>
                <a:lnTo>
                  <a:pt x="343" y="316"/>
                </a:lnTo>
                <a:lnTo>
                  <a:pt x="343" y="316"/>
                </a:lnTo>
                <a:lnTo>
                  <a:pt x="343" y="316"/>
                </a:lnTo>
                <a:lnTo>
                  <a:pt x="343" y="316"/>
                </a:lnTo>
                <a:lnTo>
                  <a:pt x="335" y="319"/>
                </a:lnTo>
                <a:lnTo>
                  <a:pt x="329" y="323"/>
                </a:lnTo>
                <a:lnTo>
                  <a:pt x="318" y="331"/>
                </a:lnTo>
                <a:lnTo>
                  <a:pt x="318" y="331"/>
                </a:lnTo>
                <a:lnTo>
                  <a:pt x="310" y="337"/>
                </a:lnTo>
                <a:lnTo>
                  <a:pt x="306" y="337"/>
                </a:lnTo>
                <a:lnTo>
                  <a:pt x="304" y="335"/>
                </a:lnTo>
                <a:lnTo>
                  <a:pt x="304" y="335"/>
                </a:lnTo>
                <a:lnTo>
                  <a:pt x="301" y="333"/>
                </a:lnTo>
                <a:lnTo>
                  <a:pt x="299" y="329"/>
                </a:lnTo>
                <a:lnTo>
                  <a:pt x="299" y="319"/>
                </a:lnTo>
                <a:lnTo>
                  <a:pt x="299" y="310"/>
                </a:lnTo>
                <a:lnTo>
                  <a:pt x="299" y="302"/>
                </a:lnTo>
                <a:lnTo>
                  <a:pt x="299" y="302"/>
                </a:lnTo>
                <a:lnTo>
                  <a:pt x="299" y="296"/>
                </a:lnTo>
                <a:lnTo>
                  <a:pt x="299" y="296"/>
                </a:lnTo>
                <a:lnTo>
                  <a:pt x="299" y="285"/>
                </a:lnTo>
                <a:lnTo>
                  <a:pt x="301" y="279"/>
                </a:lnTo>
                <a:lnTo>
                  <a:pt x="303" y="275"/>
                </a:lnTo>
                <a:lnTo>
                  <a:pt x="303" y="275"/>
                </a:lnTo>
                <a:lnTo>
                  <a:pt x="310" y="271"/>
                </a:lnTo>
                <a:lnTo>
                  <a:pt x="318" y="269"/>
                </a:lnTo>
                <a:lnTo>
                  <a:pt x="318" y="269"/>
                </a:lnTo>
                <a:lnTo>
                  <a:pt x="322" y="269"/>
                </a:lnTo>
                <a:lnTo>
                  <a:pt x="326" y="267"/>
                </a:lnTo>
                <a:lnTo>
                  <a:pt x="326" y="267"/>
                </a:lnTo>
                <a:lnTo>
                  <a:pt x="328" y="266"/>
                </a:lnTo>
                <a:lnTo>
                  <a:pt x="329" y="260"/>
                </a:lnTo>
                <a:lnTo>
                  <a:pt x="329" y="260"/>
                </a:lnTo>
                <a:lnTo>
                  <a:pt x="329" y="252"/>
                </a:lnTo>
                <a:lnTo>
                  <a:pt x="333" y="248"/>
                </a:lnTo>
                <a:lnTo>
                  <a:pt x="333" y="248"/>
                </a:lnTo>
                <a:lnTo>
                  <a:pt x="333" y="248"/>
                </a:lnTo>
                <a:lnTo>
                  <a:pt x="335" y="246"/>
                </a:lnTo>
                <a:lnTo>
                  <a:pt x="335" y="246"/>
                </a:lnTo>
                <a:lnTo>
                  <a:pt x="335" y="240"/>
                </a:lnTo>
                <a:lnTo>
                  <a:pt x="335" y="237"/>
                </a:lnTo>
                <a:lnTo>
                  <a:pt x="335" y="237"/>
                </a:lnTo>
                <a:lnTo>
                  <a:pt x="333" y="229"/>
                </a:lnTo>
                <a:lnTo>
                  <a:pt x="335" y="225"/>
                </a:lnTo>
                <a:lnTo>
                  <a:pt x="337" y="221"/>
                </a:lnTo>
                <a:lnTo>
                  <a:pt x="337" y="221"/>
                </a:lnTo>
                <a:lnTo>
                  <a:pt x="345" y="219"/>
                </a:lnTo>
                <a:lnTo>
                  <a:pt x="345" y="219"/>
                </a:lnTo>
                <a:lnTo>
                  <a:pt x="349" y="215"/>
                </a:lnTo>
                <a:lnTo>
                  <a:pt x="353" y="210"/>
                </a:lnTo>
                <a:lnTo>
                  <a:pt x="353" y="210"/>
                </a:lnTo>
                <a:lnTo>
                  <a:pt x="353" y="188"/>
                </a:lnTo>
                <a:lnTo>
                  <a:pt x="353" y="175"/>
                </a:lnTo>
                <a:lnTo>
                  <a:pt x="353" y="175"/>
                </a:lnTo>
                <a:lnTo>
                  <a:pt x="353" y="173"/>
                </a:lnTo>
                <a:lnTo>
                  <a:pt x="353" y="173"/>
                </a:lnTo>
                <a:lnTo>
                  <a:pt x="353" y="167"/>
                </a:lnTo>
                <a:lnTo>
                  <a:pt x="355" y="154"/>
                </a:lnTo>
                <a:lnTo>
                  <a:pt x="355" y="154"/>
                </a:lnTo>
                <a:lnTo>
                  <a:pt x="355" y="146"/>
                </a:lnTo>
                <a:lnTo>
                  <a:pt x="349" y="135"/>
                </a:lnTo>
                <a:lnTo>
                  <a:pt x="341" y="121"/>
                </a:lnTo>
                <a:lnTo>
                  <a:pt x="335" y="117"/>
                </a:lnTo>
                <a:lnTo>
                  <a:pt x="329" y="113"/>
                </a:lnTo>
                <a:lnTo>
                  <a:pt x="329" y="113"/>
                </a:lnTo>
                <a:lnTo>
                  <a:pt x="322" y="111"/>
                </a:lnTo>
                <a:lnTo>
                  <a:pt x="320" y="108"/>
                </a:lnTo>
                <a:lnTo>
                  <a:pt x="318" y="104"/>
                </a:lnTo>
                <a:lnTo>
                  <a:pt x="318" y="100"/>
                </a:lnTo>
                <a:lnTo>
                  <a:pt x="318" y="100"/>
                </a:lnTo>
                <a:lnTo>
                  <a:pt x="320" y="96"/>
                </a:lnTo>
                <a:lnTo>
                  <a:pt x="324" y="90"/>
                </a:lnTo>
                <a:lnTo>
                  <a:pt x="329" y="88"/>
                </a:lnTo>
                <a:lnTo>
                  <a:pt x="337" y="86"/>
                </a:lnTo>
                <a:lnTo>
                  <a:pt x="337" y="86"/>
                </a:lnTo>
                <a:lnTo>
                  <a:pt x="339" y="84"/>
                </a:lnTo>
                <a:lnTo>
                  <a:pt x="339" y="82"/>
                </a:lnTo>
                <a:lnTo>
                  <a:pt x="339" y="82"/>
                </a:lnTo>
                <a:lnTo>
                  <a:pt x="337" y="75"/>
                </a:lnTo>
                <a:lnTo>
                  <a:pt x="329" y="65"/>
                </a:lnTo>
                <a:lnTo>
                  <a:pt x="322" y="59"/>
                </a:lnTo>
                <a:lnTo>
                  <a:pt x="314" y="55"/>
                </a:lnTo>
                <a:lnTo>
                  <a:pt x="304" y="52"/>
                </a:lnTo>
                <a:lnTo>
                  <a:pt x="295" y="50"/>
                </a:lnTo>
                <a:lnTo>
                  <a:pt x="295" y="50"/>
                </a:lnTo>
                <a:lnTo>
                  <a:pt x="283" y="48"/>
                </a:lnTo>
                <a:lnTo>
                  <a:pt x="277" y="46"/>
                </a:lnTo>
                <a:lnTo>
                  <a:pt x="274" y="42"/>
                </a:lnTo>
                <a:lnTo>
                  <a:pt x="272" y="38"/>
                </a:lnTo>
                <a:lnTo>
                  <a:pt x="272" y="38"/>
                </a:lnTo>
                <a:lnTo>
                  <a:pt x="270" y="36"/>
                </a:lnTo>
                <a:lnTo>
                  <a:pt x="266" y="34"/>
                </a:lnTo>
                <a:lnTo>
                  <a:pt x="260" y="34"/>
                </a:lnTo>
                <a:lnTo>
                  <a:pt x="247" y="36"/>
                </a:lnTo>
                <a:lnTo>
                  <a:pt x="247" y="36"/>
                </a:lnTo>
                <a:lnTo>
                  <a:pt x="245" y="36"/>
                </a:lnTo>
                <a:lnTo>
                  <a:pt x="245" y="36"/>
                </a:lnTo>
                <a:lnTo>
                  <a:pt x="243" y="30"/>
                </a:lnTo>
                <a:lnTo>
                  <a:pt x="235" y="23"/>
                </a:lnTo>
                <a:lnTo>
                  <a:pt x="229" y="19"/>
                </a:lnTo>
                <a:lnTo>
                  <a:pt x="222" y="17"/>
                </a:lnTo>
                <a:lnTo>
                  <a:pt x="212" y="15"/>
                </a:lnTo>
                <a:lnTo>
                  <a:pt x="199" y="13"/>
                </a:lnTo>
                <a:lnTo>
                  <a:pt x="199" y="13"/>
                </a:lnTo>
                <a:lnTo>
                  <a:pt x="189" y="11"/>
                </a:lnTo>
                <a:lnTo>
                  <a:pt x="179" y="7"/>
                </a:lnTo>
                <a:lnTo>
                  <a:pt x="174" y="2"/>
                </a:lnTo>
                <a:lnTo>
                  <a:pt x="174" y="2"/>
                </a:lnTo>
                <a:lnTo>
                  <a:pt x="170" y="0"/>
                </a:lnTo>
                <a:lnTo>
                  <a:pt x="170" y="0"/>
                </a:lnTo>
                <a:lnTo>
                  <a:pt x="166" y="2"/>
                </a:lnTo>
                <a:lnTo>
                  <a:pt x="160" y="7"/>
                </a:lnTo>
                <a:lnTo>
                  <a:pt x="160" y="7"/>
                </a:lnTo>
                <a:lnTo>
                  <a:pt x="154" y="13"/>
                </a:lnTo>
                <a:lnTo>
                  <a:pt x="154" y="13"/>
                </a:lnTo>
                <a:lnTo>
                  <a:pt x="150" y="15"/>
                </a:lnTo>
                <a:lnTo>
                  <a:pt x="150" y="15"/>
                </a:lnTo>
                <a:lnTo>
                  <a:pt x="137" y="29"/>
                </a:lnTo>
                <a:lnTo>
                  <a:pt x="131" y="36"/>
                </a:lnTo>
                <a:lnTo>
                  <a:pt x="131" y="40"/>
                </a:lnTo>
                <a:lnTo>
                  <a:pt x="131" y="44"/>
                </a:lnTo>
                <a:lnTo>
                  <a:pt x="131" y="44"/>
                </a:lnTo>
                <a:lnTo>
                  <a:pt x="133" y="48"/>
                </a:lnTo>
                <a:lnTo>
                  <a:pt x="137" y="52"/>
                </a:lnTo>
                <a:lnTo>
                  <a:pt x="143" y="54"/>
                </a:lnTo>
                <a:lnTo>
                  <a:pt x="150" y="55"/>
                </a:lnTo>
                <a:lnTo>
                  <a:pt x="150" y="55"/>
                </a:lnTo>
                <a:lnTo>
                  <a:pt x="152" y="57"/>
                </a:lnTo>
                <a:lnTo>
                  <a:pt x="152" y="57"/>
                </a:lnTo>
                <a:lnTo>
                  <a:pt x="154" y="59"/>
                </a:lnTo>
                <a:lnTo>
                  <a:pt x="154" y="61"/>
                </a:lnTo>
                <a:lnTo>
                  <a:pt x="154" y="63"/>
                </a:lnTo>
                <a:lnTo>
                  <a:pt x="154" y="63"/>
                </a:lnTo>
                <a:lnTo>
                  <a:pt x="152" y="65"/>
                </a:lnTo>
                <a:lnTo>
                  <a:pt x="148" y="67"/>
                </a:lnTo>
                <a:lnTo>
                  <a:pt x="135" y="67"/>
                </a:lnTo>
                <a:lnTo>
                  <a:pt x="135" y="67"/>
                </a:lnTo>
                <a:lnTo>
                  <a:pt x="133" y="69"/>
                </a:lnTo>
                <a:lnTo>
                  <a:pt x="131" y="71"/>
                </a:lnTo>
                <a:lnTo>
                  <a:pt x="131" y="71"/>
                </a:lnTo>
                <a:lnTo>
                  <a:pt x="133" y="77"/>
                </a:lnTo>
                <a:lnTo>
                  <a:pt x="141" y="86"/>
                </a:lnTo>
                <a:lnTo>
                  <a:pt x="141" y="86"/>
                </a:lnTo>
                <a:lnTo>
                  <a:pt x="143" y="88"/>
                </a:lnTo>
                <a:lnTo>
                  <a:pt x="143" y="92"/>
                </a:lnTo>
                <a:lnTo>
                  <a:pt x="143" y="92"/>
                </a:lnTo>
                <a:lnTo>
                  <a:pt x="139" y="92"/>
                </a:lnTo>
                <a:lnTo>
                  <a:pt x="135" y="92"/>
                </a:lnTo>
                <a:lnTo>
                  <a:pt x="127" y="90"/>
                </a:lnTo>
                <a:lnTo>
                  <a:pt x="114" y="84"/>
                </a:lnTo>
                <a:lnTo>
                  <a:pt x="114" y="84"/>
                </a:lnTo>
                <a:lnTo>
                  <a:pt x="110" y="102"/>
                </a:lnTo>
                <a:lnTo>
                  <a:pt x="110" y="115"/>
                </a:lnTo>
                <a:lnTo>
                  <a:pt x="112" y="129"/>
                </a:lnTo>
                <a:lnTo>
                  <a:pt x="112" y="129"/>
                </a:lnTo>
                <a:lnTo>
                  <a:pt x="114" y="136"/>
                </a:lnTo>
                <a:lnTo>
                  <a:pt x="120" y="144"/>
                </a:lnTo>
                <a:lnTo>
                  <a:pt x="120" y="144"/>
                </a:lnTo>
                <a:lnTo>
                  <a:pt x="123" y="152"/>
                </a:lnTo>
                <a:lnTo>
                  <a:pt x="125" y="156"/>
                </a:lnTo>
                <a:lnTo>
                  <a:pt x="125" y="158"/>
                </a:lnTo>
                <a:lnTo>
                  <a:pt x="125" y="158"/>
                </a:lnTo>
                <a:lnTo>
                  <a:pt x="123" y="161"/>
                </a:lnTo>
                <a:lnTo>
                  <a:pt x="120" y="161"/>
                </a:lnTo>
                <a:lnTo>
                  <a:pt x="120" y="161"/>
                </a:lnTo>
                <a:lnTo>
                  <a:pt x="116" y="161"/>
                </a:lnTo>
                <a:lnTo>
                  <a:pt x="112" y="160"/>
                </a:lnTo>
                <a:lnTo>
                  <a:pt x="112" y="160"/>
                </a:lnTo>
                <a:lnTo>
                  <a:pt x="112" y="160"/>
                </a:lnTo>
                <a:lnTo>
                  <a:pt x="112" y="160"/>
                </a:lnTo>
                <a:lnTo>
                  <a:pt x="110" y="160"/>
                </a:lnTo>
                <a:lnTo>
                  <a:pt x="110" y="160"/>
                </a:lnTo>
                <a:lnTo>
                  <a:pt x="106" y="165"/>
                </a:lnTo>
                <a:lnTo>
                  <a:pt x="104" y="167"/>
                </a:lnTo>
                <a:lnTo>
                  <a:pt x="104" y="167"/>
                </a:lnTo>
                <a:lnTo>
                  <a:pt x="102" y="169"/>
                </a:lnTo>
                <a:lnTo>
                  <a:pt x="102" y="169"/>
                </a:lnTo>
                <a:lnTo>
                  <a:pt x="100" y="167"/>
                </a:lnTo>
                <a:lnTo>
                  <a:pt x="100" y="154"/>
                </a:lnTo>
                <a:lnTo>
                  <a:pt x="100" y="154"/>
                </a:lnTo>
                <a:lnTo>
                  <a:pt x="93" y="163"/>
                </a:lnTo>
                <a:lnTo>
                  <a:pt x="89" y="167"/>
                </a:lnTo>
                <a:lnTo>
                  <a:pt x="85" y="169"/>
                </a:lnTo>
                <a:lnTo>
                  <a:pt x="85" y="169"/>
                </a:lnTo>
                <a:lnTo>
                  <a:pt x="83" y="167"/>
                </a:lnTo>
                <a:lnTo>
                  <a:pt x="83" y="167"/>
                </a:lnTo>
                <a:lnTo>
                  <a:pt x="81" y="160"/>
                </a:lnTo>
                <a:lnTo>
                  <a:pt x="83" y="140"/>
                </a:lnTo>
                <a:lnTo>
                  <a:pt x="83" y="140"/>
                </a:lnTo>
                <a:lnTo>
                  <a:pt x="85" y="121"/>
                </a:lnTo>
                <a:lnTo>
                  <a:pt x="85" y="113"/>
                </a:lnTo>
                <a:lnTo>
                  <a:pt x="83" y="109"/>
                </a:lnTo>
                <a:lnTo>
                  <a:pt x="83" y="109"/>
                </a:lnTo>
                <a:lnTo>
                  <a:pt x="83" y="109"/>
                </a:lnTo>
                <a:lnTo>
                  <a:pt x="83" y="109"/>
                </a:lnTo>
                <a:lnTo>
                  <a:pt x="79" y="113"/>
                </a:lnTo>
                <a:lnTo>
                  <a:pt x="75" y="119"/>
                </a:lnTo>
                <a:lnTo>
                  <a:pt x="68" y="136"/>
                </a:lnTo>
                <a:lnTo>
                  <a:pt x="68" y="136"/>
                </a:lnTo>
                <a:lnTo>
                  <a:pt x="66" y="140"/>
                </a:lnTo>
                <a:lnTo>
                  <a:pt x="62" y="144"/>
                </a:lnTo>
                <a:lnTo>
                  <a:pt x="54" y="150"/>
                </a:lnTo>
                <a:lnTo>
                  <a:pt x="54" y="150"/>
                </a:lnTo>
                <a:lnTo>
                  <a:pt x="50" y="152"/>
                </a:lnTo>
                <a:lnTo>
                  <a:pt x="48" y="156"/>
                </a:lnTo>
                <a:lnTo>
                  <a:pt x="48" y="160"/>
                </a:lnTo>
                <a:lnTo>
                  <a:pt x="48" y="160"/>
                </a:lnTo>
                <a:lnTo>
                  <a:pt x="46" y="160"/>
                </a:lnTo>
                <a:lnTo>
                  <a:pt x="46" y="160"/>
                </a:lnTo>
                <a:lnTo>
                  <a:pt x="44" y="160"/>
                </a:lnTo>
                <a:lnTo>
                  <a:pt x="44" y="160"/>
                </a:lnTo>
                <a:lnTo>
                  <a:pt x="39" y="158"/>
                </a:lnTo>
                <a:lnTo>
                  <a:pt x="33" y="156"/>
                </a:lnTo>
                <a:lnTo>
                  <a:pt x="33" y="156"/>
                </a:lnTo>
                <a:lnTo>
                  <a:pt x="33" y="156"/>
                </a:lnTo>
                <a:lnTo>
                  <a:pt x="33" y="156"/>
                </a:lnTo>
                <a:lnTo>
                  <a:pt x="33" y="161"/>
                </a:lnTo>
                <a:lnTo>
                  <a:pt x="35" y="167"/>
                </a:lnTo>
                <a:lnTo>
                  <a:pt x="43" y="183"/>
                </a:lnTo>
                <a:lnTo>
                  <a:pt x="43" y="183"/>
                </a:lnTo>
                <a:lnTo>
                  <a:pt x="44" y="187"/>
                </a:lnTo>
                <a:lnTo>
                  <a:pt x="43" y="190"/>
                </a:lnTo>
                <a:lnTo>
                  <a:pt x="43" y="190"/>
                </a:lnTo>
                <a:lnTo>
                  <a:pt x="41" y="192"/>
                </a:lnTo>
                <a:lnTo>
                  <a:pt x="37" y="194"/>
                </a:lnTo>
                <a:lnTo>
                  <a:pt x="25" y="192"/>
                </a:lnTo>
                <a:lnTo>
                  <a:pt x="25" y="192"/>
                </a:lnTo>
                <a:lnTo>
                  <a:pt x="23" y="202"/>
                </a:lnTo>
                <a:lnTo>
                  <a:pt x="25" y="208"/>
                </a:lnTo>
                <a:lnTo>
                  <a:pt x="29" y="214"/>
                </a:lnTo>
                <a:lnTo>
                  <a:pt x="29" y="214"/>
                </a:lnTo>
                <a:lnTo>
                  <a:pt x="31" y="217"/>
                </a:lnTo>
                <a:lnTo>
                  <a:pt x="33" y="221"/>
                </a:lnTo>
                <a:lnTo>
                  <a:pt x="31" y="231"/>
                </a:lnTo>
                <a:lnTo>
                  <a:pt x="27" y="239"/>
                </a:lnTo>
                <a:lnTo>
                  <a:pt x="25" y="244"/>
                </a:lnTo>
                <a:lnTo>
                  <a:pt x="25" y="244"/>
                </a:lnTo>
                <a:lnTo>
                  <a:pt x="23" y="254"/>
                </a:lnTo>
                <a:lnTo>
                  <a:pt x="18" y="267"/>
                </a:lnTo>
                <a:lnTo>
                  <a:pt x="18" y="267"/>
                </a:lnTo>
                <a:lnTo>
                  <a:pt x="16" y="275"/>
                </a:lnTo>
                <a:lnTo>
                  <a:pt x="16" y="275"/>
                </a:lnTo>
                <a:lnTo>
                  <a:pt x="10" y="283"/>
                </a:lnTo>
                <a:lnTo>
                  <a:pt x="6" y="287"/>
                </a:lnTo>
                <a:lnTo>
                  <a:pt x="6" y="287"/>
                </a:lnTo>
                <a:lnTo>
                  <a:pt x="4" y="287"/>
                </a:lnTo>
                <a:lnTo>
                  <a:pt x="0" y="293"/>
                </a:lnTo>
                <a:lnTo>
                  <a:pt x="0" y="293"/>
                </a:lnTo>
                <a:lnTo>
                  <a:pt x="0" y="296"/>
                </a:lnTo>
                <a:lnTo>
                  <a:pt x="2" y="302"/>
                </a:lnTo>
                <a:lnTo>
                  <a:pt x="2" y="302"/>
                </a:lnTo>
                <a:lnTo>
                  <a:pt x="6" y="308"/>
                </a:lnTo>
                <a:lnTo>
                  <a:pt x="6" y="308"/>
                </a:lnTo>
                <a:lnTo>
                  <a:pt x="10" y="316"/>
                </a:lnTo>
                <a:lnTo>
                  <a:pt x="10" y="325"/>
                </a:lnTo>
                <a:lnTo>
                  <a:pt x="10" y="325"/>
                </a:lnTo>
                <a:lnTo>
                  <a:pt x="10" y="325"/>
                </a:lnTo>
                <a:lnTo>
                  <a:pt x="10" y="335"/>
                </a:lnTo>
                <a:lnTo>
                  <a:pt x="10" y="335"/>
                </a:lnTo>
                <a:lnTo>
                  <a:pt x="10" y="343"/>
                </a:lnTo>
                <a:lnTo>
                  <a:pt x="10" y="352"/>
                </a:lnTo>
                <a:lnTo>
                  <a:pt x="8" y="354"/>
                </a:lnTo>
                <a:lnTo>
                  <a:pt x="8" y="354"/>
                </a:lnTo>
                <a:lnTo>
                  <a:pt x="8" y="362"/>
                </a:lnTo>
                <a:lnTo>
                  <a:pt x="6" y="368"/>
                </a:lnTo>
                <a:lnTo>
                  <a:pt x="8" y="375"/>
                </a:lnTo>
                <a:lnTo>
                  <a:pt x="14" y="381"/>
                </a:lnTo>
                <a:lnTo>
                  <a:pt x="14" y="381"/>
                </a:lnTo>
                <a:lnTo>
                  <a:pt x="21" y="393"/>
                </a:lnTo>
                <a:lnTo>
                  <a:pt x="29" y="406"/>
                </a:lnTo>
                <a:lnTo>
                  <a:pt x="39" y="425"/>
                </a:lnTo>
                <a:lnTo>
                  <a:pt x="39" y="425"/>
                </a:lnTo>
                <a:lnTo>
                  <a:pt x="43" y="429"/>
                </a:lnTo>
                <a:lnTo>
                  <a:pt x="46" y="437"/>
                </a:lnTo>
                <a:lnTo>
                  <a:pt x="50" y="445"/>
                </a:lnTo>
                <a:lnTo>
                  <a:pt x="52" y="456"/>
                </a:lnTo>
                <a:lnTo>
                  <a:pt x="52" y="462"/>
                </a:lnTo>
                <a:lnTo>
                  <a:pt x="52" y="462"/>
                </a:lnTo>
                <a:lnTo>
                  <a:pt x="50" y="481"/>
                </a:lnTo>
                <a:lnTo>
                  <a:pt x="52" y="495"/>
                </a:lnTo>
                <a:lnTo>
                  <a:pt x="52" y="495"/>
                </a:lnTo>
                <a:lnTo>
                  <a:pt x="52" y="499"/>
                </a:lnTo>
                <a:lnTo>
                  <a:pt x="50" y="503"/>
                </a:lnTo>
                <a:lnTo>
                  <a:pt x="50" y="503"/>
                </a:lnTo>
                <a:lnTo>
                  <a:pt x="50" y="506"/>
                </a:lnTo>
                <a:lnTo>
                  <a:pt x="50" y="510"/>
                </a:lnTo>
                <a:lnTo>
                  <a:pt x="50" y="510"/>
                </a:lnTo>
                <a:lnTo>
                  <a:pt x="52" y="512"/>
                </a:lnTo>
                <a:lnTo>
                  <a:pt x="52" y="512"/>
                </a:lnTo>
                <a:lnTo>
                  <a:pt x="56" y="516"/>
                </a:lnTo>
                <a:lnTo>
                  <a:pt x="58" y="522"/>
                </a:lnTo>
                <a:lnTo>
                  <a:pt x="58" y="522"/>
                </a:lnTo>
                <a:lnTo>
                  <a:pt x="54" y="526"/>
                </a:lnTo>
                <a:lnTo>
                  <a:pt x="50" y="531"/>
                </a:lnTo>
                <a:lnTo>
                  <a:pt x="50" y="531"/>
                </a:lnTo>
                <a:lnTo>
                  <a:pt x="50" y="539"/>
                </a:lnTo>
                <a:lnTo>
                  <a:pt x="54" y="549"/>
                </a:lnTo>
                <a:lnTo>
                  <a:pt x="54" y="549"/>
                </a:lnTo>
                <a:lnTo>
                  <a:pt x="56" y="555"/>
                </a:lnTo>
                <a:lnTo>
                  <a:pt x="56" y="562"/>
                </a:lnTo>
                <a:lnTo>
                  <a:pt x="56" y="570"/>
                </a:lnTo>
                <a:lnTo>
                  <a:pt x="54" y="576"/>
                </a:lnTo>
                <a:lnTo>
                  <a:pt x="54" y="576"/>
                </a:lnTo>
                <a:lnTo>
                  <a:pt x="46" y="582"/>
                </a:lnTo>
                <a:lnTo>
                  <a:pt x="46" y="582"/>
                </a:lnTo>
                <a:lnTo>
                  <a:pt x="39" y="587"/>
                </a:lnTo>
                <a:lnTo>
                  <a:pt x="39" y="587"/>
                </a:lnTo>
                <a:lnTo>
                  <a:pt x="37" y="593"/>
                </a:lnTo>
                <a:lnTo>
                  <a:pt x="33" y="601"/>
                </a:lnTo>
                <a:lnTo>
                  <a:pt x="29" y="614"/>
                </a:lnTo>
                <a:lnTo>
                  <a:pt x="29" y="614"/>
                </a:lnTo>
                <a:lnTo>
                  <a:pt x="19" y="649"/>
                </a:lnTo>
                <a:lnTo>
                  <a:pt x="225" y="626"/>
                </a:lnTo>
                <a:lnTo>
                  <a:pt x="225" y="626"/>
                </a:lnTo>
                <a:lnTo>
                  <a:pt x="225" y="626"/>
                </a:lnTo>
                <a:lnTo>
                  <a:pt x="225" y="626"/>
                </a:lnTo>
                <a:close/>
              </a:path>
            </a:pathLst>
          </a:custGeom>
          <a:solidFill>
            <a:srgbClr val="02798A"/>
          </a:solidFill>
          <a:ln w="9525">
            <a:solidFill>
              <a:schemeClr val="bg1">
                <a:lumMod val="50000"/>
              </a:schemeClr>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52" name="Freeform 96">
            <a:extLst>
              <a:ext uri="{FF2B5EF4-FFF2-40B4-BE49-F238E27FC236}">
                <a16:creationId xmlns:a16="http://schemas.microsoft.com/office/drawing/2014/main" id="{6935DEA5-E2CC-554D-C526-DE0B47554072}"/>
              </a:ext>
            </a:extLst>
          </p:cNvPr>
          <p:cNvSpPr>
            <a:spLocks/>
          </p:cNvSpPr>
          <p:nvPr/>
        </p:nvSpPr>
        <p:spPr bwMode="auto">
          <a:xfrm>
            <a:off x="9952775" y="3519923"/>
            <a:ext cx="716574" cy="367551"/>
          </a:xfrm>
          <a:custGeom>
            <a:avLst/>
            <a:gdLst>
              <a:gd name="T0" fmla="*/ 803 w 911"/>
              <a:gd name="T1" fmla="*/ 325 h 456"/>
              <a:gd name="T2" fmla="*/ 820 w 911"/>
              <a:gd name="T3" fmla="*/ 295 h 456"/>
              <a:gd name="T4" fmla="*/ 853 w 911"/>
              <a:gd name="T5" fmla="*/ 256 h 456"/>
              <a:gd name="T6" fmla="*/ 907 w 911"/>
              <a:gd name="T7" fmla="*/ 219 h 456"/>
              <a:gd name="T8" fmla="*/ 901 w 911"/>
              <a:gd name="T9" fmla="*/ 206 h 456"/>
              <a:gd name="T10" fmla="*/ 832 w 911"/>
              <a:gd name="T11" fmla="*/ 135 h 456"/>
              <a:gd name="T12" fmla="*/ 824 w 911"/>
              <a:gd name="T13" fmla="*/ 86 h 456"/>
              <a:gd name="T14" fmla="*/ 799 w 911"/>
              <a:gd name="T15" fmla="*/ 69 h 456"/>
              <a:gd name="T16" fmla="*/ 778 w 911"/>
              <a:gd name="T17" fmla="*/ 44 h 456"/>
              <a:gd name="T18" fmla="*/ 763 w 911"/>
              <a:gd name="T19" fmla="*/ 40 h 456"/>
              <a:gd name="T20" fmla="*/ 730 w 911"/>
              <a:gd name="T21" fmla="*/ 59 h 456"/>
              <a:gd name="T22" fmla="*/ 699 w 911"/>
              <a:gd name="T23" fmla="*/ 54 h 456"/>
              <a:gd name="T24" fmla="*/ 674 w 911"/>
              <a:gd name="T25" fmla="*/ 57 h 456"/>
              <a:gd name="T26" fmla="*/ 624 w 911"/>
              <a:gd name="T27" fmla="*/ 44 h 456"/>
              <a:gd name="T28" fmla="*/ 589 w 911"/>
              <a:gd name="T29" fmla="*/ 15 h 456"/>
              <a:gd name="T30" fmla="*/ 555 w 911"/>
              <a:gd name="T31" fmla="*/ 0 h 456"/>
              <a:gd name="T32" fmla="*/ 528 w 911"/>
              <a:gd name="T33" fmla="*/ 7 h 456"/>
              <a:gd name="T34" fmla="*/ 537 w 911"/>
              <a:gd name="T35" fmla="*/ 23 h 456"/>
              <a:gd name="T36" fmla="*/ 545 w 911"/>
              <a:gd name="T37" fmla="*/ 48 h 456"/>
              <a:gd name="T38" fmla="*/ 533 w 911"/>
              <a:gd name="T39" fmla="*/ 63 h 456"/>
              <a:gd name="T40" fmla="*/ 508 w 911"/>
              <a:gd name="T41" fmla="*/ 75 h 456"/>
              <a:gd name="T42" fmla="*/ 483 w 911"/>
              <a:gd name="T43" fmla="*/ 73 h 456"/>
              <a:gd name="T44" fmla="*/ 460 w 911"/>
              <a:gd name="T45" fmla="*/ 79 h 456"/>
              <a:gd name="T46" fmla="*/ 470 w 911"/>
              <a:gd name="T47" fmla="*/ 104 h 456"/>
              <a:gd name="T48" fmla="*/ 454 w 911"/>
              <a:gd name="T49" fmla="*/ 117 h 456"/>
              <a:gd name="T50" fmla="*/ 451 w 911"/>
              <a:gd name="T51" fmla="*/ 146 h 456"/>
              <a:gd name="T52" fmla="*/ 443 w 911"/>
              <a:gd name="T53" fmla="*/ 156 h 456"/>
              <a:gd name="T54" fmla="*/ 427 w 911"/>
              <a:gd name="T55" fmla="*/ 152 h 456"/>
              <a:gd name="T56" fmla="*/ 418 w 911"/>
              <a:gd name="T57" fmla="*/ 167 h 456"/>
              <a:gd name="T58" fmla="*/ 420 w 911"/>
              <a:gd name="T59" fmla="*/ 183 h 456"/>
              <a:gd name="T60" fmla="*/ 399 w 911"/>
              <a:gd name="T61" fmla="*/ 200 h 456"/>
              <a:gd name="T62" fmla="*/ 374 w 911"/>
              <a:gd name="T63" fmla="*/ 183 h 456"/>
              <a:gd name="T64" fmla="*/ 350 w 911"/>
              <a:gd name="T65" fmla="*/ 187 h 456"/>
              <a:gd name="T66" fmla="*/ 314 w 911"/>
              <a:gd name="T67" fmla="*/ 212 h 456"/>
              <a:gd name="T68" fmla="*/ 289 w 911"/>
              <a:gd name="T69" fmla="*/ 221 h 456"/>
              <a:gd name="T70" fmla="*/ 271 w 911"/>
              <a:gd name="T71" fmla="*/ 242 h 456"/>
              <a:gd name="T72" fmla="*/ 223 w 911"/>
              <a:gd name="T73" fmla="*/ 225 h 456"/>
              <a:gd name="T74" fmla="*/ 208 w 911"/>
              <a:gd name="T75" fmla="*/ 219 h 456"/>
              <a:gd name="T76" fmla="*/ 206 w 911"/>
              <a:gd name="T77" fmla="*/ 235 h 456"/>
              <a:gd name="T78" fmla="*/ 183 w 911"/>
              <a:gd name="T79" fmla="*/ 227 h 456"/>
              <a:gd name="T80" fmla="*/ 173 w 911"/>
              <a:gd name="T81" fmla="*/ 237 h 456"/>
              <a:gd name="T82" fmla="*/ 154 w 911"/>
              <a:gd name="T83" fmla="*/ 254 h 456"/>
              <a:gd name="T84" fmla="*/ 156 w 911"/>
              <a:gd name="T85" fmla="*/ 281 h 456"/>
              <a:gd name="T86" fmla="*/ 154 w 911"/>
              <a:gd name="T87" fmla="*/ 300 h 456"/>
              <a:gd name="T88" fmla="*/ 125 w 911"/>
              <a:gd name="T89" fmla="*/ 306 h 456"/>
              <a:gd name="T90" fmla="*/ 106 w 911"/>
              <a:gd name="T91" fmla="*/ 318 h 456"/>
              <a:gd name="T92" fmla="*/ 123 w 911"/>
              <a:gd name="T93" fmla="*/ 348 h 456"/>
              <a:gd name="T94" fmla="*/ 114 w 911"/>
              <a:gd name="T95" fmla="*/ 364 h 456"/>
              <a:gd name="T96" fmla="*/ 94 w 911"/>
              <a:gd name="T97" fmla="*/ 356 h 456"/>
              <a:gd name="T98" fmla="*/ 63 w 911"/>
              <a:gd name="T99" fmla="*/ 343 h 456"/>
              <a:gd name="T100" fmla="*/ 42 w 911"/>
              <a:gd name="T101" fmla="*/ 347 h 456"/>
              <a:gd name="T102" fmla="*/ 33 w 911"/>
              <a:gd name="T103" fmla="*/ 377 h 456"/>
              <a:gd name="T104" fmla="*/ 38 w 911"/>
              <a:gd name="T105" fmla="*/ 389 h 456"/>
              <a:gd name="T106" fmla="*/ 33 w 911"/>
              <a:gd name="T107" fmla="*/ 416 h 456"/>
              <a:gd name="T108" fmla="*/ 31 w 911"/>
              <a:gd name="T109" fmla="*/ 433 h 456"/>
              <a:gd name="T110" fmla="*/ 23 w 911"/>
              <a:gd name="T111" fmla="*/ 445 h 456"/>
              <a:gd name="T112" fmla="*/ 6 w 911"/>
              <a:gd name="T113" fmla="*/ 451 h 456"/>
              <a:gd name="T114" fmla="*/ 164 w 911"/>
              <a:gd name="T115" fmla="*/ 431 h 456"/>
              <a:gd name="T116" fmla="*/ 191 w 911"/>
              <a:gd name="T117" fmla="*/ 414 h 456"/>
              <a:gd name="T118" fmla="*/ 202 w 911"/>
              <a:gd name="T119" fmla="*/ 422 h 456"/>
              <a:gd name="T120" fmla="*/ 782 w 911"/>
              <a:gd name="T121" fmla="*/ 34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1" h="456">
                <a:moveTo>
                  <a:pt x="782" y="347"/>
                </a:moveTo>
                <a:lnTo>
                  <a:pt x="782" y="347"/>
                </a:lnTo>
                <a:lnTo>
                  <a:pt x="789" y="337"/>
                </a:lnTo>
                <a:lnTo>
                  <a:pt x="799" y="329"/>
                </a:lnTo>
                <a:lnTo>
                  <a:pt x="799" y="329"/>
                </a:lnTo>
                <a:lnTo>
                  <a:pt x="803" y="325"/>
                </a:lnTo>
                <a:lnTo>
                  <a:pt x="803" y="325"/>
                </a:lnTo>
                <a:lnTo>
                  <a:pt x="811" y="320"/>
                </a:lnTo>
                <a:lnTo>
                  <a:pt x="811" y="320"/>
                </a:lnTo>
                <a:lnTo>
                  <a:pt x="815" y="316"/>
                </a:lnTo>
                <a:lnTo>
                  <a:pt x="816" y="308"/>
                </a:lnTo>
                <a:lnTo>
                  <a:pt x="816" y="308"/>
                </a:lnTo>
                <a:lnTo>
                  <a:pt x="820" y="295"/>
                </a:lnTo>
                <a:lnTo>
                  <a:pt x="820" y="295"/>
                </a:lnTo>
                <a:lnTo>
                  <a:pt x="822" y="289"/>
                </a:lnTo>
                <a:lnTo>
                  <a:pt x="826" y="283"/>
                </a:lnTo>
                <a:lnTo>
                  <a:pt x="836" y="273"/>
                </a:lnTo>
                <a:lnTo>
                  <a:pt x="836" y="273"/>
                </a:lnTo>
                <a:lnTo>
                  <a:pt x="840" y="268"/>
                </a:lnTo>
                <a:lnTo>
                  <a:pt x="840" y="268"/>
                </a:lnTo>
                <a:lnTo>
                  <a:pt x="853" y="256"/>
                </a:lnTo>
                <a:lnTo>
                  <a:pt x="874" y="242"/>
                </a:lnTo>
                <a:lnTo>
                  <a:pt x="874" y="242"/>
                </a:lnTo>
                <a:lnTo>
                  <a:pt x="876" y="241"/>
                </a:lnTo>
                <a:lnTo>
                  <a:pt x="876" y="241"/>
                </a:lnTo>
                <a:lnTo>
                  <a:pt x="899" y="225"/>
                </a:lnTo>
                <a:lnTo>
                  <a:pt x="899" y="225"/>
                </a:lnTo>
                <a:lnTo>
                  <a:pt x="907" y="219"/>
                </a:lnTo>
                <a:lnTo>
                  <a:pt x="911" y="215"/>
                </a:lnTo>
                <a:lnTo>
                  <a:pt x="911" y="214"/>
                </a:lnTo>
                <a:lnTo>
                  <a:pt x="911" y="214"/>
                </a:lnTo>
                <a:lnTo>
                  <a:pt x="911" y="208"/>
                </a:lnTo>
                <a:lnTo>
                  <a:pt x="911" y="208"/>
                </a:lnTo>
                <a:lnTo>
                  <a:pt x="907" y="206"/>
                </a:lnTo>
                <a:lnTo>
                  <a:pt x="901" y="206"/>
                </a:lnTo>
                <a:lnTo>
                  <a:pt x="901" y="206"/>
                </a:lnTo>
                <a:lnTo>
                  <a:pt x="892" y="204"/>
                </a:lnTo>
                <a:lnTo>
                  <a:pt x="886" y="200"/>
                </a:lnTo>
                <a:lnTo>
                  <a:pt x="880" y="194"/>
                </a:lnTo>
                <a:lnTo>
                  <a:pt x="880" y="194"/>
                </a:lnTo>
                <a:lnTo>
                  <a:pt x="832" y="135"/>
                </a:lnTo>
                <a:lnTo>
                  <a:pt x="832" y="135"/>
                </a:lnTo>
                <a:lnTo>
                  <a:pt x="828" y="129"/>
                </a:lnTo>
                <a:lnTo>
                  <a:pt x="824" y="121"/>
                </a:lnTo>
                <a:lnTo>
                  <a:pt x="824" y="111"/>
                </a:lnTo>
                <a:lnTo>
                  <a:pt x="824" y="100"/>
                </a:lnTo>
                <a:lnTo>
                  <a:pt x="824" y="100"/>
                </a:lnTo>
                <a:lnTo>
                  <a:pt x="826" y="92"/>
                </a:lnTo>
                <a:lnTo>
                  <a:pt x="824" y="86"/>
                </a:lnTo>
                <a:lnTo>
                  <a:pt x="822" y="79"/>
                </a:lnTo>
                <a:lnTo>
                  <a:pt x="822" y="79"/>
                </a:lnTo>
                <a:lnTo>
                  <a:pt x="820" y="77"/>
                </a:lnTo>
                <a:lnTo>
                  <a:pt x="820" y="77"/>
                </a:lnTo>
                <a:lnTo>
                  <a:pt x="811" y="73"/>
                </a:lnTo>
                <a:lnTo>
                  <a:pt x="799" y="69"/>
                </a:lnTo>
                <a:lnTo>
                  <a:pt x="799" y="69"/>
                </a:lnTo>
                <a:lnTo>
                  <a:pt x="795" y="67"/>
                </a:lnTo>
                <a:lnTo>
                  <a:pt x="795" y="67"/>
                </a:lnTo>
                <a:lnTo>
                  <a:pt x="791" y="65"/>
                </a:lnTo>
                <a:lnTo>
                  <a:pt x="789" y="61"/>
                </a:lnTo>
                <a:lnTo>
                  <a:pt x="784" y="52"/>
                </a:lnTo>
                <a:lnTo>
                  <a:pt x="784" y="52"/>
                </a:lnTo>
                <a:lnTo>
                  <a:pt x="778" y="44"/>
                </a:lnTo>
                <a:lnTo>
                  <a:pt x="778" y="44"/>
                </a:lnTo>
                <a:lnTo>
                  <a:pt x="776" y="42"/>
                </a:lnTo>
                <a:lnTo>
                  <a:pt x="772" y="40"/>
                </a:lnTo>
                <a:lnTo>
                  <a:pt x="766" y="38"/>
                </a:lnTo>
                <a:lnTo>
                  <a:pt x="766" y="38"/>
                </a:lnTo>
                <a:lnTo>
                  <a:pt x="763" y="40"/>
                </a:lnTo>
                <a:lnTo>
                  <a:pt x="763" y="40"/>
                </a:lnTo>
                <a:lnTo>
                  <a:pt x="759" y="46"/>
                </a:lnTo>
                <a:lnTo>
                  <a:pt x="753" y="50"/>
                </a:lnTo>
                <a:lnTo>
                  <a:pt x="753" y="50"/>
                </a:lnTo>
                <a:lnTo>
                  <a:pt x="745" y="56"/>
                </a:lnTo>
                <a:lnTo>
                  <a:pt x="745" y="56"/>
                </a:lnTo>
                <a:lnTo>
                  <a:pt x="737" y="57"/>
                </a:lnTo>
                <a:lnTo>
                  <a:pt x="730" y="59"/>
                </a:lnTo>
                <a:lnTo>
                  <a:pt x="714" y="59"/>
                </a:lnTo>
                <a:lnTo>
                  <a:pt x="714" y="59"/>
                </a:lnTo>
                <a:lnTo>
                  <a:pt x="711" y="59"/>
                </a:lnTo>
                <a:lnTo>
                  <a:pt x="707" y="56"/>
                </a:lnTo>
                <a:lnTo>
                  <a:pt x="707" y="56"/>
                </a:lnTo>
                <a:lnTo>
                  <a:pt x="701" y="54"/>
                </a:lnTo>
                <a:lnTo>
                  <a:pt x="699" y="54"/>
                </a:lnTo>
                <a:lnTo>
                  <a:pt x="697" y="56"/>
                </a:lnTo>
                <a:lnTo>
                  <a:pt x="697" y="56"/>
                </a:lnTo>
                <a:lnTo>
                  <a:pt x="691" y="59"/>
                </a:lnTo>
                <a:lnTo>
                  <a:pt x="685" y="61"/>
                </a:lnTo>
                <a:lnTo>
                  <a:pt x="682" y="61"/>
                </a:lnTo>
                <a:lnTo>
                  <a:pt x="678" y="59"/>
                </a:lnTo>
                <a:lnTo>
                  <a:pt x="674" y="57"/>
                </a:lnTo>
                <a:lnTo>
                  <a:pt x="674" y="57"/>
                </a:lnTo>
                <a:lnTo>
                  <a:pt x="657" y="50"/>
                </a:lnTo>
                <a:lnTo>
                  <a:pt x="657" y="50"/>
                </a:lnTo>
                <a:lnTo>
                  <a:pt x="643" y="48"/>
                </a:lnTo>
                <a:lnTo>
                  <a:pt x="643" y="48"/>
                </a:lnTo>
                <a:lnTo>
                  <a:pt x="626" y="44"/>
                </a:lnTo>
                <a:lnTo>
                  <a:pt x="624" y="44"/>
                </a:lnTo>
                <a:lnTo>
                  <a:pt x="624" y="44"/>
                </a:lnTo>
                <a:lnTo>
                  <a:pt x="612" y="40"/>
                </a:lnTo>
                <a:lnTo>
                  <a:pt x="607" y="36"/>
                </a:lnTo>
                <a:lnTo>
                  <a:pt x="601" y="29"/>
                </a:lnTo>
                <a:lnTo>
                  <a:pt x="601" y="29"/>
                </a:lnTo>
                <a:lnTo>
                  <a:pt x="595" y="21"/>
                </a:lnTo>
                <a:lnTo>
                  <a:pt x="589" y="15"/>
                </a:lnTo>
                <a:lnTo>
                  <a:pt x="578" y="5"/>
                </a:lnTo>
                <a:lnTo>
                  <a:pt x="576" y="4"/>
                </a:lnTo>
                <a:lnTo>
                  <a:pt x="576" y="4"/>
                </a:lnTo>
                <a:lnTo>
                  <a:pt x="570" y="2"/>
                </a:lnTo>
                <a:lnTo>
                  <a:pt x="564" y="0"/>
                </a:lnTo>
                <a:lnTo>
                  <a:pt x="555" y="0"/>
                </a:lnTo>
                <a:lnTo>
                  <a:pt x="555" y="0"/>
                </a:lnTo>
                <a:lnTo>
                  <a:pt x="549" y="0"/>
                </a:lnTo>
                <a:lnTo>
                  <a:pt x="549" y="0"/>
                </a:lnTo>
                <a:lnTo>
                  <a:pt x="541" y="0"/>
                </a:lnTo>
                <a:lnTo>
                  <a:pt x="529" y="5"/>
                </a:lnTo>
                <a:lnTo>
                  <a:pt x="529" y="5"/>
                </a:lnTo>
                <a:lnTo>
                  <a:pt x="528" y="7"/>
                </a:lnTo>
                <a:lnTo>
                  <a:pt x="528" y="7"/>
                </a:lnTo>
                <a:lnTo>
                  <a:pt x="529" y="11"/>
                </a:lnTo>
                <a:lnTo>
                  <a:pt x="533" y="13"/>
                </a:lnTo>
                <a:lnTo>
                  <a:pt x="533" y="13"/>
                </a:lnTo>
                <a:lnTo>
                  <a:pt x="537" y="19"/>
                </a:lnTo>
                <a:lnTo>
                  <a:pt x="539" y="21"/>
                </a:lnTo>
                <a:lnTo>
                  <a:pt x="537" y="23"/>
                </a:lnTo>
                <a:lnTo>
                  <a:pt x="537" y="23"/>
                </a:lnTo>
                <a:lnTo>
                  <a:pt x="537" y="29"/>
                </a:lnTo>
                <a:lnTo>
                  <a:pt x="537" y="34"/>
                </a:lnTo>
                <a:lnTo>
                  <a:pt x="537" y="34"/>
                </a:lnTo>
                <a:lnTo>
                  <a:pt x="539" y="40"/>
                </a:lnTo>
                <a:lnTo>
                  <a:pt x="539" y="40"/>
                </a:lnTo>
                <a:lnTo>
                  <a:pt x="545" y="48"/>
                </a:lnTo>
                <a:lnTo>
                  <a:pt x="545" y="48"/>
                </a:lnTo>
                <a:lnTo>
                  <a:pt x="545" y="56"/>
                </a:lnTo>
                <a:lnTo>
                  <a:pt x="543" y="61"/>
                </a:lnTo>
                <a:lnTo>
                  <a:pt x="541" y="63"/>
                </a:lnTo>
                <a:lnTo>
                  <a:pt x="541" y="63"/>
                </a:lnTo>
                <a:lnTo>
                  <a:pt x="537" y="65"/>
                </a:lnTo>
                <a:lnTo>
                  <a:pt x="533" y="63"/>
                </a:lnTo>
                <a:lnTo>
                  <a:pt x="533" y="63"/>
                </a:lnTo>
                <a:lnTo>
                  <a:pt x="526" y="59"/>
                </a:lnTo>
                <a:lnTo>
                  <a:pt x="516" y="61"/>
                </a:lnTo>
                <a:lnTo>
                  <a:pt x="516" y="61"/>
                </a:lnTo>
                <a:lnTo>
                  <a:pt x="512" y="63"/>
                </a:lnTo>
                <a:lnTo>
                  <a:pt x="510" y="67"/>
                </a:lnTo>
                <a:lnTo>
                  <a:pt x="510" y="67"/>
                </a:lnTo>
                <a:lnTo>
                  <a:pt x="508" y="75"/>
                </a:lnTo>
                <a:lnTo>
                  <a:pt x="504" y="77"/>
                </a:lnTo>
                <a:lnTo>
                  <a:pt x="501" y="79"/>
                </a:lnTo>
                <a:lnTo>
                  <a:pt x="501" y="79"/>
                </a:lnTo>
                <a:lnTo>
                  <a:pt x="493" y="77"/>
                </a:lnTo>
                <a:lnTo>
                  <a:pt x="487" y="75"/>
                </a:lnTo>
                <a:lnTo>
                  <a:pt x="487" y="75"/>
                </a:lnTo>
                <a:lnTo>
                  <a:pt x="483" y="73"/>
                </a:lnTo>
                <a:lnTo>
                  <a:pt x="483" y="73"/>
                </a:lnTo>
                <a:lnTo>
                  <a:pt x="477" y="71"/>
                </a:lnTo>
                <a:lnTo>
                  <a:pt x="468" y="73"/>
                </a:lnTo>
                <a:lnTo>
                  <a:pt x="468" y="73"/>
                </a:lnTo>
                <a:lnTo>
                  <a:pt x="462" y="75"/>
                </a:lnTo>
                <a:lnTo>
                  <a:pt x="460" y="79"/>
                </a:lnTo>
                <a:lnTo>
                  <a:pt x="460" y="79"/>
                </a:lnTo>
                <a:lnTo>
                  <a:pt x="460" y="81"/>
                </a:lnTo>
                <a:lnTo>
                  <a:pt x="464" y="86"/>
                </a:lnTo>
                <a:lnTo>
                  <a:pt x="464" y="86"/>
                </a:lnTo>
                <a:lnTo>
                  <a:pt x="470" y="94"/>
                </a:lnTo>
                <a:lnTo>
                  <a:pt x="470" y="94"/>
                </a:lnTo>
                <a:lnTo>
                  <a:pt x="470" y="98"/>
                </a:lnTo>
                <a:lnTo>
                  <a:pt x="470" y="104"/>
                </a:lnTo>
                <a:lnTo>
                  <a:pt x="470" y="104"/>
                </a:lnTo>
                <a:lnTo>
                  <a:pt x="468" y="106"/>
                </a:lnTo>
                <a:lnTo>
                  <a:pt x="466" y="110"/>
                </a:lnTo>
                <a:lnTo>
                  <a:pt x="460" y="113"/>
                </a:lnTo>
                <a:lnTo>
                  <a:pt x="460" y="113"/>
                </a:lnTo>
                <a:lnTo>
                  <a:pt x="460" y="113"/>
                </a:lnTo>
                <a:lnTo>
                  <a:pt x="454" y="117"/>
                </a:lnTo>
                <a:lnTo>
                  <a:pt x="449" y="129"/>
                </a:lnTo>
                <a:lnTo>
                  <a:pt x="449" y="129"/>
                </a:lnTo>
                <a:lnTo>
                  <a:pt x="447" y="133"/>
                </a:lnTo>
                <a:lnTo>
                  <a:pt x="447" y="136"/>
                </a:lnTo>
                <a:lnTo>
                  <a:pt x="451" y="144"/>
                </a:lnTo>
                <a:lnTo>
                  <a:pt x="451" y="146"/>
                </a:lnTo>
                <a:lnTo>
                  <a:pt x="451" y="146"/>
                </a:lnTo>
                <a:lnTo>
                  <a:pt x="451" y="150"/>
                </a:lnTo>
                <a:lnTo>
                  <a:pt x="451" y="150"/>
                </a:lnTo>
                <a:lnTo>
                  <a:pt x="449" y="154"/>
                </a:lnTo>
                <a:lnTo>
                  <a:pt x="445" y="156"/>
                </a:lnTo>
                <a:lnTo>
                  <a:pt x="445" y="156"/>
                </a:lnTo>
                <a:lnTo>
                  <a:pt x="443" y="156"/>
                </a:lnTo>
                <a:lnTo>
                  <a:pt x="443" y="156"/>
                </a:lnTo>
                <a:lnTo>
                  <a:pt x="439" y="158"/>
                </a:lnTo>
                <a:lnTo>
                  <a:pt x="437" y="156"/>
                </a:lnTo>
                <a:lnTo>
                  <a:pt x="429" y="154"/>
                </a:lnTo>
                <a:lnTo>
                  <a:pt x="429" y="152"/>
                </a:lnTo>
                <a:lnTo>
                  <a:pt x="429" y="152"/>
                </a:lnTo>
                <a:lnTo>
                  <a:pt x="427" y="152"/>
                </a:lnTo>
                <a:lnTo>
                  <a:pt x="427" y="152"/>
                </a:lnTo>
                <a:lnTo>
                  <a:pt x="426" y="152"/>
                </a:lnTo>
                <a:lnTo>
                  <a:pt x="426" y="152"/>
                </a:lnTo>
                <a:lnTo>
                  <a:pt x="426" y="154"/>
                </a:lnTo>
                <a:lnTo>
                  <a:pt x="426" y="154"/>
                </a:lnTo>
                <a:lnTo>
                  <a:pt x="424" y="162"/>
                </a:lnTo>
                <a:lnTo>
                  <a:pt x="420" y="165"/>
                </a:lnTo>
                <a:lnTo>
                  <a:pt x="418" y="167"/>
                </a:lnTo>
                <a:lnTo>
                  <a:pt x="418" y="167"/>
                </a:lnTo>
                <a:lnTo>
                  <a:pt x="420" y="171"/>
                </a:lnTo>
                <a:lnTo>
                  <a:pt x="420" y="171"/>
                </a:lnTo>
                <a:lnTo>
                  <a:pt x="422" y="177"/>
                </a:lnTo>
                <a:lnTo>
                  <a:pt x="422" y="177"/>
                </a:lnTo>
                <a:lnTo>
                  <a:pt x="422" y="181"/>
                </a:lnTo>
                <a:lnTo>
                  <a:pt x="420" y="183"/>
                </a:lnTo>
                <a:lnTo>
                  <a:pt x="414" y="190"/>
                </a:lnTo>
                <a:lnTo>
                  <a:pt x="414" y="190"/>
                </a:lnTo>
                <a:lnTo>
                  <a:pt x="410" y="194"/>
                </a:lnTo>
                <a:lnTo>
                  <a:pt x="410" y="194"/>
                </a:lnTo>
                <a:lnTo>
                  <a:pt x="406" y="198"/>
                </a:lnTo>
                <a:lnTo>
                  <a:pt x="402" y="200"/>
                </a:lnTo>
                <a:lnTo>
                  <a:pt x="399" y="200"/>
                </a:lnTo>
                <a:lnTo>
                  <a:pt x="395" y="198"/>
                </a:lnTo>
                <a:lnTo>
                  <a:pt x="395" y="198"/>
                </a:lnTo>
                <a:lnTo>
                  <a:pt x="391" y="196"/>
                </a:lnTo>
                <a:lnTo>
                  <a:pt x="391" y="196"/>
                </a:lnTo>
                <a:lnTo>
                  <a:pt x="381" y="190"/>
                </a:lnTo>
                <a:lnTo>
                  <a:pt x="374" y="183"/>
                </a:lnTo>
                <a:lnTo>
                  <a:pt x="374" y="183"/>
                </a:lnTo>
                <a:lnTo>
                  <a:pt x="370" y="179"/>
                </a:lnTo>
                <a:lnTo>
                  <a:pt x="366" y="179"/>
                </a:lnTo>
                <a:lnTo>
                  <a:pt x="362" y="179"/>
                </a:lnTo>
                <a:lnTo>
                  <a:pt x="358" y="179"/>
                </a:lnTo>
                <a:lnTo>
                  <a:pt x="358" y="179"/>
                </a:lnTo>
                <a:lnTo>
                  <a:pt x="354" y="181"/>
                </a:lnTo>
                <a:lnTo>
                  <a:pt x="350" y="187"/>
                </a:lnTo>
                <a:lnTo>
                  <a:pt x="345" y="198"/>
                </a:lnTo>
                <a:lnTo>
                  <a:pt x="345" y="198"/>
                </a:lnTo>
                <a:lnTo>
                  <a:pt x="345" y="198"/>
                </a:lnTo>
                <a:lnTo>
                  <a:pt x="339" y="206"/>
                </a:lnTo>
                <a:lnTo>
                  <a:pt x="333" y="212"/>
                </a:lnTo>
                <a:lnTo>
                  <a:pt x="325" y="214"/>
                </a:lnTo>
                <a:lnTo>
                  <a:pt x="314" y="212"/>
                </a:lnTo>
                <a:lnTo>
                  <a:pt x="314" y="212"/>
                </a:lnTo>
                <a:lnTo>
                  <a:pt x="304" y="212"/>
                </a:lnTo>
                <a:lnTo>
                  <a:pt x="296" y="214"/>
                </a:lnTo>
                <a:lnTo>
                  <a:pt x="293" y="217"/>
                </a:lnTo>
                <a:lnTo>
                  <a:pt x="291" y="221"/>
                </a:lnTo>
                <a:lnTo>
                  <a:pt x="289" y="221"/>
                </a:lnTo>
                <a:lnTo>
                  <a:pt x="289" y="221"/>
                </a:lnTo>
                <a:lnTo>
                  <a:pt x="285" y="231"/>
                </a:lnTo>
                <a:lnTo>
                  <a:pt x="285" y="231"/>
                </a:lnTo>
                <a:lnTo>
                  <a:pt x="281" y="239"/>
                </a:lnTo>
                <a:lnTo>
                  <a:pt x="279" y="242"/>
                </a:lnTo>
                <a:lnTo>
                  <a:pt x="279" y="242"/>
                </a:lnTo>
                <a:lnTo>
                  <a:pt x="275" y="244"/>
                </a:lnTo>
                <a:lnTo>
                  <a:pt x="271" y="242"/>
                </a:lnTo>
                <a:lnTo>
                  <a:pt x="254" y="231"/>
                </a:lnTo>
                <a:lnTo>
                  <a:pt x="254" y="231"/>
                </a:lnTo>
                <a:lnTo>
                  <a:pt x="244" y="223"/>
                </a:lnTo>
                <a:lnTo>
                  <a:pt x="244" y="223"/>
                </a:lnTo>
                <a:lnTo>
                  <a:pt x="235" y="221"/>
                </a:lnTo>
                <a:lnTo>
                  <a:pt x="223" y="225"/>
                </a:lnTo>
                <a:lnTo>
                  <a:pt x="223" y="225"/>
                </a:lnTo>
                <a:lnTo>
                  <a:pt x="218" y="225"/>
                </a:lnTo>
                <a:lnTo>
                  <a:pt x="216" y="223"/>
                </a:lnTo>
                <a:lnTo>
                  <a:pt x="216" y="223"/>
                </a:lnTo>
                <a:lnTo>
                  <a:pt x="214" y="221"/>
                </a:lnTo>
                <a:lnTo>
                  <a:pt x="210" y="219"/>
                </a:lnTo>
                <a:lnTo>
                  <a:pt x="210" y="219"/>
                </a:lnTo>
                <a:lnTo>
                  <a:pt x="208" y="219"/>
                </a:lnTo>
                <a:lnTo>
                  <a:pt x="208" y="219"/>
                </a:lnTo>
                <a:lnTo>
                  <a:pt x="210" y="223"/>
                </a:lnTo>
                <a:lnTo>
                  <a:pt x="210" y="223"/>
                </a:lnTo>
                <a:lnTo>
                  <a:pt x="210" y="229"/>
                </a:lnTo>
                <a:lnTo>
                  <a:pt x="210" y="229"/>
                </a:lnTo>
                <a:lnTo>
                  <a:pt x="208" y="233"/>
                </a:lnTo>
                <a:lnTo>
                  <a:pt x="206" y="235"/>
                </a:lnTo>
                <a:lnTo>
                  <a:pt x="206" y="235"/>
                </a:lnTo>
                <a:lnTo>
                  <a:pt x="202" y="235"/>
                </a:lnTo>
                <a:lnTo>
                  <a:pt x="200" y="235"/>
                </a:lnTo>
                <a:lnTo>
                  <a:pt x="194" y="233"/>
                </a:lnTo>
                <a:lnTo>
                  <a:pt x="194" y="233"/>
                </a:lnTo>
                <a:lnTo>
                  <a:pt x="189" y="229"/>
                </a:lnTo>
                <a:lnTo>
                  <a:pt x="183" y="227"/>
                </a:lnTo>
                <a:lnTo>
                  <a:pt x="183" y="227"/>
                </a:lnTo>
                <a:lnTo>
                  <a:pt x="179" y="229"/>
                </a:lnTo>
                <a:lnTo>
                  <a:pt x="177" y="229"/>
                </a:lnTo>
                <a:lnTo>
                  <a:pt x="173" y="235"/>
                </a:lnTo>
                <a:lnTo>
                  <a:pt x="173" y="235"/>
                </a:lnTo>
                <a:lnTo>
                  <a:pt x="173" y="237"/>
                </a:lnTo>
                <a:lnTo>
                  <a:pt x="173" y="237"/>
                </a:lnTo>
                <a:lnTo>
                  <a:pt x="175" y="241"/>
                </a:lnTo>
                <a:lnTo>
                  <a:pt x="173" y="248"/>
                </a:lnTo>
                <a:lnTo>
                  <a:pt x="173" y="248"/>
                </a:lnTo>
                <a:lnTo>
                  <a:pt x="169" y="252"/>
                </a:lnTo>
                <a:lnTo>
                  <a:pt x="164" y="254"/>
                </a:lnTo>
                <a:lnTo>
                  <a:pt x="154" y="254"/>
                </a:lnTo>
                <a:lnTo>
                  <a:pt x="154" y="254"/>
                </a:lnTo>
                <a:lnTo>
                  <a:pt x="152" y="264"/>
                </a:lnTo>
                <a:lnTo>
                  <a:pt x="152" y="264"/>
                </a:lnTo>
                <a:lnTo>
                  <a:pt x="152" y="264"/>
                </a:lnTo>
                <a:lnTo>
                  <a:pt x="150" y="271"/>
                </a:lnTo>
                <a:lnTo>
                  <a:pt x="152" y="275"/>
                </a:lnTo>
                <a:lnTo>
                  <a:pt x="154" y="279"/>
                </a:lnTo>
                <a:lnTo>
                  <a:pt x="156" y="281"/>
                </a:lnTo>
                <a:lnTo>
                  <a:pt x="156" y="281"/>
                </a:lnTo>
                <a:lnTo>
                  <a:pt x="162" y="287"/>
                </a:lnTo>
                <a:lnTo>
                  <a:pt x="164" y="291"/>
                </a:lnTo>
                <a:lnTo>
                  <a:pt x="162" y="293"/>
                </a:lnTo>
                <a:lnTo>
                  <a:pt x="162" y="293"/>
                </a:lnTo>
                <a:lnTo>
                  <a:pt x="158" y="298"/>
                </a:lnTo>
                <a:lnTo>
                  <a:pt x="154" y="300"/>
                </a:lnTo>
                <a:lnTo>
                  <a:pt x="150" y="300"/>
                </a:lnTo>
                <a:lnTo>
                  <a:pt x="150" y="300"/>
                </a:lnTo>
                <a:lnTo>
                  <a:pt x="142" y="300"/>
                </a:lnTo>
                <a:lnTo>
                  <a:pt x="137" y="302"/>
                </a:lnTo>
                <a:lnTo>
                  <a:pt x="137" y="302"/>
                </a:lnTo>
                <a:lnTo>
                  <a:pt x="125" y="306"/>
                </a:lnTo>
                <a:lnTo>
                  <a:pt x="125" y="306"/>
                </a:lnTo>
                <a:lnTo>
                  <a:pt x="117" y="308"/>
                </a:lnTo>
                <a:lnTo>
                  <a:pt x="117" y="308"/>
                </a:lnTo>
                <a:lnTo>
                  <a:pt x="117" y="308"/>
                </a:lnTo>
                <a:lnTo>
                  <a:pt x="110" y="312"/>
                </a:lnTo>
                <a:lnTo>
                  <a:pt x="108" y="314"/>
                </a:lnTo>
                <a:lnTo>
                  <a:pt x="106" y="318"/>
                </a:lnTo>
                <a:lnTo>
                  <a:pt x="106" y="318"/>
                </a:lnTo>
                <a:lnTo>
                  <a:pt x="108" y="325"/>
                </a:lnTo>
                <a:lnTo>
                  <a:pt x="110" y="331"/>
                </a:lnTo>
                <a:lnTo>
                  <a:pt x="110" y="331"/>
                </a:lnTo>
                <a:lnTo>
                  <a:pt x="119" y="341"/>
                </a:lnTo>
                <a:lnTo>
                  <a:pt x="119" y="341"/>
                </a:lnTo>
                <a:lnTo>
                  <a:pt x="121" y="345"/>
                </a:lnTo>
                <a:lnTo>
                  <a:pt x="123" y="348"/>
                </a:lnTo>
                <a:lnTo>
                  <a:pt x="123" y="348"/>
                </a:lnTo>
                <a:lnTo>
                  <a:pt x="121" y="352"/>
                </a:lnTo>
                <a:lnTo>
                  <a:pt x="119" y="356"/>
                </a:lnTo>
                <a:lnTo>
                  <a:pt x="119" y="356"/>
                </a:lnTo>
                <a:lnTo>
                  <a:pt x="117" y="360"/>
                </a:lnTo>
                <a:lnTo>
                  <a:pt x="117" y="360"/>
                </a:lnTo>
                <a:lnTo>
                  <a:pt x="114" y="364"/>
                </a:lnTo>
                <a:lnTo>
                  <a:pt x="110" y="366"/>
                </a:lnTo>
                <a:lnTo>
                  <a:pt x="106" y="366"/>
                </a:lnTo>
                <a:lnTo>
                  <a:pt x="106" y="366"/>
                </a:lnTo>
                <a:lnTo>
                  <a:pt x="102" y="364"/>
                </a:lnTo>
                <a:lnTo>
                  <a:pt x="98" y="362"/>
                </a:lnTo>
                <a:lnTo>
                  <a:pt x="94" y="356"/>
                </a:lnTo>
                <a:lnTo>
                  <a:pt x="94" y="356"/>
                </a:lnTo>
                <a:lnTo>
                  <a:pt x="92" y="354"/>
                </a:lnTo>
                <a:lnTo>
                  <a:pt x="92" y="354"/>
                </a:lnTo>
                <a:lnTo>
                  <a:pt x="87" y="350"/>
                </a:lnTo>
                <a:lnTo>
                  <a:pt x="79" y="348"/>
                </a:lnTo>
                <a:lnTo>
                  <a:pt x="79" y="348"/>
                </a:lnTo>
                <a:lnTo>
                  <a:pt x="71" y="347"/>
                </a:lnTo>
                <a:lnTo>
                  <a:pt x="63" y="343"/>
                </a:lnTo>
                <a:lnTo>
                  <a:pt x="62" y="343"/>
                </a:lnTo>
                <a:lnTo>
                  <a:pt x="62" y="343"/>
                </a:lnTo>
                <a:lnTo>
                  <a:pt x="56" y="341"/>
                </a:lnTo>
                <a:lnTo>
                  <a:pt x="48" y="341"/>
                </a:lnTo>
                <a:lnTo>
                  <a:pt x="48" y="341"/>
                </a:lnTo>
                <a:lnTo>
                  <a:pt x="44" y="343"/>
                </a:lnTo>
                <a:lnTo>
                  <a:pt x="42" y="347"/>
                </a:lnTo>
                <a:lnTo>
                  <a:pt x="38" y="352"/>
                </a:lnTo>
                <a:lnTo>
                  <a:pt x="38" y="352"/>
                </a:lnTo>
                <a:lnTo>
                  <a:pt x="29" y="377"/>
                </a:lnTo>
                <a:lnTo>
                  <a:pt x="29" y="377"/>
                </a:lnTo>
                <a:lnTo>
                  <a:pt x="33" y="377"/>
                </a:lnTo>
                <a:lnTo>
                  <a:pt x="33" y="377"/>
                </a:lnTo>
                <a:lnTo>
                  <a:pt x="33" y="377"/>
                </a:lnTo>
                <a:lnTo>
                  <a:pt x="33" y="377"/>
                </a:lnTo>
                <a:lnTo>
                  <a:pt x="36" y="377"/>
                </a:lnTo>
                <a:lnTo>
                  <a:pt x="38" y="381"/>
                </a:lnTo>
                <a:lnTo>
                  <a:pt x="38" y="381"/>
                </a:lnTo>
                <a:lnTo>
                  <a:pt x="40" y="385"/>
                </a:lnTo>
                <a:lnTo>
                  <a:pt x="38" y="387"/>
                </a:lnTo>
                <a:lnTo>
                  <a:pt x="38" y="389"/>
                </a:lnTo>
                <a:lnTo>
                  <a:pt x="38" y="389"/>
                </a:lnTo>
                <a:lnTo>
                  <a:pt x="35" y="395"/>
                </a:lnTo>
                <a:lnTo>
                  <a:pt x="35" y="400"/>
                </a:lnTo>
                <a:lnTo>
                  <a:pt x="35" y="400"/>
                </a:lnTo>
                <a:lnTo>
                  <a:pt x="35" y="408"/>
                </a:lnTo>
                <a:lnTo>
                  <a:pt x="35" y="412"/>
                </a:lnTo>
                <a:lnTo>
                  <a:pt x="33" y="416"/>
                </a:lnTo>
                <a:lnTo>
                  <a:pt x="33" y="416"/>
                </a:lnTo>
                <a:lnTo>
                  <a:pt x="33" y="418"/>
                </a:lnTo>
                <a:lnTo>
                  <a:pt x="35" y="422"/>
                </a:lnTo>
                <a:lnTo>
                  <a:pt x="35" y="422"/>
                </a:lnTo>
                <a:lnTo>
                  <a:pt x="36" y="426"/>
                </a:lnTo>
                <a:lnTo>
                  <a:pt x="35" y="427"/>
                </a:lnTo>
                <a:lnTo>
                  <a:pt x="31" y="433"/>
                </a:lnTo>
                <a:lnTo>
                  <a:pt x="31" y="433"/>
                </a:lnTo>
                <a:lnTo>
                  <a:pt x="29" y="437"/>
                </a:lnTo>
                <a:lnTo>
                  <a:pt x="29" y="437"/>
                </a:lnTo>
                <a:lnTo>
                  <a:pt x="25" y="443"/>
                </a:lnTo>
                <a:lnTo>
                  <a:pt x="25" y="443"/>
                </a:lnTo>
                <a:lnTo>
                  <a:pt x="23" y="445"/>
                </a:lnTo>
                <a:lnTo>
                  <a:pt x="23" y="445"/>
                </a:lnTo>
                <a:lnTo>
                  <a:pt x="21" y="447"/>
                </a:lnTo>
                <a:lnTo>
                  <a:pt x="15" y="447"/>
                </a:lnTo>
                <a:lnTo>
                  <a:pt x="15" y="447"/>
                </a:lnTo>
                <a:lnTo>
                  <a:pt x="11" y="447"/>
                </a:lnTo>
                <a:lnTo>
                  <a:pt x="11" y="447"/>
                </a:lnTo>
                <a:lnTo>
                  <a:pt x="10" y="449"/>
                </a:lnTo>
                <a:lnTo>
                  <a:pt x="6" y="451"/>
                </a:lnTo>
                <a:lnTo>
                  <a:pt x="6" y="451"/>
                </a:lnTo>
                <a:lnTo>
                  <a:pt x="0" y="454"/>
                </a:lnTo>
                <a:lnTo>
                  <a:pt x="0" y="454"/>
                </a:lnTo>
                <a:lnTo>
                  <a:pt x="0" y="456"/>
                </a:lnTo>
                <a:lnTo>
                  <a:pt x="166" y="451"/>
                </a:lnTo>
                <a:lnTo>
                  <a:pt x="166" y="451"/>
                </a:lnTo>
                <a:lnTo>
                  <a:pt x="164" y="431"/>
                </a:lnTo>
                <a:lnTo>
                  <a:pt x="164" y="420"/>
                </a:lnTo>
                <a:lnTo>
                  <a:pt x="166" y="416"/>
                </a:lnTo>
                <a:lnTo>
                  <a:pt x="167" y="416"/>
                </a:lnTo>
                <a:lnTo>
                  <a:pt x="167" y="416"/>
                </a:lnTo>
                <a:lnTo>
                  <a:pt x="173" y="416"/>
                </a:lnTo>
                <a:lnTo>
                  <a:pt x="173" y="416"/>
                </a:lnTo>
                <a:lnTo>
                  <a:pt x="191" y="414"/>
                </a:lnTo>
                <a:lnTo>
                  <a:pt x="191" y="414"/>
                </a:lnTo>
                <a:lnTo>
                  <a:pt x="194" y="416"/>
                </a:lnTo>
                <a:lnTo>
                  <a:pt x="196" y="418"/>
                </a:lnTo>
                <a:lnTo>
                  <a:pt x="196" y="418"/>
                </a:lnTo>
                <a:lnTo>
                  <a:pt x="200" y="420"/>
                </a:lnTo>
                <a:lnTo>
                  <a:pt x="202" y="422"/>
                </a:lnTo>
                <a:lnTo>
                  <a:pt x="202" y="422"/>
                </a:lnTo>
                <a:lnTo>
                  <a:pt x="747" y="372"/>
                </a:lnTo>
                <a:lnTo>
                  <a:pt x="747" y="372"/>
                </a:lnTo>
                <a:lnTo>
                  <a:pt x="757" y="366"/>
                </a:lnTo>
                <a:lnTo>
                  <a:pt x="770" y="358"/>
                </a:lnTo>
                <a:lnTo>
                  <a:pt x="770" y="358"/>
                </a:lnTo>
                <a:lnTo>
                  <a:pt x="778" y="352"/>
                </a:lnTo>
                <a:lnTo>
                  <a:pt x="782" y="347"/>
                </a:lnTo>
                <a:lnTo>
                  <a:pt x="782" y="347"/>
                </a:lnTo>
                <a:close/>
              </a:path>
            </a:pathLst>
          </a:custGeom>
          <a:solidFill>
            <a:srgbClr val="02798A"/>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53" name="Freeform 97">
            <a:extLst>
              <a:ext uri="{FF2B5EF4-FFF2-40B4-BE49-F238E27FC236}">
                <a16:creationId xmlns:a16="http://schemas.microsoft.com/office/drawing/2014/main" id="{073A12C6-9E81-974E-0561-1C52081CA31B}"/>
              </a:ext>
            </a:extLst>
          </p:cNvPr>
          <p:cNvSpPr>
            <a:spLocks/>
          </p:cNvSpPr>
          <p:nvPr/>
        </p:nvSpPr>
        <p:spPr bwMode="auto">
          <a:xfrm>
            <a:off x="10070634" y="3178166"/>
            <a:ext cx="308001" cy="544878"/>
          </a:xfrm>
          <a:custGeom>
            <a:avLst/>
            <a:gdLst>
              <a:gd name="T0" fmla="*/ 44 w 393"/>
              <a:gd name="T1" fmla="*/ 424 h 676"/>
              <a:gd name="T2" fmla="*/ 35 w 393"/>
              <a:gd name="T3" fmla="*/ 433 h 676"/>
              <a:gd name="T4" fmla="*/ 37 w 393"/>
              <a:gd name="T5" fmla="*/ 437 h 676"/>
              <a:gd name="T6" fmla="*/ 39 w 393"/>
              <a:gd name="T7" fmla="*/ 451 h 676"/>
              <a:gd name="T8" fmla="*/ 41 w 393"/>
              <a:gd name="T9" fmla="*/ 466 h 676"/>
              <a:gd name="T10" fmla="*/ 56 w 393"/>
              <a:gd name="T11" fmla="*/ 487 h 676"/>
              <a:gd name="T12" fmla="*/ 58 w 393"/>
              <a:gd name="T13" fmla="*/ 505 h 676"/>
              <a:gd name="T14" fmla="*/ 60 w 393"/>
              <a:gd name="T15" fmla="*/ 514 h 676"/>
              <a:gd name="T16" fmla="*/ 54 w 393"/>
              <a:gd name="T17" fmla="*/ 530 h 676"/>
              <a:gd name="T18" fmla="*/ 43 w 393"/>
              <a:gd name="T19" fmla="*/ 547 h 676"/>
              <a:gd name="T20" fmla="*/ 46 w 393"/>
              <a:gd name="T21" fmla="*/ 566 h 676"/>
              <a:gd name="T22" fmla="*/ 37 w 393"/>
              <a:gd name="T23" fmla="*/ 582 h 676"/>
              <a:gd name="T24" fmla="*/ 23 w 393"/>
              <a:gd name="T25" fmla="*/ 595 h 676"/>
              <a:gd name="T26" fmla="*/ 18 w 393"/>
              <a:gd name="T27" fmla="*/ 603 h 676"/>
              <a:gd name="T28" fmla="*/ 27 w 393"/>
              <a:gd name="T29" fmla="*/ 614 h 676"/>
              <a:gd name="T30" fmla="*/ 12 w 393"/>
              <a:gd name="T31" fmla="*/ 620 h 676"/>
              <a:gd name="T32" fmla="*/ 6 w 393"/>
              <a:gd name="T33" fmla="*/ 624 h 676"/>
              <a:gd name="T34" fmla="*/ 10 w 393"/>
              <a:gd name="T35" fmla="*/ 634 h 676"/>
              <a:gd name="T36" fmla="*/ 2 w 393"/>
              <a:gd name="T37" fmla="*/ 655 h 676"/>
              <a:gd name="T38" fmla="*/ 0 w 393"/>
              <a:gd name="T39" fmla="*/ 665 h 676"/>
              <a:gd name="T40" fmla="*/ 14 w 393"/>
              <a:gd name="T41" fmla="*/ 676 h 676"/>
              <a:gd name="T42" fmla="*/ 21 w 393"/>
              <a:gd name="T43" fmla="*/ 661 h 676"/>
              <a:gd name="T44" fmla="*/ 25 w 393"/>
              <a:gd name="T45" fmla="*/ 651 h 676"/>
              <a:gd name="T46" fmla="*/ 48 w 393"/>
              <a:gd name="T47" fmla="*/ 653 h 676"/>
              <a:gd name="T48" fmla="*/ 58 w 393"/>
              <a:gd name="T49" fmla="*/ 653 h 676"/>
              <a:gd name="T50" fmla="*/ 58 w 393"/>
              <a:gd name="T51" fmla="*/ 639 h 676"/>
              <a:gd name="T52" fmla="*/ 68 w 393"/>
              <a:gd name="T53" fmla="*/ 641 h 676"/>
              <a:gd name="T54" fmla="*/ 73 w 393"/>
              <a:gd name="T55" fmla="*/ 645 h 676"/>
              <a:gd name="T56" fmla="*/ 108 w 393"/>
              <a:gd name="T57" fmla="*/ 651 h 676"/>
              <a:gd name="T58" fmla="*/ 133 w 393"/>
              <a:gd name="T59" fmla="*/ 653 h 676"/>
              <a:gd name="T60" fmla="*/ 147 w 393"/>
              <a:gd name="T61" fmla="*/ 636 h 676"/>
              <a:gd name="T62" fmla="*/ 185 w 393"/>
              <a:gd name="T63" fmla="*/ 632 h 676"/>
              <a:gd name="T64" fmla="*/ 200 w 393"/>
              <a:gd name="T65" fmla="*/ 607 h 676"/>
              <a:gd name="T66" fmla="*/ 220 w 393"/>
              <a:gd name="T67" fmla="*/ 599 h 676"/>
              <a:gd name="T68" fmla="*/ 245 w 393"/>
              <a:gd name="T69" fmla="*/ 616 h 676"/>
              <a:gd name="T70" fmla="*/ 256 w 393"/>
              <a:gd name="T71" fmla="*/ 618 h 676"/>
              <a:gd name="T72" fmla="*/ 268 w 393"/>
              <a:gd name="T73" fmla="*/ 605 h 676"/>
              <a:gd name="T74" fmla="*/ 266 w 393"/>
              <a:gd name="T75" fmla="*/ 593 h 676"/>
              <a:gd name="T76" fmla="*/ 272 w 393"/>
              <a:gd name="T77" fmla="*/ 582 h 676"/>
              <a:gd name="T78" fmla="*/ 276 w 393"/>
              <a:gd name="T79" fmla="*/ 572 h 676"/>
              <a:gd name="T80" fmla="*/ 283 w 393"/>
              <a:gd name="T81" fmla="*/ 574 h 676"/>
              <a:gd name="T82" fmla="*/ 295 w 393"/>
              <a:gd name="T83" fmla="*/ 576 h 676"/>
              <a:gd name="T84" fmla="*/ 299 w 393"/>
              <a:gd name="T85" fmla="*/ 570 h 676"/>
              <a:gd name="T86" fmla="*/ 303 w 393"/>
              <a:gd name="T87" fmla="*/ 539 h 676"/>
              <a:gd name="T88" fmla="*/ 320 w 393"/>
              <a:gd name="T89" fmla="*/ 526 h 676"/>
              <a:gd name="T90" fmla="*/ 312 w 393"/>
              <a:gd name="T91" fmla="*/ 512 h 676"/>
              <a:gd name="T92" fmla="*/ 308 w 393"/>
              <a:gd name="T93" fmla="*/ 499 h 676"/>
              <a:gd name="T94" fmla="*/ 329 w 393"/>
              <a:gd name="T95" fmla="*/ 493 h 676"/>
              <a:gd name="T96" fmla="*/ 347 w 393"/>
              <a:gd name="T97" fmla="*/ 499 h 676"/>
              <a:gd name="T98" fmla="*/ 358 w 393"/>
              <a:gd name="T99" fmla="*/ 489 h 676"/>
              <a:gd name="T100" fmla="*/ 381 w 393"/>
              <a:gd name="T101" fmla="*/ 481 h 676"/>
              <a:gd name="T102" fmla="*/ 393 w 393"/>
              <a:gd name="T103" fmla="*/ 480 h 676"/>
              <a:gd name="T104" fmla="*/ 385 w 393"/>
              <a:gd name="T105" fmla="*/ 460 h 676"/>
              <a:gd name="T106" fmla="*/ 387 w 393"/>
              <a:gd name="T107" fmla="*/ 445 h 676"/>
              <a:gd name="T108" fmla="*/ 376 w 393"/>
              <a:gd name="T109" fmla="*/ 431 h 676"/>
              <a:gd name="T110" fmla="*/ 122 w 393"/>
              <a:gd name="T111" fmla="*/ 23 h 676"/>
              <a:gd name="T112" fmla="*/ 118 w 393"/>
              <a:gd name="T113" fmla="*/ 29 h 676"/>
              <a:gd name="T114" fmla="*/ 102 w 393"/>
              <a:gd name="T115" fmla="*/ 32 h 676"/>
              <a:gd name="T116" fmla="*/ 66 w 393"/>
              <a:gd name="T117" fmla="*/ 52 h 676"/>
              <a:gd name="T118" fmla="*/ 58 w 393"/>
              <a:gd name="T119" fmla="*/ 40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3" h="676">
                <a:moveTo>
                  <a:pt x="56" y="408"/>
                </a:moveTo>
                <a:lnTo>
                  <a:pt x="56" y="408"/>
                </a:lnTo>
                <a:lnTo>
                  <a:pt x="48" y="418"/>
                </a:lnTo>
                <a:lnTo>
                  <a:pt x="48" y="418"/>
                </a:lnTo>
                <a:lnTo>
                  <a:pt x="44" y="424"/>
                </a:lnTo>
                <a:lnTo>
                  <a:pt x="44" y="424"/>
                </a:lnTo>
                <a:lnTo>
                  <a:pt x="41" y="428"/>
                </a:lnTo>
                <a:lnTo>
                  <a:pt x="37" y="429"/>
                </a:lnTo>
                <a:lnTo>
                  <a:pt x="37" y="429"/>
                </a:lnTo>
                <a:lnTo>
                  <a:pt x="35" y="433"/>
                </a:lnTo>
                <a:lnTo>
                  <a:pt x="35" y="433"/>
                </a:lnTo>
                <a:lnTo>
                  <a:pt x="35" y="435"/>
                </a:lnTo>
                <a:lnTo>
                  <a:pt x="35" y="435"/>
                </a:lnTo>
                <a:lnTo>
                  <a:pt x="37" y="437"/>
                </a:lnTo>
                <a:lnTo>
                  <a:pt x="37" y="437"/>
                </a:lnTo>
                <a:lnTo>
                  <a:pt x="39" y="441"/>
                </a:lnTo>
                <a:lnTo>
                  <a:pt x="41" y="445"/>
                </a:lnTo>
                <a:lnTo>
                  <a:pt x="41" y="445"/>
                </a:lnTo>
                <a:lnTo>
                  <a:pt x="39" y="451"/>
                </a:lnTo>
                <a:lnTo>
                  <a:pt x="39" y="451"/>
                </a:lnTo>
                <a:lnTo>
                  <a:pt x="37" y="456"/>
                </a:lnTo>
                <a:lnTo>
                  <a:pt x="37" y="456"/>
                </a:lnTo>
                <a:lnTo>
                  <a:pt x="37" y="460"/>
                </a:lnTo>
                <a:lnTo>
                  <a:pt x="41" y="466"/>
                </a:lnTo>
                <a:lnTo>
                  <a:pt x="41" y="466"/>
                </a:lnTo>
                <a:lnTo>
                  <a:pt x="48" y="474"/>
                </a:lnTo>
                <a:lnTo>
                  <a:pt x="54" y="483"/>
                </a:lnTo>
                <a:lnTo>
                  <a:pt x="54" y="483"/>
                </a:lnTo>
                <a:lnTo>
                  <a:pt x="56" y="487"/>
                </a:lnTo>
                <a:lnTo>
                  <a:pt x="56" y="487"/>
                </a:lnTo>
                <a:lnTo>
                  <a:pt x="60" y="493"/>
                </a:lnTo>
                <a:lnTo>
                  <a:pt x="60" y="495"/>
                </a:lnTo>
                <a:lnTo>
                  <a:pt x="60" y="497"/>
                </a:lnTo>
                <a:lnTo>
                  <a:pt x="60" y="497"/>
                </a:lnTo>
                <a:lnTo>
                  <a:pt x="58" y="505"/>
                </a:lnTo>
                <a:lnTo>
                  <a:pt x="58" y="505"/>
                </a:lnTo>
                <a:lnTo>
                  <a:pt x="60" y="508"/>
                </a:lnTo>
                <a:lnTo>
                  <a:pt x="60" y="508"/>
                </a:lnTo>
                <a:lnTo>
                  <a:pt x="60" y="514"/>
                </a:lnTo>
                <a:lnTo>
                  <a:pt x="60" y="514"/>
                </a:lnTo>
                <a:lnTo>
                  <a:pt x="60" y="520"/>
                </a:lnTo>
                <a:lnTo>
                  <a:pt x="58" y="524"/>
                </a:lnTo>
                <a:lnTo>
                  <a:pt x="58" y="524"/>
                </a:lnTo>
                <a:lnTo>
                  <a:pt x="54" y="530"/>
                </a:lnTo>
                <a:lnTo>
                  <a:pt x="54" y="530"/>
                </a:lnTo>
                <a:lnTo>
                  <a:pt x="50" y="537"/>
                </a:lnTo>
                <a:lnTo>
                  <a:pt x="50" y="537"/>
                </a:lnTo>
                <a:lnTo>
                  <a:pt x="46" y="541"/>
                </a:lnTo>
                <a:lnTo>
                  <a:pt x="46" y="541"/>
                </a:lnTo>
                <a:lnTo>
                  <a:pt x="43" y="547"/>
                </a:lnTo>
                <a:lnTo>
                  <a:pt x="43" y="547"/>
                </a:lnTo>
                <a:lnTo>
                  <a:pt x="44" y="557"/>
                </a:lnTo>
                <a:lnTo>
                  <a:pt x="44" y="557"/>
                </a:lnTo>
                <a:lnTo>
                  <a:pt x="46" y="562"/>
                </a:lnTo>
                <a:lnTo>
                  <a:pt x="46" y="566"/>
                </a:lnTo>
                <a:lnTo>
                  <a:pt x="44" y="570"/>
                </a:lnTo>
                <a:lnTo>
                  <a:pt x="44" y="570"/>
                </a:lnTo>
                <a:lnTo>
                  <a:pt x="39" y="576"/>
                </a:lnTo>
                <a:lnTo>
                  <a:pt x="37" y="582"/>
                </a:lnTo>
                <a:lnTo>
                  <a:pt x="37" y="582"/>
                </a:lnTo>
                <a:lnTo>
                  <a:pt x="37" y="587"/>
                </a:lnTo>
                <a:lnTo>
                  <a:pt x="33" y="591"/>
                </a:lnTo>
                <a:lnTo>
                  <a:pt x="29" y="595"/>
                </a:lnTo>
                <a:lnTo>
                  <a:pt x="23" y="595"/>
                </a:lnTo>
                <a:lnTo>
                  <a:pt x="23" y="595"/>
                </a:lnTo>
                <a:lnTo>
                  <a:pt x="16" y="597"/>
                </a:lnTo>
                <a:lnTo>
                  <a:pt x="14" y="599"/>
                </a:lnTo>
                <a:lnTo>
                  <a:pt x="14" y="599"/>
                </a:lnTo>
                <a:lnTo>
                  <a:pt x="16" y="601"/>
                </a:lnTo>
                <a:lnTo>
                  <a:pt x="18" y="603"/>
                </a:lnTo>
                <a:lnTo>
                  <a:pt x="18" y="603"/>
                </a:lnTo>
                <a:lnTo>
                  <a:pt x="25" y="609"/>
                </a:lnTo>
                <a:lnTo>
                  <a:pt x="27" y="613"/>
                </a:lnTo>
                <a:lnTo>
                  <a:pt x="27" y="614"/>
                </a:lnTo>
                <a:lnTo>
                  <a:pt x="27" y="614"/>
                </a:lnTo>
                <a:lnTo>
                  <a:pt x="27" y="618"/>
                </a:lnTo>
                <a:lnTo>
                  <a:pt x="23" y="620"/>
                </a:lnTo>
                <a:lnTo>
                  <a:pt x="23" y="620"/>
                </a:lnTo>
                <a:lnTo>
                  <a:pt x="18" y="620"/>
                </a:lnTo>
                <a:lnTo>
                  <a:pt x="12" y="620"/>
                </a:lnTo>
                <a:lnTo>
                  <a:pt x="12" y="620"/>
                </a:lnTo>
                <a:lnTo>
                  <a:pt x="8" y="622"/>
                </a:lnTo>
                <a:lnTo>
                  <a:pt x="8" y="622"/>
                </a:lnTo>
                <a:lnTo>
                  <a:pt x="6" y="624"/>
                </a:lnTo>
                <a:lnTo>
                  <a:pt x="6" y="624"/>
                </a:lnTo>
                <a:lnTo>
                  <a:pt x="10" y="630"/>
                </a:lnTo>
                <a:lnTo>
                  <a:pt x="10" y="630"/>
                </a:lnTo>
                <a:lnTo>
                  <a:pt x="10" y="632"/>
                </a:lnTo>
                <a:lnTo>
                  <a:pt x="10" y="634"/>
                </a:lnTo>
                <a:lnTo>
                  <a:pt x="10" y="634"/>
                </a:lnTo>
                <a:lnTo>
                  <a:pt x="8" y="639"/>
                </a:lnTo>
                <a:lnTo>
                  <a:pt x="8" y="639"/>
                </a:lnTo>
                <a:lnTo>
                  <a:pt x="6" y="645"/>
                </a:lnTo>
                <a:lnTo>
                  <a:pt x="6" y="645"/>
                </a:lnTo>
                <a:lnTo>
                  <a:pt x="2" y="655"/>
                </a:lnTo>
                <a:lnTo>
                  <a:pt x="2" y="655"/>
                </a:lnTo>
                <a:lnTo>
                  <a:pt x="2" y="659"/>
                </a:lnTo>
                <a:lnTo>
                  <a:pt x="2" y="659"/>
                </a:lnTo>
                <a:lnTo>
                  <a:pt x="2" y="659"/>
                </a:lnTo>
                <a:lnTo>
                  <a:pt x="0" y="665"/>
                </a:lnTo>
                <a:lnTo>
                  <a:pt x="2" y="668"/>
                </a:lnTo>
                <a:lnTo>
                  <a:pt x="2" y="668"/>
                </a:lnTo>
                <a:lnTo>
                  <a:pt x="4" y="676"/>
                </a:lnTo>
                <a:lnTo>
                  <a:pt x="4" y="676"/>
                </a:lnTo>
                <a:lnTo>
                  <a:pt x="14" y="676"/>
                </a:lnTo>
                <a:lnTo>
                  <a:pt x="19" y="674"/>
                </a:lnTo>
                <a:lnTo>
                  <a:pt x="21" y="670"/>
                </a:lnTo>
                <a:lnTo>
                  <a:pt x="21" y="670"/>
                </a:lnTo>
                <a:lnTo>
                  <a:pt x="23" y="665"/>
                </a:lnTo>
                <a:lnTo>
                  <a:pt x="21" y="661"/>
                </a:lnTo>
                <a:lnTo>
                  <a:pt x="21" y="661"/>
                </a:lnTo>
                <a:lnTo>
                  <a:pt x="21" y="659"/>
                </a:lnTo>
                <a:lnTo>
                  <a:pt x="21" y="659"/>
                </a:lnTo>
                <a:lnTo>
                  <a:pt x="23" y="655"/>
                </a:lnTo>
                <a:lnTo>
                  <a:pt x="25" y="651"/>
                </a:lnTo>
                <a:lnTo>
                  <a:pt x="31" y="649"/>
                </a:lnTo>
                <a:lnTo>
                  <a:pt x="35" y="647"/>
                </a:lnTo>
                <a:lnTo>
                  <a:pt x="35" y="647"/>
                </a:lnTo>
                <a:lnTo>
                  <a:pt x="43" y="649"/>
                </a:lnTo>
                <a:lnTo>
                  <a:pt x="48" y="653"/>
                </a:lnTo>
                <a:lnTo>
                  <a:pt x="48" y="653"/>
                </a:lnTo>
                <a:lnTo>
                  <a:pt x="52" y="655"/>
                </a:lnTo>
                <a:lnTo>
                  <a:pt x="56" y="655"/>
                </a:lnTo>
                <a:lnTo>
                  <a:pt x="56" y="655"/>
                </a:lnTo>
                <a:lnTo>
                  <a:pt x="58" y="653"/>
                </a:lnTo>
                <a:lnTo>
                  <a:pt x="58" y="653"/>
                </a:lnTo>
                <a:lnTo>
                  <a:pt x="58" y="647"/>
                </a:lnTo>
                <a:lnTo>
                  <a:pt x="58" y="647"/>
                </a:lnTo>
                <a:lnTo>
                  <a:pt x="58" y="643"/>
                </a:lnTo>
                <a:lnTo>
                  <a:pt x="58" y="639"/>
                </a:lnTo>
                <a:lnTo>
                  <a:pt x="58" y="639"/>
                </a:lnTo>
                <a:lnTo>
                  <a:pt x="62" y="639"/>
                </a:lnTo>
                <a:lnTo>
                  <a:pt x="64" y="639"/>
                </a:lnTo>
                <a:lnTo>
                  <a:pt x="64" y="639"/>
                </a:lnTo>
                <a:lnTo>
                  <a:pt x="68" y="641"/>
                </a:lnTo>
                <a:lnTo>
                  <a:pt x="70" y="645"/>
                </a:lnTo>
                <a:lnTo>
                  <a:pt x="70" y="645"/>
                </a:lnTo>
                <a:lnTo>
                  <a:pt x="71" y="645"/>
                </a:lnTo>
                <a:lnTo>
                  <a:pt x="73" y="645"/>
                </a:lnTo>
                <a:lnTo>
                  <a:pt x="73" y="645"/>
                </a:lnTo>
                <a:lnTo>
                  <a:pt x="87" y="643"/>
                </a:lnTo>
                <a:lnTo>
                  <a:pt x="96" y="643"/>
                </a:lnTo>
                <a:lnTo>
                  <a:pt x="96" y="643"/>
                </a:lnTo>
                <a:lnTo>
                  <a:pt x="108" y="651"/>
                </a:lnTo>
                <a:lnTo>
                  <a:pt x="108" y="651"/>
                </a:lnTo>
                <a:lnTo>
                  <a:pt x="120" y="659"/>
                </a:lnTo>
                <a:lnTo>
                  <a:pt x="129" y="665"/>
                </a:lnTo>
                <a:lnTo>
                  <a:pt x="129" y="665"/>
                </a:lnTo>
                <a:lnTo>
                  <a:pt x="133" y="653"/>
                </a:lnTo>
                <a:lnTo>
                  <a:pt x="133" y="653"/>
                </a:lnTo>
                <a:lnTo>
                  <a:pt x="139" y="643"/>
                </a:lnTo>
                <a:lnTo>
                  <a:pt x="139" y="643"/>
                </a:lnTo>
                <a:lnTo>
                  <a:pt x="139" y="643"/>
                </a:lnTo>
                <a:lnTo>
                  <a:pt x="143" y="639"/>
                </a:lnTo>
                <a:lnTo>
                  <a:pt x="147" y="636"/>
                </a:lnTo>
                <a:lnTo>
                  <a:pt x="156" y="632"/>
                </a:lnTo>
                <a:lnTo>
                  <a:pt x="168" y="632"/>
                </a:lnTo>
                <a:lnTo>
                  <a:pt x="168" y="632"/>
                </a:lnTo>
                <a:lnTo>
                  <a:pt x="177" y="634"/>
                </a:lnTo>
                <a:lnTo>
                  <a:pt x="185" y="632"/>
                </a:lnTo>
                <a:lnTo>
                  <a:pt x="189" y="628"/>
                </a:lnTo>
                <a:lnTo>
                  <a:pt x="193" y="622"/>
                </a:lnTo>
                <a:lnTo>
                  <a:pt x="193" y="620"/>
                </a:lnTo>
                <a:lnTo>
                  <a:pt x="193" y="620"/>
                </a:lnTo>
                <a:lnTo>
                  <a:pt x="200" y="607"/>
                </a:lnTo>
                <a:lnTo>
                  <a:pt x="204" y="603"/>
                </a:lnTo>
                <a:lnTo>
                  <a:pt x="210" y="599"/>
                </a:lnTo>
                <a:lnTo>
                  <a:pt x="210" y="599"/>
                </a:lnTo>
                <a:lnTo>
                  <a:pt x="214" y="599"/>
                </a:lnTo>
                <a:lnTo>
                  <a:pt x="220" y="599"/>
                </a:lnTo>
                <a:lnTo>
                  <a:pt x="224" y="601"/>
                </a:lnTo>
                <a:lnTo>
                  <a:pt x="227" y="605"/>
                </a:lnTo>
                <a:lnTo>
                  <a:pt x="227" y="605"/>
                </a:lnTo>
                <a:lnTo>
                  <a:pt x="235" y="611"/>
                </a:lnTo>
                <a:lnTo>
                  <a:pt x="245" y="616"/>
                </a:lnTo>
                <a:lnTo>
                  <a:pt x="245" y="616"/>
                </a:lnTo>
                <a:lnTo>
                  <a:pt x="249" y="618"/>
                </a:lnTo>
                <a:lnTo>
                  <a:pt x="249" y="618"/>
                </a:lnTo>
                <a:lnTo>
                  <a:pt x="252" y="620"/>
                </a:lnTo>
                <a:lnTo>
                  <a:pt x="256" y="618"/>
                </a:lnTo>
                <a:lnTo>
                  <a:pt x="258" y="616"/>
                </a:lnTo>
                <a:lnTo>
                  <a:pt x="258" y="616"/>
                </a:lnTo>
                <a:lnTo>
                  <a:pt x="264" y="611"/>
                </a:lnTo>
                <a:lnTo>
                  <a:pt x="264" y="611"/>
                </a:lnTo>
                <a:lnTo>
                  <a:pt x="268" y="605"/>
                </a:lnTo>
                <a:lnTo>
                  <a:pt x="270" y="603"/>
                </a:lnTo>
                <a:lnTo>
                  <a:pt x="270" y="603"/>
                </a:lnTo>
                <a:lnTo>
                  <a:pt x="268" y="597"/>
                </a:lnTo>
                <a:lnTo>
                  <a:pt x="268" y="597"/>
                </a:lnTo>
                <a:lnTo>
                  <a:pt x="266" y="593"/>
                </a:lnTo>
                <a:lnTo>
                  <a:pt x="266" y="589"/>
                </a:lnTo>
                <a:lnTo>
                  <a:pt x="268" y="589"/>
                </a:lnTo>
                <a:lnTo>
                  <a:pt x="268" y="589"/>
                </a:lnTo>
                <a:lnTo>
                  <a:pt x="272" y="586"/>
                </a:lnTo>
                <a:lnTo>
                  <a:pt x="272" y="582"/>
                </a:lnTo>
                <a:lnTo>
                  <a:pt x="274" y="578"/>
                </a:lnTo>
                <a:lnTo>
                  <a:pt x="274" y="578"/>
                </a:lnTo>
                <a:lnTo>
                  <a:pt x="274" y="574"/>
                </a:lnTo>
                <a:lnTo>
                  <a:pt x="276" y="572"/>
                </a:lnTo>
                <a:lnTo>
                  <a:pt x="276" y="572"/>
                </a:lnTo>
                <a:lnTo>
                  <a:pt x="279" y="572"/>
                </a:lnTo>
                <a:lnTo>
                  <a:pt x="281" y="574"/>
                </a:lnTo>
                <a:lnTo>
                  <a:pt x="281" y="574"/>
                </a:lnTo>
                <a:lnTo>
                  <a:pt x="283" y="574"/>
                </a:lnTo>
                <a:lnTo>
                  <a:pt x="283" y="574"/>
                </a:lnTo>
                <a:lnTo>
                  <a:pt x="291" y="578"/>
                </a:lnTo>
                <a:lnTo>
                  <a:pt x="293" y="578"/>
                </a:lnTo>
                <a:lnTo>
                  <a:pt x="293" y="578"/>
                </a:lnTo>
                <a:lnTo>
                  <a:pt x="295" y="576"/>
                </a:lnTo>
                <a:lnTo>
                  <a:pt x="295" y="576"/>
                </a:lnTo>
                <a:lnTo>
                  <a:pt x="301" y="572"/>
                </a:lnTo>
                <a:lnTo>
                  <a:pt x="301" y="572"/>
                </a:lnTo>
                <a:lnTo>
                  <a:pt x="299" y="572"/>
                </a:lnTo>
                <a:lnTo>
                  <a:pt x="299" y="570"/>
                </a:lnTo>
                <a:lnTo>
                  <a:pt x="299" y="570"/>
                </a:lnTo>
                <a:lnTo>
                  <a:pt x="295" y="562"/>
                </a:lnTo>
                <a:lnTo>
                  <a:pt x="295" y="557"/>
                </a:lnTo>
                <a:lnTo>
                  <a:pt x="297" y="551"/>
                </a:lnTo>
                <a:lnTo>
                  <a:pt x="297" y="551"/>
                </a:lnTo>
                <a:lnTo>
                  <a:pt x="303" y="539"/>
                </a:lnTo>
                <a:lnTo>
                  <a:pt x="310" y="534"/>
                </a:lnTo>
                <a:lnTo>
                  <a:pt x="310" y="534"/>
                </a:lnTo>
                <a:lnTo>
                  <a:pt x="310" y="534"/>
                </a:lnTo>
                <a:lnTo>
                  <a:pt x="316" y="530"/>
                </a:lnTo>
                <a:lnTo>
                  <a:pt x="320" y="526"/>
                </a:lnTo>
                <a:lnTo>
                  <a:pt x="320" y="526"/>
                </a:lnTo>
                <a:lnTo>
                  <a:pt x="320" y="524"/>
                </a:lnTo>
                <a:lnTo>
                  <a:pt x="318" y="520"/>
                </a:lnTo>
                <a:lnTo>
                  <a:pt x="318" y="520"/>
                </a:lnTo>
                <a:lnTo>
                  <a:pt x="312" y="512"/>
                </a:lnTo>
                <a:lnTo>
                  <a:pt x="312" y="512"/>
                </a:lnTo>
                <a:lnTo>
                  <a:pt x="308" y="507"/>
                </a:lnTo>
                <a:lnTo>
                  <a:pt x="308" y="501"/>
                </a:lnTo>
                <a:lnTo>
                  <a:pt x="308" y="501"/>
                </a:lnTo>
                <a:lnTo>
                  <a:pt x="308" y="499"/>
                </a:lnTo>
                <a:lnTo>
                  <a:pt x="310" y="497"/>
                </a:lnTo>
                <a:lnTo>
                  <a:pt x="314" y="493"/>
                </a:lnTo>
                <a:lnTo>
                  <a:pt x="320" y="493"/>
                </a:lnTo>
                <a:lnTo>
                  <a:pt x="320" y="493"/>
                </a:lnTo>
                <a:lnTo>
                  <a:pt x="329" y="493"/>
                </a:lnTo>
                <a:lnTo>
                  <a:pt x="337" y="493"/>
                </a:lnTo>
                <a:lnTo>
                  <a:pt x="337" y="493"/>
                </a:lnTo>
                <a:lnTo>
                  <a:pt x="341" y="495"/>
                </a:lnTo>
                <a:lnTo>
                  <a:pt x="341" y="495"/>
                </a:lnTo>
                <a:lnTo>
                  <a:pt x="347" y="499"/>
                </a:lnTo>
                <a:lnTo>
                  <a:pt x="353" y="499"/>
                </a:lnTo>
                <a:lnTo>
                  <a:pt x="353" y="499"/>
                </a:lnTo>
                <a:lnTo>
                  <a:pt x="356" y="497"/>
                </a:lnTo>
                <a:lnTo>
                  <a:pt x="358" y="489"/>
                </a:lnTo>
                <a:lnTo>
                  <a:pt x="358" y="489"/>
                </a:lnTo>
                <a:lnTo>
                  <a:pt x="362" y="485"/>
                </a:lnTo>
                <a:lnTo>
                  <a:pt x="368" y="481"/>
                </a:lnTo>
                <a:lnTo>
                  <a:pt x="368" y="481"/>
                </a:lnTo>
                <a:lnTo>
                  <a:pt x="378" y="480"/>
                </a:lnTo>
                <a:lnTo>
                  <a:pt x="381" y="481"/>
                </a:lnTo>
                <a:lnTo>
                  <a:pt x="387" y="483"/>
                </a:lnTo>
                <a:lnTo>
                  <a:pt x="387" y="483"/>
                </a:lnTo>
                <a:lnTo>
                  <a:pt x="391" y="485"/>
                </a:lnTo>
                <a:lnTo>
                  <a:pt x="391" y="485"/>
                </a:lnTo>
                <a:lnTo>
                  <a:pt x="393" y="480"/>
                </a:lnTo>
                <a:lnTo>
                  <a:pt x="393" y="474"/>
                </a:lnTo>
                <a:lnTo>
                  <a:pt x="393" y="474"/>
                </a:lnTo>
                <a:lnTo>
                  <a:pt x="389" y="466"/>
                </a:lnTo>
                <a:lnTo>
                  <a:pt x="389" y="466"/>
                </a:lnTo>
                <a:lnTo>
                  <a:pt x="385" y="460"/>
                </a:lnTo>
                <a:lnTo>
                  <a:pt x="385" y="460"/>
                </a:lnTo>
                <a:lnTo>
                  <a:pt x="385" y="453"/>
                </a:lnTo>
                <a:lnTo>
                  <a:pt x="385" y="449"/>
                </a:lnTo>
                <a:lnTo>
                  <a:pt x="387" y="445"/>
                </a:lnTo>
                <a:lnTo>
                  <a:pt x="387" y="445"/>
                </a:lnTo>
                <a:lnTo>
                  <a:pt x="383" y="441"/>
                </a:lnTo>
                <a:lnTo>
                  <a:pt x="383" y="441"/>
                </a:lnTo>
                <a:lnTo>
                  <a:pt x="378" y="435"/>
                </a:lnTo>
                <a:lnTo>
                  <a:pt x="376" y="433"/>
                </a:lnTo>
                <a:lnTo>
                  <a:pt x="376" y="431"/>
                </a:lnTo>
                <a:lnTo>
                  <a:pt x="376" y="431"/>
                </a:lnTo>
                <a:lnTo>
                  <a:pt x="380" y="426"/>
                </a:lnTo>
                <a:lnTo>
                  <a:pt x="328" y="0"/>
                </a:lnTo>
                <a:lnTo>
                  <a:pt x="122" y="23"/>
                </a:lnTo>
                <a:lnTo>
                  <a:pt x="122" y="23"/>
                </a:lnTo>
                <a:lnTo>
                  <a:pt x="120" y="25"/>
                </a:lnTo>
                <a:lnTo>
                  <a:pt x="120" y="25"/>
                </a:lnTo>
                <a:lnTo>
                  <a:pt x="120" y="25"/>
                </a:lnTo>
                <a:lnTo>
                  <a:pt x="120" y="25"/>
                </a:lnTo>
                <a:lnTo>
                  <a:pt x="118" y="29"/>
                </a:lnTo>
                <a:lnTo>
                  <a:pt x="114" y="32"/>
                </a:lnTo>
                <a:lnTo>
                  <a:pt x="114" y="32"/>
                </a:lnTo>
                <a:lnTo>
                  <a:pt x="108" y="34"/>
                </a:lnTo>
                <a:lnTo>
                  <a:pt x="102" y="32"/>
                </a:lnTo>
                <a:lnTo>
                  <a:pt x="102" y="32"/>
                </a:lnTo>
                <a:lnTo>
                  <a:pt x="100" y="36"/>
                </a:lnTo>
                <a:lnTo>
                  <a:pt x="95" y="42"/>
                </a:lnTo>
                <a:lnTo>
                  <a:pt x="95" y="42"/>
                </a:lnTo>
                <a:lnTo>
                  <a:pt x="83" y="48"/>
                </a:lnTo>
                <a:lnTo>
                  <a:pt x="66" y="52"/>
                </a:lnTo>
                <a:lnTo>
                  <a:pt x="48" y="56"/>
                </a:lnTo>
                <a:lnTo>
                  <a:pt x="31" y="56"/>
                </a:lnTo>
                <a:lnTo>
                  <a:pt x="31" y="56"/>
                </a:lnTo>
                <a:lnTo>
                  <a:pt x="29" y="56"/>
                </a:lnTo>
                <a:lnTo>
                  <a:pt x="58" y="406"/>
                </a:lnTo>
                <a:lnTo>
                  <a:pt x="58" y="406"/>
                </a:lnTo>
                <a:lnTo>
                  <a:pt x="56" y="408"/>
                </a:lnTo>
                <a:lnTo>
                  <a:pt x="56" y="408"/>
                </a:lnTo>
                <a:close/>
              </a:path>
            </a:pathLst>
          </a:custGeom>
          <a:solidFill>
            <a:srgbClr val="02798A"/>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54" name="Freeform 98">
            <a:extLst>
              <a:ext uri="{FF2B5EF4-FFF2-40B4-BE49-F238E27FC236}">
                <a16:creationId xmlns:a16="http://schemas.microsoft.com/office/drawing/2014/main" id="{97F34BDC-F689-12A3-3E31-EC8C08BF5AFB}"/>
              </a:ext>
            </a:extLst>
          </p:cNvPr>
          <p:cNvSpPr>
            <a:spLocks/>
          </p:cNvSpPr>
          <p:nvPr/>
        </p:nvSpPr>
        <p:spPr bwMode="auto">
          <a:xfrm>
            <a:off x="8716055" y="3453830"/>
            <a:ext cx="722860" cy="385283"/>
          </a:xfrm>
          <a:custGeom>
            <a:avLst/>
            <a:gdLst>
              <a:gd name="T0" fmla="*/ 920 w 920"/>
              <a:gd name="T1" fmla="*/ 478 h 478"/>
              <a:gd name="T2" fmla="*/ 920 w 920"/>
              <a:gd name="T3" fmla="*/ 148 h 478"/>
              <a:gd name="T4" fmla="*/ 916 w 920"/>
              <a:gd name="T5" fmla="*/ 144 h 478"/>
              <a:gd name="T6" fmla="*/ 912 w 920"/>
              <a:gd name="T7" fmla="*/ 144 h 478"/>
              <a:gd name="T8" fmla="*/ 911 w 920"/>
              <a:gd name="T9" fmla="*/ 146 h 478"/>
              <a:gd name="T10" fmla="*/ 895 w 920"/>
              <a:gd name="T11" fmla="*/ 150 h 478"/>
              <a:gd name="T12" fmla="*/ 889 w 920"/>
              <a:gd name="T13" fmla="*/ 148 h 478"/>
              <a:gd name="T14" fmla="*/ 885 w 920"/>
              <a:gd name="T15" fmla="*/ 144 h 478"/>
              <a:gd name="T16" fmla="*/ 884 w 920"/>
              <a:gd name="T17" fmla="*/ 135 h 478"/>
              <a:gd name="T18" fmla="*/ 878 w 920"/>
              <a:gd name="T19" fmla="*/ 125 h 478"/>
              <a:gd name="T20" fmla="*/ 874 w 920"/>
              <a:gd name="T21" fmla="*/ 121 h 478"/>
              <a:gd name="T22" fmla="*/ 872 w 920"/>
              <a:gd name="T23" fmla="*/ 115 h 478"/>
              <a:gd name="T24" fmla="*/ 872 w 920"/>
              <a:gd name="T25" fmla="*/ 113 h 478"/>
              <a:gd name="T26" fmla="*/ 862 w 920"/>
              <a:gd name="T27" fmla="*/ 104 h 478"/>
              <a:gd name="T28" fmla="*/ 853 w 920"/>
              <a:gd name="T29" fmla="*/ 100 h 478"/>
              <a:gd name="T30" fmla="*/ 845 w 920"/>
              <a:gd name="T31" fmla="*/ 94 h 478"/>
              <a:gd name="T32" fmla="*/ 839 w 920"/>
              <a:gd name="T33" fmla="*/ 85 h 478"/>
              <a:gd name="T34" fmla="*/ 839 w 920"/>
              <a:gd name="T35" fmla="*/ 81 h 478"/>
              <a:gd name="T36" fmla="*/ 847 w 920"/>
              <a:gd name="T37" fmla="*/ 73 h 478"/>
              <a:gd name="T38" fmla="*/ 855 w 920"/>
              <a:gd name="T39" fmla="*/ 69 h 478"/>
              <a:gd name="T40" fmla="*/ 860 w 920"/>
              <a:gd name="T41" fmla="*/ 69 h 478"/>
              <a:gd name="T42" fmla="*/ 866 w 920"/>
              <a:gd name="T43" fmla="*/ 67 h 478"/>
              <a:gd name="T44" fmla="*/ 878 w 920"/>
              <a:gd name="T45" fmla="*/ 54 h 478"/>
              <a:gd name="T46" fmla="*/ 878 w 920"/>
              <a:gd name="T47" fmla="*/ 50 h 478"/>
              <a:gd name="T48" fmla="*/ 880 w 920"/>
              <a:gd name="T49" fmla="*/ 44 h 478"/>
              <a:gd name="T50" fmla="*/ 878 w 920"/>
              <a:gd name="T51" fmla="*/ 36 h 478"/>
              <a:gd name="T52" fmla="*/ 868 w 920"/>
              <a:gd name="T53" fmla="*/ 32 h 478"/>
              <a:gd name="T54" fmla="*/ 862 w 920"/>
              <a:gd name="T55" fmla="*/ 32 h 478"/>
              <a:gd name="T56" fmla="*/ 853 w 920"/>
              <a:gd name="T57" fmla="*/ 36 h 478"/>
              <a:gd name="T58" fmla="*/ 847 w 920"/>
              <a:gd name="T59" fmla="*/ 34 h 478"/>
              <a:gd name="T60" fmla="*/ 835 w 920"/>
              <a:gd name="T61" fmla="*/ 19 h 478"/>
              <a:gd name="T62" fmla="*/ 756 w 920"/>
              <a:gd name="T63" fmla="*/ 23 h 478"/>
              <a:gd name="T64" fmla="*/ 662 w 920"/>
              <a:gd name="T65" fmla="*/ 23 h 478"/>
              <a:gd name="T66" fmla="*/ 460 w 920"/>
              <a:gd name="T67" fmla="*/ 21 h 478"/>
              <a:gd name="T68" fmla="*/ 100 w 920"/>
              <a:gd name="T69" fmla="*/ 6 h 478"/>
              <a:gd name="T70" fmla="*/ 0 w 920"/>
              <a:gd name="T71" fmla="*/ 462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20" h="478">
                <a:moveTo>
                  <a:pt x="0" y="462"/>
                </a:moveTo>
                <a:lnTo>
                  <a:pt x="920" y="478"/>
                </a:lnTo>
                <a:lnTo>
                  <a:pt x="920" y="148"/>
                </a:lnTo>
                <a:lnTo>
                  <a:pt x="920" y="148"/>
                </a:lnTo>
                <a:lnTo>
                  <a:pt x="918" y="146"/>
                </a:lnTo>
                <a:lnTo>
                  <a:pt x="916" y="144"/>
                </a:lnTo>
                <a:lnTo>
                  <a:pt x="916" y="144"/>
                </a:lnTo>
                <a:lnTo>
                  <a:pt x="912" y="144"/>
                </a:lnTo>
                <a:lnTo>
                  <a:pt x="911" y="146"/>
                </a:lnTo>
                <a:lnTo>
                  <a:pt x="911" y="146"/>
                </a:lnTo>
                <a:lnTo>
                  <a:pt x="903" y="150"/>
                </a:lnTo>
                <a:lnTo>
                  <a:pt x="895" y="150"/>
                </a:lnTo>
                <a:lnTo>
                  <a:pt x="895" y="150"/>
                </a:lnTo>
                <a:lnTo>
                  <a:pt x="889" y="148"/>
                </a:lnTo>
                <a:lnTo>
                  <a:pt x="885" y="144"/>
                </a:lnTo>
                <a:lnTo>
                  <a:pt x="885" y="144"/>
                </a:lnTo>
                <a:lnTo>
                  <a:pt x="884" y="135"/>
                </a:lnTo>
                <a:lnTo>
                  <a:pt x="884" y="135"/>
                </a:lnTo>
                <a:lnTo>
                  <a:pt x="882" y="129"/>
                </a:lnTo>
                <a:lnTo>
                  <a:pt x="878" y="125"/>
                </a:lnTo>
                <a:lnTo>
                  <a:pt x="878" y="125"/>
                </a:lnTo>
                <a:lnTo>
                  <a:pt x="874" y="121"/>
                </a:lnTo>
                <a:lnTo>
                  <a:pt x="872" y="115"/>
                </a:lnTo>
                <a:lnTo>
                  <a:pt x="872" y="115"/>
                </a:lnTo>
                <a:lnTo>
                  <a:pt x="872" y="113"/>
                </a:lnTo>
                <a:lnTo>
                  <a:pt x="872" y="113"/>
                </a:lnTo>
                <a:lnTo>
                  <a:pt x="868" y="108"/>
                </a:lnTo>
                <a:lnTo>
                  <a:pt x="862" y="104"/>
                </a:lnTo>
                <a:lnTo>
                  <a:pt x="862" y="104"/>
                </a:lnTo>
                <a:lnTo>
                  <a:pt x="853" y="100"/>
                </a:lnTo>
                <a:lnTo>
                  <a:pt x="845" y="94"/>
                </a:lnTo>
                <a:lnTo>
                  <a:pt x="845" y="94"/>
                </a:lnTo>
                <a:lnTo>
                  <a:pt x="841" y="90"/>
                </a:lnTo>
                <a:lnTo>
                  <a:pt x="839" y="85"/>
                </a:lnTo>
                <a:lnTo>
                  <a:pt x="839" y="81"/>
                </a:lnTo>
                <a:lnTo>
                  <a:pt x="839" y="81"/>
                </a:lnTo>
                <a:lnTo>
                  <a:pt x="841" y="75"/>
                </a:lnTo>
                <a:lnTo>
                  <a:pt x="847" y="73"/>
                </a:lnTo>
                <a:lnTo>
                  <a:pt x="847" y="73"/>
                </a:lnTo>
                <a:lnTo>
                  <a:pt x="855" y="69"/>
                </a:lnTo>
                <a:lnTo>
                  <a:pt x="860" y="69"/>
                </a:lnTo>
                <a:lnTo>
                  <a:pt x="860" y="69"/>
                </a:lnTo>
                <a:lnTo>
                  <a:pt x="866" y="67"/>
                </a:lnTo>
                <a:lnTo>
                  <a:pt x="866" y="67"/>
                </a:lnTo>
                <a:lnTo>
                  <a:pt x="874" y="58"/>
                </a:lnTo>
                <a:lnTo>
                  <a:pt x="878" y="54"/>
                </a:lnTo>
                <a:lnTo>
                  <a:pt x="878" y="50"/>
                </a:lnTo>
                <a:lnTo>
                  <a:pt x="878" y="50"/>
                </a:lnTo>
                <a:lnTo>
                  <a:pt x="880" y="44"/>
                </a:lnTo>
                <a:lnTo>
                  <a:pt x="880" y="44"/>
                </a:lnTo>
                <a:lnTo>
                  <a:pt x="880" y="38"/>
                </a:lnTo>
                <a:lnTo>
                  <a:pt x="878" y="36"/>
                </a:lnTo>
                <a:lnTo>
                  <a:pt x="878" y="36"/>
                </a:lnTo>
                <a:lnTo>
                  <a:pt x="868" y="32"/>
                </a:lnTo>
                <a:lnTo>
                  <a:pt x="862" y="32"/>
                </a:lnTo>
                <a:lnTo>
                  <a:pt x="862" y="32"/>
                </a:lnTo>
                <a:lnTo>
                  <a:pt x="857" y="34"/>
                </a:lnTo>
                <a:lnTo>
                  <a:pt x="853" y="36"/>
                </a:lnTo>
                <a:lnTo>
                  <a:pt x="847" y="34"/>
                </a:lnTo>
                <a:lnTo>
                  <a:pt x="847" y="34"/>
                </a:lnTo>
                <a:lnTo>
                  <a:pt x="839" y="27"/>
                </a:lnTo>
                <a:lnTo>
                  <a:pt x="835" y="19"/>
                </a:lnTo>
                <a:lnTo>
                  <a:pt x="835" y="19"/>
                </a:lnTo>
                <a:lnTo>
                  <a:pt x="756" y="23"/>
                </a:lnTo>
                <a:lnTo>
                  <a:pt x="662" y="23"/>
                </a:lnTo>
                <a:lnTo>
                  <a:pt x="662" y="23"/>
                </a:lnTo>
                <a:lnTo>
                  <a:pt x="564" y="23"/>
                </a:lnTo>
                <a:lnTo>
                  <a:pt x="460" y="21"/>
                </a:lnTo>
                <a:lnTo>
                  <a:pt x="258" y="13"/>
                </a:lnTo>
                <a:lnTo>
                  <a:pt x="100" y="6"/>
                </a:lnTo>
                <a:lnTo>
                  <a:pt x="23" y="0"/>
                </a:lnTo>
                <a:lnTo>
                  <a:pt x="0" y="462"/>
                </a:lnTo>
                <a:close/>
              </a:path>
            </a:pathLst>
          </a:custGeom>
          <a:solidFill>
            <a:srgbClr val="02798A"/>
          </a:solidFill>
          <a:ln w="9525">
            <a:solidFill>
              <a:schemeClr val="bg1">
                <a:lumMod val="50000"/>
              </a:schemeClr>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55" name="Freeform 99">
            <a:extLst>
              <a:ext uri="{FF2B5EF4-FFF2-40B4-BE49-F238E27FC236}">
                <a16:creationId xmlns:a16="http://schemas.microsoft.com/office/drawing/2014/main" id="{E1748798-5885-6794-2CA1-90EBAD8ED99B}"/>
              </a:ext>
            </a:extLst>
          </p:cNvPr>
          <p:cNvSpPr>
            <a:spLocks/>
          </p:cNvSpPr>
          <p:nvPr/>
        </p:nvSpPr>
        <p:spPr bwMode="auto">
          <a:xfrm>
            <a:off x="8624913" y="2291530"/>
            <a:ext cx="633290" cy="427196"/>
          </a:xfrm>
          <a:custGeom>
            <a:avLst/>
            <a:gdLst>
              <a:gd name="T0" fmla="*/ 797 w 807"/>
              <a:gd name="T1" fmla="*/ 530 h 530"/>
              <a:gd name="T2" fmla="*/ 797 w 807"/>
              <a:gd name="T3" fmla="*/ 494 h 530"/>
              <a:gd name="T4" fmla="*/ 799 w 807"/>
              <a:gd name="T5" fmla="*/ 486 h 530"/>
              <a:gd name="T6" fmla="*/ 803 w 807"/>
              <a:gd name="T7" fmla="*/ 480 h 530"/>
              <a:gd name="T8" fmla="*/ 807 w 807"/>
              <a:gd name="T9" fmla="*/ 471 h 530"/>
              <a:gd name="T10" fmla="*/ 805 w 807"/>
              <a:gd name="T11" fmla="*/ 463 h 530"/>
              <a:gd name="T12" fmla="*/ 799 w 807"/>
              <a:gd name="T13" fmla="*/ 457 h 530"/>
              <a:gd name="T14" fmla="*/ 795 w 807"/>
              <a:gd name="T15" fmla="*/ 453 h 530"/>
              <a:gd name="T16" fmla="*/ 792 w 807"/>
              <a:gd name="T17" fmla="*/ 446 h 530"/>
              <a:gd name="T18" fmla="*/ 790 w 807"/>
              <a:gd name="T19" fmla="*/ 440 h 530"/>
              <a:gd name="T20" fmla="*/ 786 w 807"/>
              <a:gd name="T21" fmla="*/ 432 h 530"/>
              <a:gd name="T22" fmla="*/ 778 w 807"/>
              <a:gd name="T23" fmla="*/ 411 h 530"/>
              <a:gd name="T24" fmla="*/ 778 w 807"/>
              <a:gd name="T25" fmla="*/ 405 h 530"/>
              <a:gd name="T26" fmla="*/ 780 w 807"/>
              <a:gd name="T27" fmla="*/ 399 h 530"/>
              <a:gd name="T28" fmla="*/ 782 w 807"/>
              <a:gd name="T29" fmla="*/ 388 h 530"/>
              <a:gd name="T30" fmla="*/ 782 w 807"/>
              <a:gd name="T31" fmla="*/ 384 h 530"/>
              <a:gd name="T32" fmla="*/ 784 w 807"/>
              <a:gd name="T33" fmla="*/ 370 h 530"/>
              <a:gd name="T34" fmla="*/ 786 w 807"/>
              <a:gd name="T35" fmla="*/ 363 h 530"/>
              <a:gd name="T36" fmla="*/ 786 w 807"/>
              <a:gd name="T37" fmla="*/ 357 h 530"/>
              <a:gd name="T38" fmla="*/ 782 w 807"/>
              <a:gd name="T39" fmla="*/ 351 h 530"/>
              <a:gd name="T40" fmla="*/ 778 w 807"/>
              <a:gd name="T41" fmla="*/ 338 h 530"/>
              <a:gd name="T42" fmla="*/ 780 w 807"/>
              <a:gd name="T43" fmla="*/ 322 h 530"/>
              <a:gd name="T44" fmla="*/ 784 w 807"/>
              <a:gd name="T45" fmla="*/ 315 h 530"/>
              <a:gd name="T46" fmla="*/ 780 w 807"/>
              <a:gd name="T47" fmla="*/ 297 h 530"/>
              <a:gd name="T48" fmla="*/ 776 w 807"/>
              <a:gd name="T49" fmla="*/ 289 h 530"/>
              <a:gd name="T50" fmla="*/ 772 w 807"/>
              <a:gd name="T51" fmla="*/ 284 h 530"/>
              <a:gd name="T52" fmla="*/ 770 w 807"/>
              <a:gd name="T53" fmla="*/ 270 h 530"/>
              <a:gd name="T54" fmla="*/ 770 w 807"/>
              <a:gd name="T55" fmla="*/ 253 h 530"/>
              <a:gd name="T56" fmla="*/ 770 w 807"/>
              <a:gd name="T57" fmla="*/ 239 h 530"/>
              <a:gd name="T58" fmla="*/ 761 w 807"/>
              <a:gd name="T59" fmla="*/ 218 h 530"/>
              <a:gd name="T60" fmla="*/ 755 w 807"/>
              <a:gd name="T61" fmla="*/ 203 h 530"/>
              <a:gd name="T62" fmla="*/ 755 w 807"/>
              <a:gd name="T63" fmla="*/ 197 h 530"/>
              <a:gd name="T64" fmla="*/ 755 w 807"/>
              <a:gd name="T65" fmla="*/ 191 h 530"/>
              <a:gd name="T66" fmla="*/ 757 w 807"/>
              <a:gd name="T67" fmla="*/ 172 h 530"/>
              <a:gd name="T68" fmla="*/ 755 w 807"/>
              <a:gd name="T69" fmla="*/ 160 h 530"/>
              <a:gd name="T70" fmla="*/ 749 w 807"/>
              <a:gd name="T71" fmla="*/ 131 h 530"/>
              <a:gd name="T72" fmla="*/ 753 w 807"/>
              <a:gd name="T73" fmla="*/ 114 h 530"/>
              <a:gd name="T74" fmla="*/ 753 w 807"/>
              <a:gd name="T75" fmla="*/ 112 h 530"/>
              <a:gd name="T76" fmla="*/ 753 w 807"/>
              <a:gd name="T77" fmla="*/ 104 h 530"/>
              <a:gd name="T78" fmla="*/ 749 w 807"/>
              <a:gd name="T79" fmla="*/ 99 h 530"/>
              <a:gd name="T80" fmla="*/ 745 w 807"/>
              <a:gd name="T81" fmla="*/ 95 h 530"/>
              <a:gd name="T82" fmla="*/ 745 w 807"/>
              <a:gd name="T83" fmla="*/ 85 h 530"/>
              <a:gd name="T84" fmla="*/ 749 w 807"/>
              <a:gd name="T85" fmla="*/ 78 h 530"/>
              <a:gd name="T86" fmla="*/ 753 w 807"/>
              <a:gd name="T87" fmla="*/ 66 h 530"/>
              <a:gd name="T88" fmla="*/ 747 w 807"/>
              <a:gd name="T89" fmla="*/ 58 h 530"/>
              <a:gd name="T90" fmla="*/ 747 w 807"/>
              <a:gd name="T91" fmla="*/ 56 h 530"/>
              <a:gd name="T92" fmla="*/ 743 w 807"/>
              <a:gd name="T93" fmla="*/ 43 h 530"/>
              <a:gd name="T94" fmla="*/ 634 w 807"/>
              <a:gd name="T95" fmla="*/ 39 h 530"/>
              <a:gd name="T96" fmla="*/ 302 w 807"/>
              <a:gd name="T97" fmla="*/ 22 h 530"/>
              <a:gd name="T98" fmla="*/ 48 w 807"/>
              <a:gd name="T99" fmla="*/ 0 h 530"/>
              <a:gd name="T100" fmla="*/ 0 w 807"/>
              <a:gd name="T101" fmla="*/ 476 h 530"/>
              <a:gd name="T102" fmla="*/ 697 w 807"/>
              <a:gd name="T103" fmla="*/ 525 h 530"/>
              <a:gd name="T104" fmla="*/ 797 w 807"/>
              <a:gd name="T105" fmla="*/ 53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7" h="530">
                <a:moveTo>
                  <a:pt x="797" y="530"/>
                </a:moveTo>
                <a:lnTo>
                  <a:pt x="797" y="530"/>
                </a:lnTo>
                <a:lnTo>
                  <a:pt x="797" y="498"/>
                </a:lnTo>
                <a:lnTo>
                  <a:pt x="797" y="494"/>
                </a:lnTo>
                <a:lnTo>
                  <a:pt x="797" y="494"/>
                </a:lnTo>
                <a:lnTo>
                  <a:pt x="799" y="486"/>
                </a:lnTo>
                <a:lnTo>
                  <a:pt x="803" y="480"/>
                </a:lnTo>
                <a:lnTo>
                  <a:pt x="803" y="480"/>
                </a:lnTo>
                <a:lnTo>
                  <a:pt x="807" y="471"/>
                </a:lnTo>
                <a:lnTo>
                  <a:pt x="807" y="471"/>
                </a:lnTo>
                <a:lnTo>
                  <a:pt x="807" y="467"/>
                </a:lnTo>
                <a:lnTo>
                  <a:pt x="805" y="463"/>
                </a:lnTo>
                <a:lnTo>
                  <a:pt x="799" y="457"/>
                </a:lnTo>
                <a:lnTo>
                  <a:pt x="799" y="457"/>
                </a:lnTo>
                <a:lnTo>
                  <a:pt x="795" y="453"/>
                </a:lnTo>
                <a:lnTo>
                  <a:pt x="795" y="453"/>
                </a:lnTo>
                <a:lnTo>
                  <a:pt x="792" y="449"/>
                </a:lnTo>
                <a:lnTo>
                  <a:pt x="792" y="446"/>
                </a:lnTo>
                <a:lnTo>
                  <a:pt x="792" y="446"/>
                </a:lnTo>
                <a:lnTo>
                  <a:pt x="790" y="440"/>
                </a:lnTo>
                <a:lnTo>
                  <a:pt x="786" y="432"/>
                </a:lnTo>
                <a:lnTo>
                  <a:pt x="786" y="432"/>
                </a:lnTo>
                <a:lnTo>
                  <a:pt x="780" y="421"/>
                </a:lnTo>
                <a:lnTo>
                  <a:pt x="778" y="411"/>
                </a:lnTo>
                <a:lnTo>
                  <a:pt x="778" y="411"/>
                </a:lnTo>
                <a:lnTo>
                  <a:pt x="778" y="405"/>
                </a:lnTo>
                <a:lnTo>
                  <a:pt x="780" y="399"/>
                </a:lnTo>
                <a:lnTo>
                  <a:pt x="780" y="399"/>
                </a:lnTo>
                <a:lnTo>
                  <a:pt x="782" y="394"/>
                </a:lnTo>
                <a:lnTo>
                  <a:pt x="782" y="388"/>
                </a:lnTo>
                <a:lnTo>
                  <a:pt x="782" y="388"/>
                </a:lnTo>
                <a:lnTo>
                  <a:pt x="782" y="384"/>
                </a:lnTo>
                <a:lnTo>
                  <a:pt x="782" y="380"/>
                </a:lnTo>
                <a:lnTo>
                  <a:pt x="784" y="370"/>
                </a:lnTo>
                <a:lnTo>
                  <a:pt x="784" y="370"/>
                </a:lnTo>
                <a:lnTo>
                  <a:pt x="786" y="363"/>
                </a:lnTo>
                <a:lnTo>
                  <a:pt x="786" y="363"/>
                </a:lnTo>
                <a:lnTo>
                  <a:pt x="786" y="357"/>
                </a:lnTo>
                <a:lnTo>
                  <a:pt x="782" y="351"/>
                </a:lnTo>
                <a:lnTo>
                  <a:pt x="782" y="351"/>
                </a:lnTo>
                <a:lnTo>
                  <a:pt x="780" y="345"/>
                </a:lnTo>
                <a:lnTo>
                  <a:pt x="778" y="338"/>
                </a:lnTo>
                <a:lnTo>
                  <a:pt x="778" y="330"/>
                </a:lnTo>
                <a:lnTo>
                  <a:pt x="780" y="322"/>
                </a:lnTo>
                <a:lnTo>
                  <a:pt x="780" y="322"/>
                </a:lnTo>
                <a:lnTo>
                  <a:pt x="784" y="315"/>
                </a:lnTo>
                <a:lnTo>
                  <a:pt x="782" y="305"/>
                </a:lnTo>
                <a:lnTo>
                  <a:pt x="780" y="297"/>
                </a:lnTo>
                <a:lnTo>
                  <a:pt x="776" y="289"/>
                </a:lnTo>
                <a:lnTo>
                  <a:pt x="776" y="289"/>
                </a:lnTo>
                <a:lnTo>
                  <a:pt x="772" y="284"/>
                </a:lnTo>
                <a:lnTo>
                  <a:pt x="772" y="284"/>
                </a:lnTo>
                <a:lnTo>
                  <a:pt x="770" y="276"/>
                </a:lnTo>
                <a:lnTo>
                  <a:pt x="770" y="270"/>
                </a:lnTo>
                <a:lnTo>
                  <a:pt x="770" y="253"/>
                </a:lnTo>
                <a:lnTo>
                  <a:pt x="770" y="253"/>
                </a:lnTo>
                <a:lnTo>
                  <a:pt x="770" y="239"/>
                </a:lnTo>
                <a:lnTo>
                  <a:pt x="770" y="239"/>
                </a:lnTo>
                <a:lnTo>
                  <a:pt x="767" y="230"/>
                </a:lnTo>
                <a:lnTo>
                  <a:pt x="761" y="218"/>
                </a:lnTo>
                <a:lnTo>
                  <a:pt x="761" y="218"/>
                </a:lnTo>
                <a:lnTo>
                  <a:pt x="755" y="203"/>
                </a:lnTo>
                <a:lnTo>
                  <a:pt x="755" y="203"/>
                </a:lnTo>
                <a:lnTo>
                  <a:pt x="755" y="197"/>
                </a:lnTo>
                <a:lnTo>
                  <a:pt x="755" y="191"/>
                </a:lnTo>
                <a:lnTo>
                  <a:pt x="755" y="191"/>
                </a:lnTo>
                <a:lnTo>
                  <a:pt x="757" y="180"/>
                </a:lnTo>
                <a:lnTo>
                  <a:pt x="757" y="172"/>
                </a:lnTo>
                <a:lnTo>
                  <a:pt x="755" y="160"/>
                </a:lnTo>
                <a:lnTo>
                  <a:pt x="755" y="160"/>
                </a:lnTo>
                <a:lnTo>
                  <a:pt x="751" y="145"/>
                </a:lnTo>
                <a:lnTo>
                  <a:pt x="749" y="131"/>
                </a:lnTo>
                <a:lnTo>
                  <a:pt x="751" y="122"/>
                </a:lnTo>
                <a:lnTo>
                  <a:pt x="753" y="114"/>
                </a:lnTo>
                <a:lnTo>
                  <a:pt x="753" y="112"/>
                </a:lnTo>
                <a:lnTo>
                  <a:pt x="753" y="112"/>
                </a:lnTo>
                <a:lnTo>
                  <a:pt x="755" y="108"/>
                </a:lnTo>
                <a:lnTo>
                  <a:pt x="753" y="104"/>
                </a:lnTo>
                <a:lnTo>
                  <a:pt x="749" y="99"/>
                </a:lnTo>
                <a:lnTo>
                  <a:pt x="749" y="99"/>
                </a:lnTo>
                <a:lnTo>
                  <a:pt x="749" y="99"/>
                </a:lnTo>
                <a:lnTo>
                  <a:pt x="745" y="95"/>
                </a:lnTo>
                <a:lnTo>
                  <a:pt x="745" y="89"/>
                </a:lnTo>
                <a:lnTo>
                  <a:pt x="745" y="85"/>
                </a:lnTo>
                <a:lnTo>
                  <a:pt x="749" y="78"/>
                </a:lnTo>
                <a:lnTo>
                  <a:pt x="749" y="78"/>
                </a:lnTo>
                <a:lnTo>
                  <a:pt x="753" y="72"/>
                </a:lnTo>
                <a:lnTo>
                  <a:pt x="753" y="66"/>
                </a:lnTo>
                <a:lnTo>
                  <a:pt x="751" y="62"/>
                </a:lnTo>
                <a:lnTo>
                  <a:pt x="747" y="58"/>
                </a:lnTo>
                <a:lnTo>
                  <a:pt x="747" y="56"/>
                </a:lnTo>
                <a:lnTo>
                  <a:pt x="747" y="56"/>
                </a:lnTo>
                <a:lnTo>
                  <a:pt x="743" y="49"/>
                </a:lnTo>
                <a:lnTo>
                  <a:pt x="743" y="43"/>
                </a:lnTo>
                <a:lnTo>
                  <a:pt x="743" y="43"/>
                </a:lnTo>
                <a:lnTo>
                  <a:pt x="634" y="39"/>
                </a:lnTo>
                <a:lnTo>
                  <a:pt x="520" y="35"/>
                </a:lnTo>
                <a:lnTo>
                  <a:pt x="302" y="22"/>
                </a:lnTo>
                <a:lnTo>
                  <a:pt x="129" y="8"/>
                </a:lnTo>
                <a:lnTo>
                  <a:pt x="48" y="0"/>
                </a:lnTo>
                <a:lnTo>
                  <a:pt x="0" y="476"/>
                </a:lnTo>
                <a:lnTo>
                  <a:pt x="0" y="476"/>
                </a:lnTo>
                <a:lnTo>
                  <a:pt x="487" y="511"/>
                </a:lnTo>
                <a:lnTo>
                  <a:pt x="697" y="525"/>
                </a:lnTo>
                <a:lnTo>
                  <a:pt x="797" y="530"/>
                </a:lnTo>
                <a:lnTo>
                  <a:pt x="797" y="530"/>
                </a:lnTo>
                <a:close/>
              </a:path>
            </a:pathLst>
          </a:custGeom>
          <a:solidFill>
            <a:srgbClr val="03798A"/>
          </a:solidFill>
          <a:ln w="9525">
            <a:solidFill>
              <a:schemeClr val="bg1">
                <a:lumMod val="50000"/>
              </a:schemeClr>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56" name="Freeform 100">
            <a:extLst>
              <a:ext uri="{FF2B5EF4-FFF2-40B4-BE49-F238E27FC236}">
                <a16:creationId xmlns:a16="http://schemas.microsoft.com/office/drawing/2014/main" id="{80236435-B00B-8231-3E13-2844336C03AA}"/>
              </a:ext>
            </a:extLst>
          </p:cNvPr>
          <p:cNvSpPr>
            <a:spLocks/>
          </p:cNvSpPr>
          <p:nvPr/>
        </p:nvSpPr>
        <p:spPr bwMode="auto">
          <a:xfrm>
            <a:off x="9250343" y="3018572"/>
            <a:ext cx="592432" cy="385283"/>
          </a:xfrm>
          <a:custGeom>
            <a:avLst/>
            <a:gdLst>
              <a:gd name="T0" fmla="*/ 18 w 755"/>
              <a:gd name="T1" fmla="*/ 64 h 478"/>
              <a:gd name="T2" fmla="*/ 27 w 755"/>
              <a:gd name="T3" fmla="*/ 85 h 478"/>
              <a:gd name="T4" fmla="*/ 20 w 755"/>
              <a:gd name="T5" fmla="*/ 100 h 478"/>
              <a:gd name="T6" fmla="*/ 2 w 755"/>
              <a:gd name="T7" fmla="*/ 124 h 478"/>
              <a:gd name="T8" fmla="*/ 14 w 755"/>
              <a:gd name="T9" fmla="*/ 151 h 478"/>
              <a:gd name="T10" fmla="*/ 20 w 755"/>
              <a:gd name="T11" fmla="*/ 172 h 478"/>
              <a:gd name="T12" fmla="*/ 20 w 755"/>
              <a:gd name="T13" fmla="*/ 185 h 478"/>
              <a:gd name="T14" fmla="*/ 37 w 755"/>
              <a:gd name="T15" fmla="*/ 199 h 478"/>
              <a:gd name="T16" fmla="*/ 27 w 755"/>
              <a:gd name="T17" fmla="*/ 210 h 478"/>
              <a:gd name="T18" fmla="*/ 31 w 755"/>
              <a:gd name="T19" fmla="*/ 222 h 478"/>
              <a:gd name="T20" fmla="*/ 31 w 755"/>
              <a:gd name="T21" fmla="*/ 230 h 478"/>
              <a:gd name="T22" fmla="*/ 41 w 755"/>
              <a:gd name="T23" fmla="*/ 235 h 478"/>
              <a:gd name="T24" fmla="*/ 54 w 755"/>
              <a:gd name="T25" fmla="*/ 249 h 478"/>
              <a:gd name="T26" fmla="*/ 60 w 755"/>
              <a:gd name="T27" fmla="*/ 266 h 478"/>
              <a:gd name="T28" fmla="*/ 54 w 755"/>
              <a:gd name="T29" fmla="*/ 289 h 478"/>
              <a:gd name="T30" fmla="*/ 66 w 755"/>
              <a:gd name="T31" fmla="*/ 314 h 478"/>
              <a:gd name="T32" fmla="*/ 81 w 755"/>
              <a:gd name="T33" fmla="*/ 326 h 478"/>
              <a:gd name="T34" fmla="*/ 81 w 755"/>
              <a:gd name="T35" fmla="*/ 355 h 478"/>
              <a:gd name="T36" fmla="*/ 91 w 755"/>
              <a:gd name="T37" fmla="*/ 366 h 478"/>
              <a:gd name="T38" fmla="*/ 93 w 755"/>
              <a:gd name="T39" fmla="*/ 382 h 478"/>
              <a:gd name="T40" fmla="*/ 89 w 755"/>
              <a:gd name="T41" fmla="*/ 395 h 478"/>
              <a:gd name="T42" fmla="*/ 89 w 755"/>
              <a:gd name="T43" fmla="*/ 418 h 478"/>
              <a:gd name="T44" fmla="*/ 85 w 755"/>
              <a:gd name="T45" fmla="*/ 445 h 478"/>
              <a:gd name="T46" fmla="*/ 106 w 755"/>
              <a:gd name="T47" fmla="*/ 469 h 478"/>
              <a:gd name="T48" fmla="*/ 584 w 755"/>
              <a:gd name="T49" fmla="*/ 465 h 478"/>
              <a:gd name="T50" fmla="*/ 605 w 755"/>
              <a:gd name="T51" fmla="*/ 472 h 478"/>
              <a:gd name="T52" fmla="*/ 615 w 755"/>
              <a:gd name="T53" fmla="*/ 478 h 478"/>
              <a:gd name="T54" fmla="*/ 617 w 755"/>
              <a:gd name="T55" fmla="*/ 459 h 478"/>
              <a:gd name="T56" fmla="*/ 621 w 755"/>
              <a:gd name="T57" fmla="*/ 453 h 478"/>
              <a:gd name="T58" fmla="*/ 642 w 755"/>
              <a:gd name="T59" fmla="*/ 447 h 478"/>
              <a:gd name="T60" fmla="*/ 642 w 755"/>
              <a:gd name="T61" fmla="*/ 430 h 478"/>
              <a:gd name="T62" fmla="*/ 646 w 755"/>
              <a:gd name="T63" fmla="*/ 416 h 478"/>
              <a:gd name="T64" fmla="*/ 646 w 755"/>
              <a:gd name="T65" fmla="*/ 405 h 478"/>
              <a:gd name="T66" fmla="*/ 665 w 755"/>
              <a:gd name="T67" fmla="*/ 382 h 478"/>
              <a:gd name="T68" fmla="*/ 665 w 755"/>
              <a:gd name="T69" fmla="*/ 366 h 478"/>
              <a:gd name="T70" fmla="*/ 651 w 755"/>
              <a:gd name="T71" fmla="*/ 357 h 478"/>
              <a:gd name="T72" fmla="*/ 644 w 755"/>
              <a:gd name="T73" fmla="*/ 326 h 478"/>
              <a:gd name="T74" fmla="*/ 653 w 755"/>
              <a:gd name="T75" fmla="*/ 312 h 478"/>
              <a:gd name="T76" fmla="*/ 673 w 755"/>
              <a:gd name="T77" fmla="*/ 312 h 478"/>
              <a:gd name="T78" fmla="*/ 692 w 755"/>
              <a:gd name="T79" fmla="*/ 303 h 478"/>
              <a:gd name="T80" fmla="*/ 707 w 755"/>
              <a:gd name="T81" fmla="*/ 303 h 478"/>
              <a:gd name="T82" fmla="*/ 725 w 755"/>
              <a:gd name="T83" fmla="*/ 289 h 478"/>
              <a:gd name="T84" fmla="*/ 732 w 755"/>
              <a:gd name="T85" fmla="*/ 282 h 478"/>
              <a:gd name="T86" fmla="*/ 728 w 755"/>
              <a:gd name="T87" fmla="*/ 266 h 478"/>
              <a:gd name="T88" fmla="*/ 750 w 755"/>
              <a:gd name="T89" fmla="*/ 249 h 478"/>
              <a:gd name="T90" fmla="*/ 755 w 755"/>
              <a:gd name="T91" fmla="*/ 237 h 478"/>
              <a:gd name="T92" fmla="*/ 746 w 755"/>
              <a:gd name="T93" fmla="*/ 214 h 478"/>
              <a:gd name="T94" fmla="*/ 728 w 755"/>
              <a:gd name="T95" fmla="*/ 208 h 478"/>
              <a:gd name="T96" fmla="*/ 713 w 755"/>
              <a:gd name="T97" fmla="*/ 185 h 478"/>
              <a:gd name="T98" fmla="*/ 696 w 755"/>
              <a:gd name="T99" fmla="*/ 162 h 478"/>
              <a:gd name="T100" fmla="*/ 696 w 755"/>
              <a:gd name="T101" fmla="*/ 143 h 478"/>
              <a:gd name="T102" fmla="*/ 686 w 755"/>
              <a:gd name="T103" fmla="*/ 137 h 478"/>
              <a:gd name="T104" fmla="*/ 661 w 755"/>
              <a:gd name="T105" fmla="*/ 122 h 478"/>
              <a:gd name="T106" fmla="*/ 642 w 755"/>
              <a:gd name="T107" fmla="*/ 116 h 478"/>
              <a:gd name="T108" fmla="*/ 630 w 755"/>
              <a:gd name="T109" fmla="*/ 95 h 478"/>
              <a:gd name="T110" fmla="*/ 619 w 755"/>
              <a:gd name="T111" fmla="*/ 72 h 478"/>
              <a:gd name="T112" fmla="*/ 621 w 755"/>
              <a:gd name="T113" fmla="*/ 54 h 478"/>
              <a:gd name="T114" fmla="*/ 624 w 755"/>
              <a:gd name="T115" fmla="*/ 45 h 478"/>
              <a:gd name="T116" fmla="*/ 622 w 755"/>
              <a:gd name="T117" fmla="*/ 27 h 478"/>
              <a:gd name="T118" fmla="*/ 609 w 755"/>
              <a:gd name="T119" fmla="*/ 10 h 478"/>
              <a:gd name="T120" fmla="*/ 18 w 755"/>
              <a:gd name="T121" fmla="*/ 8 h 478"/>
              <a:gd name="T122" fmla="*/ 22 w 755"/>
              <a:gd name="T123" fmla="*/ 29 h 478"/>
              <a:gd name="T124" fmla="*/ 14 w 755"/>
              <a:gd name="T125" fmla="*/ 4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5" h="478">
                <a:moveTo>
                  <a:pt x="14" y="48"/>
                </a:moveTo>
                <a:lnTo>
                  <a:pt x="14" y="48"/>
                </a:lnTo>
                <a:lnTo>
                  <a:pt x="14" y="54"/>
                </a:lnTo>
                <a:lnTo>
                  <a:pt x="16" y="60"/>
                </a:lnTo>
                <a:lnTo>
                  <a:pt x="18" y="64"/>
                </a:lnTo>
                <a:lnTo>
                  <a:pt x="24" y="68"/>
                </a:lnTo>
                <a:lnTo>
                  <a:pt x="24" y="68"/>
                </a:lnTo>
                <a:lnTo>
                  <a:pt x="27" y="73"/>
                </a:lnTo>
                <a:lnTo>
                  <a:pt x="27" y="79"/>
                </a:lnTo>
                <a:lnTo>
                  <a:pt x="27" y="85"/>
                </a:lnTo>
                <a:lnTo>
                  <a:pt x="25" y="91"/>
                </a:lnTo>
                <a:lnTo>
                  <a:pt x="25" y="91"/>
                </a:lnTo>
                <a:lnTo>
                  <a:pt x="25" y="93"/>
                </a:lnTo>
                <a:lnTo>
                  <a:pt x="25" y="93"/>
                </a:lnTo>
                <a:lnTo>
                  <a:pt x="20" y="100"/>
                </a:lnTo>
                <a:lnTo>
                  <a:pt x="12" y="110"/>
                </a:lnTo>
                <a:lnTo>
                  <a:pt x="12" y="110"/>
                </a:lnTo>
                <a:lnTo>
                  <a:pt x="6" y="116"/>
                </a:lnTo>
                <a:lnTo>
                  <a:pt x="2" y="124"/>
                </a:lnTo>
                <a:lnTo>
                  <a:pt x="2" y="124"/>
                </a:lnTo>
                <a:lnTo>
                  <a:pt x="0" y="127"/>
                </a:lnTo>
                <a:lnTo>
                  <a:pt x="2" y="131"/>
                </a:lnTo>
                <a:lnTo>
                  <a:pt x="8" y="143"/>
                </a:lnTo>
                <a:lnTo>
                  <a:pt x="8" y="143"/>
                </a:lnTo>
                <a:lnTo>
                  <a:pt x="14" y="151"/>
                </a:lnTo>
                <a:lnTo>
                  <a:pt x="14" y="151"/>
                </a:lnTo>
                <a:lnTo>
                  <a:pt x="20" y="160"/>
                </a:lnTo>
                <a:lnTo>
                  <a:pt x="20" y="160"/>
                </a:lnTo>
                <a:lnTo>
                  <a:pt x="22" y="166"/>
                </a:lnTo>
                <a:lnTo>
                  <a:pt x="20" y="172"/>
                </a:lnTo>
                <a:lnTo>
                  <a:pt x="20" y="172"/>
                </a:lnTo>
                <a:lnTo>
                  <a:pt x="16" y="176"/>
                </a:lnTo>
                <a:lnTo>
                  <a:pt x="16" y="176"/>
                </a:lnTo>
                <a:lnTo>
                  <a:pt x="18" y="181"/>
                </a:lnTo>
                <a:lnTo>
                  <a:pt x="20" y="185"/>
                </a:lnTo>
                <a:lnTo>
                  <a:pt x="25" y="189"/>
                </a:lnTo>
                <a:lnTo>
                  <a:pt x="25" y="189"/>
                </a:lnTo>
                <a:lnTo>
                  <a:pt x="33" y="195"/>
                </a:lnTo>
                <a:lnTo>
                  <a:pt x="37" y="199"/>
                </a:lnTo>
                <a:lnTo>
                  <a:pt x="37" y="199"/>
                </a:lnTo>
                <a:lnTo>
                  <a:pt x="35" y="203"/>
                </a:lnTo>
                <a:lnTo>
                  <a:pt x="33" y="205"/>
                </a:lnTo>
                <a:lnTo>
                  <a:pt x="33" y="206"/>
                </a:lnTo>
                <a:lnTo>
                  <a:pt x="33" y="206"/>
                </a:lnTo>
                <a:lnTo>
                  <a:pt x="27" y="210"/>
                </a:lnTo>
                <a:lnTo>
                  <a:pt x="25" y="216"/>
                </a:lnTo>
                <a:lnTo>
                  <a:pt x="25" y="216"/>
                </a:lnTo>
                <a:lnTo>
                  <a:pt x="27" y="220"/>
                </a:lnTo>
                <a:lnTo>
                  <a:pt x="27" y="220"/>
                </a:lnTo>
                <a:lnTo>
                  <a:pt x="31" y="222"/>
                </a:lnTo>
                <a:lnTo>
                  <a:pt x="33" y="224"/>
                </a:lnTo>
                <a:lnTo>
                  <a:pt x="33" y="226"/>
                </a:lnTo>
                <a:lnTo>
                  <a:pt x="33" y="226"/>
                </a:lnTo>
                <a:lnTo>
                  <a:pt x="33" y="226"/>
                </a:lnTo>
                <a:lnTo>
                  <a:pt x="31" y="230"/>
                </a:lnTo>
                <a:lnTo>
                  <a:pt x="33" y="231"/>
                </a:lnTo>
                <a:lnTo>
                  <a:pt x="33" y="231"/>
                </a:lnTo>
                <a:lnTo>
                  <a:pt x="35" y="233"/>
                </a:lnTo>
                <a:lnTo>
                  <a:pt x="41" y="235"/>
                </a:lnTo>
                <a:lnTo>
                  <a:pt x="41" y="235"/>
                </a:lnTo>
                <a:lnTo>
                  <a:pt x="47" y="237"/>
                </a:lnTo>
                <a:lnTo>
                  <a:pt x="52" y="241"/>
                </a:lnTo>
                <a:lnTo>
                  <a:pt x="52" y="241"/>
                </a:lnTo>
                <a:lnTo>
                  <a:pt x="52" y="245"/>
                </a:lnTo>
                <a:lnTo>
                  <a:pt x="54" y="249"/>
                </a:lnTo>
                <a:lnTo>
                  <a:pt x="52" y="253"/>
                </a:lnTo>
                <a:lnTo>
                  <a:pt x="52" y="253"/>
                </a:lnTo>
                <a:lnTo>
                  <a:pt x="54" y="258"/>
                </a:lnTo>
                <a:lnTo>
                  <a:pt x="58" y="266"/>
                </a:lnTo>
                <a:lnTo>
                  <a:pt x="60" y="266"/>
                </a:lnTo>
                <a:lnTo>
                  <a:pt x="60" y="266"/>
                </a:lnTo>
                <a:lnTo>
                  <a:pt x="62" y="268"/>
                </a:lnTo>
                <a:lnTo>
                  <a:pt x="62" y="272"/>
                </a:lnTo>
                <a:lnTo>
                  <a:pt x="54" y="289"/>
                </a:lnTo>
                <a:lnTo>
                  <a:pt x="54" y="289"/>
                </a:lnTo>
                <a:lnTo>
                  <a:pt x="52" y="301"/>
                </a:lnTo>
                <a:lnTo>
                  <a:pt x="52" y="305"/>
                </a:lnTo>
                <a:lnTo>
                  <a:pt x="54" y="307"/>
                </a:lnTo>
                <a:lnTo>
                  <a:pt x="58" y="311"/>
                </a:lnTo>
                <a:lnTo>
                  <a:pt x="66" y="314"/>
                </a:lnTo>
                <a:lnTo>
                  <a:pt x="66" y="314"/>
                </a:lnTo>
                <a:lnTo>
                  <a:pt x="70" y="316"/>
                </a:lnTo>
                <a:lnTo>
                  <a:pt x="70" y="316"/>
                </a:lnTo>
                <a:lnTo>
                  <a:pt x="76" y="320"/>
                </a:lnTo>
                <a:lnTo>
                  <a:pt x="81" y="326"/>
                </a:lnTo>
                <a:lnTo>
                  <a:pt x="83" y="334"/>
                </a:lnTo>
                <a:lnTo>
                  <a:pt x="83" y="343"/>
                </a:lnTo>
                <a:lnTo>
                  <a:pt x="83" y="343"/>
                </a:lnTo>
                <a:lnTo>
                  <a:pt x="81" y="351"/>
                </a:lnTo>
                <a:lnTo>
                  <a:pt x="81" y="355"/>
                </a:lnTo>
                <a:lnTo>
                  <a:pt x="85" y="359"/>
                </a:lnTo>
                <a:lnTo>
                  <a:pt x="87" y="363"/>
                </a:lnTo>
                <a:lnTo>
                  <a:pt x="87" y="363"/>
                </a:lnTo>
                <a:lnTo>
                  <a:pt x="91" y="366"/>
                </a:lnTo>
                <a:lnTo>
                  <a:pt x="91" y="366"/>
                </a:lnTo>
                <a:lnTo>
                  <a:pt x="95" y="370"/>
                </a:lnTo>
                <a:lnTo>
                  <a:pt x="97" y="376"/>
                </a:lnTo>
                <a:lnTo>
                  <a:pt x="97" y="376"/>
                </a:lnTo>
                <a:lnTo>
                  <a:pt x="97" y="380"/>
                </a:lnTo>
                <a:lnTo>
                  <a:pt x="93" y="382"/>
                </a:lnTo>
                <a:lnTo>
                  <a:pt x="93" y="382"/>
                </a:lnTo>
                <a:lnTo>
                  <a:pt x="91" y="386"/>
                </a:lnTo>
                <a:lnTo>
                  <a:pt x="89" y="390"/>
                </a:lnTo>
                <a:lnTo>
                  <a:pt x="89" y="390"/>
                </a:lnTo>
                <a:lnTo>
                  <a:pt x="89" y="395"/>
                </a:lnTo>
                <a:lnTo>
                  <a:pt x="87" y="405"/>
                </a:lnTo>
                <a:lnTo>
                  <a:pt x="87" y="405"/>
                </a:lnTo>
                <a:lnTo>
                  <a:pt x="87" y="413"/>
                </a:lnTo>
                <a:lnTo>
                  <a:pt x="89" y="418"/>
                </a:lnTo>
                <a:lnTo>
                  <a:pt x="89" y="418"/>
                </a:lnTo>
                <a:lnTo>
                  <a:pt x="91" y="424"/>
                </a:lnTo>
                <a:lnTo>
                  <a:pt x="91" y="430"/>
                </a:lnTo>
                <a:lnTo>
                  <a:pt x="89" y="436"/>
                </a:lnTo>
                <a:lnTo>
                  <a:pt x="89" y="436"/>
                </a:lnTo>
                <a:lnTo>
                  <a:pt x="85" y="445"/>
                </a:lnTo>
                <a:lnTo>
                  <a:pt x="85" y="451"/>
                </a:lnTo>
                <a:lnTo>
                  <a:pt x="91" y="457"/>
                </a:lnTo>
                <a:lnTo>
                  <a:pt x="99" y="461"/>
                </a:lnTo>
                <a:lnTo>
                  <a:pt x="99" y="461"/>
                </a:lnTo>
                <a:lnTo>
                  <a:pt x="106" y="469"/>
                </a:lnTo>
                <a:lnTo>
                  <a:pt x="578" y="461"/>
                </a:lnTo>
                <a:lnTo>
                  <a:pt x="578" y="461"/>
                </a:lnTo>
                <a:lnTo>
                  <a:pt x="580" y="461"/>
                </a:lnTo>
                <a:lnTo>
                  <a:pt x="580" y="461"/>
                </a:lnTo>
                <a:lnTo>
                  <a:pt x="584" y="465"/>
                </a:lnTo>
                <a:lnTo>
                  <a:pt x="586" y="467"/>
                </a:lnTo>
                <a:lnTo>
                  <a:pt x="590" y="469"/>
                </a:lnTo>
                <a:lnTo>
                  <a:pt x="590" y="469"/>
                </a:lnTo>
                <a:lnTo>
                  <a:pt x="597" y="470"/>
                </a:lnTo>
                <a:lnTo>
                  <a:pt x="605" y="472"/>
                </a:lnTo>
                <a:lnTo>
                  <a:pt x="605" y="474"/>
                </a:lnTo>
                <a:lnTo>
                  <a:pt x="605" y="474"/>
                </a:lnTo>
                <a:lnTo>
                  <a:pt x="605" y="474"/>
                </a:lnTo>
                <a:lnTo>
                  <a:pt x="615" y="478"/>
                </a:lnTo>
                <a:lnTo>
                  <a:pt x="615" y="478"/>
                </a:lnTo>
                <a:lnTo>
                  <a:pt x="617" y="474"/>
                </a:lnTo>
                <a:lnTo>
                  <a:pt x="615" y="469"/>
                </a:lnTo>
                <a:lnTo>
                  <a:pt x="615" y="469"/>
                </a:lnTo>
                <a:lnTo>
                  <a:pt x="615" y="463"/>
                </a:lnTo>
                <a:lnTo>
                  <a:pt x="617" y="459"/>
                </a:lnTo>
                <a:lnTo>
                  <a:pt x="617" y="459"/>
                </a:lnTo>
                <a:lnTo>
                  <a:pt x="617" y="455"/>
                </a:lnTo>
                <a:lnTo>
                  <a:pt x="617" y="455"/>
                </a:lnTo>
                <a:lnTo>
                  <a:pt x="619" y="453"/>
                </a:lnTo>
                <a:lnTo>
                  <a:pt x="621" y="453"/>
                </a:lnTo>
                <a:lnTo>
                  <a:pt x="626" y="451"/>
                </a:lnTo>
                <a:lnTo>
                  <a:pt x="626" y="451"/>
                </a:lnTo>
                <a:lnTo>
                  <a:pt x="634" y="449"/>
                </a:lnTo>
                <a:lnTo>
                  <a:pt x="634" y="449"/>
                </a:lnTo>
                <a:lnTo>
                  <a:pt x="642" y="447"/>
                </a:lnTo>
                <a:lnTo>
                  <a:pt x="642" y="442"/>
                </a:lnTo>
                <a:lnTo>
                  <a:pt x="642" y="442"/>
                </a:lnTo>
                <a:lnTo>
                  <a:pt x="642" y="438"/>
                </a:lnTo>
                <a:lnTo>
                  <a:pt x="642" y="438"/>
                </a:lnTo>
                <a:lnTo>
                  <a:pt x="642" y="430"/>
                </a:lnTo>
                <a:lnTo>
                  <a:pt x="644" y="426"/>
                </a:lnTo>
                <a:lnTo>
                  <a:pt x="644" y="426"/>
                </a:lnTo>
                <a:lnTo>
                  <a:pt x="647" y="420"/>
                </a:lnTo>
                <a:lnTo>
                  <a:pt x="646" y="416"/>
                </a:lnTo>
                <a:lnTo>
                  <a:pt x="646" y="416"/>
                </a:lnTo>
                <a:lnTo>
                  <a:pt x="644" y="413"/>
                </a:lnTo>
                <a:lnTo>
                  <a:pt x="644" y="411"/>
                </a:lnTo>
                <a:lnTo>
                  <a:pt x="646" y="405"/>
                </a:lnTo>
                <a:lnTo>
                  <a:pt x="646" y="405"/>
                </a:lnTo>
                <a:lnTo>
                  <a:pt x="646" y="405"/>
                </a:lnTo>
                <a:lnTo>
                  <a:pt x="653" y="397"/>
                </a:lnTo>
                <a:lnTo>
                  <a:pt x="653" y="397"/>
                </a:lnTo>
                <a:lnTo>
                  <a:pt x="659" y="390"/>
                </a:lnTo>
                <a:lnTo>
                  <a:pt x="659" y="390"/>
                </a:lnTo>
                <a:lnTo>
                  <a:pt x="665" y="382"/>
                </a:lnTo>
                <a:lnTo>
                  <a:pt x="667" y="372"/>
                </a:lnTo>
                <a:lnTo>
                  <a:pt x="667" y="372"/>
                </a:lnTo>
                <a:lnTo>
                  <a:pt x="667" y="370"/>
                </a:lnTo>
                <a:lnTo>
                  <a:pt x="665" y="366"/>
                </a:lnTo>
                <a:lnTo>
                  <a:pt x="665" y="366"/>
                </a:lnTo>
                <a:lnTo>
                  <a:pt x="661" y="363"/>
                </a:lnTo>
                <a:lnTo>
                  <a:pt x="659" y="361"/>
                </a:lnTo>
                <a:lnTo>
                  <a:pt x="659" y="361"/>
                </a:lnTo>
                <a:lnTo>
                  <a:pt x="655" y="361"/>
                </a:lnTo>
                <a:lnTo>
                  <a:pt x="651" y="357"/>
                </a:lnTo>
                <a:lnTo>
                  <a:pt x="646" y="347"/>
                </a:lnTo>
                <a:lnTo>
                  <a:pt x="646" y="347"/>
                </a:lnTo>
                <a:lnTo>
                  <a:pt x="644" y="341"/>
                </a:lnTo>
                <a:lnTo>
                  <a:pt x="642" y="336"/>
                </a:lnTo>
                <a:lnTo>
                  <a:pt x="644" y="326"/>
                </a:lnTo>
                <a:lnTo>
                  <a:pt x="644" y="324"/>
                </a:lnTo>
                <a:lnTo>
                  <a:pt x="644" y="324"/>
                </a:lnTo>
                <a:lnTo>
                  <a:pt x="646" y="318"/>
                </a:lnTo>
                <a:lnTo>
                  <a:pt x="653" y="312"/>
                </a:lnTo>
                <a:lnTo>
                  <a:pt x="653" y="312"/>
                </a:lnTo>
                <a:lnTo>
                  <a:pt x="657" y="311"/>
                </a:lnTo>
                <a:lnTo>
                  <a:pt x="665" y="312"/>
                </a:lnTo>
                <a:lnTo>
                  <a:pt x="665" y="312"/>
                </a:lnTo>
                <a:lnTo>
                  <a:pt x="673" y="312"/>
                </a:lnTo>
                <a:lnTo>
                  <a:pt x="673" y="312"/>
                </a:lnTo>
                <a:lnTo>
                  <a:pt x="680" y="309"/>
                </a:lnTo>
                <a:lnTo>
                  <a:pt x="680" y="309"/>
                </a:lnTo>
                <a:lnTo>
                  <a:pt x="688" y="305"/>
                </a:lnTo>
                <a:lnTo>
                  <a:pt x="688" y="305"/>
                </a:lnTo>
                <a:lnTo>
                  <a:pt x="692" y="303"/>
                </a:lnTo>
                <a:lnTo>
                  <a:pt x="696" y="303"/>
                </a:lnTo>
                <a:lnTo>
                  <a:pt x="696" y="303"/>
                </a:lnTo>
                <a:lnTo>
                  <a:pt x="703" y="305"/>
                </a:lnTo>
                <a:lnTo>
                  <a:pt x="703" y="305"/>
                </a:lnTo>
                <a:lnTo>
                  <a:pt x="707" y="303"/>
                </a:lnTo>
                <a:lnTo>
                  <a:pt x="709" y="301"/>
                </a:lnTo>
                <a:lnTo>
                  <a:pt x="709" y="301"/>
                </a:lnTo>
                <a:lnTo>
                  <a:pt x="713" y="297"/>
                </a:lnTo>
                <a:lnTo>
                  <a:pt x="713" y="297"/>
                </a:lnTo>
                <a:lnTo>
                  <a:pt x="725" y="289"/>
                </a:lnTo>
                <a:lnTo>
                  <a:pt x="725" y="289"/>
                </a:lnTo>
                <a:lnTo>
                  <a:pt x="726" y="287"/>
                </a:lnTo>
                <a:lnTo>
                  <a:pt x="730" y="284"/>
                </a:lnTo>
                <a:lnTo>
                  <a:pt x="730" y="284"/>
                </a:lnTo>
                <a:lnTo>
                  <a:pt x="732" y="282"/>
                </a:lnTo>
                <a:lnTo>
                  <a:pt x="732" y="280"/>
                </a:lnTo>
                <a:lnTo>
                  <a:pt x="730" y="274"/>
                </a:lnTo>
                <a:lnTo>
                  <a:pt x="730" y="274"/>
                </a:lnTo>
                <a:lnTo>
                  <a:pt x="728" y="266"/>
                </a:lnTo>
                <a:lnTo>
                  <a:pt x="728" y="266"/>
                </a:lnTo>
                <a:lnTo>
                  <a:pt x="728" y="262"/>
                </a:lnTo>
                <a:lnTo>
                  <a:pt x="730" y="260"/>
                </a:lnTo>
                <a:lnTo>
                  <a:pt x="744" y="253"/>
                </a:lnTo>
                <a:lnTo>
                  <a:pt x="744" y="253"/>
                </a:lnTo>
                <a:lnTo>
                  <a:pt x="750" y="249"/>
                </a:lnTo>
                <a:lnTo>
                  <a:pt x="753" y="245"/>
                </a:lnTo>
                <a:lnTo>
                  <a:pt x="755" y="241"/>
                </a:lnTo>
                <a:lnTo>
                  <a:pt x="755" y="237"/>
                </a:lnTo>
                <a:lnTo>
                  <a:pt x="755" y="237"/>
                </a:lnTo>
                <a:lnTo>
                  <a:pt x="755" y="237"/>
                </a:lnTo>
                <a:lnTo>
                  <a:pt x="751" y="228"/>
                </a:lnTo>
                <a:lnTo>
                  <a:pt x="751" y="228"/>
                </a:lnTo>
                <a:lnTo>
                  <a:pt x="748" y="218"/>
                </a:lnTo>
                <a:lnTo>
                  <a:pt x="748" y="218"/>
                </a:lnTo>
                <a:lnTo>
                  <a:pt x="746" y="214"/>
                </a:lnTo>
                <a:lnTo>
                  <a:pt x="740" y="212"/>
                </a:lnTo>
                <a:lnTo>
                  <a:pt x="740" y="212"/>
                </a:lnTo>
                <a:lnTo>
                  <a:pt x="732" y="210"/>
                </a:lnTo>
                <a:lnTo>
                  <a:pt x="732" y="210"/>
                </a:lnTo>
                <a:lnTo>
                  <a:pt x="728" y="208"/>
                </a:lnTo>
                <a:lnTo>
                  <a:pt x="725" y="205"/>
                </a:lnTo>
                <a:lnTo>
                  <a:pt x="721" y="197"/>
                </a:lnTo>
                <a:lnTo>
                  <a:pt x="721" y="197"/>
                </a:lnTo>
                <a:lnTo>
                  <a:pt x="719" y="191"/>
                </a:lnTo>
                <a:lnTo>
                  <a:pt x="713" y="185"/>
                </a:lnTo>
                <a:lnTo>
                  <a:pt x="713" y="185"/>
                </a:lnTo>
                <a:lnTo>
                  <a:pt x="701" y="176"/>
                </a:lnTo>
                <a:lnTo>
                  <a:pt x="696" y="168"/>
                </a:lnTo>
                <a:lnTo>
                  <a:pt x="696" y="168"/>
                </a:lnTo>
                <a:lnTo>
                  <a:pt x="696" y="162"/>
                </a:lnTo>
                <a:lnTo>
                  <a:pt x="696" y="151"/>
                </a:lnTo>
                <a:lnTo>
                  <a:pt x="696" y="151"/>
                </a:lnTo>
                <a:lnTo>
                  <a:pt x="698" y="145"/>
                </a:lnTo>
                <a:lnTo>
                  <a:pt x="698" y="145"/>
                </a:lnTo>
                <a:lnTo>
                  <a:pt x="696" y="143"/>
                </a:lnTo>
                <a:lnTo>
                  <a:pt x="692" y="141"/>
                </a:lnTo>
                <a:lnTo>
                  <a:pt x="692" y="141"/>
                </a:lnTo>
                <a:lnTo>
                  <a:pt x="688" y="139"/>
                </a:lnTo>
                <a:lnTo>
                  <a:pt x="686" y="137"/>
                </a:lnTo>
                <a:lnTo>
                  <a:pt x="686" y="137"/>
                </a:lnTo>
                <a:lnTo>
                  <a:pt x="680" y="131"/>
                </a:lnTo>
                <a:lnTo>
                  <a:pt x="669" y="126"/>
                </a:lnTo>
                <a:lnTo>
                  <a:pt x="667" y="124"/>
                </a:lnTo>
                <a:lnTo>
                  <a:pt x="667" y="124"/>
                </a:lnTo>
                <a:lnTo>
                  <a:pt x="661" y="122"/>
                </a:lnTo>
                <a:lnTo>
                  <a:pt x="651" y="120"/>
                </a:lnTo>
                <a:lnTo>
                  <a:pt x="651" y="120"/>
                </a:lnTo>
                <a:lnTo>
                  <a:pt x="644" y="120"/>
                </a:lnTo>
                <a:lnTo>
                  <a:pt x="642" y="116"/>
                </a:lnTo>
                <a:lnTo>
                  <a:pt x="642" y="116"/>
                </a:lnTo>
                <a:lnTo>
                  <a:pt x="640" y="114"/>
                </a:lnTo>
                <a:lnTo>
                  <a:pt x="640" y="114"/>
                </a:lnTo>
                <a:lnTo>
                  <a:pt x="634" y="104"/>
                </a:lnTo>
                <a:lnTo>
                  <a:pt x="630" y="95"/>
                </a:lnTo>
                <a:lnTo>
                  <a:pt x="630" y="95"/>
                </a:lnTo>
                <a:lnTo>
                  <a:pt x="628" y="91"/>
                </a:lnTo>
                <a:lnTo>
                  <a:pt x="628" y="91"/>
                </a:lnTo>
                <a:lnTo>
                  <a:pt x="624" y="79"/>
                </a:lnTo>
                <a:lnTo>
                  <a:pt x="624" y="79"/>
                </a:lnTo>
                <a:lnTo>
                  <a:pt x="619" y="72"/>
                </a:lnTo>
                <a:lnTo>
                  <a:pt x="619" y="68"/>
                </a:lnTo>
                <a:lnTo>
                  <a:pt x="619" y="64"/>
                </a:lnTo>
                <a:lnTo>
                  <a:pt x="619" y="64"/>
                </a:lnTo>
                <a:lnTo>
                  <a:pt x="621" y="60"/>
                </a:lnTo>
                <a:lnTo>
                  <a:pt x="621" y="54"/>
                </a:lnTo>
                <a:lnTo>
                  <a:pt x="621" y="52"/>
                </a:lnTo>
                <a:lnTo>
                  <a:pt x="621" y="52"/>
                </a:lnTo>
                <a:lnTo>
                  <a:pt x="621" y="48"/>
                </a:lnTo>
                <a:lnTo>
                  <a:pt x="624" y="45"/>
                </a:lnTo>
                <a:lnTo>
                  <a:pt x="624" y="45"/>
                </a:lnTo>
                <a:lnTo>
                  <a:pt x="628" y="37"/>
                </a:lnTo>
                <a:lnTo>
                  <a:pt x="628" y="37"/>
                </a:lnTo>
                <a:lnTo>
                  <a:pt x="628" y="31"/>
                </a:lnTo>
                <a:lnTo>
                  <a:pt x="628" y="31"/>
                </a:lnTo>
                <a:lnTo>
                  <a:pt x="622" y="27"/>
                </a:lnTo>
                <a:lnTo>
                  <a:pt x="619" y="25"/>
                </a:lnTo>
                <a:lnTo>
                  <a:pt x="619" y="25"/>
                </a:lnTo>
                <a:lnTo>
                  <a:pt x="613" y="23"/>
                </a:lnTo>
                <a:lnTo>
                  <a:pt x="611" y="20"/>
                </a:lnTo>
                <a:lnTo>
                  <a:pt x="609" y="10"/>
                </a:lnTo>
                <a:lnTo>
                  <a:pt x="609" y="10"/>
                </a:lnTo>
                <a:lnTo>
                  <a:pt x="609" y="6"/>
                </a:lnTo>
                <a:lnTo>
                  <a:pt x="607" y="2"/>
                </a:lnTo>
                <a:lnTo>
                  <a:pt x="603" y="0"/>
                </a:lnTo>
                <a:lnTo>
                  <a:pt x="18" y="8"/>
                </a:lnTo>
                <a:lnTo>
                  <a:pt x="18" y="8"/>
                </a:lnTo>
                <a:lnTo>
                  <a:pt x="20" y="16"/>
                </a:lnTo>
                <a:lnTo>
                  <a:pt x="20" y="16"/>
                </a:lnTo>
                <a:lnTo>
                  <a:pt x="22" y="25"/>
                </a:lnTo>
                <a:lnTo>
                  <a:pt x="22" y="29"/>
                </a:lnTo>
                <a:lnTo>
                  <a:pt x="20" y="33"/>
                </a:lnTo>
                <a:lnTo>
                  <a:pt x="20" y="33"/>
                </a:lnTo>
                <a:lnTo>
                  <a:pt x="16" y="39"/>
                </a:lnTo>
                <a:lnTo>
                  <a:pt x="14" y="48"/>
                </a:lnTo>
                <a:lnTo>
                  <a:pt x="14" y="48"/>
                </a:lnTo>
                <a:close/>
              </a:path>
            </a:pathLst>
          </a:custGeom>
          <a:solidFill>
            <a:srgbClr val="70CACB"/>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57" name="Freeform 101">
            <a:extLst>
              <a:ext uri="{FF2B5EF4-FFF2-40B4-BE49-F238E27FC236}">
                <a16:creationId xmlns:a16="http://schemas.microsoft.com/office/drawing/2014/main" id="{2CA7B5CA-9CC2-5533-FDF6-011B9385565F}"/>
              </a:ext>
            </a:extLst>
          </p:cNvPr>
          <p:cNvSpPr>
            <a:spLocks/>
          </p:cNvSpPr>
          <p:nvPr/>
        </p:nvSpPr>
        <p:spPr bwMode="auto">
          <a:xfrm>
            <a:off x="8587197" y="2678426"/>
            <a:ext cx="682002" cy="477172"/>
          </a:xfrm>
          <a:custGeom>
            <a:avLst/>
            <a:gdLst>
              <a:gd name="T0" fmla="*/ 612 w 868"/>
              <a:gd name="T1" fmla="*/ 511 h 594"/>
              <a:gd name="T2" fmla="*/ 653 w 868"/>
              <a:gd name="T3" fmla="*/ 519 h 594"/>
              <a:gd name="T4" fmla="*/ 674 w 868"/>
              <a:gd name="T5" fmla="*/ 530 h 594"/>
              <a:gd name="T6" fmla="*/ 697 w 868"/>
              <a:gd name="T7" fmla="*/ 540 h 594"/>
              <a:gd name="T8" fmla="*/ 720 w 868"/>
              <a:gd name="T9" fmla="*/ 532 h 594"/>
              <a:gd name="T10" fmla="*/ 722 w 868"/>
              <a:gd name="T11" fmla="*/ 530 h 594"/>
              <a:gd name="T12" fmla="*/ 734 w 868"/>
              <a:gd name="T13" fmla="*/ 528 h 594"/>
              <a:gd name="T14" fmla="*/ 741 w 868"/>
              <a:gd name="T15" fmla="*/ 528 h 594"/>
              <a:gd name="T16" fmla="*/ 751 w 868"/>
              <a:gd name="T17" fmla="*/ 524 h 594"/>
              <a:gd name="T18" fmla="*/ 763 w 868"/>
              <a:gd name="T19" fmla="*/ 528 h 594"/>
              <a:gd name="T20" fmla="*/ 774 w 868"/>
              <a:gd name="T21" fmla="*/ 540 h 594"/>
              <a:gd name="T22" fmla="*/ 780 w 868"/>
              <a:gd name="T23" fmla="*/ 546 h 594"/>
              <a:gd name="T24" fmla="*/ 793 w 868"/>
              <a:gd name="T25" fmla="*/ 549 h 594"/>
              <a:gd name="T26" fmla="*/ 793 w 868"/>
              <a:gd name="T27" fmla="*/ 549 h 594"/>
              <a:gd name="T28" fmla="*/ 805 w 868"/>
              <a:gd name="T29" fmla="*/ 555 h 594"/>
              <a:gd name="T30" fmla="*/ 813 w 868"/>
              <a:gd name="T31" fmla="*/ 557 h 594"/>
              <a:gd name="T32" fmla="*/ 826 w 868"/>
              <a:gd name="T33" fmla="*/ 561 h 594"/>
              <a:gd name="T34" fmla="*/ 836 w 868"/>
              <a:gd name="T35" fmla="*/ 573 h 594"/>
              <a:gd name="T36" fmla="*/ 847 w 868"/>
              <a:gd name="T37" fmla="*/ 590 h 594"/>
              <a:gd name="T38" fmla="*/ 855 w 868"/>
              <a:gd name="T39" fmla="*/ 594 h 594"/>
              <a:gd name="T40" fmla="*/ 859 w 868"/>
              <a:gd name="T41" fmla="*/ 592 h 594"/>
              <a:gd name="T42" fmla="*/ 859 w 868"/>
              <a:gd name="T43" fmla="*/ 584 h 594"/>
              <a:gd name="T44" fmla="*/ 853 w 868"/>
              <a:gd name="T45" fmla="*/ 574 h 594"/>
              <a:gd name="T46" fmla="*/ 841 w 868"/>
              <a:gd name="T47" fmla="*/ 555 h 594"/>
              <a:gd name="T48" fmla="*/ 841 w 868"/>
              <a:gd name="T49" fmla="*/ 544 h 594"/>
              <a:gd name="T50" fmla="*/ 853 w 868"/>
              <a:gd name="T51" fmla="*/ 528 h 594"/>
              <a:gd name="T52" fmla="*/ 865 w 868"/>
              <a:gd name="T53" fmla="*/ 513 h 594"/>
              <a:gd name="T54" fmla="*/ 868 w 868"/>
              <a:gd name="T55" fmla="*/ 501 h 594"/>
              <a:gd name="T56" fmla="*/ 863 w 868"/>
              <a:gd name="T57" fmla="*/ 492 h 594"/>
              <a:gd name="T58" fmla="*/ 853 w 868"/>
              <a:gd name="T59" fmla="*/ 478 h 594"/>
              <a:gd name="T60" fmla="*/ 855 w 868"/>
              <a:gd name="T61" fmla="*/ 459 h 594"/>
              <a:gd name="T62" fmla="*/ 861 w 868"/>
              <a:gd name="T63" fmla="*/ 451 h 594"/>
              <a:gd name="T64" fmla="*/ 859 w 868"/>
              <a:gd name="T65" fmla="*/ 438 h 594"/>
              <a:gd name="T66" fmla="*/ 857 w 868"/>
              <a:gd name="T67" fmla="*/ 428 h 594"/>
              <a:gd name="T68" fmla="*/ 857 w 868"/>
              <a:gd name="T69" fmla="*/ 428 h 594"/>
              <a:gd name="T70" fmla="*/ 857 w 868"/>
              <a:gd name="T71" fmla="*/ 428 h 594"/>
              <a:gd name="T72" fmla="*/ 851 w 868"/>
              <a:gd name="T73" fmla="*/ 135 h 594"/>
              <a:gd name="T74" fmla="*/ 836 w 868"/>
              <a:gd name="T75" fmla="*/ 124 h 594"/>
              <a:gd name="T76" fmla="*/ 836 w 868"/>
              <a:gd name="T77" fmla="*/ 120 h 594"/>
              <a:gd name="T78" fmla="*/ 830 w 868"/>
              <a:gd name="T79" fmla="*/ 106 h 594"/>
              <a:gd name="T80" fmla="*/ 824 w 868"/>
              <a:gd name="T81" fmla="*/ 95 h 594"/>
              <a:gd name="T82" fmla="*/ 830 w 868"/>
              <a:gd name="T83" fmla="*/ 81 h 594"/>
              <a:gd name="T84" fmla="*/ 840 w 868"/>
              <a:gd name="T85" fmla="*/ 75 h 594"/>
              <a:gd name="T86" fmla="*/ 851 w 868"/>
              <a:gd name="T87" fmla="*/ 68 h 594"/>
              <a:gd name="T88" fmla="*/ 851 w 868"/>
              <a:gd name="T89" fmla="*/ 62 h 594"/>
              <a:gd name="T90" fmla="*/ 845 w 868"/>
              <a:gd name="T91" fmla="*/ 54 h 594"/>
              <a:gd name="T92" fmla="*/ 697 w 868"/>
              <a:gd name="T93" fmla="*/ 45 h 594"/>
              <a:gd name="T94" fmla="*/ 33 w 868"/>
              <a:gd name="T95" fmla="*/ 151 h 594"/>
              <a:gd name="T96" fmla="*/ 33 w 868"/>
              <a:gd name="T97" fmla="*/ 152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8" h="594">
                <a:moveTo>
                  <a:pt x="0" y="467"/>
                </a:moveTo>
                <a:lnTo>
                  <a:pt x="612" y="511"/>
                </a:lnTo>
                <a:lnTo>
                  <a:pt x="612" y="511"/>
                </a:lnTo>
                <a:lnTo>
                  <a:pt x="618" y="511"/>
                </a:lnTo>
                <a:lnTo>
                  <a:pt x="633" y="513"/>
                </a:lnTo>
                <a:lnTo>
                  <a:pt x="653" y="519"/>
                </a:lnTo>
                <a:lnTo>
                  <a:pt x="664" y="522"/>
                </a:lnTo>
                <a:lnTo>
                  <a:pt x="674" y="530"/>
                </a:lnTo>
                <a:lnTo>
                  <a:pt x="674" y="530"/>
                </a:lnTo>
                <a:lnTo>
                  <a:pt x="682" y="536"/>
                </a:lnTo>
                <a:lnTo>
                  <a:pt x="689" y="538"/>
                </a:lnTo>
                <a:lnTo>
                  <a:pt x="697" y="540"/>
                </a:lnTo>
                <a:lnTo>
                  <a:pt x="703" y="538"/>
                </a:lnTo>
                <a:lnTo>
                  <a:pt x="712" y="536"/>
                </a:lnTo>
                <a:lnTo>
                  <a:pt x="720" y="532"/>
                </a:lnTo>
                <a:lnTo>
                  <a:pt x="720" y="532"/>
                </a:lnTo>
                <a:lnTo>
                  <a:pt x="722" y="530"/>
                </a:lnTo>
                <a:lnTo>
                  <a:pt x="722" y="530"/>
                </a:lnTo>
                <a:lnTo>
                  <a:pt x="730" y="528"/>
                </a:lnTo>
                <a:lnTo>
                  <a:pt x="734" y="528"/>
                </a:lnTo>
                <a:lnTo>
                  <a:pt x="734" y="528"/>
                </a:lnTo>
                <a:lnTo>
                  <a:pt x="736" y="530"/>
                </a:lnTo>
                <a:lnTo>
                  <a:pt x="736" y="530"/>
                </a:lnTo>
                <a:lnTo>
                  <a:pt x="741" y="528"/>
                </a:lnTo>
                <a:lnTo>
                  <a:pt x="749" y="524"/>
                </a:lnTo>
                <a:lnTo>
                  <a:pt x="749" y="524"/>
                </a:lnTo>
                <a:lnTo>
                  <a:pt x="751" y="524"/>
                </a:lnTo>
                <a:lnTo>
                  <a:pt x="755" y="524"/>
                </a:lnTo>
                <a:lnTo>
                  <a:pt x="763" y="528"/>
                </a:lnTo>
                <a:lnTo>
                  <a:pt x="763" y="528"/>
                </a:lnTo>
                <a:lnTo>
                  <a:pt x="768" y="534"/>
                </a:lnTo>
                <a:lnTo>
                  <a:pt x="768" y="534"/>
                </a:lnTo>
                <a:lnTo>
                  <a:pt x="774" y="540"/>
                </a:lnTo>
                <a:lnTo>
                  <a:pt x="778" y="544"/>
                </a:lnTo>
                <a:lnTo>
                  <a:pt x="778" y="544"/>
                </a:lnTo>
                <a:lnTo>
                  <a:pt x="780" y="546"/>
                </a:lnTo>
                <a:lnTo>
                  <a:pt x="780" y="546"/>
                </a:lnTo>
                <a:lnTo>
                  <a:pt x="786" y="549"/>
                </a:lnTo>
                <a:lnTo>
                  <a:pt x="793" y="549"/>
                </a:lnTo>
                <a:lnTo>
                  <a:pt x="793" y="549"/>
                </a:lnTo>
                <a:lnTo>
                  <a:pt x="793" y="549"/>
                </a:lnTo>
                <a:lnTo>
                  <a:pt x="793" y="549"/>
                </a:lnTo>
                <a:lnTo>
                  <a:pt x="801" y="551"/>
                </a:lnTo>
                <a:lnTo>
                  <a:pt x="805" y="553"/>
                </a:lnTo>
                <a:lnTo>
                  <a:pt x="805" y="555"/>
                </a:lnTo>
                <a:lnTo>
                  <a:pt x="805" y="555"/>
                </a:lnTo>
                <a:lnTo>
                  <a:pt x="813" y="557"/>
                </a:lnTo>
                <a:lnTo>
                  <a:pt x="813" y="557"/>
                </a:lnTo>
                <a:lnTo>
                  <a:pt x="820" y="557"/>
                </a:lnTo>
                <a:lnTo>
                  <a:pt x="826" y="561"/>
                </a:lnTo>
                <a:lnTo>
                  <a:pt x="826" y="561"/>
                </a:lnTo>
                <a:lnTo>
                  <a:pt x="830" y="565"/>
                </a:lnTo>
                <a:lnTo>
                  <a:pt x="836" y="573"/>
                </a:lnTo>
                <a:lnTo>
                  <a:pt x="836" y="573"/>
                </a:lnTo>
                <a:lnTo>
                  <a:pt x="843" y="584"/>
                </a:lnTo>
                <a:lnTo>
                  <a:pt x="843" y="584"/>
                </a:lnTo>
                <a:lnTo>
                  <a:pt x="847" y="590"/>
                </a:lnTo>
                <a:lnTo>
                  <a:pt x="847" y="590"/>
                </a:lnTo>
                <a:lnTo>
                  <a:pt x="851" y="594"/>
                </a:lnTo>
                <a:lnTo>
                  <a:pt x="855" y="594"/>
                </a:lnTo>
                <a:lnTo>
                  <a:pt x="855" y="594"/>
                </a:lnTo>
                <a:lnTo>
                  <a:pt x="857" y="594"/>
                </a:lnTo>
                <a:lnTo>
                  <a:pt x="859" y="592"/>
                </a:lnTo>
                <a:lnTo>
                  <a:pt x="859" y="592"/>
                </a:lnTo>
                <a:lnTo>
                  <a:pt x="861" y="588"/>
                </a:lnTo>
                <a:lnTo>
                  <a:pt x="859" y="584"/>
                </a:lnTo>
                <a:lnTo>
                  <a:pt x="859" y="584"/>
                </a:lnTo>
                <a:lnTo>
                  <a:pt x="853" y="574"/>
                </a:lnTo>
                <a:lnTo>
                  <a:pt x="853" y="574"/>
                </a:lnTo>
                <a:lnTo>
                  <a:pt x="847" y="567"/>
                </a:lnTo>
                <a:lnTo>
                  <a:pt x="847" y="567"/>
                </a:lnTo>
                <a:lnTo>
                  <a:pt x="841" y="555"/>
                </a:lnTo>
                <a:lnTo>
                  <a:pt x="841" y="549"/>
                </a:lnTo>
                <a:lnTo>
                  <a:pt x="841" y="544"/>
                </a:lnTo>
                <a:lnTo>
                  <a:pt x="841" y="544"/>
                </a:lnTo>
                <a:lnTo>
                  <a:pt x="847" y="536"/>
                </a:lnTo>
                <a:lnTo>
                  <a:pt x="853" y="528"/>
                </a:lnTo>
                <a:lnTo>
                  <a:pt x="853" y="528"/>
                </a:lnTo>
                <a:lnTo>
                  <a:pt x="861" y="521"/>
                </a:lnTo>
                <a:lnTo>
                  <a:pt x="865" y="513"/>
                </a:lnTo>
                <a:lnTo>
                  <a:pt x="865" y="513"/>
                </a:lnTo>
                <a:lnTo>
                  <a:pt x="865" y="511"/>
                </a:lnTo>
                <a:lnTo>
                  <a:pt x="865" y="511"/>
                </a:lnTo>
                <a:lnTo>
                  <a:pt x="868" y="501"/>
                </a:lnTo>
                <a:lnTo>
                  <a:pt x="867" y="495"/>
                </a:lnTo>
                <a:lnTo>
                  <a:pt x="863" y="492"/>
                </a:lnTo>
                <a:lnTo>
                  <a:pt x="863" y="492"/>
                </a:lnTo>
                <a:lnTo>
                  <a:pt x="859" y="488"/>
                </a:lnTo>
                <a:lnTo>
                  <a:pt x="855" y="484"/>
                </a:lnTo>
                <a:lnTo>
                  <a:pt x="853" y="478"/>
                </a:lnTo>
                <a:lnTo>
                  <a:pt x="853" y="470"/>
                </a:lnTo>
                <a:lnTo>
                  <a:pt x="853" y="470"/>
                </a:lnTo>
                <a:lnTo>
                  <a:pt x="855" y="459"/>
                </a:lnTo>
                <a:lnTo>
                  <a:pt x="857" y="455"/>
                </a:lnTo>
                <a:lnTo>
                  <a:pt x="861" y="451"/>
                </a:lnTo>
                <a:lnTo>
                  <a:pt x="861" y="451"/>
                </a:lnTo>
                <a:lnTo>
                  <a:pt x="861" y="449"/>
                </a:lnTo>
                <a:lnTo>
                  <a:pt x="861" y="447"/>
                </a:lnTo>
                <a:lnTo>
                  <a:pt x="859" y="438"/>
                </a:lnTo>
                <a:lnTo>
                  <a:pt x="859" y="438"/>
                </a:lnTo>
                <a:lnTo>
                  <a:pt x="857" y="428"/>
                </a:lnTo>
                <a:lnTo>
                  <a:pt x="857" y="428"/>
                </a:lnTo>
                <a:lnTo>
                  <a:pt x="857" y="428"/>
                </a:lnTo>
                <a:lnTo>
                  <a:pt x="857" y="428"/>
                </a:lnTo>
                <a:lnTo>
                  <a:pt x="857" y="428"/>
                </a:lnTo>
                <a:lnTo>
                  <a:pt x="857" y="428"/>
                </a:lnTo>
                <a:lnTo>
                  <a:pt x="857" y="428"/>
                </a:lnTo>
                <a:lnTo>
                  <a:pt x="857" y="428"/>
                </a:lnTo>
                <a:lnTo>
                  <a:pt x="857" y="135"/>
                </a:lnTo>
                <a:lnTo>
                  <a:pt x="857" y="135"/>
                </a:lnTo>
                <a:lnTo>
                  <a:pt x="851" y="135"/>
                </a:lnTo>
                <a:lnTo>
                  <a:pt x="845" y="131"/>
                </a:lnTo>
                <a:lnTo>
                  <a:pt x="838" y="127"/>
                </a:lnTo>
                <a:lnTo>
                  <a:pt x="836" y="124"/>
                </a:lnTo>
                <a:lnTo>
                  <a:pt x="836" y="120"/>
                </a:lnTo>
                <a:lnTo>
                  <a:pt x="836" y="120"/>
                </a:lnTo>
                <a:lnTo>
                  <a:pt x="836" y="120"/>
                </a:lnTo>
                <a:lnTo>
                  <a:pt x="834" y="110"/>
                </a:lnTo>
                <a:lnTo>
                  <a:pt x="830" y="106"/>
                </a:lnTo>
                <a:lnTo>
                  <a:pt x="830" y="106"/>
                </a:lnTo>
                <a:lnTo>
                  <a:pt x="826" y="104"/>
                </a:lnTo>
                <a:lnTo>
                  <a:pt x="824" y="99"/>
                </a:lnTo>
                <a:lnTo>
                  <a:pt x="824" y="95"/>
                </a:lnTo>
                <a:lnTo>
                  <a:pt x="826" y="89"/>
                </a:lnTo>
                <a:lnTo>
                  <a:pt x="826" y="89"/>
                </a:lnTo>
                <a:lnTo>
                  <a:pt x="830" y="81"/>
                </a:lnTo>
                <a:lnTo>
                  <a:pt x="834" y="77"/>
                </a:lnTo>
                <a:lnTo>
                  <a:pt x="840" y="75"/>
                </a:lnTo>
                <a:lnTo>
                  <a:pt x="840" y="75"/>
                </a:lnTo>
                <a:lnTo>
                  <a:pt x="845" y="73"/>
                </a:lnTo>
                <a:lnTo>
                  <a:pt x="849" y="72"/>
                </a:lnTo>
                <a:lnTo>
                  <a:pt x="851" y="68"/>
                </a:lnTo>
                <a:lnTo>
                  <a:pt x="851" y="68"/>
                </a:lnTo>
                <a:lnTo>
                  <a:pt x="851" y="66"/>
                </a:lnTo>
                <a:lnTo>
                  <a:pt x="851" y="62"/>
                </a:lnTo>
                <a:lnTo>
                  <a:pt x="847" y="54"/>
                </a:lnTo>
                <a:lnTo>
                  <a:pt x="847" y="54"/>
                </a:lnTo>
                <a:lnTo>
                  <a:pt x="845" y="54"/>
                </a:lnTo>
                <a:lnTo>
                  <a:pt x="845" y="54"/>
                </a:lnTo>
                <a:lnTo>
                  <a:pt x="811" y="52"/>
                </a:lnTo>
                <a:lnTo>
                  <a:pt x="697" y="45"/>
                </a:lnTo>
                <a:lnTo>
                  <a:pt x="48" y="0"/>
                </a:lnTo>
                <a:lnTo>
                  <a:pt x="33" y="151"/>
                </a:lnTo>
                <a:lnTo>
                  <a:pt x="33" y="151"/>
                </a:lnTo>
                <a:lnTo>
                  <a:pt x="33" y="151"/>
                </a:lnTo>
                <a:lnTo>
                  <a:pt x="33" y="151"/>
                </a:lnTo>
                <a:lnTo>
                  <a:pt x="33" y="152"/>
                </a:lnTo>
                <a:lnTo>
                  <a:pt x="0" y="467"/>
                </a:lnTo>
                <a:close/>
              </a:path>
            </a:pathLst>
          </a:custGeom>
          <a:solidFill>
            <a:srgbClr val="70CACB"/>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58" name="Freeform 102">
            <a:extLst>
              <a:ext uri="{FF2B5EF4-FFF2-40B4-BE49-F238E27FC236}">
                <a16:creationId xmlns:a16="http://schemas.microsoft.com/office/drawing/2014/main" id="{D2BD94D9-A5E9-DCC4-672B-3CE78033F53F}"/>
              </a:ext>
            </a:extLst>
          </p:cNvPr>
          <p:cNvSpPr>
            <a:spLocks/>
          </p:cNvSpPr>
          <p:nvPr/>
        </p:nvSpPr>
        <p:spPr bwMode="auto">
          <a:xfrm>
            <a:off x="9719802" y="3116907"/>
            <a:ext cx="392859" cy="706084"/>
          </a:xfrm>
          <a:custGeom>
            <a:avLst/>
            <a:gdLst>
              <a:gd name="T0" fmla="*/ 98 w 501"/>
              <a:gd name="T1" fmla="*/ 42 h 874"/>
              <a:gd name="T2" fmla="*/ 129 w 501"/>
              <a:gd name="T3" fmla="*/ 81 h 874"/>
              <a:gd name="T4" fmla="*/ 150 w 501"/>
              <a:gd name="T5" fmla="*/ 94 h 874"/>
              <a:gd name="T6" fmla="*/ 152 w 501"/>
              <a:gd name="T7" fmla="*/ 127 h 874"/>
              <a:gd name="T8" fmla="*/ 133 w 501"/>
              <a:gd name="T9" fmla="*/ 148 h 874"/>
              <a:gd name="T10" fmla="*/ 116 w 501"/>
              <a:gd name="T11" fmla="*/ 175 h 874"/>
              <a:gd name="T12" fmla="*/ 95 w 501"/>
              <a:gd name="T13" fmla="*/ 183 h 874"/>
              <a:gd name="T14" fmla="*/ 72 w 501"/>
              <a:gd name="T15" fmla="*/ 192 h 874"/>
              <a:gd name="T16" fmla="*/ 46 w 501"/>
              <a:gd name="T17" fmla="*/ 202 h 874"/>
              <a:gd name="T18" fmla="*/ 58 w 501"/>
              <a:gd name="T19" fmla="*/ 233 h 874"/>
              <a:gd name="T20" fmla="*/ 66 w 501"/>
              <a:gd name="T21" fmla="*/ 260 h 874"/>
              <a:gd name="T22" fmla="*/ 46 w 501"/>
              <a:gd name="T23" fmla="*/ 287 h 874"/>
              <a:gd name="T24" fmla="*/ 45 w 501"/>
              <a:gd name="T25" fmla="*/ 312 h 874"/>
              <a:gd name="T26" fmla="*/ 27 w 501"/>
              <a:gd name="T27" fmla="*/ 331 h 874"/>
              <a:gd name="T28" fmla="*/ 18 w 501"/>
              <a:gd name="T29" fmla="*/ 343 h 874"/>
              <a:gd name="T30" fmla="*/ 14 w 501"/>
              <a:gd name="T31" fmla="*/ 362 h 874"/>
              <a:gd name="T32" fmla="*/ 2 w 501"/>
              <a:gd name="T33" fmla="*/ 377 h 874"/>
              <a:gd name="T34" fmla="*/ 6 w 501"/>
              <a:gd name="T35" fmla="*/ 406 h 874"/>
              <a:gd name="T36" fmla="*/ 21 w 501"/>
              <a:gd name="T37" fmla="*/ 437 h 874"/>
              <a:gd name="T38" fmla="*/ 33 w 501"/>
              <a:gd name="T39" fmla="*/ 470 h 874"/>
              <a:gd name="T40" fmla="*/ 68 w 501"/>
              <a:gd name="T41" fmla="*/ 506 h 874"/>
              <a:gd name="T42" fmla="*/ 93 w 501"/>
              <a:gd name="T43" fmla="*/ 522 h 874"/>
              <a:gd name="T44" fmla="*/ 110 w 501"/>
              <a:gd name="T45" fmla="*/ 556 h 874"/>
              <a:gd name="T46" fmla="*/ 118 w 501"/>
              <a:gd name="T47" fmla="*/ 585 h 874"/>
              <a:gd name="T48" fmla="*/ 147 w 501"/>
              <a:gd name="T49" fmla="*/ 574 h 874"/>
              <a:gd name="T50" fmla="*/ 176 w 501"/>
              <a:gd name="T51" fmla="*/ 587 h 874"/>
              <a:gd name="T52" fmla="*/ 185 w 501"/>
              <a:gd name="T53" fmla="*/ 603 h 874"/>
              <a:gd name="T54" fmla="*/ 176 w 501"/>
              <a:gd name="T55" fmla="*/ 639 h 874"/>
              <a:gd name="T56" fmla="*/ 158 w 501"/>
              <a:gd name="T57" fmla="*/ 676 h 874"/>
              <a:gd name="T58" fmla="*/ 166 w 501"/>
              <a:gd name="T59" fmla="*/ 699 h 874"/>
              <a:gd name="T60" fmla="*/ 220 w 501"/>
              <a:gd name="T61" fmla="*/ 738 h 874"/>
              <a:gd name="T62" fmla="*/ 264 w 501"/>
              <a:gd name="T63" fmla="*/ 776 h 874"/>
              <a:gd name="T64" fmla="*/ 264 w 501"/>
              <a:gd name="T65" fmla="*/ 797 h 874"/>
              <a:gd name="T66" fmla="*/ 274 w 501"/>
              <a:gd name="T67" fmla="*/ 822 h 874"/>
              <a:gd name="T68" fmla="*/ 278 w 501"/>
              <a:gd name="T69" fmla="*/ 849 h 874"/>
              <a:gd name="T70" fmla="*/ 297 w 501"/>
              <a:gd name="T71" fmla="*/ 873 h 874"/>
              <a:gd name="T72" fmla="*/ 308 w 501"/>
              <a:gd name="T73" fmla="*/ 865 h 874"/>
              <a:gd name="T74" fmla="*/ 318 w 501"/>
              <a:gd name="T75" fmla="*/ 871 h 874"/>
              <a:gd name="T76" fmla="*/ 343 w 501"/>
              <a:gd name="T77" fmla="*/ 836 h 874"/>
              <a:gd name="T78" fmla="*/ 383 w 501"/>
              <a:gd name="T79" fmla="*/ 846 h 874"/>
              <a:gd name="T80" fmla="*/ 401 w 501"/>
              <a:gd name="T81" fmla="*/ 861 h 874"/>
              <a:gd name="T82" fmla="*/ 412 w 501"/>
              <a:gd name="T83" fmla="*/ 844 h 874"/>
              <a:gd name="T84" fmla="*/ 399 w 501"/>
              <a:gd name="T85" fmla="*/ 813 h 874"/>
              <a:gd name="T86" fmla="*/ 430 w 501"/>
              <a:gd name="T87" fmla="*/ 797 h 874"/>
              <a:gd name="T88" fmla="*/ 449 w 501"/>
              <a:gd name="T89" fmla="*/ 784 h 874"/>
              <a:gd name="T90" fmla="*/ 445 w 501"/>
              <a:gd name="T91" fmla="*/ 753 h 874"/>
              <a:gd name="T92" fmla="*/ 443 w 501"/>
              <a:gd name="T93" fmla="*/ 730 h 874"/>
              <a:gd name="T94" fmla="*/ 449 w 501"/>
              <a:gd name="T95" fmla="*/ 707 h 874"/>
              <a:gd name="T96" fmla="*/ 455 w 501"/>
              <a:gd name="T97" fmla="*/ 693 h 874"/>
              <a:gd name="T98" fmla="*/ 457 w 501"/>
              <a:gd name="T99" fmla="*/ 680 h 874"/>
              <a:gd name="T100" fmla="*/ 474 w 501"/>
              <a:gd name="T101" fmla="*/ 664 h 874"/>
              <a:gd name="T102" fmla="*/ 486 w 501"/>
              <a:gd name="T103" fmla="*/ 639 h 874"/>
              <a:gd name="T104" fmla="*/ 487 w 501"/>
              <a:gd name="T105" fmla="*/ 614 h 874"/>
              <a:gd name="T106" fmla="*/ 499 w 501"/>
              <a:gd name="T107" fmla="*/ 593 h 874"/>
              <a:gd name="T108" fmla="*/ 501 w 501"/>
              <a:gd name="T109" fmla="*/ 572 h 874"/>
              <a:gd name="T110" fmla="*/ 482 w 501"/>
              <a:gd name="T111" fmla="*/ 545 h 874"/>
              <a:gd name="T112" fmla="*/ 480 w 501"/>
              <a:gd name="T113" fmla="*/ 520 h 874"/>
              <a:gd name="T114" fmla="*/ 476 w 501"/>
              <a:gd name="T115" fmla="*/ 503 h 874"/>
              <a:gd name="T116" fmla="*/ 468 w 501"/>
              <a:gd name="T117" fmla="*/ 131 h 874"/>
              <a:gd name="T118" fmla="*/ 451 w 501"/>
              <a:gd name="T119" fmla="*/ 111 h 874"/>
              <a:gd name="T120" fmla="*/ 449 w 501"/>
              <a:gd name="T121" fmla="*/ 77 h 874"/>
              <a:gd name="T122" fmla="*/ 424 w 501"/>
              <a:gd name="T123" fmla="*/ 40 h 874"/>
              <a:gd name="T124" fmla="*/ 424 w 501"/>
              <a:gd name="T125" fmla="*/ 11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1" h="874">
                <a:moveTo>
                  <a:pt x="420" y="0"/>
                </a:moveTo>
                <a:lnTo>
                  <a:pt x="98" y="23"/>
                </a:lnTo>
                <a:lnTo>
                  <a:pt x="98" y="23"/>
                </a:lnTo>
                <a:lnTo>
                  <a:pt x="98" y="27"/>
                </a:lnTo>
                <a:lnTo>
                  <a:pt x="98" y="27"/>
                </a:lnTo>
                <a:lnTo>
                  <a:pt x="98" y="36"/>
                </a:lnTo>
                <a:lnTo>
                  <a:pt x="98" y="42"/>
                </a:lnTo>
                <a:lnTo>
                  <a:pt x="98" y="42"/>
                </a:lnTo>
                <a:lnTo>
                  <a:pt x="102" y="48"/>
                </a:lnTo>
                <a:lnTo>
                  <a:pt x="114" y="57"/>
                </a:lnTo>
                <a:lnTo>
                  <a:pt x="114" y="57"/>
                </a:lnTo>
                <a:lnTo>
                  <a:pt x="120" y="65"/>
                </a:lnTo>
                <a:lnTo>
                  <a:pt x="124" y="71"/>
                </a:lnTo>
                <a:lnTo>
                  <a:pt x="124" y="71"/>
                </a:lnTo>
                <a:lnTo>
                  <a:pt x="127" y="79"/>
                </a:lnTo>
                <a:lnTo>
                  <a:pt x="129" y="81"/>
                </a:lnTo>
                <a:lnTo>
                  <a:pt x="131" y="82"/>
                </a:lnTo>
                <a:lnTo>
                  <a:pt x="131" y="82"/>
                </a:lnTo>
                <a:lnTo>
                  <a:pt x="139" y="84"/>
                </a:lnTo>
                <a:lnTo>
                  <a:pt x="139" y="84"/>
                </a:lnTo>
                <a:lnTo>
                  <a:pt x="147" y="88"/>
                </a:lnTo>
                <a:lnTo>
                  <a:pt x="149" y="90"/>
                </a:lnTo>
                <a:lnTo>
                  <a:pt x="150" y="94"/>
                </a:lnTo>
                <a:lnTo>
                  <a:pt x="150" y="94"/>
                </a:lnTo>
                <a:lnTo>
                  <a:pt x="154" y="102"/>
                </a:lnTo>
                <a:lnTo>
                  <a:pt x="154" y="102"/>
                </a:lnTo>
                <a:lnTo>
                  <a:pt x="156" y="113"/>
                </a:lnTo>
                <a:lnTo>
                  <a:pt x="156" y="113"/>
                </a:lnTo>
                <a:lnTo>
                  <a:pt x="156" y="113"/>
                </a:lnTo>
                <a:lnTo>
                  <a:pt x="158" y="117"/>
                </a:lnTo>
                <a:lnTo>
                  <a:pt x="156" y="123"/>
                </a:lnTo>
                <a:lnTo>
                  <a:pt x="152" y="127"/>
                </a:lnTo>
                <a:lnTo>
                  <a:pt x="145" y="133"/>
                </a:lnTo>
                <a:lnTo>
                  <a:pt x="145" y="133"/>
                </a:lnTo>
                <a:lnTo>
                  <a:pt x="133" y="138"/>
                </a:lnTo>
                <a:lnTo>
                  <a:pt x="131" y="140"/>
                </a:lnTo>
                <a:lnTo>
                  <a:pt x="131" y="142"/>
                </a:lnTo>
                <a:lnTo>
                  <a:pt x="131" y="142"/>
                </a:lnTo>
                <a:lnTo>
                  <a:pt x="133" y="148"/>
                </a:lnTo>
                <a:lnTo>
                  <a:pt x="133" y="148"/>
                </a:lnTo>
                <a:lnTo>
                  <a:pt x="135" y="156"/>
                </a:lnTo>
                <a:lnTo>
                  <a:pt x="133" y="160"/>
                </a:lnTo>
                <a:lnTo>
                  <a:pt x="133" y="161"/>
                </a:lnTo>
                <a:lnTo>
                  <a:pt x="133" y="161"/>
                </a:lnTo>
                <a:lnTo>
                  <a:pt x="129" y="165"/>
                </a:lnTo>
                <a:lnTo>
                  <a:pt x="124" y="169"/>
                </a:lnTo>
                <a:lnTo>
                  <a:pt x="124" y="169"/>
                </a:lnTo>
                <a:lnTo>
                  <a:pt x="116" y="175"/>
                </a:lnTo>
                <a:lnTo>
                  <a:pt x="116" y="175"/>
                </a:lnTo>
                <a:lnTo>
                  <a:pt x="110" y="181"/>
                </a:lnTo>
                <a:lnTo>
                  <a:pt x="110" y="181"/>
                </a:lnTo>
                <a:lnTo>
                  <a:pt x="108" y="183"/>
                </a:lnTo>
                <a:lnTo>
                  <a:pt x="102" y="185"/>
                </a:lnTo>
                <a:lnTo>
                  <a:pt x="102" y="185"/>
                </a:lnTo>
                <a:lnTo>
                  <a:pt x="95" y="183"/>
                </a:lnTo>
                <a:lnTo>
                  <a:pt x="95" y="183"/>
                </a:lnTo>
                <a:lnTo>
                  <a:pt x="91" y="183"/>
                </a:lnTo>
                <a:lnTo>
                  <a:pt x="87" y="183"/>
                </a:lnTo>
                <a:lnTo>
                  <a:pt x="87" y="183"/>
                </a:lnTo>
                <a:lnTo>
                  <a:pt x="81" y="187"/>
                </a:lnTo>
                <a:lnTo>
                  <a:pt x="81" y="187"/>
                </a:lnTo>
                <a:lnTo>
                  <a:pt x="77" y="190"/>
                </a:lnTo>
                <a:lnTo>
                  <a:pt x="72" y="192"/>
                </a:lnTo>
                <a:lnTo>
                  <a:pt x="72" y="192"/>
                </a:lnTo>
                <a:lnTo>
                  <a:pt x="64" y="190"/>
                </a:lnTo>
                <a:lnTo>
                  <a:pt x="64" y="190"/>
                </a:lnTo>
                <a:lnTo>
                  <a:pt x="58" y="190"/>
                </a:lnTo>
                <a:lnTo>
                  <a:pt x="54" y="192"/>
                </a:lnTo>
                <a:lnTo>
                  <a:pt x="54" y="192"/>
                </a:lnTo>
                <a:lnTo>
                  <a:pt x="48" y="196"/>
                </a:lnTo>
                <a:lnTo>
                  <a:pt x="46" y="202"/>
                </a:lnTo>
                <a:lnTo>
                  <a:pt x="46" y="202"/>
                </a:lnTo>
                <a:lnTo>
                  <a:pt x="46" y="202"/>
                </a:lnTo>
                <a:lnTo>
                  <a:pt x="45" y="212"/>
                </a:lnTo>
                <a:lnTo>
                  <a:pt x="45" y="217"/>
                </a:lnTo>
                <a:lnTo>
                  <a:pt x="46" y="221"/>
                </a:lnTo>
                <a:lnTo>
                  <a:pt x="46" y="221"/>
                </a:lnTo>
                <a:lnTo>
                  <a:pt x="52" y="229"/>
                </a:lnTo>
                <a:lnTo>
                  <a:pt x="54" y="233"/>
                </a:lnTo>
                <a:lnTo>
                  <a:pt x="58" y="233"/>
                </a:lnTo>
                <a:lnTo>
                  <a:pt x="58" y="233"/>
                </a:lnTo>
                <a:lnTo>
                  <a:pt x="62" y="235"/>
                </a:lnTo>
                <a:lnTo>
                  <a:pt x="68" y="240"/>
                </a:lnTo>
                <a:lnTo>
                  <a:pt x="68" y="240"/>
                </a:lnTo>
                <a:lnTo>
                  <a:pt x="70" y="244"/>
                </a:lnTo>
                <a:lnTo>
                  <a:pt x="70" y="250"/>
                </a:lnTo>
                <a:lnTo>
                  <a:pt x="70" y="250"/>
                </a:lnTo>
                <a:lnTo>
                  <a:pt x="66" y="260"/>
                </a:lnTo>
                <a:lnTo>
                  <a:pt x="60" y="269"/>
                </a:lnTo>
                <a:lnTo>
                  <a:pt x="60" y="269"/>
                </a:lnTo>
                <a:lnTo>
                  <a:pt x="54" y="275"/>
                </a:lnTo>
                <a:lnTo>
                  <a:pt x="54" y="275"/>
                </a:lnTo>
                <a:lnTo>
                  <a:pt x="48" y="281"/>
                </a:lnTo>
                <a:lnTo>
                  <a:pt x="48" y="283"/>
                </a:lnTo>
                <a:lnTo>
                  <a:pt x="48" y="283"/>
                </a:lnTo>
                <a:lnTo>
                  <a:pt x="46" y="287"/>
                </a:lnTo>
                <a:lnTo>
                  <a:pt x="48" y="291"/>
                </a:lnTo>
                <a:lnTo>
                  <a:pt x="48" y="291"/>
                </a:lnTo>
                <a:lnTo>
                  <a:pt x="50" y="296"/>
                </a:lnTo>
                <a:lnTo>
                  <a:pt x="48" y="300"/>
                </a:lnTo>
                <a:lnTo>
                  <a:pt x="45" y="304"/>
                </a:lnTo>
                <a:lnTo>
                  <a:pt x="45" y="304"/>
                </a:lnTo>
                <a:lnTo>
                  <a:pt x="45" y="308"/>
                </a:lnTo>
                <a:lnTo>
                  <a:pt x="45" y="312"/>
                </a:lnTo>
                <a:lnTo>
                  <a:pt x="45" y="312"/>
                </a:lnTo>
                <a:lnTo>
                  <a:pt x="45" y="318"/>
                </a:lnTo>
                <a:lnTo>
                  <a:pt x="45" y="318"/>
                </a:lnTo>
                <a:lnTo>
                  <a:pt x="45" y="321"/>
                </a:lnTo>
                <a:lnTo>
                  <a:pt x="43" y="325"/>
                </a:lnTo>
                <a:lnTo>
                  <a:pt x="35" y="329"/>
                </a:lnTo>
                <a:lnTo>
                  <a:pt x="35" y="329"/>
                </a:lnTo>
                <a:lnTo>
                  <a:pt x="27" y="331"/>
                </a:lnTo>
                <a:lnTo>
                  <a:pt x="27" y="331"/>
                </a:lnTo>
                <a:lnTo>
                  <a:pt x="21" y="331"/>
                </a:lnTo>
                <a:lnTo>
                  <a:pt x="20" y="333"/>
                </a:lnTo>
                <a:lnTo>
                  <a:pt x="20" y="333"/>
                </a:lnTo>
                <a:lnTo>
                  <a:pt x="18" y="337"/>
                </a:lnTo>
                <a:lnTo>
                  <a:pt x="18" y="337"/>
                </a:lnTo>
                <a:lnTo>
                  <a:pt x="18" y="339"/>
                </a:lnTo>
                <a:lnTo>
                  <a:pt x="18" y="343"/>
                </a:lnTo>
                <a:lnTo>
                  <a:pt x="18" y="343"/>
                </a:lnTo>
                <a:lnTo>
                  <a:pt x="20" y="346"/>
                </a:lnTo>
                <a:lnTo>
                  <a:pt x="20" y="350"/>
                </a:lnTo>
                <a:lnTo>
                  <a:pt x="16" y="358"/>
                </a:lnTo>
                <a:lnTo>
                  <a:pt x="16" y="358"/>
                </a:lnTo>
                <a:lnTo>
                  <a:pt x="14" y="360"/>
                </a:lnTo>
                <a:lnTo>
                  <a:pt x="14" y="362"/>
                </a:lnTo>
                <a:lnTo>
                  <a:pt x="14" y="362"/>
                </a:lnTo>
                <a:lnTo>
                  <a:pt x="14" y="366"/>
                </a:lnTo>
                <a:lnTo>
                  <a:pt x="12" y="370"/>
                </a:lnTo>
                <a:lnTo>
                  <a:pt x="12" y="370"/>
                </a:lnTo>
                <a:lnTo>
                  <a:pt x="6" y="373"/>
                </a:lnTo>
                <a:lnTo>
                  <a:pt x="6" y="373"/>
                </a:lnTo>
                <a:lnTo>
                  <a:pt x="2" y="375"/>
                </a:lnTo>
                <a:lnTo>
                  <a:pt x="2" y="377"/>
                </a:lnTo>
                <a:lnTo>
                  <a:pt x="2" y="377"/>
                </a:lnTo>
                <a:lnTo>
                  <a:pt x="0" y="385"/>
                </a:lnTo>
                <a:lnTo>
                  <a:pt x="2" y="389"/>
                </a:lnTo>
                <a:lnTo>
                  <a:pt x="2" y="389"/>
                </a:lnTo>
                <a:lnTo>
                  <a:pt x="4" y="397"/>
                </a:lnTo>
                <a:lnTo>
                  <a:pt x="6" y="404"/>
                </a:lnTo>
                <a:lnTo>
                  <a:pt x="6" y="404"/>
                </a:lnTo>
                <a:lnTo>
                  <a:pt x="6" y="406"/>
                </a:lnTo>
                <a:lnTo>
                  <a:pt x="6" y="406"/>
                </a:lnTo>
                <a:lnTo>
                  <a:pt x="6" y="412"/>
                </a:lnTo>
                <a:lnTo>
                  <a:pt x="10" y="420"/>
                </a:lnTo>
                <a:lnTo>
                  <a:pt x="10" y="420"/>
                </a:lnTo>
                <a:lnTo>
                  <a:pt x="18" y="425"/>
                </a:lnTo>
                <a:lnTo>
                  <a:pt x="18" y="425"/>
                </a:lnTo>
                <a:lnTo>
                  <a:pt x="21" y="431"/>
                </a:lnTo>
                <a:lnTo>
                  <a:pt x="23" y="433"/>
                </a:lnTo>
                <a:lnTo>
                  <a:pt x="21" y="437"/>
                </a:lnTo>
                <a:lnTo>
                  <a:pt x="21" y="437"/>
                </a:lnTo>
                <a:lnTo>
                  <a:pt x="20" y="443"/>
                </a:lnTo>
                <a:lnTo>
                  <a:pt x="20" y="443"/>
                </a:lnTo>
                <a:lnTo>
                  <a:pt x="16" y="447"/>
                </a:lnTo>
                <a:lnTo>
                  <a:pt x="18" y="452"/>
                </a:lnTo>
                <a:lnTo>
                  <a:pt x="18" y="452"/>
                </a:lnTo>
                <a:lnTo>
                  <a:pt x="23" y="462"/>
                </a:lnTo>
                <a:lnTo>
                  <a:pt x="33" y="470"/>
                </a:lnTo>
                <a:lnTo>
                  <a:pt x="33" y="470"/>
                </a:lnTo>
                <a:lnTo>
                  <a:pt x="45" y="481"/>
                </a:lnTo>
                <a:lnTo>
                  <a:pt x="54" y="487"/>
                </a:lnTo>
                <a:lnTo>
                  <a:pt x="54" y="487"/>
                </a:lnTo>
                <a:lnTo>
                  <a:pt x="58" y="489"/>
                </a:lnTo>
                <a:lnTo>
                  <a:pt x="62" y="493"/>
                </a:lnTo>
                <a:lnTo>
                  <a:pt x="66" y="499"/>
                </a:lnTo>
                <a:lnTo>
                  <a:pt x="68" y="506"/>
                </a:lnTo>
                <a:lnTo>
                  <a:pt x="68" y="506"/>
                </a:lnTo>
                <a:lnTo>
                  <a:pt x="72" y="512"/>
                </a:lnTo>
                <a:lnTo>
                  <a:pt x="75" y="516"/>
                </a:lnTo>
                <a:lnTo>
                  <a:pt x="79" y="518"/>
                </a:lnTo>
                <a:lnTo>
                  <a:pt x="83" y="520"/>
                </a:lnTo>
                <a:lnTo>
                  <a:pt x="83" y="520"/>
                </a:lnTo>
                <a:lnTo>
                  <a:pt x="87" y="520"/>
                </a:lnTo>
                <a:lnTo>
                  <a:pt x="93" y="522"/>
                </a:lnTo>
                <a:lnTo>
                  <a:pt x="98" y="528"/>
                </a:lnTo>
                <a:lnTo>
                  <a:pt x="104" y="535"/>
                </a:lnTo>
                <a:lnTo>
                  <a:pt x="104" y="535"/>
                </a:lnTo>
                <a:lnTo>
                  <a:pt x="106" y="547"/>
                </a:lnTo>
                <a:lnTo>
                  <a:pt x="106" y="547"/>
                </a:lnTo>
                <a:lnTo>
                  <a:pt x="106" y="553"/>
                </a:lnTo>
                <a:lnTo>
                  <a:pt x="110" y="556"/>
                </a:lnTo>
                <a:lnTo>
                  <a:pt x="110" y="556"/>
                </a:lnTo>
                <a:lnTo>
                  <a:pt x="114" y="560"/>
                </a:lnTo>
                <a:lnTo>
                  <a:pt x="114" y="560"/>
                </a:lnTo>
                <a:lnTo>
                  <a:pt x="118" y="564"/>
                </a:lnTo>
                <a:lnTo>
                  <a:pt x="118" y="572"/>
                </a:lnTo>
                <a:lnTo>
                  <a:pt x="118" y="572"/>
                </a:lnTo>
                <a:lnTo>
                  <a:pt x="116" y="582"/>
                </a:lnTo>
                <a:lnTo>
                  <a:pt x="118" y="585"/>
                </a:lnTo>
                <a:lnTo>
                  <a:pt x="118" y="585"/>
                </a:lnTo>
                <a:lnTo>
                  <a:pt x="124" y="587"/>
                </a:lnTo>
                <a:lnTo>
                  <a:pt x="127" y="589"/>
                </a:lnTo>
                <a:lnTo>
                  <a:pt x="131" y="587"/>
                </a:lnTo>
                <a:lnTo>
                  <a:pt x="131" y="587"/>
                </a:lnTo>
                <a:lnTo>
                  <a:pt x="135" y="582"/>
                </a:lnTo>
                <a:lnTo>
                  <a:pt x="135" y="582"/>
                </a:lnTo>
                <a:lnTo>
                  <a:pt x="141" y="578"/>
                </a:lnTo>
                <a:lnTo>
                  <a:pt x="147" y="574"/>
                </a:lnTo>
                <a:lnTo>
                  <a:pt x="147" y="574"/>
                </a:lnTo>
                <a:lnTo>
                  <a:pt x="150" y="574"/>
                </a:lnTo>
                <a:lnTo>
                  <a:pt x="154" y="576"/>
                </a:lnTo>
                <a:lnTo>
                  <a:pt x="162" y="580"/>
                </a:lnTo>
                <a:lnTo>
                  <a:pt x="162" y="580"/>
                </a:lnTo>
                <a:lnTo>
                  <a:pt x="168" y="585"/>
                </a:lnTo>
                <a:lnTo>
                  <a:pt x="172" y="587"/>
                </a:lnTo>
                <a:lnTo>
                  <a:pt x="176" y="587"/>
                </a:lnTo>
                <a:lnTo>
                  <a:pt x="176" y="587"/>
                </a:lnTo>
                <a:lnTo>
                  <a:pt x="181" y="587"/>
                </a:lnTo>
                <a:lnTo>
                  <a:pt x="185" y="591"/>
                </a:lnTo>
                <a:lnTo>
                  <a:pt x="185" y="591"/>
                </a:lnTo>
                <a:lnTo>
                  <a:pt x="187" y="595"/>
                </a:lnTo>
                <a:lnTo>
                  <a:pt x="187" y="599"/>
                </a:lnTo>
                <a:lnTo>
                  <a:pt x="187" y="599"/>
                </a:lnTo>
                <a:lnTo>
                  <a:pt x="185" y="603"/>
                </a:lnTo>
                <a:lnTo>
                  <a:pt x="185" y="603"/>
                </a:lnTo>
                <a:lnTo>
                  <a:pt x="181" y="609"/>
                </a:lnTo>
                <a:lnTo>
                  <a:pt x="179" y="616"/>
                </a:lnTo>
                <a:lnTo>
                  <a:pt x="179" y="616"/>
                </a:lnTo>
                <a:lnTo>
                  <a:pt x="179" y="626"/>
                </a:lnTo>
                <a:lnTo>
                  <a:pt x="179" y="626"/>
                </a:lnTo>
                <a:lnTo>
                  <a:pt x="179" y="632"/>
                </a:lnTo>
                <a:lnTo>
                  <a:pt x="176" y="639"/>
                </a:lnTo>
                <a:lnTo>
                  <a:pt x="176" y="639"/>
                </a:lnTo>
                <a:lnTo>
                  <a:pt x="174" y="649"/>
                </a:lnTo>
                <a:lnTo>
                  <a:pt x="174" y="649"/>
                </a:lnTo>
                <a:lnTo>
                  <a:pt x="170" y="657"/>
                </a:lnTo>
                <a:lnTo>
                  <a:pt x="170" y="659"/>
                </a:lnTo>
                <a:lnTo>
                  <a:pt x="170" y="659"/>
                </a:lnTo>
                <a:lnTo>
                  <a:pt x="164" y="668"/>
                </a:lnTo>
                <a:lnTo>
                  <a:pt x="158" y="676"/>
                </a:lnTo>
                <a:lnTo>
                  <a:pt x="158" y="676"/>
                </a:lnTo>
                <a:lnTo>
                  <a:pt x="154" y="680"/>
                </a:lnTo>
                <a:lnTo>
                  <a:pt x="152" y="686"/>
                </a:lnTo>
                <a:lnTo>
                  <a:pt x="152" y="686"/>
                </a:lnTo>
                <a:lnTo>
                  <a:pt x="152" y="688"/>
                </a:lnTo>
                <a:lnTo>
                  <a:pt x="154" y="689"/>
                </a:lnTo>
                <a:lnTo>
                  <a:pt x="154" y="689"/>
                </a:lnTo>
                <a:lnTo>
                  <a:pt x="166" y="699"/>
                </a:lnTo>
                <a:lnTo>
                  <a:pt x="174" y="705"/>
                </a:lnTo>
                <a:lnTo>
                  <a:pt x="174" y="705"/>
                </a:lnTo>
                <a:lnTo>
                  <a:pt x="183" y="709"/>
                </a:lnTo>
                <a:lnTo>
                  <a:pt x="193" y="718"/>
                </a:lnTo>
                <a:lnTo>
                  <a:pt x="193" y="718"/>
                </a:lnTo>
                <a:lnTo>
                  <a:pt x="202" y="726"/>
                </a:lnTo>
                <a:lnTo>
                  <a:pt x="220" y="738"/>
                </a:lnTo>
                <a:lnTo>
                  <a:pt x="220" y="738"/>
                </a:lnTo>
                <a:lnTo>
                  <a:pt x="237" y="747"/>
                </a:lnTo>
                <a:lnTo>
                  <a:pt x="247" y="755"/>
                </a:lnTo>
                <a:lnTo>
                  <a:pt x="254" y="761"/>
                </a:lnTo>
                <a:lnTo>
                  <a:pt x="254" y="761"/>
                </a:lnTo>
                <a:lnTo>
                  <a:pt x="258" y="765"/>
                </a:lnTo>
                <a:lnTo>
                  <a:pt x="258" y="765"/>
                </a:lnTo>
                <a:lnTo>
                  <a:pt x="262" y="768"/>
                </a:lnTo>
                <a:lnTo>
                  <a:pt x="264" y="776"/>
                </a:lnTo>
                <a:lnTo>
                  <a:pt x="264" y="776"/>
                </a:lnTo>
                <a:lnTo>
                  <a:pt x="264" y="780"/>
                </a:lnTo>
                <a:lnTo>
                  <a:pt x="264" y="784"/>
                </a:lnTo>
                <a:lnTo>
                  <a:pt x="264" y="784"/>
                </a:lnTo>
                <a:lnTo>
                  <a:pt x="262" y="788"/>
                </a:lnTo>
                <a:lnTo>
                  <a:pt x="262" y="788"/>
                </a:lnTo>
                <a:lnTo>
                  <a:pt x="264" y="794"/>
                </a:lnTo>
                <a:lnTo>
                  <a:pt x="264" y="797"/>
                </a:lnTo>
                <a:lnTo>
                  <a:pt x="266" y="799"/>
                </a:lnTo>
                <a:lnTo>
                  <a:pt x="266" y="799"/>
                </a:lnTo>
                <a:lnTo>
                  <a:pt x="274" y="807"/>
                </a:lnTo>
                <a:lnTo>
                  <a:pt x="278" y="813"/>
                </a:lnTo>
                <a:lnTo>
                  <a:pt x="278" y="817"/>
                </a:lnTo>
                <a:lnTo>
                  <a:pt x="278" y="817"/>
                </a:lnTo>
                <a:lnTo>
                  <a:pt x="274" y="822"/>
                </a:lnTo>
                <a:lnTo>
                  <a:pt x="274" y="822"/>
                </a:lnTo>
                <a:lnTo>
                  <a:pt x="270" y="828"/>
                </a:lnTo>
                <a:lnTo>
                  <a:pt x="268" y="832"/>
                </a:lnTo>
                <a:lnTo>
                  <a:pt x="268" y="832"/>
                </a:lnTo>
                <a:lnTo>
                  <a:pt x="268" y="836"/>
                </a:lnTo>
                <a:lnTo>
                  <a:pt x="270" y="840"/>
                </a:lnTo>
                <a:lnTo>
                  <a:pt x="272" y="844"/>
                </a:lnTo>
                <a:lnTo>
                  <a:pt x="278" y="849"/>
                </a:lnTo>
                <a:lnTo>
                  <a:pt x="278" y="849"/>
                </a:lnTo>
                <a:lnTo>
                  <a:pt x="287" y="855"/>
                </a:lnTo>
                <a:lnTo>
                  <a:pt x="289" y="859"/>
                </a:lnTo>
                <a:lnTo>
                  <a:pt x="291" y="863"/>
                </a:lnTo>
                <a:lnTo>
                  <a:pt x="291" y="863"/>
                </a:lnTo>
                <a:lnTo>
                  <a:pt x="291" y="867"/>
                </a:lnTo>
                <a:lnTo>
                  <a:pt x="295" y="871"/>
                </a:lnTo>
                <a:lnTo>
                  <a:pt x="295" y="871"/>
                </a:lnTo>
                <a:lnTo>
                  <a:pt x="297" y="873"/>
                </a:lnTo>
                <a:lnTo>
                  <a:pt x="297" y="873"/>
                </a:lnTo>
                <a:lnTo>
                  <a:pt x="299" y="874"/>
                </a:lnTo>
                <a:lnTo>
                  <a:pt x="303" y="873"/>
                </a:lnTo>
                <a:lnTo>
                  <a:pt x="303" y="873"/>
                </a:lnTo>
                <a:lnTo>
                  <a:pt x="305" y="871"/>
                </a:lnTo>
                <a:lnTo>
                  <a:pt x="306" y="867"/>
                </a:lnTo>
                <a:lnTo>
                  <a:pt x="306" y="867"/>
                </a:lnTo>
                <a:lnTo>
                  <a:pt x="308" y="865"/>
                </a:lnTo>
                <a:lnTo>
                  <a:pt x="308" y="865"/>
                </a:lnTo>
                <a:lnTo>
                  <a:pt x="310" y="865"/>
                </a:lnTo>
                <a:lnTo>
                  <a:pt x="310" y="865"/>
                </a:lnTo>
                <a:lnTo>
                  <a:pt x="312" y="867"/>
                </a:lnTo>
                <a:lnTo>
                  <a:pt x="316" y="869"/>
                </a:lnTo>
                <a:lnTo>
                  <a:pt x="316" y="869"/>
                </a:lnTo>
                <a:lnTo>
                  <a:pt x="318" y="871"/>
                </a:lnTo>
                <a:lnTo>
                  <a:pt x="318" y="871"/>
                </a:lnTo>
                <a:lnTo>
                  <a:pt x="320" y="874"/>
                </a:lnTo>
                <a:lnTo>
                  <a:pt x="320" y="874"/>
                </a:lnTo>
                <a:lnTo>
                  <a:pt x="330" y="851"/>
                </a:lnTo>
                <a:lnTo>
                  <a:pt x="330" y="851"/>
                </a:lnTo>
                <a:lnTo>
                  <a:pt x="333" y="844"/>
                </a:lnTo>
                <a:lnTo>
                  <a:pt x="337" y="840"/>
                </a:lnTo>
                <a:lnTo>
                  <a:pt x="343" y="836"/>
                </a:lnTo>
                <a:lnTo>
                  <a:pt x="343" y="836"/>
                </a:lnTo>
                <a:lnTo>
                  <a:pt x="351" y="836"/>
                </a:lnTo>
                <a:lnTo>
                  <a:pt x="357" y="838"/>
                </a:lnTo>
                <a:lnTo>
                  <a:pt x="358" y="838"/>
                </a:lnTo>
                <a:lnTo>
                  <a:pt x="358" y="838"/>
                </a:lnTo>
                <a:lnTo>
                  <a:pt x="366" y="842"/>
                </a:lnTo>
                <a:lnTo>
                  <a:pt x="376" y="844"/>
                </a:lnTo>
                <a:lnTo>
                  <a:pt x="376" y="844"/>
                </a:lnTo>
                <a:lnTo>
                  <a:pt x="383" y="846"/>
                </a:lnTo>
                <a:lnTo>
                  <a:pt x="391" y="849"/>
                </a:lnTo>
                <a:lnTo>
                  <a:pt x="391" y="849"/>
                </a:lnTo>
                <a:lnTo>
                  <a:pt x="393" y="853"/>
                </a:lnTo>
                <a:lnTo>
                  <a:pt x="393" y="853"/>
                </a:lnTo>
                <a:lnTo>
                  <a:pt x="397" y="859"/>
                </a:lnTo>
                <a:lnTo>
                  <a:pt x="399" y="861"/>
                </a:lnTo>
                <a:lnTo>
                  <a:pt x="401" y="861"/>
                </a:lnTo>
                <a:lnTo>
                  <a:pt x="401" y="861"/>
                </a:lnTo>
                <a:lnTo>
                  <a:pt x="405" y="861"/>
                </a:lnTo>
                <a:lnTo>
                  <a:pt x="409" y="857"/>
                </a:lnTo>
                <a:lnTo>
                  <a:pt x="409" y="857"/>
                </a:lnTo>
                <a:lnTo>
                  <a:pt x="412" y="851"/>
                </a:lnTo>
                <a:lnTo>
                  <a:pt x="412" y="851"/>
                </a:lnTo>
                <a:lnTo>
                  <a:pt x="414" y="847"/>
                </a:lnTo>
                <a:lnTo>
                  <a:pt x="414" y="847"/>
                </a:lnTo>
                <a:lnTo>
                  <a:pt x="412" y="844"/>
                </a:lnTo>
                <a:lnTo>
                  <a:pt x="412" y="844"/>
                </a:lnTo>
                <a:lnTo>
                  <a:pt x="407" y="838"/>
                </a:lnTo>
                <a:lnTo>
                  <a:pt x="401" y="834"/>
                </a:lnTo>
                <a:lnTo>
                  <a:pt x="401" y="834"/>
                </a:lnTo>
                <a:lnTo>
                  <a:pt x="399" y="824"/>
                </a:lnTo>
                <a:lnTo>
                  <a:pt x="399" y="817"/>
                </a:lnTo>
                <a:lnTo>
                  <a:pt x="399" y="817"/>
                </a:lnTo>
                <a:lnTo>
                  <a:pt x="399" y="813"/>
                </a:lnTo>
                <a:lnTo>
                  <a:pt x="403" y="809"/>
                </a:lnTo>
                <a:lnTo>
                  <a:pt x="410" y="805"/>
                </a:lnTo>
                <a:lnTo>
                  <a:pt x="410" y="805"/>
                </a:lnTo>
                <a:lnTo>
                  <a:pt x="410" y="805"/>
                </a:lnTo>
                <a:lnTo>
                  <a:pt x="420" y="801"/>
                </a:lnTo>
                <a:lnTo>
                  <a:pt x="420" y="801"/>
                </a:lnTo>
                <a:lnTo>
                  <a:pt x="430" y="797"/>
                </a:lnTo>
                <a:lnTo>
                  <a:pt x="430" y="797"/>
                </a:lnTo>
                <a:lnTo>
                  <a:pt x="437" y="795"/>
                </a:lnTo>
                <a:lnTo>
                  <a:pt x="445" y="797"/>
                </a:lnTo>
                <a:lnTo>
                  <a:pt x="445" y="797"/>
                </a:lnTo>
                <a:lnTo>
                  <a:pt x="451" y="795"/>
                </a:lnTo>
                <a:lnTo>
                  <a:pt x="453" y="790"/>
                </a:lnTo>
                <a:lnTo>
                  <a:pt x="453" y="790"/>
                </a:lnTo>
                <a:lnTo>
                  <a:pt x="453" y="788"/>
                </a:lnTo>
                <a:lnTo>
                  <a:pt x="449" y="784"/>
                </a:lnTo>
                <a:lnTo>
                  <a:pt x="447" y="780"/>
                </a:lnTo>
                <a:lnTo>
                  <a:pt x="447" y="780"/>
                </a:lnTo>
                <a:lnTo>
                  <a:pt x="443" y="776"/>
                </a:lnTo>
                <a:lnTo>
                  <a:pt x="441" y="770"/>
                </a:lnTo>
                <a:lnTo>
                  <a:pt x="443" y="761"/>
                </a:lnTo>
                <a:lnTo>
                  <a:pt x="443" y="761"/>
                </a:lnTo>
                <a:lnTo>
                  <a:pt x="443" y="761"/>
                </a:lnTo>
                <a:lnTo>
                  <a:pt x="445" y="753"/>
                </a:lnTo>
                <a:lnTo>
                  <a:pt x="441" y="745"/>
                </a:lnTo>
                <a:lnTo>
                  <a:pt x="441" y="745"/>
                </a:lnTo>
                <a:lnTo>
                  <a:pt x="439" y="740"/>
                </a:lnTo>
                <a:lnTo>
                  <a:pt x="441" y="734"/>
                </a:lnTo>
                <a:lnTo>
                  <a:pt x="441" y="732"/>
                </a:lnTo>
                <a:lnTo>
                  <a:pt x="441" y="732"/>
                </a:lnTo>
                <a:lnTo>
                  <a:pt x="443" y="730"/>
                </a:lnTo>
                <a:lnTo>
                  <a:pt x="443" y="730"/>
                </a:lnTo>
                <a:lnTo>
                  <a:pt x="445" y="720"/>
                </a:lnTo>
                <a:lnTo>
                  <a:pt x="445" y="720"/>
                </a:lnTo>
                <a:lnTo>
                  <a:pt x="445" y="716"/>
                </a:lnTo>
                <a:lnTo>
                  <a:pt x="447" y="713"/>
                </a:lnTo>
                <a:lnTo>
                  <a:pt x="447" y="713"/>
                </a:lnTo>
                <a:lnTo>
                  <a:pt x="449" y="709"/>
                </a:lnTo>
                <a:lnTo>
                  <a:pt x="449" y="709"/>
                </a:lnTo>
                <a:lnTo>
                  <a:pt x="449" y="707"/>
                </a:lnTo>
                <a:lnTo>
                  <a:pt x="449" y="707"/>
                </a:lnTo>
                <a:lnTo>
                  <a:pt x="447" y="699"/>
                </a:lnTo>
                <a:lnTo>
                  <a:pt x="447" y="699"/>
                </a:lnTo>
                <a:lnTo>
                  <a:pt x="447" y="695"/>
                </a:lnTo>
                <a:lnTo>
                  <a:pt x="447" y="695"/>
                </a:lnTo>
                <a:lnTo>
                  <a:pt x="451" y="693"/>
                </a:lnTo>
                <a:lnTo>
                  <a:pt x="455" y="693"/>
                </a:lnTo>
                <a:lnTo>
                  <a:pt x="455" y="693"/>
                </a:lnTo>
                <a:lnTo>
                  <a:pt x="464" y="691"/>
                </a:lnTo>
                <a:lnTo>
                  <a:pt x="464" y="691"/>
                </a:lnTo>
                <a:lnTo>
                  <a:pt x="466" y="689"/>
                </a:lnTo>
                <a:lnTo>
                  <a:pt x="466" y="689"/>
                </a:lnTo>
                <a:lnTo>
                  <a:pt x="464" y="686"/>
                </a:lnTo>
                <a:lnTo>
                  <a:pt x="459" y="680"/>
                </a:lnTo>
                <a:lnTo>
                  <a:pt x="457" y="680"/>
                </a:lnTo>
                <a:lnTo>
                  <a:pt x="457" y="680"/>
                </a:lnTo>
                <a:lnTo>
                  <a:pt x="455" y="676"/>
                </a:lnTo>
                <a:lnTo>
                  <a:pt x="455" y="672"/>
                </a:lnTo>
                <a:lnTo>
                  <a:pt x="455" y="672"/>
                </a:lnTo>
                <a:lnTo>
                  <a:pt x="457" y="668"/>
                </a:lnTo>
                <a:lnTo>
                  <a:pt x="466" y="668"/>
                </a:lnTo>
                <a:lnTo>
                  <a:pt x="466" y="668"/>
                </a:lnTo>
                <a:lnTo>
                  <a:pt x="470" y="666"/>
                </a:lnTo>
                <a:lnTo>
                  <a:pt x="474" y="664"/>
                </a:lnTo>
                <a:lnTo>
                  <a:pt x="476" y="661"/>
                </a:lnTo>
                <a:lnTo>
                  <a:pt x="476" y="657"/>
                </a:lnTo>
                <a:lnTo>
                  <a:pt x="476" y="657"/>
                </a:lnTo>
                <a:lnTo>
                  <a:pt x="478" y="653"/>
                </a:lnTo>
                <a:lnTo>
                  <a:pt x="480" y="649"/>
                </a:lnTo>
                <a:lnTo>
                  <a:pt x="486" y="643"/>
                </a:lnTo>
                <a:lnTo>
                  <a:pt x="486" y="643"/>
                </a:lnTo>
                <a:lnTo>
                  <a:pt x="486" y="639"/>
                </a:lnTo>
                <a:lnTo>
                  <a:pt x="486" y="637"/>
                </a:lnTo>
                <a:lnTo>
                  <a:pt x="484" y="634"/>
                </a:lnTo>
                <a:lnTo>
                  <a:pt x="484" y="634"/>
                </a:lnTo>
                <a:lnTo>
                  <a:pt x="482" y="628"/>
                </a:lnTo>
                <a:lnTo>
                  <a:pt x="482" y="622"/>
                </a:lnTo>
                <a:lnTo>
                  <a:pt x="482" y="622"/>
                </a:lnTo>
                <a:lnTo>
                  <a:pt x="484" y="618"/>
                </a:lnTo>
                <a:lnTo>
                  <a:pt x="487" y="614"/>
                </a:lnTo>
                <a:lnTo>
                  <a:pt x="487" y="614"/>
                </a:lnTo>
                <a:lnTo>
                  <a:pt x="491" y="610"/>
                </a:lnTo>
                <a:lnTo>
                  <a:pt x="491" y="610"/>
                </a:lnTo>
                <a:lnTo>
                  <a:pt x="495" y="605"/>
                </a:lnTo>
                <a:lnTo>
                  <a:pt x="495" y="605"/>
                </a:lnTo>
                <a:lnTo>
                  <a:pt x="497" y="597"/>
                </a:lnTo>
                <a:lnTo>
                  <a:pt x="497" y="597"/>
                </a:lnTo>
                <a:lnTo>
                  <a:pt x="499" y="593"/>
                </a:lnTo>
                <a:lnTo>
                  <a:pt x="501" y="589"/>
                </a:lnTo>
                <a:lnTo>
                  <a:pt x="501" y="589"/>
                </a:lnTo>
                <a:lnTo>
                  <a:pt x="499" y="585"/>
                </a:lnTo>
                <a:lnTo>
                  <a:pt x="499" y="585"/>
                </a:lnTo>
                <a:lnTo>
                  <a:pt x="497" y="580"/>
                </a:lnTo>
                <a:lnTo>
                  <a:pt x="497" y="580"/>
                </a:lnTo>
                <a:lnTo>
                  <a:pt x="501" y="572"/>
                </a:lnTo>
                <a:lnTo>
                  <a:pt x="501" y="572"/>
                </a:lnTo>
                <a:lnTo>
                  <a:pt x="499" y="568"/>
                </a:lnTo>
                <a:lnTo>
                  <a:pt x="497" y="566"/>
                </a:lnTo>
                <a:lnTo>
                  <a:pt x="497" y="566"/>
                </a:lnTo>
                <a:lnTo>
                  <a:pt x="493" y="560"/>
                </a:lnTo>
                <a:lnTo>
                  <a:pt x="493" y="560"/>
                </a:lnTo>
                <a:lnTo>
                  <a:pt x="487" y="551"/>
                </a:lnTo>
                <a:lnTo>
                  <a:pt x="482" y="545"/>
                </a:lnTo>
                <a:lnTo>
                  <a:pt x="482" y="545"/>
                </a:lnTo>
                <a:lnTo>
                  <a:pt x="478" y="541"/>
                </a:lnTo>
                <a:lnTo>
                  <a:pt x="476" y="537"/>
                </a:lnTo>
                <a:lnTo>
                  <a:pt x="476" y="531"/>
                </a:lnTo>
                <a:lnTo>
                  <a:pt x="476" y="531"/>
                </a:lnTo>
                <a:lnTo>
                  <a:pt x="478" y="524"/>
                </a:lnTo>
                <a:lnTo>
                  <a:pt x="478" y="524"/>
                </a:lnTo>
                <a:lnTo>
                  <a:pt x="480" y="520"/>
                </a:lnTo>
                <a:lnTo>
                  <a:pt x="480" y="520"/>
                </a:lnTo>
                <a:lnTo>
                  <a:pt x="478" y="516"/>
                </a:lnTo>
                <a:lnTo>
                  <a:pt x="478" y="516"/>
                </a:lnTo>
                <a:lnTo>
                  <a:pt x="474" y="512"/>
                </a:lnTo>
                <a:lnTo>
                  <a:pt x="474" y="512"/>
                </a:lnTo>
                <a:lnTo>
                  <a:pt x="474" y="508"/>
                </a:lnTo>
                <a:lnTo>
                  <a:pt x="474" y="506"/>
                </a:lnTo>
                <a:lnTo>
                  <a:pt x="474" y="506"/>
                </a:lnTo>
                <a:lnTo>
                  <a:pt x="476" y="503"/>
                </a:lnTo>
                <a:lnTo>
                  <a:pt x="480" y="503"/>
                </a:lnTo>
                <a:lnTo>
                  <a:pt x="480" y="503"/>
                </a:lnTo>
                <a:lnTo>
                  <a:pt x="484" y="497"/>
                </a:lnTo>
                <a:lnTo>
                  <a:pt x="484" y="497"/>
                </a:lnTo>
                <a:lnTo>
                  <a:pt x="489" y="491"/>
                </a:lnTo>
                <a:lnTo>
                  <a:pt x="489" y="491"/>
                </a:lnTo>
                <a:lnTo>
                  <a:pt x="497" y="481"/>
                </a:lnTo>
                <a:lnTo>
                  <a:pt x="468" y="131"/>
                </a:lnTo>
                <a:lnTo>
                  <a:pt x="468" y="131"/>
                </a:lnTo>
                <a:lnTo>
                  <a:pt x="462" y="125"/>
                </a:lnTo>
                <a:lnTo>
                  <a:pt x="461" y="121"/>
                </a:lnTo>
                <a:lnTo>
                  <a:pt x="461" y="121"/>
                </a:lnTo>
                <a:lnTo>
                  <a:pt x="457" y="115"/>
                </a:lnTo>
                <a:lnTo>
                  <a:pt x="455" y="113"/>
                </a:lnTo>
                <a:lnTo>
                  <a:pt x="455" y="113"/>
                </a:lnTo>
                <a:lnTo>
                  <a:pt x="451" y="111"/>
                </a:lnTo>
                <a:lnTo>
                  <a:pt x="449" y="107"/>
                </a:lnTo>
                <a:lnTo>
                  <a:pt x="449" y="102"/>
                </a:lnTo>
                <a:lnTo>
                  <a:pt x="451" y="94"/>
                </a:lnTo>
                <a:lnTo>
                  <a:pt x="453" y="88"/>
                </a:lnTo>
                <a:lnTo>
                  <a:pt x="453" y="88"/>
                </a:lnTo>
                <a:lnTo>
                  <a:pt x="453" y="86"/>
                </a:lnTo>
                <a:lnTo>
                  <a:pt x="453" y="82"/>
                </a:lnTo>
                <a:lnTo>
                  <a:pt x="449" y="77"/>
                </a:lnTo>
                <a:lnTo>
                  <a:pt x="449" y="77"/>
                </a:lnTo>
                <a:lnTo>
                  <a:pt x="447" y="73"/>
                </a:lnTo>
                <a:lnTo>
                  <a:pt x="447" y="71"/>
                </a:lnTo>
                <a:lnTo>
                  <a:pt x="447" y="71"/>
                </a:lnTo>
                <a:lnTo>
                  <a:pt x="439" y="55"/>
                </a:lnTo>
                <a:lnTo>
                  <a:pt x="434" y="48"/>
                </a:lnTo>
                <a:lnTo>
                  <a:pt x="424" y="40"/>
                </a:lnTo>
                <a:lnTo>
                  <a:pt x="424" y="40"/>
                </a:lnTo>
                <a:lnTo>
                  <a:pt x="424" y="40"/>
                </a:lnTo>
                <a:lnTo>
                  <a:pt x="424" y="40"/>
                </a:lnTo>
                <a:lnTo>
                  <a:pt x="422" y="38"/>
                </a:lnTo>
                <a:lnTo>
                  <a:pt x="420" y="34"/>
                </a:lnTo>
                <a:lnTo>
                  <a:pt x="420" y="27"/>
                </a:lnTo>
                <a:lnTo>
                  <a:pt x="424" y="17"/>
                </a:lnTo>
                <a:lnTo>
                  <a:pt x="424" y="17"/>
                </a:lnTo>
                <a:lnTo>
                  <a:pt x="424" y="11"/>
                </a:lnTo>
                <a:lnTo>
                  <a:pt x="422" y="5"/>
                </a:lnTo>
                <a:lnTo>
                  <a:pt x="420" y="0"/>
                </a:lnTo>
                <a:lnTo>
                  <a:pt x="420" y="0"/>
                </a:lnTo>
                <a:lnTo>
                  <a:pt x="420" y="0"/>
                </a:lnTo>
                <a:lnTo>
                  <a:pt x="420" y="0"/>
                </a:lnTo>
                <a:close/>
              </a:path>
            </a:pathLst>
          </a:custGeom>
          <a:solidFill>
            <a:srgbClr val="425A5F"/>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59" name="Freeform 103">
            <a:extLst>
              <a:ext uri="{FF2B5EF4-FFF2-40B4-BE49-F238E27FC236}">
                <a16:creationId xmlns:a16="http://schemas.microsoft.com/office/drawing/2014/main" id="{451D3D0E-B7F1-2900-46E8-E6580475811D}"/>
              </a:ext>
            </a:extLst>
          </p:cNvPr>
          <p:cNvSpPr>
            <a:spLocks/>
          </p:cNvSpPr>
          <p:nvPr/>
        </p:nvSpPr>
        <p:spPr bwMode="auto">
          <a:xfrm>
            <a:off x="9797204" y="2480141"/>
            <a:ext cx="551574" cy="301455"/>
          </a:xfrm>
          <a:custGeom>
            <a:avLst/>
            <a:gdLst>
              <a:gd name="T0" fmla="*/ 82 w 701"/>
              <a:gd name="T1" fmla="*/ 213 h 373"/>
              <a:gd name="T2" fmla="*/ 152 w 701"/>
              <a:gd name="T3" fmla="*/ 237 h 373"/>
              <a:gd name="T4" fmla="*/ 177 w 701"/>
              <a:gd name="T5" fmla="*/ 238 h 373"/>
              <a:gd name="T6" fmla="*/ 204 w 701"/>
              <a:gd name="T7" fmla="*/ 238 h 373"/>
              <a:gd name="T8" fmla="*/ 250 w 701"/>
              <a:gd name="T9" fmla="*/ 252 h 373"/>
              <a:gd name="T10" fmla="*/ 252 w 701"/>
              <a:gd name="T11" fmla="*/ 277 h 373"/>
              <a:gd name="T12" fmla="*/ 288 w 701"/>
              <a:gd name="T13" fmla="*/ 289 h 373"/>
              <a:gd name="T14" fmla="*/ 286 w 701"/>
              <a:gd name="T15" fmla="*/ 316 h 373"/>
              <a:gd name="T16" fmla="*/ 285 w 701"/>
              <a:gd name="T17" fmla="*/ 343 h 373"/>
              <a:gd name="T18" fmla="*/ 302 w 701"/>
              <a:gd name="T19" fmla="*/ 366 h 373"/>
              <a:gd name="T20" fmla="*/ 327 w 701"/>
              <a:gd name="T21" fmla="*/ 333 h 373"/>
              <a:gd name="T22" fmla="*/ 356 w 701"/>
              <a:gd name="T23" fmla="*/ 275 h 373"/>
              <a:gd name="T24" fmla="*/ 373 w 701"/>
              <a:gd name="T25" fmla="*/ 256 h 373"/>
              <a:gd name="T26" fmla="*/ 390 w 701"/>
              <a:gd name="T27" fmla="*/ 267 h 373"/>
              <a:gd name="T28" fmla="*/ 416 w 701"/>
              <a:gd name="T29" fmla="*/ 246 h 373"/>
              <a:gd name="T30" fmla="*/ 408 w 701"/>
              <a:gd name="T31" fmla="*/ 285 h 373"/>
              <a:gd name="T32" fmla="*/ 425 w 701"/>
              <a:gd name="T33" fmla="*/ 258 h 373"/>
              <a:gd name="T34" fmla="*/ 441 w 701"/>
              <a:gd name="T35" fmla="*/ 231 h 373"/>
              <a:gd name="T36" fmla="*/ 475 w 701"/>
              <a:gd name="T37" fmla="*/ 231 h 373"/>
              <a:gd name="T38" fmla="*/ 514 w 701"/>
              <a:gd name="T39" fmla="*/ 213 h 373"/>
              <a:gd name="T40" fmla="*/ 545 w 701"/>
              <a:gd name="T41" fmla="*/ 188 h 373"/>
              <a:gd name="T42" fmla="*/ 610 w 701"/>
              <a:gd name="T43" fmla="*/ 217 h 373"/>
              <a:gd name="T44" fmla="*/ 620 w 701"/>
              <a:gd name="T45" fmla="*/ 192 h 373"/>
              <a:gd name="T46" fmla="*/ 662 w 701"/>
              <a:gd name="T47" fmla="*/ 188 h 373"/>
              <a:gd name="T48" fmla="*/ 697 w 701"/>
              <a:gd name="T49" fmla="*/ 183 h 373"/>
              <a:gd name="T50" fmla="*/ 683 w 701"/>
              <a:gd name="T51" fmla="*/ 167 h 373"/>
              <a:gd name="T52" fmla="*/ 656 w 701"/>
              <a:gd name="T53" fmla="*/ 167 h 373"/>
              <a:gd name="T54" fmla="*/ 662 w 701"/>
              <a:gd name="T55" fmla="*/ 125 h 373"/>
              <a:gd name="T56" fmla="*/ 658 w 701"/>
              <a:gd name="T57" fmla="*/ 104 h 373"/>
              <a:gd name="T58" fmla="*/ 645 w 701"/>
              <a:gd name="T59" fmla="*/ 86 h 373"/>
              <a:gd name="T60" fmla="*/ 622 w 701"/>
              <a:gd name="T61" fmla="*/ 106 h 373"/>
              <a:gd name="T62" fmla="*/ 622 w 701"/>
              <a:gd name="T63" fmla="*/ 132 h 373"/>
              <a:gd name="T64" fmla="*/ 581 w 701"/>
              <a:gd name="T65" fmla="*/ 134 h 373"/>
              <a:gd name="T66" fmla="*/ 556 w 701"/>
              <a:gd name="T67" fmla="*/ 132 h 373"/>
              <a:gd name="T68" fmla="*/ 556 w 701"/>
              <a:gd name="T69" fmla="*/ 100 h 373"/>
              <a:gd name="T70" fmla="*/ 568 w 701"/>
              <a:gd name="T71" fmla="*/ 79 h 373"/>
              <a:gd name="T72" fmla="*/ 527 w 701"/>
              <a:gd name="T73" fmla="*/ 94 h 373"/>
              <a:gd name="T74" fmla="*/ 446 w 701"/>
              <a:gd name="T75" fmla="*/ 111 h 373"/>
              <a:gd name="T76" fmla="*/ 398 w 701"/>
              <a:gd name="T77" fmla="*/ 150 h 373"/>
              <a:gd name="T78" fmla="*/ 373 w 701"/>
              <a:gd name="T79" fmla="*/ 154 h 373"/>
              <a:gd name="T80" fmla="*/ 358 w 701"/>
              <a:gd name="T81" fmla="*/ 142 h 373"/>
              <a:gd name="T82" fmla="*/ 340 w 701"/>
              <a:gd name="T83" fmla="*/ 150 h 373"/>
              <a:gd name="T84" fmla="*/ 317 w 701"/>
              <a:gd name="T85" fmla="*/ 159 h 373"/>
              <a:gd name="T86" fmla="*/ 271 w 701"/>
              <a:gd name="T87" fmla="*/ 98 h 373"/>
              <a:gd name="T88" fmla="*/ 229 w 701"/>
              <a:gd name="T89" fmla="*/ 106 h 373"/>
              <a:gd name="T90" fmla="*/ 196 w 701"/>
              <a:gd name="T91" fmla="*/ 119 h 373"/>
              <a:gd name="T92" fmla="*/ 182 w 701"/>
              <a:gd name="T93" fmla="*/ 65 h 373"/>
              <a:gd name="T94" fmla="*/ 194 w 701"/>
              <a:gd name="T95" fmla="*/ 79 h 373"/>
              <a:gd name="T96" fmla="*/ 200 w 701"/>
              <a:gd name="T97" fmla="*/ 77 h 373"/>
              <a:gd name="T98" fmla="*/ 225 w 701"/>
              <a:gd name="T99" fmla="*/ 46 h 373"/>
              <a:gd name="T100" fmla="*/ 258 w 701"/>
              <a:gd name="T101" fmla="*/ 11 h 373"/>
              <a:gd name="T102" fmla="*/ 223 w 701"/>
              <a:gd name="T103" fmla="*/ 3 h 373"/>
              <a:gd name="T104" fmla="*/ 179 w 701"/>
              <a:gd name="T105" fmla="*/ 42 h 373"/>
              <a:gd name="T106" fmla="*/ 159 w 701"/>
              <a:gd name="T107" fmla="*/ 53 h 373"/>
              <a:gd name="T108" fmla="*/ 138 w 701"/>
              <a:gd name="T109" fmla="*/ 86 h 373"/>
              <a:gd name="T110" fmla="*/ 63 w 701"/>
              <a:gd name="T111" fmla="*/ 121 h 373"/>
              <a:gd name="T112" fmla="*/ 30 w 701"/>
              <a:gd name="T113" fmla="*/ 142 h 373"/>
              <a:gd name="T114" fmla="*/ 19 w 701"/>
              <a:gd name="T11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1" h="373">
                <a:moveTo>
                  <a:pt x="17" y="190"/>
                </a:moveTo>
                <a:lnTo>
                  <a:pt x="17" y="190"/>
                </a:lnTo>
                <a:lnTo>
                  <a:pt x="19" y="194"/>
                </a:lnTo>
                <a:lnTo>
                  <a:pt x="21" y="196"/>
                </a:lnTo>
                <a:lnTo>
                  <a:pt x="21" y="196"/>
                </a:lnTo>
                <a:lnTo>
                  <a:pt x="27" y="202"/>
                </a:lnTo>
                <a:lnTo>
                  <a:pt x="36" y="206"/>
                </a:lnTo>
                <a:lnTo>
                  <a:pt x="59" y="211"/>
                </a:lnTo>
                <a:lnTo>
                  <a:pt x="82" y="213"/>
                </a:lnTo>
                <a:lnTo>
                  <a:pt x="96" y="215"/>
                </a:lnTo>
                <a:lnTo>
                  <a:pt x="96" y="215"/>
                </a:lnTo>
                <a:lnTo>
                  <a:pt x="109" y="213"/>
                </a:lnTo>
                <a:lnTo>
                  <a:pt x="125" y="217"/>
                </a:lnTo>
                <a:lnTo>
                  <a:pt x="132" y="219"/>
                </a:lnTo>
                <a:lnTo>
                  <a:pt x="140" y="223"/>
                </a:lnTo>
                <a:lnTo>
                  <a:pt x="146" y="229"/>
                </a:lnTo>
                <a:lnTo>
                  <a:pt x="152" y="237"/>
                </a:lnTo>
                <a:lnTo>
                  <a:pt x="152" y="237"/>
                </a:lnTo>
                <a:lnTo>
                  <a:pt x="157" y="244"/>
                </a:lnTo>
                <a:lnTo>
                  <a:pt x="163" y="246"/>
                </a:lnTo>
                <a:lnTo>
                  <a:pt x="163" y="246"/>
                </a:lnTo>
                <a:lnTo>
                  <a:pt x="167" y="246"/>
                </a:lnTo>
                <a:lnTo>
                  <a:pt x="169" y="244"/>
                </a:lnTo>
                <a:lnTo>
                  <a:pt x="173" y="240"/>
                </a:lnTo>
                <a:lnTo>
                  <a:pt x="175" y="238"/>
                </a:lnTo>
                <a:lnTo>
                  <a:pt x="175" y="238"/>
                </a:lnTo>
                <a:lnTo>
                  <a:pt x="177" y="238"/>
                </a:lnTo>
                <a:lnTo>
                  <a:pt x="177" y="238"/>
                </a:lnTo>
                <a:lnTo>
                  <a:pt x="181" y="242"/>
                </a:lnTo>
                <a:lnTo>
                  <a:pt x="184" y="248"/>
                </a:lnTo>
                <a:lnTo>
                  <a:pt x="184" y="248"/>
                </a:lnTo>
                <a:lnTo>
                  <a:pt x="188" y="246"/>
                </a:lnTo>
                <a:lnTo>
                  <a:pt x="188" y="246"/>
                </a:lnTo>
                <a:lnTo>
                  <a:pt x="196" y="242"/>
                </a:lnTo>
                <a:lnTo>
                  <a:pt x="204" y="238"/>
                </a:lnTo>
                <a:lnTo>
                  <a:pt x="204" y="238"/>
                </a:lnTo>
                <a:lnTo>
                  <a:pt x="209" y="238"/>
                </a:lnTo>
                <a:lnTo>
                  <a:pt x="213" y="240"/>
                </a:lnTo>
                <a:lnTo>
                  <a:pt x="217" y="244"/>
                </a:lnTo>
                <a:lnTo>
                  <a:pt x="221" y="248"/>
                </a:lnTo>
                <a:lnTo>
                  <a:pt x="221" y="248"/>
                </a:lnTo>
                <a:lnTo>
                  <a:pt x="234" y="246"/>
                </a:lnTo>
                <a:lnTo>
                  <a:pt x="242" y="248"/>
                </a:lnTo>
                <a:lnTo>
                  <a:pt x="246" y="248"/>
                </a:lnTo>
                <a:lnTo>
                  <a:pt x="250" y="252"/>
                </a:lnTo>
                <a:lnTo>
                  <a:pt x="250" y="252"/>
                </a:lnTo>
                <a:lnTo>
                  <a:pt x="252" y="254"/>
                </a:lnTo>
                <a:lnTo>
                  <a:pt x="252" y="258"/>
                </a:lnTo>
                <a:lnTo>
                  <a:pt x="250" y="267"/>
                </a:lnTo>
                <a:lnTo>
                  <a:pt x="250" y="267"/>
                </a:lnTo>
                <a:lnTo>
                  <a:pt x="250" y="271"/>
                </a:lnTo>
                <a:lnTo>
                  <a:pt x="250" y="275"/>
                </a:lnTo>
                <a:lnTo>
                  <a:pt x="252" y="277"/>
                </a:lnTo>
                <a:lnTo>
                  <a:pt x="252" y="277"/>
                </a:lnTo>
                <a:lnTo>
                  <a:pt x="256" y="281"/>
                </a:lnTo>
                <a:lnTo>
                  <a:pt x="263" y="279"/>
                </a:lnTo>
                <a:lnTo>
                  <a:pt x="263" y="279"/>
                </a:lnTo>
                <a:lnTo>
                  <a:pt x="273" y="279"/>
                </a:lnTo>
                <a:lnTo>
                  <a:pt x="281" y="281"/>
                </a:lnTo>
                <a:lnTo>
                  <a:pt x="283" y="283"/>
                </a:lnTo>
                <a:lnTo>
                  <a:pt x="286" y="285"/>
                </a:lnTo>
                <a:lnTo>
                  <a:pt x="286" y="285"/>
                </a:lnTo>
                <a:lnTo>
                  <a:pt x="288" y="289"/>
                </a:lnTo>
                <a:lnTo>
                  <a:pt x="288" y="292"/>
                </a:lnTo>
                <a:lnTo>
                  <a:pt x="285" y="302"/>
                </a:lnTo>
                <a:lnTo>
                  <a:pt x="285" y="302"/>
                </a:lnTo>
                <a:lnTo>
                  <a:pt x="286" y="310"/>
                </a:lnTo>
                <a:lnTo>
                  <a:pt x="286" y="310"/>
                </a:lnTo>
                <a:lnTo>
                  <a:pt x="288" y="312"/>
                </a:lnTo>
                <a:lnTo>
                  <a:pt x="288" y="312"/>
                </a:lnTo>
                <a:lnTo>
                  <a:pt x="286" y="314"/>
                </a:lnTo>
                <a:lnTo>
                  <a:pt x="286" y="316"/>
                </a:lnTo>
                <a:lnTo>
                  <a:pt x="286" y="316"/>
                </a:lnTo>
                <a:lnTo>
                  <a:pt x="283" y="319"/>
                </a:lnTo>
                <a:lnTo>
                  <a:pt x="281" y="325"/>
                </a:lnTo>
                <a:lnTo>
                  <a:pt x="281" y="325"/>
                </a:lnTo>
                <a:lnTo>
                  <a:pt x="281" y="333"/>
                </a:lnTo>
                <a:lnTo>
                  <a:pt x="281" y="339"/>
                </a:lnTo>
                <a:lnTo>
                  <a:pt x="283" y="341"/>
                </a:lnTo>
                <a:lnTo>
                  <a:pt x="283" y="341"/>
                </a:lnTo>
                <a:lnTo>
                  <a:pt x="285" y="343"/>
                </a:lnTo>
                <a:lnTo>
                  <a:pt x="288" y="343"/>
                </a:lnTo>
                <a:lnTo>
                  <a:pt x="294" y="339"/>
                </a:lnTo>
                <a:lnTo>
                  <a:pt x="294" y="339"/>
                </a:lnTo>
                <a:lnTo>
                  <a:pt x="300" y="337"/>
                </a:lnTo>
                <a:lnTo>
                  <a:pt x="304" y="339"/>
                </a:lnTo>
                <a:lnTo>
                  <a:pt x="304" y="339"/>
                </a:lnTo>
                <a:lnTo>
                  <a:pt x="306" y="343"/>
                </a:lnTo>
                <a:lnTo>
                  <a:pt x="306" y="348"/>
                </a:lnTo>
                <a:lnTo>
                  <a:pt x="302" y="366"/>
                </a:lnTo>
                <a:lnTo>
                  <a:pt x="302" y="366"/>
                </a:lnTo>
                <a:lnTo>
                  <a:pt x="302" y="371"/>
                </a:lnTo>
                <a:lnTo>
                  <a:pt x="302" y="371"/>
                </a:lnTo>
                <a:lnTo>
                  <a:pt x="308" y="373"/>
                </a:lnTo>
                <a:lnTo>
                  <a:pt x="317" y="373"/>
                </a:lnTo>
                <a:lnTo>
                  <a:pt x="317" y="373"/>
                </a:lnTo>
                <a:lnTo>
                  <a:pt x="319" y="364"/>
                </a:lnTo>
                <a:lnTo>
                  <a:pt x="321" y="348"/>
                </a:lnTo>
                <a:lnTo>
                  <a:pt x="327" y="333"/>
                </a:lnTo>
                <a:lnTo>
                  <a:pt x="333" y="325"/>
                </a:lnTo>
                <a:lnTo>
                  <a:pt x="338" y="319"/>
                </a:lnTo>
                <a:lnTo>
                  <a:pt x="338" y="319"/>
                </a:lnTo>
                <a:lnTo>
                  <a:pt x="344" y="314"/>
                </a:lnTo>
                <a:lnTo>
                  <a:pt x="348" y="308"/>
                </a:lnTo>
                <a:lnTo>
                  <a:pt x="354" y="296"/>
                </a:lnTo>
                <a:lnTo>
                  <a:pt x="356" y="285"/>
                </a:lnTo>
                <a:lnTo>
                  <a:pt x="356" y="275"/>
                </a:lnTo>
                <a:lnTo>
                  <a:pt x="356" y="275"/>
                </a:lnTo>
                <a:lnTo>
                  <a:pt x="356" y="271"/>
                </a:lnTo>
                <a:lnTo>
                  <a:pt x="356" y="271"/>
                </a:lnTo>
                <a:lnTo>
                  <a:pt x="360" y="258"/>
                </a:lnTo>
                <a:lnTo>
                  <a:pt x="362" y="252"/>
                </a:lnTo>
                <a:lnTo>
                  <a:pt x="365" y="250"/>
                </a:lnTo>
                <a:lnTo>
                  <a:pt x="365" y="250"/>
                </a:lnTo>
                <a:lnTo>
                  <a:pt x="367" y="250"/>
                </a:lnTo>
                <a:lnTo>
                  <a:pt x="369" y="252"/>
                </a:lnTo>
                <a:lnTo>
                  <a:pt x="373" y="256"/>
                </a:lnTo>
                <a:lnTo>
                  <a:pt x="373" y="256"/>
                </a:lnTo>
                <a:lnTo>
                  <a:pt x="377" y="264"/>
                </a:lnTo>
                <a:lnTo>
                  <a:pt x="379" y="269"/>
                </a:lnTo>
                <a:lnTo>
                  <a:pt x="379" y="273"/>
                </a:lnTo>
                <a:lnTo>
                  <a:pt x="377" y="277"/>
                </a:lnTo>
                <a:lnTo>
                  <a:pt x="377" y="277"/>
                </a:lnTo>
                <a:lnTo>
                  <a:pt x="381" y="275"/>
                </a:lnTo>
                <a:lnTo>
                  <a:pt x="387" y="273"/>
                </a:lnTo>
                <a:lnTo>
                  <a:pt x="390" y="267"/>
                </a:lnTo>
                <a:lnTo>
                  <a:pt x="394" y="258"/>
                </a:lnTo>
                <a:lnTo>
                  <a:pt x="394" y="258"/>
                </a:lnTo>
                <a:lnTo>
                  <a:pt x="398" y="248"/>
                </a:lnTo>
                <a:lnTo>
                  <a:pt x="402" y="244"/>
                </a:lnTo>
                <a:lnTo>
                  <a:pt x="406" y="242"/>
                </a:lnTo>
                <a:lnTo>
                  <a:pt x="408" y="242"/>
                </a:lnTo>
                <a:lnTo>
                  <a:pt x="408" y="242"/>
                </a:lnTo>
                <a:lnTo>
                  <a:pt x="412" y="244"/>
                </a:lnTo>
                <a:lnTo>
                  <a:pt x="416" y="246"/>
                </a:lnTo>
                <a:lnTo>
                  <a:pt x="417" y="250"/>
                </a:lnTo>
                <a:lnTo>
                  <a:pt x="417" y="254"/>
                </a:lnTo>
                <a:lnTo>
                  <a:pt x="417" y="254"/>
                </a:lnTo>
                <a:lnTo>
                  <a:pt x="416" y="260"/>
                </a:lnTo>
                <a:lnTo>
                  <a:pt x="412" y="269"/>
                </a:lnTo>
                <a:lnTo>
                  <a:pt x="412" y="269"/>
                </a:lnTo>
                <a:lnTo>
                  <a:pt x="406" y="283"/>
                </a:lnTo>
                <a:lnTo>
                  <a:pt x="406" y="283"/>
                </a:lnTo>
                <a:lnTo>
                  <a:pt x="408" y="285"/>
                </a:lnTo>
                <a:lnTo>
                  <a:pt x="412" y="285"/>
                </a:lnTo>
                <a:lnTo>
                  <a:pt x="412" y="285"/>
                </a:lnTo>
                <a:lnTo>
                  <a:pt x="414" y="285"/>
                </a:lnTo>
                <a:lnTo>
                  <a:pt x="417" y="281"/>
                </a:lnTo>
                <a:lnTo>
                  <a:pt x="421" y="273"/>
                </a:lnTo>
                <a:lnTo>
                  <a:pt x="423" y="260"/>
                </a:lnTo>
                <a:lnTo>
                  <a:pt x="423" y="260"/>
                </a:lnTo>
                <a:lnTo>
                  <a:pt x="425" y="258"/>
                </a:lnTo>
                <a:lnTo>
                  <a:pt x="425" y="258"/>
                </a:lnTo>
                <a:lnTo>
                  <a:pt x="437" y="254"/>
                </a:lnTo>
                <a:lnTo>
                  <a:pt x="441" y="250"/>
                </a:lnTo>
                <a:lnTo>
                  <a:pt x="442" y="248"/>
                </a:lnTo>
                <a:lnTo>
                  <a:pt x="442" y="248"/>
                </a:lnTo>
                <a:lnTo>
                  <a:pt x="442" y="242"/>
                </a:lnTo>
                <a:lnTo>
                  <a:pt x="442" y="242"/>
                </a:lnTo>
                <a:lnTo>
                  <a:pt x="441" y="237"/>
                </a:lnTo>
                <a:lnTo>
                  <a:pt x="439" y="235"/>
                </a:lnTo>
                <a:lnTo>
                  <a:pt x="441" y="231"/>
                </a:lnTo>
                <a:lnTo>
                  <a:pt x="441" y="231"/>
                </a:lnTo>
                <a:lnTo>
                  <a:pt x="444" y="229"/>
                </a:lnTo>
                <a:lnTo>
                  <a:pt x="448" y="227"/>
                </a:lnTo>
                <a:lnTo>
                  <a:pt x="466" y="227"/>
                </a:lnTo>
                <a:lnTo>
                  <a:pt x="466" y="227"/>
                </a:lnTo>
                <a:lnTo>
                  <a:pt x="468" y="227"/>
                </a:lnTo>
                <a:lnTo>
                  <a:pt x="468" y="227"/>
                </a:lnTo>
                <a:lnTo>
                  <a:pt x="469" y="229"/>
                </a:lnTo>
                <a:lnTo>
                  <a:pt x="475" y="231"/>
                </a:lnTo>
                <a:lnTo>
                  <a:pt x="483" y="231"/>
                </a:lnTo>
                <a:lnTo>
                  <a:pt x="489" y="231"/>
                </a:lnTo>
                <a:lnTo>
                  <a:pt x="493" y="227"/>
                </a:lnTo>
                <a:lnTo>
                  <a:pt x="493" y="227"/>
                </a:lnTo>
                <a:lnTo>
                  <a:pt x="504" y="219"/>
                </a:lnTo>
                <a:lnTo>
                  <a:pt x="508" y="219"/>
                </a:lnTo>
                <a:lnTo>
                  <a:pt x="512" y="219"/>
                </a:lnTo>
                <a:lnTo>
                  <a:pt x="512" y="219"/>
                </a:lnTo>
                <a:lnTo>
                  <a:pt x="514" y="213"/>
                </a:lnTo>
                <a:lnTo>
                  <a:pt x="518" y="206"/>
                </a:lnTo>
                <a:lnTo>
                  <a:pt x="523" y="198"/>
                </a:lnTo>
                <a:lnTo>
                  <a:pt x="527" y="196"/>
                </a:lnTo>
                <a:lnTo>
                  <a:pt x="533" y="196"/>
                </a:lnTo>
                <a:lnTo>
                  <a:pt x="533" y="196"/>
                </a:lnTo>
                <a:lnTo>
                  <a:pt x="537" y="192"/>
                </a:lnTo>
                <a:lnTo>
                  <a:pt x="539" y="190"/>
                </a:lnTo>
                <a:lnTo>
                  <a:pt x="545" y="188"/>
                </a:lnTo>
                <a:lnTo>
                  <a:pt x="545" y="188"/>
                </a:lnTo>
                <a:lnTo>
                  <a:pt x="552" y="188"/>
                </a:lnTo>
                <a:lnTo>
                  <a:pt x="560" y="190"/>
                </a:lnTo>
                <a:lnTo>
                  <a:pt x="568" y="194"/>
                </a:lnTo>
                <a:lnTo>
                  <a:pt x="577" y="202"/>
                </a:lnTo>
                <a:lnTo>
                  <a:pt x="577" y="202"/>
                </a:lnTo>
                <a:lnTo>
                  <a:pt x="589" y="211"/>
                </a:lnTo>
                <a:lnTo>
                  <a:pt x="598" y="215"/>
                </a:lnTo>
                <a:lnTo>
                  <a:pt x="604" y="217"/>
                </a:lnTo>
                <a:lnTo>
                  <a:pt x="610" y="217"/>
                </a:lnTo>
                <a:lnTo>
                  <a:pt x="610" y="217"/>
                </a:lnTo>
                <a:lnTo>
                  <a:pt x="614" y="215"/>
                </a:lnTo>
                <a:lnTo>
                  <a:pt x="614" y="213"/>
                </a:lnTo>
                <a:lnTo>
                  <a:pt x="614" y="213"/>
                </a:lnTo>
                <a:lnTo>
                  <a:pt x="614" y="206"/>
                </a:lnTo>
                <a:lnTo>
                  <a:pt x="614" y="200"/>
                </a:lnTo>
                <a:lnTo>
                  <a:pt x="616" y="194"/>
                </a:lnTo>
                <a:lnTo>
                  <a:pt x="616" y="194"/>
                </a:lnTo>
                <a:lnTo>
                  <a:pt x="620" y="192"/>
                </a:lnTo>
                <a:lnTo>
                  <a:pt x="624" y="192"/>
                </a:lnTo>
                <a:lnTo>
                  <a:pt x="635" y="196"/>
                </a:lnTo>
                <a:lnTo>
                  <a:pt x="635" y="196"/>
                </a:lnTo>
                <a:lnTo>
                  <a:pt x="641" y="198"/>
                </a:lnTo>
                <a:lnTo>
                  <a:pt x="647" y="198"/>
                </a:lnTo>
                <a:lnTo>
                  <a:pt x="652" y="196"/>
                </a:lnTo>
                <a:lnTo>
                  <a:pt x="656" y="192"/>
                </a:lnTo>
                <a:lnTo>
                  <a:pt x="656" y="192"/>
                </a:lnTo>
                <a:lnTo>
                  <a:pt x="662" y="188"/>
                </a:lnTo>
                <a:lnTo>
                  <a:pt x="668" y="186"/>
                </a:lnTo>
                <a:lnTo>
                  <a:pt x="677" y="188"/>
                </a:lnTo>
                <a:lnTo>
                  <a:pt x="689" y="194"/>
                </a:lnTo>
                <a:lnTo>
                  <a:pt x="689" y="194"/>
                </a:lnTo>
                <a:lnTo>
                  <a:pt x="697" y="188"/>
                </a:lnTo>
                <a:lnTo>
                  <a:pt x="699" y="186"/>
                </a:lnTo>
                <a:lnTo>
                  <a:pt x="701" y="185"/>
                </a:lnTo>
                <a:lnTo>
                  <a:pt x="701" y="185"/>
                </a:lnTo>
                <a:lnTo>
                  <a:pt x="697" y="183"/>
                </a:lnTo>
                <a:lnTo>
                  <a:pt x="685" y="181"/>
                </a:lnTo>
                <a:lnTo>
                  <a:pt x="685" y="181"/>
                </a:lnTo>
                <a:lnTo>
                  <a:pt x="683" y="181"/>
                </a:lnTo>
                <a:lnTo>
                  <a:pt x="683" y="181"/>
                </a:lnTo>
                <a:lnTo>
                  <a:pt x="683" y="179"/>
                </a:lnTo>
                <a:lnTo>
                  <a:pt x="683" y="179"/>
                </a:lnTo>
                <a:lnTo>
                  <a:pt x="685" y="173"/>
                </a:lnTo>
                <a:lnTo>
                  <a:pt x="685" y="171"/>
                </a:lnTo>
                <a:lnTo>
                  <a:pt x="683" y="167"/>
                </a:lnTo>
                <a:lnTo>
                  <a:pt x="683" y="167"/>
                </a:lnTo>
                <a:lnTo>
                  <a:pt x="681" y="167"/>
                </a:lnTo>
                <a:lnTo>
                  <a:pt x="677" y="167"/>
                </a:lnTo>
                <a:lnTo>
                  <a:pt x="672" y="167"/>
                </a:lnTo>
                <a:lnTo>
                  <a:pt x="662" y="171"/>
                </a:lnTo>
                <a:lnTo>
                  <a:pt x="662" y="171"/>
                </a:lnTo>
                <a:lnTo>
                  <a:pt x="660" y="171"/>
                </a:lnTo>
                <a:lnTo>
                  <a:pt x="660" y="171"/>
                </a:lnTo>
                <a:lnTo>
                  <a:pt x="656" y="167"/>
                </a:lnTo>
                <a:lnTo>
                  <a:pt x="652" y="161"/>
                </a:lnTo>
                <a:lnTo>
                  <a:pt x="652" y="158"/>
                </a:lnTo>
                <a:lnTo>
                  <a:pt x="652" y="158"/>
                </a:lnTo>
                <a:lnTo>
                  <a:pt x="654" y="156"/>
                </a:lnTo>
                <a:lnTo>
                  <a:pt x="658" y="154"/>
                </a:lnTo>
                <a:lnTo>
                  <a:pt x="668" y="150"/>
                </a:lnTo>
                <a:lnTo>
                  <a:pt x="662" y="127"/>
                </a:lnTo>
                <a:lnTo>
                  <a:pt x="662" y="127"/>
                </a:lnTo>
                <a:lnTo>
                  <a:pt x="662" y="125"/>
                </a:lnTo>
                <a:lnTo>
                  <a:pt x="662" y="125"/>
                </a:lnTo>
                <a:lnTo>
                  <a:pt x="664" y="121"/>
                </a:lnTo>
                <a:lnTo>
                  <a:pt x="666" y="115"/>
                </a:lnTo>
                <a:lnTo>
                  <a:pt x="666" y="115"/>
                </a:lnTo>
                <a:lnTo>
                  <a:pt x="662" y="109"/>
                </a:lnTo>
                <a:lnTo>
                  <a:pt x="662" y="109"/>
                </a:lnTo>
                <a:lnTo>
                  <a:pt x="658" y="106"/>
                </a:lnTo>
                <a:lnTo>
                  <a:pt x="658" y="104"/>
                </a:lnTo>
                <a:lnTo>
                  <a:pt x="658" y="104"/>
                </a:lnTo>
                <a:lnTo>
                  <a:pt x="656" y="104"/>
                </a:lnTo>
                <a:lnTo>
                  <a:pt x="654" y="102"/>
                </a:lnTo>
                <a:lnTo>
                  <a:pt x="654" y="102"/>
                </a:lnTo>
                <a:lnTo>
                  <a:pt x="649" y="98"/>
                </a:lnTo>
                <a:lnTo>
                  <a:pt x="647" y="94"/>
                </a:lnTo>
                <a:lnTo>
                  <a:pt x="647" y="94"/>
                </a:lnTo>
                <a:lnTo>
                  <a:pt x="647" y="88"/>
                </a:lnTo>
                <a:lnTo>
                  <a:pt x="647" y="88"/>
                </a:lnTo>
                <a:lnTo>
                  <a:pt x="645" y="86"/>
                </a:lnTo>
                <a:lnTo>
                  <a:pt x="645" y="86"/>
                </a:lnTo>
                <a:lnTo>
                  <a:pt x="639" y="86"/>
                </a:lnTo>
                <a:lnTo>
                  <a:pt x="635" y="88"/>
                </a:lnTo>
                <a:lnTo>
                  <a:pt x="635" y="88"/>
                </a:lnTo>
                <a:lnTo>
                  <a:pt x="635" y="88"/>
                </a:lnTo>
                <a:lnTo>
                  <a:pt x="635" y="88"/>
                </a:lnTo>
                <a:lnTo>
                  <a:pt x="631" y="96"/>
                </a:lnTo>
                <a:lnTo>
                  <a:pt x="622" y="106"/>
                </a:lnTo>
                <a:lnTo>
                  <a:pt x="622" y="106"/>
                </a:lnTo>
                <a:lnTo>
                  <a:pt x="614" y="113"/>
                </a:lnTo>
                <a:lnTo>
                  <a:pt x="612" y="119"/>
                </a:lnTo>
                <a:lnTo>
                  <a:pt x="612" y="119"/>
                </a:lnTo>
                <a:lnTo>
                  <a:pt x="614" y="123"/>
                </a:lnTo>
                <a:lnTo>
                  <a:pt x="618" y="127"/>
                </a:lnTo>
                <a:lnTo>
                  <a:pt x="618" y="127"/>
                </a:lnTo>
                <a:lnTo>
                  <a:pt x="620" y="129"/>
                </a:lnTo>
                <a:lnTo>
                  <a:pt x="620" y="129"/>
                </a:lnTo>
                <a:lnTo>
                  <a:pt x="622" y="132"/>
                </a:lnTo>
                <a:lnTo>
                  <a:pt x="622" y="134"/>
                </a:lnTo>
                <a:lnTo>
                  <a:pt x="622" y="134"/>
                </a:lnTo>
                <a:lnTo>
                  <a:pt x="618" y="136"/>
                </a:lnTo>
                <a:lnTo>
                  <a:pt x="612" y="138"/>
                </a:lnTo>
                <a:lnTo>
                  <a:pt x="612" y="138"/>
                </a:lnTo>
                <a:lnTo>
                  <a:pt x="598" y="136"/>
                </a:lnTo>
                <a:lnTo>
                  <a:pt x="598" y="136"/>
                </a:lnTo>
                <a:lnTo>
                  <a:pt x="589" y="134"/>
                </a:lnTo>
                <a:lnTo>
                  <a:pt x="581" y="134"/>
                </a:lnTo>
                <a:lnTo>
                  <a:pt x="581" y="134"/>
                </a:lnTo>
                <a:lnTo>
                  <a:pt x="579" y="136"/>
                </a:lnTo>
                <a:lnTo>
                  <a:pt x="579" y="136"/>
                </a:lnTo>
                <a:lnTo>
                  <a:pt x="566" y="138"/>
                </a:lnTo>
                <a:lnTo>
                  <a:pt x="560" y="138"/>
                </a:lnTo>
                <a:lnTo>
                  <a:pt x="556" y="138"/>
                </a:lnTo>
                <a:lnTo>
                  <a:pt x="556" y="138"/>
                </a:lnTo>
                <a:lnTo>
                  <a:pt x="556" y="136"/>
                </a:lnTo>
                <a:lnTo>
                  <a:pt x="556" y="132"/>
                </a:lnTo>
                <a:lnTo>
                  <a:pt x="556" y="132"/>
                </a:lnTo>
                <a:lnTo>
                  <a:pt x="560" y="123"/>
                </a:lnTo>
                <a:lnTo>
                  <a:pt x="564" y="117"/>
                </a:lnTo>
                <a:lnTo>
                  <a:pt x="564" y="117"/>
                </a:lnTo>
                <a:lnTo>
                  <a:pt x="560" y="111"/>
                </a:lnTo>
                <a:lnTo>
                  <a:pt x="560" y="111"/>
                </a:lnTo>
                <a:lnTo>
                  <a:pt x="556" y="106"/>
                </a:lnTo>
                <a:lnTo>
                  <a:pt x="556" y="102"/>
                </a:lnTo>
                <a:lnTo>
                  <a:pt x="556" y="100"/>
                </a:lnTo>
                <a:lnTo>
                  <a:pt x="556" y="100"/>
                </a:lnTo>
                <a:lnTo>
                  <a:pt x="558" y="96"/>
                </a:lnTo>
                <a:lnTo>
                  <a:pt x="558" y="96"/>
                </a:lnTo>
                <a:lnTo>
                  <a:pt x="564" y="90"/>
                </a:lnTo>
                <a:lnTo>
                  <a:pt x="564" y="90"/>
                </a:lnTo>
                <a:lnTo>
                  <a:pt x="568" y="84"/>
                </a:lnTo>
                <a:lnTo>
                  <a:pt x="568" y="82"/>
                </a:lnTo>
                <a:lnTo>
                  <a:pt x="568" y="79"/>
                </a:lnTo>
                <a:lnTo>
                  <a:pt x="568" y="79"/>
                </a:lnTo>
                <a:lnTo>
                  <a:pt x="564" y="79"/>
                </a:lnTo>
                <a:lnTo>
                  <a:pt x="556" y="80"/>
                </a:lnTo>
                <a:lnTo>
                  <a:pt x="545" y="86"/>
                </a:lnTo>
                <a:lnTo>
                  <a:pt x="545" y="86"/>
                </a:lnTo>
                <a:lnTo>
                  <a:pt x="533" y="90"/>
                </a:lnTo>
                <a:lnTo>
                  <a:pt x="533" y="90"/>
                </a:lnTo>
                <a:lnTo>
                  <a:pt x="531" y="92"/>
                </a:lnTo>
                <a:lnTo>
                  <a:pt x="531" y="92"/>
                </a:lnTo>
                <a:lnTo>
                  <a:pt x="527" y="94"/>
                </a:lnTo>
                <a:lnTo>
                  <a:pt x="518" y="98"/>
                </a:lnTo>
                <a:lnTo>
                  <a:pt x="502" y="102"/>
                </a:lnTo>
                <a:lnTo>
                  <a:pt x="477" y="104"/>
                </a:lnTo>
                <a:lnTo>
                  <a:pt x="477" y="104"/>
                </a:lnTo>
                <a:lnTo>
                  <a:pt x="477" y="104"/>
                </a:lnTo>
                <a:lnTo>
                  <a:pt x="477" y="104"/>
                </a:lnTo>
                <a:lnTo>
                  <a:pt x="466" y="104"/>
                </a:lnTo>
                <a:lnTo>
                  <a:pt x="454" y="107"/>
                </a:lnTo>
                <a:lnTo>
                  <a:pt x="446" y="111"/>
                </a:lnTo>
                <a:lnTo>
                  <a:pt x="439" y="117"/>
                </a:lnTo>
                <a:lnTo>
                  <a:pt x="425" y="129"/>
                </a:lnTo>
                <a:lnTo>
                  <a:pt x="416" y="140"/>
                </a:lnTo>
                <a:lnTo>
                  <a:pt x="416" y="140"/>
                </a:lnTo>
                <a:lnTo>
                  <a:pt x="412" y="148"/>
                </a:lnTo>
                <a:lnTo>
                  <a:pt x="408" y="150"/>
                </a:lnTo>
                <a:lnTo>
                  <a:pt x="408" y="150"/>
                </a:lnTo>
                <a:lnTo>
                  <a:pt x="402" y="152"/>
                </a:lnTo>
                <a:lnTo>
                  <a:pt x="398" y="150"/>
                </a:lnTo>
                <a:lnTo>
                  <a:pt x="398" y="150"/>
                </a:lnTo>
                <a:lnTo>
                  <a:pt x="394" y="144"/>
                </a:lnTo>
                <a:lnTo>
                  <a:pt x="390" y="138"/>
                </a:lnTo>
                <a:lnTo>
                  <a:pt x="390" y="138"/>
                </a:lnTo>
                <a:lnTo>
                  <a:pt x="387" y="148"/>
                </a:lnTo>
                <a:lnTo>
                  <a:pt x="383" y="150"/>
                </a:lnTo>
                <a:lnTo>
                  <a:pt x="379" y="152"/>
                </a:lnTo>
                <a:lnTo>
                  <a:pt x="379" y="152"/>
                </a:lnTo>
                <a:lnTo>
                  <a:pt x="373" y="154"/>
                </a:lnTo>
                <a:lnTo>
                  <a:pt x="369" y="154"/>
                </a:lnTo>
                <a:lnTo>
                  <a:pt x="365" y="154"/>
                </a:lnTo>
                <a:lnTo>
                  <a:pt x="365" y="154"/>
                </a:lnTo>
                <a:lnTo>
                  <a:pt x="364" y="150"/>
                </a:lnTo>
                <a:lnTo>
                  <a:pt x="362" y="150"/>
                </a:lnTo>
                <a:lnTo>
                  <a:pt x="362" y="150"/>
                </a:lnTo>
                <a:lnTo>
                  <a:pt x="360" y="144"/>
                </a:lnTo>
                <a:lnTo>
                  <a:pt x="358" y="142"/>
                </a:lnTo>
                <a:lnTo>
                  <a:pt x="358" y="142"/>
                </a:lnTo>
                <a:lnTo>
                  <a:pt x="356" y="144"/>
                </a:lnTo>
                <a:lnTo>
                  <a:pt x="352" y="148"/>
                </a:lnTo>
                <a:lnTo>
                  <a:pt x="352" y="148"/>
                </a:lnTo>
                <a:lnTo>
                  <a:pt x="348" y="154"/>
                </a:lnTo>
                <a:lnTo>
                  <a:pt x="346" y="154"/>
                </a:lnTo>
                <a:lnTo>
                  <a:pt x="346" y="154"/>
                </a:lnTo>
                <a:lnTo>
                  <a:pt x="342" y="154"/>
                </a:lnTo>
                <a:lnTo>
                  <a:pt x="340" y="150"/>
                </a:lnTo>
                <a:lnTo>
                  <a:pt x="340" y="150"/>
                </a:lnTo>
                <a:lnTo>
                  <a:pt x="338" y="148"/>
                </a:lnTo>
                <a:lnTo>
                  <a:pt x="338" y="148"/>
                </a:lnTo>
                <a:lnTo>
                  <a:pt x="337" y="150"/>
                </a:lnTo>
                <a:lnTo>
                  <a:pt x="333" y="156"/>
                </a:lnTo>
                <a:lnTo>
                  <a:pt x="333" y="156"/>
                </a:lnTo>
                <a:lnTo>
                  <a:pt x="329" y="161"/>
                </a:lnTo>
                <a:lnTo>
                  <a:pt x="323" y="161"/>
                </a:lnTo>
                <a:lnTo>
                  <a:pt x="323" y="161"/>
                </a:lnTo>
                <a:lnTo>
                  <a:pt x="317" y="159"/>
                </a:lnTo>
                <a:lnTo>
                  <a:pt x="313" y="156"/>
                </a:lnTo>
                <a:lnTo>
                  <a:pt x="306" y="144"/>
                </a:lnTo>
                <a:lnTo>
                  <a:pt x="300" y="131"/>
                </a:lnTo>
                <a:lnTo>
                  <a:pt x="296" y="123"/>
                </a:lnTo>
                <a:lnTo>
                  <a:pt x="296" y="123"/>
                </a:lnTo>
                <a:lnTo>
                  <a:pt x="290" y="111"/>
                </a:lnTo>
                <a:lnTo>
                  <a:pt x="283" y="104"/>
                </a:lnTo>
                <a:lnTo>
                  <a:pt x="277" y="102"/>
                </a:lnTo>
                <a:lnTo>
                  <a:pt x="271" y="98"/>
                </a:lnTo>
                <a:lnTo>
                  <a:pt x="271" y="98"/>
                </a:lnTo>
                <a:lnTo>
                  <a:pt x="267" y="98"/>
                </a:lnTo>
                <a:lnTo>
                  <a:pt x="261" y="100"/>
                </a:lnTo>
                <a:lnTo>
                  <a:pt x="254" y="104"/>
                </a:lnTo>
                <a:lnTo>
                  <a:pt x="254" y="104"/>
                </a:lnTo>
                <a:lnTo>
                  <a:pt x="244" y="109"/>
                </a:lnTo>
                <a:lnTo>
                  <a:pt x="238" y="109"/>
                </a:lnTo>
                <a:lnTo>
                  <a:pt x="233" y="109"/>
                </a:lnTo>
                <a:lnTo>
                  <a:pt x="229" y="106"/>
                </a:lnTo>
                <a:lnTo>
                  <a:pt x="229" y="106"/>
                </a:lnTo>
                <a:lnTo>
                  <a:pt x="227" y="102"/>
                </a:lnTo>
                <a:lnTo>
                  <a:pt x="223" y="100"/>
                </a:lnTo>
                <a:lnTo>
                  <a:pt x="217" y="102"/>
                </a:lnTo>
                <a:lnTo>
                  <a:pt x="208" y="106"/>
                </a:lnTo>
                <a:lnTo>
                  <a:pt x="198" y="117"/>
                </a:lnTo>
                <a:lnTo>
                  <a:pt x="198" y="117"/>
                </a:lnTo>
                <a:lnTo>
                  <a:pt x="196" y="119"/>
                </a:lnTo>
                <a:lnTo>
                  <a:pt x="196" y="119"/>
                </a:lnTo>
                <a:lnTo>
                  <a:pt x="194" y="117"/>
                </a:lnTo>
                <a:lnTo>
                  <a:pt x="194" y="94"/>
                </a:lnTo>
                <a:lnTo>
                  <a:pt x="194" y="94"/>
                </a:lnTo>
                <a:lnTo>
                  <a:pt x="184" y="86"/>
                </a:lnTo>
                <a:lnTo>
                  <a:pt x="181" y="80"/>
                </a:lnTo>
                <a:lnTo>
                  <a:pt x="179" y="75"/>
                </a:lnTo>
                <a:lnTo>
                  <a:pt x="179" y="75"/>
                </a:lnTo>
                <a:lnTo>
                  <a:pt x="179" y="69"/>
                </a:lnTo>
                <a:lnTo>
                  <a:pt x="182" y="65"/>
                </a:lnTo>
                <a:lnTo>
                  <a:pt x="182" y="65"/>
                </a:lnTo>
                <a:lnTo>
                  <a:pt x="188" y="63"/>
                </a:lnTo>
                <a:lnTo>
                  <a:pt x="192" y="63"/>
                </a:lnTo>
                <a:lnTo>
                  <a:pt x="192" y="63"/>
                </a:lnTo>
                <a:lnTo>
                  <a:pt x="194" y="67"/>
                </a:lnTo>
                <a:lnTo>
                  <a:pt x="194" y="71"/>
                </a:lnTo>
                <a:lnTo>
                  <a:pt x="194" y="71"/>
                </a:lnTo>
                <a:lnTo>
                  <a:pt x="194" y="77"/>
                </a:lnTo>
                <a:lnTo>
                  <a:pt x="194" y="79"/>
                </a:lnTo>
                <a:lnTo>
                  <a:pt x="194" y="79"/>
                </a:lnTo>
                <a:lnTo>
                  <a:pt x="200" y="82"/>
                </a:lnTo>
                <a:lnTo>
                  <a:pt x="202" y="82"/>
                </a:lnTo>
                <a:lnTo>
                  <a:pt x="202" y="82"/>
                </a:lnTo>
                <a:lnTo>
                  <a:pt x="202" y="82"/>
                </a:lnTo>
                <a:lnTo>
                  <a:pt x="202" y="82"/>
                </a:lnTo>
                <a:lnTo>
                  <a:pt x="202" y="80"/>
                </a:lnTo>
                <a:lnTo>
                  <a:pt x="202" y="80"/>
                </a:lnTo>
                <a:lnTo>
                  <a:pt x="200" y="77"/>
                </a:lnTo>
                <a:lnTo>
                  <a:pt x="202" y="73"/>
                </a:lnTo>
                <a:lnTo>
                  <a:pt x="202" y="73"/>
                </a:lnTo>
                <a:lnTo>
                  <a:pt x="206" y="71"/>
                </a:lnTo>
                <a:lnTo>
                  <a:pt x="206" y="71"/>
                </a:lnTo>
                <a:lnTo>
                  <a:pt x="211" y="67"/>
                </a:lnTo>
                <a:lnTo>
                  <a:pt x="217" y="61"/>
                </a:lnTo>
                <a:lnTo>
                  <a:pt x="223" y="53"/>
                </a:lnTo>
                <a:lnTo>
                  <a:pt x="225" y="46"/>
                </a:lnTo>
                <a:lnTo>
                  <a:pt x="225" y="46"/>
                </a:lnTo>
                <a:lnTo>
                  <a:pt x="229" y="40"/>
                </a:lnTo>
                <a:lnTo>
                  <a:pt x="231" y="36"/>
                </a:lnTo>
                <a:lnTo>
                  <a:pt x="231" y="36"/>
                </a:lnTo>
                <a:lnTo>
                  <a:pt x="238" y="26"/>
                </a:lnTo>
                <a:lnTo>
                  <a:pt x="238" y="26"/>
                </a:lnTo>
                <a:lnTo>
                  <a:pt x="242" y="21"/>
                </a:lnTo>
                <a:lnTo>
                  <a:pt x="250" y="15"/>
                </a:lnTo>
                <a:lnTo>
                  <a:pt x="258" y="11"/>
                </a:lnTo>
                <a:lnTo>
                  <a:pt x="258" y="11"/>
                </a:lnTo>
                <a:lnTo>
                  <a:pt x="261" y="11"/>
                </a:lnTo>
                <a:lnTo>
                  <a:pt x="263" y="7"/>
                </a:lnTo>
                <a:lnTo>
                  <a:pt x="263" y="7"/>
                </a:lnTo>
                <a:lnTo>
                  <a:pt x="261" y="5"/>
                </a:lnTo>
                <a:lnTo>
                  <a:pt x="252" y="1"/>
                </a:lnTo>
                <a:lnTo>
                  <a:pt x="252" y="1"/>
                </a:lnTo>
                <a:lnTo>
                  <a:pt x="236" y="0"/>
                </a:lnTo>
                <a:lnTo>
                  <a:pt x="229" y="1"/>
                </a:lnTo>
                <a:lnTo>
                  <a:pt x="223" y="3"/>
                </a:lnTo>
                <a:lnTo>
                  <a:pt x="223" y="5"/>
                </a:lnTo>
                <a:lnTo>
                  <a:pt x="223" y="5"/>
                </a:lnTo>
                <a:lnTo>
                  <a:pt x="221" y="5"/>
                </a:lnTo>
                <a:lnTo>
                  <a:pt x="221" y="5"/>
                </a:lnTo>
                <a:lnTo>
                  <a:pt x="215" y="9"/>
                </a:lnTo>
                <a:lnTo>
                  <a:pt x="200" y="19"/>
                </a:lnTo>
                <a:lnTo>
                  <a:pt x="192" y="25"/>
                </a:lnTo>
                <a:lnTo>
                  <a:pt x="184" y="32"/>
                </a:lnTo>
                <a:lnTo>
                  <a:pt x="179" y="42"/>
                </a:lnTo>
                <a:lnTo>
                  <a:pt x="175" y="52"/>
                </a:lnTo>
                <a:lnTo>
                  <a:pt x="175" y="52"/>
                </a:lnTo>
                <a:lnTo>
                  <a:pt x="175" y="53"/>
                </a:lnTo>
                <a:lnTo>
                  <a:pt x="171" y="55"/>
                </a:lnTo>
                <a:lnTo>
                  <a:pt x="171" y="55"/>
                </a:lnTo>
                <a:lnTo>
                  <a:pt x="167" y="55"/>
                </a:lnTo>
                <a:lnTo>
                  <a:pt x="161" y="53"/>
                </a:lnTo>
                <a:lnTo>
                  <a:pt x="161" y="53"/>
                </a:lnTo>
                <a:lnTo>
                  <a:pt x="159" y="53"/>
                </a:lnTo>
                <a:lnTo>
                  <a:pt x="159" y="53"/>
                </a:lnTo>
                <a:lnTo>
                  <a:pt x="157" y="55"/>
                </a:lnTo>
                <a:lnTo>
                  <a:pt x="156" y="57"/>
                </a:lnTo>
                <a:lnTo>
                  <a:pt x="152" y="67"/>
                </a:lnTo>
                <a:lnTo>
                  <a:pt x="152" y="67"/>
                </a:lnTo>
                <a:lnTo>
                  <a:pt x="148" y="75"/>
                </a:lnTo>
                <a:lnTo>
                  <a:pt x="144" y="82"/>
                </a:lnTo>
                <a:lnTo>
                  <a:pt x="144" y="82"/>
                </a:lnTo>
                <a:lnTo>
                  <a:pt x="138" y="86"/>
                </a:lnTo>
                <a:lnTo>
                  <a:pt x="130" y="90"/>
                </a:lnTo>
                <a:lnTo>
                  <a:pt x="130" y="90"/>
                </a:lnTo>
                <a:lnTo>
                  <a:pt x="117" y="96"/>
                </a:lnTo>
                <a:lnTo>
                  <a:pt x="105" y="104"/>
                </a:lnTo>
                <a:lnTo>
                  <a:pt x="105" y="104"/>
                </a:lnTo>
                <a:lnTo>
                  <a:pt x="96" y="111"/>
                </a:lnTo>
                <a:lnTo>
                  <a:pt x="84" y="117"/>
                </a:lnTo>
                <a:lnTo>
                  <a:pt x="75" y="119"/>
                </a:lnTo>
                <a:lnTo>
                  <a:pt x="63" y="121"/>
                </a:lnTo>
                <a:lnTo>
                  <a:pt x="61" y="121"/>
                </a:lnTo>
                <a:lnTo>
                  <a:pt x="61" y="121"/>
                </a:lnTo>
                <a:lnTo>
                  <a:pt x="52" y="123"/>
                </a:lnTo>
                <a:lnTo>
                  <a:pt x="52" y="123"/>
                </a:lnTo>
                <a:lnTo>
                  <a:pt x="48" y="123"/>
                </a:lnTo>
                <a:lnTo>
                  <a:pt x="44" y="125"/>
                </a:lnTo>
                <a:lnTo>
                  <a:pt x="38" y="131"/>
                </a:lnTo>
                <a:lnTo>
                  <a:pt x="30" y="142"/>
                </a:lnTo>
                <a:lnTo>
                  <a:pt x="30" y="142"/>
                </a:lnTo>
                <a:lnTo>
                  <a:pt x="21" y="154"/>
                </a:lnTo>
                <a:lnTo>
                  <a:pt x="13" y="159"/>
                </a:lnTo>
                <a:lnTo>
                  <a:pt x="5" y="163"/>
                </a:lnTo>
                <a:lnTo>
                  <a:pt x="0" y="165"/>
                </a:lnTo>
                <a:lnTo>
                  <a:pt x="0" y="165"/>
                </a:lnTo>
                <a:lnTo>
                  <a:pt x="7" y="169"/>
                </a:lnTo>
                <a:lnTo>
                  <a:pt x="13" y="175"/>
                </a:lnTo>
                <a:lnTo>
                  <a:pt x="17" y="181"/>
                </a:lnTo>
                <a:lnTo>
                  <a:pt x="19" y="186"/>
                </a:lnTo>
                <a:lnTo>
                  <a:pt x="17" y="190"/>
                </a:lnTo>
                <a:lnTo>
                  <a:pt x="17" y="190"/>
                </a:lnTo>
                <a:close/>
              </a:path>
            </a:pathLst>
          </a:custGeom>
          <a:solidFill>
            <a:srgbClr val="03798A"/>
          </a:solidFill>
          <a:ln w="9525">
            <a:solidFill>
              <a:schemeClr val="bg1">
                <a:lumMod val="50000"/>
              </a:schemeClr>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60" name="Freeform 104">
            <a:extLst>
              <a:ext uri="{FF2B5EF4-FFF2-40B4-BE49-F238E27FC236}">
                <a16:creationId xmlns:a16="http://schemas.microsoft.com/office/drawing/2014/main" id="{B9382532-CCF3-37A3-264F-3D9E826F7C6E}"/>
              </a:ext>
            </a:extLst>
          </p:cNvPr>
          <p:cNvSpPr>
            <a:spLocks/>
          </p:cNvSpPr>
          <p:nvPr/>
        </p:nvSpPr>
        <p:spPr bwMode="auto">
          <a:xfrm>
            <a:off x="9570917" y="2568806"/>
            <a:ext cx="531146" cy="564223"/>
          </a:xfrm>
          <a:custGeom>
            <a:avLst/>
            <a:gdLst>
              <a:gd name="T0" fmla="*/ 59 w 676"/>
              <a:gd name="T1" fmla="*/ 114 h 700"/>
              <a:gd name="T2" fmla="*/ 40 w 676"/>
              <a:gd name="T3" fmla="*/ 160 h 700"/>
              <a:gd name="T4" fmla="*/ 5 w 676"/>
              <a:gd name="T5" fmla="*/ 205 h 700"/>
              <a:gd name="T6" fmla="*/ 9 w 676"/>
              <a:gd name="T7" fmla="*/ 232 h 700"/>
              <a:gd name="T8" fmla="*/ 29 w 676"/>
              <a:gd name="T9" fmla="*/ 255 h 700"/>
              <a:gd name="T10" fmla="*/ 17 w 676"/>
              <a:gd name="T11" fmla="*/ 276 h 700"/>
              <a:gd name="T12" fmla="*/ 23 w 676"/>
              <a:gd name="T13" fmla="*/ 307 h 700"/>
              <a:gd name="T14" fmla="*/ 19 w 676"/>
              <a:gd name="T15" fmla="*/ 338 h 700"/>
              <a:gd name="T16" fmla="*/ 7 w 676"/>
              <a:gd name="T17" fmla="*/ 365 h 700"/>
              <a:gd name="T18" fmla="*/ 52 w 676"/>
              <a:gd name="T19" fmla="*/ 388 h 700"/>
              <a:gd name="T20" fmla="*/ 77 w 676"/>
              <a:gd name="T21" fmla="*/ 403 h 700"/>
              <a:gd name="T22" fmla="*/ 115 w 676"/>
              <a:gd name="T23" fmla="*/ 417 h 700"/>
              <a:gd name="T24" fmla="*/ 125 w 676"/>
              <a:gd name="T25" fmla="*/ 442 h 700"/>
              <a:gd name="T26" fmla="*/ 173 w 676"/>
              <a:gd name="T27" fmla="*/ 480 h 700"/>
              <a:gd name="T28" fmla="*/ 196 w 676"/>
              <a:gd name="T29" fmla="*/ 553 h 700"/>
              <a:gd name="T30" fmla="*/ 210 w 676"/>
              <a:gd name="T31" fmla="*/ 578 h 700"/>
              <a:gd name="T32" fmla="*/ 217 w 676"/>
              <a:gd name="T33" fmla="*/ 604 h 700"/>
              <a:gd name="T34" fmla="*/ 213 w 676"/>
              <a:gd name="T35" fmla="*/ 627 h 700"/>
              <a:gd name="T36" fmla="*/ 233 w 676"/>
              <a:gd name="T37" fmla="*/ 667 h 700"/>
              <a:gd name="T38" fmla="*/ 262 w 676"/>
              <a:gd name="T39" fmla="*/ 679 h 700"/>
              <a:gd name="T40" fmla="*/ 612 w 676"/>
              <a:gd name="T41" fmla="*/ 677 h 700"/>
              <a:gd name="T42" fmla="*/ 620 w 676"/>
              <a:gd name="T43" fmla="*/ 636 h 700"/>
              <a:gd name="T44" fmla="*/ 606 w 676"/>
              <a:gd name="T45" fmla="*/ 617 h 700"/>
              <a:gd name="T46" fmla="*/ 601 w 676"/>
              <a:gd name="T47" fmla="*/ 551 h 700"/>
              <a:gd name="T48" fmla="*/ 618 w 676"/>
              <a:gd name="T49" fmla="*/ 490 h 700"/>
              <a:gd name="T50" fmla="*/ 602 w 676"/>
              <a:gd name="T51" fmla="*/ 467 h 700"/>
              <a:gd name="T52" fmla="*/ 612 w 676"/>
              <a:gd name="T53" fmla="*/ 440 h 700"/>
              <a:gd name="T54" fmla="*/ 622 w 676"/>
              <a:gd name="T55" fmla="*/ 409 h 700"/>
              <a:gd name="T56" fmla="*/ 622 w 676"/>
              <a:gd name="T57" fmla="*/ 378 h 700"/>
              <a:gd name="T58" fmla="*/ 635 w 676"/>
              <a:gd name="T59" fmla="*/ 341 h 700"/>
              <a:gd name="T60" fmla="*/ 639 w 676"/>
              <a:gd name="T61" fmla="*/ 311 h 700"/>
              <a:gd name="T62" fmla="*/ 649 w 676"/>
              <a:gd name="T63" fmla="*/ 289 h 700"/>
              <a:gd name="T64" fmla="*/ 670 w 676"/>
              <a:gd name="T65" fmla="*/ 262 h 700"/>
              <a:gd name="T66" fmla="*/ 668 w 676"/>
              <a:gd name="T67" fmla="*/ 245 h 700"/>
              <a:gd name="T68" fmla="*/ 670 w 676"/>
              <a:gd name="T69" fmla="*/ 228 h 700"/>
              <a:gd name="T70" fmla="*/ 643 w 676"/>
              <a:gd name="T71" fmla="*/ 261 h 700"/>
              <a:gd name="T72" fmla="*/ 631 w 676"/>
              <a:gd name="T73" fmla="*/ 287 h 700"/>
              <a:gd name="T74" fmla="*/ 614 w 676"/>
              <a:gd name="T75" fmla="*/ 313 h 700"/>
              <a:gd name="T76" fmla="*/ 591 w 676"/>
              <a:gd name="T77" fmla="*/ 343 h 700"/>
              <a:gd name="T78" fmla="*/ 562 w 676"/>
              <a:gd name="T79" fmla="*/ 355 h 700"/>
              <a:gd name="T80" fmla="*/ 570 w 676"/>
              <a:gd name="T81" fmla="*/ 320 h 700"/>
              <a:gd name="T82" fmla="*/ 585 w 676"/>
              <a:gd name="T83" fmla="*/ 289 h 700"/>
              <a:gd name="T84" fmla="*/ 587 w 676"/>
              <a:gd name="T85" fmla="*/ 264 h 700"/>
              <a:gd name="T86" fmla="*/ 591 w 676"/>
              <a:gd name="T87" fmla="*/ 234 h 700"/>
              <a:gd name="T88" fmla="*/ 566 w 676"/>
              <a:gd name="T89" fmla="*/ 224 h 700"/>
              <a:gd name="T90" fmla="*/ 570 w 676"/>
              <a:gd name="T91" fmla="*/ 193 h 700"/>
              <a:gd name="T92" fmla="*/ 562 w 676"/>
              <a:gd name="T93" fmla="*/ 174 h 700"/>
              <a:gd name="T94" fmla="*/ 535 w 676"/>
              <a:gd name="T95" fmla="*/ 156 h 700"/>
              <a:gd name="T96" fmla="*/ 508 w 676"/>
              <a:gd name="T97" fmla="*/ 141 h 700"/>
              <a:gd name="T98" fmla="*/ 479 w 676"/>
              <a:gd name="T99" fmla="*/ 141 h 700"/>
              <a:gd name="T100" fmla="*/ 466 w 676"/>
              <a:gd name="T101" fmla="*/ 133 h 700"/>
              <a:gd name="T102" fmla="*/ 433 w 676"/>
              <a:gd name="T103" fmla="*/ 122 h 700"/>
              <a:gd name="T104" fmla="*/ 323 w 676"/>
              <a:gd name="T105" fmla="*/ 99 h 700"/>
              <a:gd name="T106" fmla="*/ 298 w 676"/>
              <a:gd name="T107" fmla="*/ 66 h 700"/>
              <a:gd name="T108" fmla="*/ 229 w 676"/>
              <a:gd name="T109" fmla="*/ 50 h 700"/>
              <a:gd name="T110" fmla="*/ 215 w 676"/>
              <a:gd name="T111" fmla="*/ 47 h 700"/>
              <a:gd name="T112" fmla="*/ 223 w 676"/>
              <a:gd name="T113" fmla="*/ 14 h 700"/>
              <a:gd name="T114" fmla="*/ 208 w 676"/>
              <a:gd name="T115" fmla="*/ 4 h 700"/>
              <a:gd name="T116" fmla="*/ 177 w 676"/>
              <a:gd name="T117" fmla="*/ 20 h 700"/>
              <a:gd name="T118" fmla="*/ 133 w 676"/>
              <a:gd name="T119" fmla="*/ 47 h 700"/>
              <a:gd name="T120" fmla="*/ 119 w 676"/>
              <a:gd name="T121" fmla="*/ 45 h 700"/>
              <a:gd name="T122" fmla="*/ 81 w 676"/>
              <a:gd name="T123" fmla="*/ 39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6" h="700">
                <a:moveTo>
                  <a:pt x="73" y="49"/>
                </a:moveTo>
                <a:lnTo>
                  <a:pt x="73" y="49"/>
                </a:lnTo>
                <a:lnTo>
                  <a:pt x="65" y="54"/>
                </a:lnTo>
                <a:lnTo>
                  <a:pt x="65" y="54"/>
                </a:lnTo>
                <a:lnTo>
                  <a:pt x="59" y="56"/>
                </a:lnTo>
                <a:lnTo>
                  <a:pt x="57" y="58"/>
                </a:lnTo>
                <a:lnTo>
                  <a:pt x="57" y="58"/>
                </a:lnTo>
                <a:lnTo>
                  <a:pt x="59" y="76"/>
                </a:lnTo>
                <a:lnTo>
                  <a:pt x="59" y="114"/>
                </a:lnTo>
                <a:lnTo>
                  <a:pt x="59" y="114"/>
                </a:lnTo>
                <a:lnTo>
                  <a:pt x="57" y="147"/>
                </a:lnTo>
                <a:lnTo>
                  <a:pt x="57" y="147"/>
                </a:lnTo>
                <a:lnTo>
                  <a:pt x="57" y="149"/>
                </a:lnTo>
                <a:lnTo>
                  <a:pt x="57" y="149"/>
                </a:lnTo>
                <a:lnTo>
                  <a:pt x="56" y="151"/>
                </a:lnTo>
                <a:lnTo>
                  <a:pt x="52" y="155"/>
                </a:lnTo>
                <a:lnTo>
                  <a:pt x="46" y="158"/>
                </a:lnTo>
                <a:lnTo>
                  <a:pt x="40" y="160"/>
                </a:lnTo>
                <a:lnTo>
                  <a:pt x="40" y="160"/>
                </a:lnTo>
                <a:lnTo>
                  <a:pt x="34" y="160"/>
                </a:lnTo>
                <a:lnTo>
                  <a:pt x="30" y="164"/>
                </a:lnTo>
                <a:lnTo>
                  <a:pt x="25" y="170"/>
                </a:lnTo>
                <a:lnTo>
                  <a:pt x="21" y="180"/>
                </a:lnTo>
                <a:lnTo>
                  <a:pt x="21" y="180"/>
                </a:lnTo>
                <a:lnTo>
                  <a:pt x="17" y="191"/>
                </a:lnTo>
                <a:lnTo>
                  <a:pt x="13" y="197"/>
                </a:lnTo>
                <a:lnTo>
                  <a:pt x="5" y="205"/>
                </a:lnTo>
                <a:lnTo>
                  <a:pt x="5" y="205"/>
                </a:lnTo>
                <a:lnTo>
                  <a:pt x="4" y="205"/>
                </a:lnTo>
                <a:lnTo>
                  <a:pt x="4" y="205"/>
                </a:lnTo>
                <a:lnTo>
                  <a:pt x="0" y="212"/>
                </a:lnTo>
                <a:lnTo>
                  <a:pt x="0" y="218"/>
                </a:lnTo>
                <a:lnTo>
                  <a:pt x="0" y="224"/>
                </a:lnTo>
                <a:lnTo>
                  <a:pt x="0" y="224"/>
                </a:lnTo>
                <a:lnTo>
                  <a:pt x="5" y="230"/>
                </a:lnTo>
                <a:lnTo>
                  <a:pt x="9" y="232"/>
                </a:lnTo>
                <a:lnTo>
                  <a:pt x="9" y="232"/>
                </a:lnTo>
                <a:lnTo>
                  <a:pt x="15" y="234"/>
                </a:lnTo>
                <a:lnTo>
                  <a:pt x="19" y="241"/>
                </a:lnTo>
                <a:lnTo>
                  <a:pt x="19" y="241"/>
                </a:lnTo>
                <a:lnTo>
                  <a:pt x="21" y="247"/>
                </a:lnTo>
                <a:lnTo>
                  <a:pt x="25" y="251"/>
                </a:lnTo>
                <a:lnTo>
                  <a:pt x="25" y="251"/>
                </a:lnTo>
                <a:lnTo>
                  <a:pt x="27" y="253"/>
                </a:lnTo>
                <a:lnTo>
                  <a:pt x="29" y="255"/>
                </a:lnTo>
                <a:lnTo>
                  <a:pt x="29" y="255"/>
                </a:lnTo>
                <a:lnTo>
                  <a:pt x="29" y="261"/>
                </a:lnTo>
                <a:lnTo>
                  <a:pt x="27" y="264"/>
                </a:lnTo>
                <a:lnTo>
                  <a:pt x="27" y="264"/>
                </a:lnTo>
                <a:lnTo>
                  <a:pt x="25" y="266"/>
                </a:lnTo>
                <a:lnTo>
                  <a:pt x="25" y="266"/>
                </a:lnTo>
                <a:lnTo>
                  <a:pt x="19" y="270"/>
                </a:lnTo>
                <a:lnTo>
                  <a:pt x="19" y="274"/>
                </a:lnTo>
                <a:lnTo>
                  <a:pt x="17" y="276"/>
                </a:lnTo>
                <a:lnTo>
                  <a:pt x="17" y="276"/>
                </a:lnTo>
                <a:lnTo>
                  <a:pt x="17" y="284"/>
                </a:lnTo>
                <a:lnTo>
                  <a:pt x="17" y="284"/>
                </a:lnTo>
                <a:lnTo>
                  <a:pt x="19" y="295"/>
                </a:lnTo>
                <a:lnTo>
                  <a:pt x="19" y="295"/>
                </a:lnTo>
                <a:lnTo>
                  <a:pt x="21" y="297"/>
                </a:lnTo>
                <a:lnTo>
                  <a:pt x="21" y="297"/>
                </a:lnTo>
                <a:lnTo>
                  <a:pt x="23" y="303"/>
                </a:lnTo>
                <a:lnTo>
                  <a:pt x="23" y="307"/>
                </a:lnTo>
                <a:lnTo>
                  <a:pt x="23" y="307"/>
                </a:lnTo>
                <a:lnTo>
                  <a:pt x="19" y="320"/>
                </a:lnTo>
                <a:lnTo>
                  <a:pt x="19" y="320"/>
                </a:lnTo>
                <a:lnTo>
                  <a:pt x="17" y="322"/>
                </a:lnTo>
                <a:lnTo>
                  <a:pt x="17" y="322"/>
                </a:lnTo>
                <a:lnTo>
                  <a:pt x="17" y="328"/>
                </a:lnTo>
                <a:lnTo>
                  <a:pt x="17" y="332"/>
                </a:lnTo>
                <a:lnTo>
                  <a:pt x="17" y="332"/>
                </a:lnTo>
                <a:lnTo>
                  <a:pt x="19" y="338"/>
                </a:lnTo>
                <a:lnTo>
                  <a:pt x="19" y="341"/>
                </a:lnTo>
                <a:lnTo>
                  <a:pt x="17" y="345"/>
                </a:lnTo>
                <a:lnTo>
                  <a:pt x="17" y="345"/>
                </a:lnTo>
                <a:lnTo>
                  <a:pt x="13" y="351"/>
                </a:lnTo>
                <a:lnTo>
                  <a:pt x="13" y="351"/>
                </a:lnTo>
                <a:lnTo>
                  <a:pt x="9" y="357"/>
                </a:lnTo>
                <a:lnTo>
                  <a:pt x="9" y="359"/>
                </a:lnTo>
                <a:lnTo>
                  <a:pt x="9" y="359"/>
                </a:lnTo>
                <a:lnTo>
                  <a:pt x="7" y="365"/>
                </a:lnTo>
                <a:lnTo>
                  <a:pt x="9" y="366"/>
                </a:lnTo>
                <a:lnTo>
                  <a:pt x="13" y="368"/>
                </a:lnTo>
                <a:lnTo>
                  <a:pt x="13" y="368"/>
                </a:lnTo>
                <a:lnTo>
                  <a:pt x="25" y="376"/>
                </a:lnTo>
                <a:lnTo>
                  <a:pt x="30" y="382"/>
                </a:lnTo>
                <a:lnTo>
                  <a:pt x="30" y="382"/>
                </a:lnTo>
                <a:lnTo>
                  <a:pt x="34" y="384"/>
                </a:lnTo>
                <a:lnTo>
                  <a:pt x="40" y="386"/>
                </a:lnTo>
                <a:lnTo>
                  <a:pt x="52" y="388"/>
                </a:lnTo>
                <a:lnTo>
                  <a:pt x="52" y="388"/>
                </a:lnTo>
                <a:lnTo>
                  <a:pt x="52" y="388"/>
                </a:lnTo>
                <a:lnTo>
                  <a:pt x="52" y="388"/>
                </a:lnTo>
                <a:lnTo>
                  <a:pt x="61" y="390"/>
                </a:lnTo>
                <a:lnTo>
                  <a:pt x="67" y="393"/>
                </a:lnTo>
                <a:lnTo>
                  <a:pt x="73" y="397"/>
                </a:lnTo>
                <a:lnTo>
                  <a:pt x="73" y="397"/>
                </a:lnTo>
                <a:lnTo>
                  <a:pt x="77" y="403"/>
                </a:lnTo>
                <a:lnTo>
                  <a:pt x="77" y="403"/>
                </a:lnTo>
                <a:lnTo>
                  <a:pt x="82" y="407"/>
                </a:lnTo>
                <a:lnTo>
                  <a:pt x="88" y="411"/>
                </a:lnTo>
                <a:lnTo>
                  <a:pt x="88" y="411"/>
                </a:lnTo>
                <a:lnTo>
                  <a:pt x="102" y="413"/>
                </a:lnTo>
                <a:lnTo>
                  <a:pt x="102" y="413"/>
                </a:lnTo>
                <a:lnTo>
                  <a:pt x="108" y="413"/>
                </a:lnTo>
                <a:lnTo>
                  <a:pt x="111" y="415"/>
                </a:lnTo>
                <a:lnTo>
                  <a:pt x="111" y="415"/>
                </a:lnTo>
                <a:lnTo>
                  <a:pt x="115" y="417"/>
                </a:lnTo>
                <a:lnTo>
                  <a:pt x="115" y="417"/>
                </a:lnTo>
                <a:lnTo>
                  <a:pt x="123" y="419"/>
                </a:lnTo>
                <a:lnTo>
                  <a:pt x="125" y="422"/>
                </a:lnTo>
                <a:lnTo>
                  <a:pt x="125" y="426"/>
                </a:lnTo>
                <a:lnTo>
                  <a:pt x="125" y="426"/>
                </a:lnTo>
                <a:lnTo>
                  <a:pt x="125" y="432"/>
                </a:lnTo>
                <a:lnTo>
                  <a:pt x="125" y="432"/>
                </a:lnTo>
                <a:lnTo>
                  <a:pt x="123" y="438"/>
                </a:lnTo>
                <a:lnTo>
                  <a:pt x="125" y="442"/>
                </a:lnTo>
                <a:lnTo>
                  <a:pt x="125" y="442"/>
                </a:lnTo>
                <a:lnTo>
                  <a:pt x="142" y="453"/>
                </a:lnTo>
                <a:lnTo>
                  <a:pt x="142" y="453"/>
                </a:lnTo>
                <a:lnTo>
                  <a:pt x="150" y="459"/>
                </a:lnTo>
                <a:lnTo>
                  <a:pt x="150" y="459"/>
                </a:lnTo>
                <a:lnTo>
                  <a:pt x="161" y="469"/>
                </a:lnTo>
                <a:lnTo>
                  <a:pt x="169" y="476"/>
                </a:lnTo>
                <a:lnTo>
                  <a:pt x="173" y="480"/>
                </a:lnTo>
                <a:lnTo>
                  <a:pt x="173" y="480"/>
                </a:lnTo>
                <a:lnTo>
                  <a:pt x="179" y="486"/>
                </a:lnTo>
                <a:lnTo>
                  <a:pt x="185" y="490"/>
                </a:lnTo>
                <a:lnTo>
                  <a:pt x="185" y="492"/>
                </a:lnTo>
                <a:lnTo>
                  <a:pt x="185" y="492"/>
                </a:lnTo>
                <a:lnTo>
                  <a:pt x="192" y="494"/>
                </a:lnTo>
                <a:lnTo>
                  <a:pt x="196" y="496"/>
                </a:lnTo>
                <a:lnTo>
                  <a:pt x="196" y="501"/>
                </a:lnTo>
                <a:lnTo>
                  <a:pt x="196" y="501"/>
                </a:lnTo>
                <a:lnTo>
                  <a:pt x="196" y="553"/>
                </a:lnTo>
                <a:lnTo>
                  <a:pt x="196" y="553"/>
                </a:lnTo>
                <a:lnTo>
                  <a:pt x="202" y="557"/>
                </a:lnTo>
                <a:lnTo>
                  <a:pt x="204" y="561"/>
                </a:lnTo>
                <a:lnTo>
                  <a:pt x="204" y="565"/>
                </a:lnTo>
                <a:lnTo>
                  <a:pt x="204" y="565"/>
                </a:lnTo>
                <a:lnTo>
                  <a:pt x="206" y="573"/>
                </a:lnTo>
                <a:lnTo>
                  <a:pt x="206" y="577"/>
                </a:lnTo>
                <a:lnTo>
                  <a:pt x="208" y="578"/>
                </a:lnTo>
                <a:lnTo>
                  <a:pt x="210" y="578"/>
                </a:lnTo>
                <a:lnTo>
                  <a:pt x="210" y="578"/>
                </a:lnTo>
                <a:lnTo>
                  <a:pt x="215" y="580"/>
                </a:lnTo>
                <a:lnTo>
                  <a:pt x="219" y="582"/>
                </a:lnTo>
                <a:lnTo>
                  <a:pt x="223" y="586"/>
                </a:lnTo>
                <a:lnTo>
                  <a:pt x="223" y="586"/>
                </a:lnTo>
                <a:lnTo>
                  <a:pt x="223" y="590"/>
                </a:lnTo>
                <a:lnTo>
                  <a:pt x="223" y="594"/>
                </a:lnTo>
                <a:lnTo>
                  <a:pt x="223" y="594"/>
                </a:lnTo>
                <a:lnTo>
                  <a:pt x="217" y="604"/>
                </a:lnTo>
                <a:lnTo>
                  <a:pt x="217" y="604"/>
                </a:lnTo>
                <a:lnTo>
                  <a:pt x="215" y="607"/>
                </a:lnTo>
                <a:lnTo>
                  <a:pt x="215" y="609"/>
                </a:lnTo>
                <a:lnTo>
                  <a:pt x="215" y="611"/>
                </a:lnTo>
                <a:lnTo>
                  <a:pt x="215" y="611"/>
                </a:lnTo>
                <a:lnTo>
                  <a:pt x="215" y="617"/>
                </a:lnTo>
                <a:lnTo>
                  <a:pt x="213" y="623"/>
                </a:lnTo>
                <a:lnTo>
                  <a:pt x="213" y="623"/>
                </a:lnTo>
                <a:lnTo>
                  <a:pt x="213" y="627"/>
                </a:lnTo>
                <a:lnTo>
                  <a:pt x="217" y="634"/>
                </a:lnTo>
                <a:lnTo>
                  <a:pt x="217" y="634"/>
                </a:lnTo>
                <a:lnTo>
                  <a:pt x="221" y="640"/>
                </a:lnTo>
                <a:lnTo>
                  <a:pt x="223" y="648"/>
                </a:lnTo>
                <a:lnTo>
                  <a:pt x="223" y="648"/>
                </a:lnTo>
                <a:lnTo>
                  <a:pt x="225" y="652"/>
                </a:lnTo>
                <a:lnTo>
                  <a:pt x="225" y="652"/>
                </a:lnTo>
                <a:lnTo>
                  <a:pt x="233" y="667"/>
                </a:lnTo>
                <a:lnTo>
                  <a:pt x="233" y="667"/>
                </a:lnTo>
                <a:lnTo>
                  <a:pt x="235" y="671"/>
                </a:lnTo>
                <a:lnTo>
                  <a:pt x="235" y="671"/>
                </a:lnTo>
                <a:lnTo>
                  <a:pt x="237" y="673"/>
                </a:lnTo>
                <a:lnTo>
                  <a:pt x="242" y="673"/>
                </a:lnTo>
                <a:lnTo>
                  <a:pt x="242" y="673"/>
                </a:lnTo>
                <a:lnTo>
                  <a:pt x="254" y="675"/>
                </a:lnTo>
                <a:lnTo>
                  <a:pt x="260" y="679"/>
                </a:lnTo>
                <a:lnTo>
                  <a:pt x="262" y="679"/>
                </a:lnTo>
                <a:lnTo>
                  <a:pt x="262" y="679"/>
                </a:lnTo>
                <a:lnTo>
                  <a:pt x="271" y="684"/>
                </a:lnTo>
                <a:lnTo>
                  <a:pt x="279" y="692"/>
                </a:lnTo>
                <a:lnTo>
                  <a:pt x="279" y="692"/>
                </a:lnTo>
                <a:lnTo>
                  <a:pt x="281" y="694"/>
                </a:lnTo>
                <a:lnTo>
                  <a:pt x="285" y="694"/>
                </a:lnTo>
                <a:lnTo>
                  <a:pt x="285" y="694"/>
                </a:lnTo>
                <a:lnTo>
                  <a:pt x="289" y="696"/>
                </a:lnTo>
                <a:lnTo>
                  <a:pt x="290" y="700"/>
                </a:lnTo>
                <a:lnTo>
                  <a:pt x="612" y="677"/>
                </a:lnTo>
                <a:lnTo>
                  <a:pt x="612" y="677"/>
                </a:lnTo>
                <a:lnTo>
                  <a:pt x="612" y="673"/>
                </a:lnTo>
                <a:lnTo>
                  <a:pt x="614" y="667"/>
                </a:lnTo>
                <a:lnTo>
                  <a:pt x="618" y="661"/>
                </a:lnTo>
                <a:lnTo>
                  <a:pt x="618" y="661"/>
                </a:lnTo>
                <a:lnTo>
                  <a:pt x="618" y="659"/>
                </a:lnTo>
                <a:lnTo>
                  <a:pt x="618" y="659"/>
                </a:lnTo>
                <a:lnTo>
                  <a:pt x="620" y="636"/>
                </a:lnTo>
                <a:lnTo>
                  <a:pt x="620" y="636"/>
                </a:lnTo>
                <a:lnTo>
                  <a:pt x="620" y="636"/>
                </a:lnTo>
                <a:lnTo>
                  <a:pt x="620" y="636"/>
                </a:lnTo>
                <a:lnTo>
                  <a:pt x="620" y="634"/>
                </a:lnTo>
                <a:lnTo>
                  <a:pt x="620" y="630"/>
                </a:lnTo>
                <a:lnTo>
                  <a:pt x="616" y="625"/>
                </a:lnTo>
                <a:lnTo>
                  <a:pt x="606" y="619"/>
                </a:lnTo>
                <a:lnTo>
                  <a:pt x="606" y="619"/>
                </a:lnTo>
                <a:lnTo>
                  <a:pt x="606" y="617"/>
                </a:lnTo>
                <a:lnTo>
                  <a:pt x="606" y="617"/>
                </a:lnTo>
                <a:lnTo>
                  <a:pt x="608" y="602"/>
                </a:lnTo>
                <a:lnTo>
                  <a:pt x="608" y="602"/>
                </a:lnTo>
                <a:lnTo>
                  <a:pt x="604" y="592"/>
                </a:lnTo>
                <a:lnTo>
                  <a:pt x="604" y="592"/>
                </a:lnTo>
                <a:lnTo>
                  <a:pt x="601" y="582"/>
                </a:lnTo>
                <a:lnTo>
                  <a:pt x="597" y="571"/>
                </a:lnTo>
                <a:lnTo>
                  <a:pt x="597" y="561"/>
                </a:lnTo>
                <a:lnTo>
                  <a:pt x="597" y="555"/>
                </a:lnTo>
                <a:lnTo>
                  <a:pt x="601" y="551"/>
                </a:lnTo>
                <a:lnTo>
                  <a:pt x="601" y="551"/>
                </a:lnTo>
                <a:lnTo>
                  <a:pt x="606" y="542"/>
                </a:lnTo>
                <a:lnTo>
                  <a:pt x="610" y="534"/>
                </a:lnTo>
                <a:lnTo>
                  <a:pt x="612" y="523"/>
                </a:lnTo>
                <a:lnTo>
                  <a:pt x="612" y="521"/>
                </a:lnTo>
                <a:lnTo>
                  <a:pt x="612" y="521"/>
                </a:lnTo>
                <a:lnTo>
                  <a:pt x="614" y="499"/>
                </a:lnTo>
                <a:lnTo>
                  <a:pt x="618" y="490"/>
                </a:lnTo>
                <a:lnTo>
                  <a:pt x="618" y="490"/>
                </a:lnTo>
                <a:lnTo>
                  <a:pt x="618" y="490"/>
                </a:lnTo>
                <a:lnTo>
                  <a:pt x="618" y="490"/>
                </a:lnTo>
                <a:lnTo>
                  <a:pt x="614" y="484"/>
                </a:lnTo>
                <a:lnTo>
                  <a:pt x="610" y="480"/>
                </a:lnTo>
                <a:lnTo>
                  <a:pt x="610" y="480"/>
                </a:lnTo>
                <a:lnTo>
                  <a:pt x="606" y="474"/>
                </a:lnTo>
                <a:lnTo>
                  <a:pt x="604" y="471"/>
                </a:lnTo>
                <a:lnTo>
                  <a:pt x="602" y="467"/>
                </a:lnTo>
                <a:lnTo>
                  <a:pt x="602" y="467"/>
                </a:lnTo>
                <a:lnTo>
                  <a:pt x="604" y="459"/>
                </a:lnTo>
                <a:lnTo>
                  <a:pt x="608" y="451"/>
                </a:lnTo>
                <a:lnTo>
                  <a:pt x="608" y="451"/>
                </a:lnTo>
                <a:lnTo>
                  <a:pt x="614" y="445"/>
                </a:lnTo>
                <a:lnTo>
                  <a:pt x="614" y="444"/>
                </a:lnTo>
                <a:lnTo>
                  <a:pt x="614" y="444"/>
                </a:lnTo>
                <a:lnTo>
                  <a:pt x="614" y="442"/>
                </a:lnTo>
                <a:lnTo>
                  <a:pt x="612" y="440"/>
                </a:lnTo>
                <a:lnTo>
                  <a:pt x="612" y="440"/>
                </a:lnTo>
                <a:lnTo>
                  <a:pt x="608" y="438"/>
                </a:lnTo>
                <a:lnTo>
                  <a:pt x="608" y="438"/>
                </a:lnTo>
                <a:lnTo>
                  <a:pt x="608" y="434"/>
                </a:lnTo>
                <a:lnTo>
                  <a:pt x="608" y="426"/>
                </a:lnTo>
                <a:lnTo>
                  <a:pt x="612" y="420"/>
                </a:lnTo>
                <a:lnTo>
                  <a:pt x="614" y="417"/>
                </a:lnTo>
                <a:lnTo>
                  <a:pt x="614" y="417"/>
                </a:lnTo>
                <a:lnTo>
                  <a:pt x="620" y="413"/>
                </a:lnTo>
                <a:lnTo>
                  <a:pt x="622" y="409"/>
                </a:lnTo>
                <a:lnTo>
                  <a:pt x="624" y="405"/>
                </a:lnTo>
                <a:lnTo>
                  <a:pt x="624" y="405"/>
                </a:lnTo>
                <a:lnTo>
                  <a:pt x="622" y="399"/>
                </a:lnTo>
                <a:lnTo>
                  <a:pt x="618" y="395"/>
                </a:lnTo>
                <a:lnTo>
                  <a:pt x="618" y="395"/>
                </a:lnTo>
                <a:lnTo>
                  <a:pt x="618" y="393"/>
                </a:lnTo>
                <a:lnTo>
                  <a:pt x="616" y="392"/>
                </a:lnTo>
                <a:lnTo>
                  <a:pt x="618" y="386"/>
                </a:lnTo>
                <a:lnTo>
                  <a:pt x="622" y="378"/>
                </a:lnTo>
                <a:lnTo>
                  <a:pt x="620" y="366"/>
                </a:lnTo>
                <a:lnTo>
                  <a:pt x="620" y="366"/>
                </a:lnTo>
                <a:lnTo>
                  <a:pt x="618" y="363"/>
                </a:lnTo>
                <a:lnTo>
                  <a:pt x="618" y="363"/>
                </a:lnTo>
                <a:lnTo>
                  <a:pt x="622" y="357"/>
                </a:lnTo>
                <a:lnTo>
                  <a:pt x="629" y="349"/>
                </a:lnTo>
                <a:lnTo>
                  <a:pt x="629" y="349"/>
                </a:lnTo>
                <a:lnTo>
                  <a:pt x="633" y="345"/>
                </a:lnTo>
                <a:lnTo>
                  <a:pt x="635" y="341"/>
                </a:lnTo>
                <a:lnTo>
                  <a:pt x="633" y="340"/>
                </a:lnTo>
                <a:lnTo>
                  <a:pt x="633" y="336"/>
                </a:lnTo>
                <a:lnTo>
                  <a:pt x="633" y="336"/>
                </a:lnTo>
                <a:lnTo>
                  <a:pt x="631" y="332"/>
                </a:lnTo>
                <a:lnTo>
                  <a:pt x="631" y="326"/>
                </a:lnTo>
                <a:lnTo>
                  <a:pt x="631" y="326"/>
                </a:lnTo>
                <a:lnTo>
                  <a:pt x="631" y="326"/>
                </a:lnTo>
                <a:lnTo>
                  <a:pt x="635" y="316"/>
                </a:lnTo>
                <a:lnTo>
                  <a:pt x="639" y="311"/>
                </a:lnTo>
                <a:lnTo>
                  <a:pt x="645" y="309"/>
                </a:lnTo>
                <a:lnTo>
                  <a:pt x="645" y="309"/>
                </a:lnTo>
                <a:lnTo>
                  <a:pt x="647" y="309"/>
                </a:lnTo>
                <a:lnTo>
                  <a:pt x="649" y="307"/>
                </a:lnTo>
                <a:lnTo>
                  <a:pt x="649" y="307"/>
                </a:lnTo>
                <a:lnTo>
                  <a:pt x="651" y="301"/>
                </a:lnTo>
                <a:lnTo>
                  <a:pt x="649" y="295"/>
                </a:lnTo>
                <a:lnTo>
                  <a:pt x="649" y="295"/>
                </a:lnTo>
                <a:lnTo>
                  <a:pt x="649" y="289"/>
                </a:lnTo>
                <a:lnTo>
                  <a:pt x="651" y="284"/>
                </a:lnTo>
                <a:lnTo>
                  <a:pt x="656" y="276"/>
                </a:lnTo>
                <a:lnTo>
                  <a:pt x="656" y="276"/>
                </a:lnTo>
                <a:lnTo>
                  <a:pt x="660" y="272"/>
                </a:lnTo>
                <a:lnTo>
                  <a:pt x="660" y="272"/>
                </a:lnTo>
                <a:lnTo>
                  <a:pt x="664" y="268"/>
                </a:lnTo>
                <a:lnTo>
                  <a:pt x="668" y="264"/>
                </a:lnTo>
                <a:lnTo>
                  <a:pt x="670" y="262"/>
                </a:lnTo>
                <a:lnTo>
                  <a:pt x="670" y="262"/>
                </a:lnTo>
                <a:lnTo>
                  <a:pt x="672" y="257"/>
                </a:lnTo>
                <a:lnTo>
                  <a:pt x="670" y="253"/>
                </a:lnTo>
                <a:lnTo>
                  <a:pt x="670" y="253"/>
                </a:lnTo>
                <a:lnTo>
                  <a:pt x="668" y="251"/>
                </a:lnTo>
                <a:lnTo>
                  <a:pt x="668" y="251"/>
                </a:lnTo>
                <a:lnTo>
                  <a:pt x="668" y="249"/>
                </a:lnTo>
                <a:lnTo>
                  <a:pt x="666" y="249"/>
                </a:lnTo>
                <a:lnTo>
                  <a:pt x="666" y="249"/>
                </a:lnTo>
                <a:lnTo>
                  <a:pt x="668" y="245"/>
                </a:lnTo>
                <a:lnTo>
                  <a:pt x="674" y="243"/>
                </a:lnTo>
                <a:lnTo>
                  <a:pt x="674" y="243"/>
                </a:lnTo>
                <a:lnTo>
                  <a:pt x="676" y="239"/>
                </a:lnTo>
                <a:lnTo>
                  <a:pt x="676" y="239"/>
                </a:lnTo>
                <a:lnTo>
                  <a:pt x="676" y="234"/>
                </a:lnTo>
                <a:lnTo>
                  <a:pt x="676" y="230"/>
                </a:lnTo>
                <a:lnTo>
                  <a:pt x="676" y="230"/>
                </a:lnTo>
                <a:lnTo>
                  <a:pt x="674" y="230"/>
                </a:lnTo>
                <a:lnTo>
                  <a:pt x="670" y="228"/>
                </a:lnTo>
                <a:lnTo>
                  <a:pt x="670" y="228"/>
                </a:lnTo>
                <a:lnTo>
                  <a:pt x="666" y="232"/>
                </a:lnTo>
                <a:lnTo>
                  <a:pt x="660" y="239"/>
                </a:lnTo>
                <a:lnTo>
                  <a:pt x="660" y="243"/>
                </a:lnTo>
                <a:lnTo>
                  <a:pt x="660" y="243"/>
                </a:lnTo>
                <a:lnTo>
                  <a:pt x="656" y="251"/>
                </a:lnTo>
                <a:lnTo>
                  <a:pt x="653" y="257"/>
                </a:lnTo>
                <a:lnTo>
                  <a:pt x="649" y="259"/>
                </a:lnTo>
                <a:lnTo>
                  <a:pt x="643" y="261"/>
                </a:lnTo>
                <a:lnTo>
                  <a:pt x="643" y="261"/>
                </a:lnTo>
                <a:lnTo>
                  <a:pt x="639" y="262"/>
                </a:lnTo>
                <a:lnTo>
                  <a:pt x="639" y="262"/>
                </a:lnTo>
                <a:lnTo>
                  <a:pt x="633" y="266"/>
                </a:lnTo>
                <a:lnTo>
                  <a:pt x="631" y="272"/>
                </a:lnTo>
                <a:lnTo>
                  <a:pt x="629" y="280"/>
                </a:lnTo>
                <a:lnTo>
                  <a:pt x="631" y="286"/>
                </a:lnTo>
                <a:lnTo>
                  <a:pt x="631" y="286"/>
                </a:lnTo>
                <a:lnTo>
                  <a:pt x="631" y="287"/>
                </a:lnTo>
                <a:lnTo>
                  <a:pt x="631" y="287"/>
                </a:lnTo>
                <a:lnTo>
                  <a:pt x="631" y="287"/>
                </a:lnTo>
                <a:lnTo>
                  <a:pt x="633" y="293"/>
                </a:lnTo>
                <a:lnTo>
                  <a:pt x="633" y="299"/>
                </a:lnTo>
                <a:lnTo>
                  <a:pt x="631" y="303"/>
                </a:lnTo>
                <a:lnTo>
                  <a:pt x="631" y="303"/>
                </a:lnTo>
                <a:lnTo>
                  <a:pt x="626" y="307"/>
                </a:lnTo>
                <a:lnTo>
                  <a:pt x="620" y="311"/>
                </a:lnTo>
                <a:lnTo>
                  <a:pt x="614" y="313"/>
                </a:lnTo>
                <a:lnTo>
                  <a:pt x="604" y="313"/>
                </a:lnTo>
                <a:lnTo>
                  <a:pt x="604" y="313"/>
                </a:lnTo>
                <a:lnTo>
                  <a:pt x="602" y="314"/>
                </a:lnTo>
                <a:lnTo>
                  <a:pt x="601" y="314"/>
                </a:lnTo>
                <a:lnTo>
                  <a:pt x="599" y="322"/>
                </a:lnTo>
                <a:lnTo>
                  <a:pt x="599" y="322"/>
                </a:lnTo>
                <a:lnTo>
                  <a:pt x="597" y="334"/>
                </a:lnTo>
                <a:lnTo>
                  <a:pt x="595" y="340"/>
                </a:lnTo>
                <a:lnTo>
                  <a:pt x="591" y="343"/>
                </a:lnTo>
                <a:lnTo>
                  <a:pt x="591" y="343"/>
                </a:lnTo>
                <a:lnTo>
                  <a:pt x="574" y="359"/>
                </a:lnTo>
                <a:lnTo>
                  <a:pt x="570" y="363"/>
                </a:lnTo>
                <a:lnTo>
                  <a:pt x="566" y="365"/>
                </a:lnTo>
                <a:lnTo>
                  <a:pt x="566" y="365"/>
                </a:lnTo>
                <a:lnTo>
                  <a:pt x="562" y="363"/>
                </a:lnTo>
                <a:lnTo>
                  <a:pt x="562" y="363"/>
                </a:lnTo>
                <a:lnTo>
                  <a:pt x="562" y="359"/>
                </a:lnTo>
                <a:lnTo>
                  <a:pt x="562" y="355"/>
                </a:lnTo>
                <a:lnTo>
                  <a:pt x="564" y="347"/>
                </a:lnTo>
                <a:lnTo>
                  <a:pt x="564" y="347"/>
                </a:lnTo>
                <a:lnTo>
                  <a:pt x="566" y="338"/>
                </a:lnTo>
                <a:lnTo>
                  <a:pt x="564" y="334"/>
                </a:lnTo>
                <a:lnTo>
                  <a:pt x="564" y="334"/>
                </a:lnTo>
                <a:lnTo>
                  <a:pt x="562" y="330"/>
                </a:lnTo>
                <a:lnTo>
                  <a:pt x="562" y="330"/>
                </a:lnTo>
                <a:lnTo>
                  <a:pt x="564" y="324"/>
                </a:lnTo>
                <a:lnTo>
                  <a:pt x="570" y="320"/>
                </a:lnTo>
                <a:lnTo>
                  <a:pt x="570" y="320"/>
                </a:lnTo>
                <a:lnTo>
                  <a:pt x="572" y="316"/>
                </a:lnTo>
                <a:lnTo>
                  <a:pt x="572" y="309"/>
                </a:lnTo>
                <a:lnTo>
                  <a:pt x="572" y="309"/>
                </a:lnTo>
                <a:lnTo>
                  <a:pt x="572" y="301"/>
                </a:lnTo>
                <a:lnTo>
                  <a:pt x="574" y="295"/>
                </a:lnTo>
                <a:lnTo>
                  <a:pt x="574" y="295"/>
                </a:lnTo>
                <a:lnTo>
                  <a:pt x="579" y="293"/>
                </a:lnTo>
                <a:lnTo>
                  <a:pt x="585" y="289"/>
                </a:lnTo>
                <a:lnTo>
                  <a:pt x="585" y="289"/>
                </a:lnTo>
                <a:lnTo>
                  <a:pt x="595" y="286"/>
                </a:lnTo>
                <a:lnTo>
                  <a:pt x="595" y="286"/>
                </a:lnTo>
                <a:lnTo>
                  <a:pt x="602" y="278"/>
                </a:lnTo>
                <a:lnTo>
                  <a:pt x="606" y="268"/>
                </a:lnTo>
                <a:lnTo>
                  <a:pt x="606" y="268"/>
                </a:lnTo>
                <a:lnTo>
                  <a:pt x="597" y="268"/>
                </a:lnTo>
                <a:lnTo>
                  <a:pt x="591" y="266"/>
                </a:lnTo>
                <a:lnTo>
                  <a:pt x="587" y="264"/>
                </a:lnTo>
                <a:lnTo>
                  <a:pt x="587" y="264"/>
                </a:lnTo>
                <a:lnTo>
                  <a:pt x="587" y="261"/>
                </a:lnTo>
                <a:lnTo>
                  <a:pt x="587" y="261"/>
                </a:lnTo>
                <a:lnTo>
                  <a:pt x="589" y="255"/>
                </a:lnTo>
                <a:lnTo>
                  <a:pt x="589" y="255"/>
                </a:lnTo>
                <a:lnTo>
                  <a:pt x="591" y="243"/>
                </a:lnTo>
                <a:lnTo>
                  <a:pt x="593" y="235"/>
                </a:lnTo>
                <a:lnTo>
                  <a:pt x="591" y="234"/>
                </a:lnTo>
                <a:lnTo>
                  <a:pt x="591" y="234"/>
                </a:lnTo>
                <a:lnTo>
                  <a:pt x="589" y="232"/>
                </a:lnTo>
                <a:lnTo>
                  <a:pt x="585" y="234"/>
                </a:lnTo>
                <a:lnTo>
                  <a:pt x="585" y="234"/>
                </a:lnTo>
                <a:lnTo>
                  <a:pt x="575" y="237"/>
                </a:lnTo>
                <a:lnTo>
                  <a:pt x="572" y="235"/>
                </a:lnTo>
                <a:lnTo>
                  <a:pt x="570" y="235"/>
                </a:lnTo>
                <a:lnTo>
                  <a:pt x="570" y="235"/>
                </a:lnTo>
                <a:lnTo>
                  <a:pt x="566" y="230"/>
                </a:lnTo>
                <a:lnTo>
                  <a:pt x="566" y="224"/>
                </a:lnTo>
                <a:lnTo>
                  <a:pt x="566" y="214"/>
                </a:lnTo>
                <a:lnTo>
                  <a:pt x="566" y="214"/>
                </a:lnTo>
                <a:lnTo>
                  <a:pt x="570" y="208"/>
                </a:lnTo>
                <a:lnTo>
                  <a:pt x="572" y="205"/>
                </a:lnTo>
                <a:lnTo>
                  <a:pt x="572" y="205"/>
                </a:lnTo>
                <a:lnTo>
                  <a:pt x="572" y="205"/>
                </a:lnTo>
                <a:lnTo>
                  <a:pt x="572" y="205"/>
                </a:lnTo>
                <a:lnTo>
                  <a:pt x="570" y="199"/>
                </a:lnTo>
                <a:lnTo>
                  <a:pt x="570" y="193"/>
                </a:lnTo>
                <a:lnTo>
                  <a:pt x="570" y="193"/>
                </a:lnTo>
                <a:lnTo>
                  <a:pt x="570" y="193"/>
                </a:lnTo>
                <a:lnTo>
                  <a:pt x="570" y="193"/>
                </a:lnTo>
                <a:lnTo>
                  <a:pt x="574" y="183"/>
                </a:lnTo>
                <a:lnTo>
                  <a:pt x="574" y="180"/>
                </a:lnTo>
                <a:lnTo>
                  <a:pt x="572" y="178"/>
                </a:lnTo>
                <a:lnTo>
                  <a:pt x="572" y="178"/>
                </a:lnTo>
                <a:lnTo>
                  <a:pt x="568" y="176"/>
                </a:lnTo>
                <a:lnTo>
                  <a:pt x="562" y="174"/>
                </a:lnTo>
                <a:lnTo>
                  <a:pt x="552" y="174"/>
                </a:lnTo>
                <a:lnTo>
                  <a:pt x="552" y="174"/>
                </a:lnTo>
                <a:lnTo>
                  <a:pt x="545" y="174"/>
                </a:lnTo>
                <a:lnTo>
                  <a:pt x="541" y="174"/>
                </a:lnTo>
                <a:lnTo>
                  <a:pt x="539" y="172"/>
                </a:lnTo>
                <a:lnTo>
                  <a:pt x="539" y="172"/>
                </a:lnTo>
                <a:lnTo>
                  <a:pt x="535" y="166"/>
                </a:lnTo>
                <a:lnTo>
                  <a:pt x="535" y="162"/>
                </a:lnTo>
                <a:lnTo>
                  <a:pt x="535" y="156"/>
                </a:lnTo>
                <a:lnTo>
                  <a:pt x="535" y="156"/>
                </a:lnTo>
                <a:lnTo>
                  <a:pt x="537" y="149"/>
                </a:lnTo>
                <a:lnTo>
                  <a:pt x="535" y="145"/>
                </a:lnTo>
                <a:lnTo>
                  <a:pt x="535" y="145"/>
                </a:lnTo>
                <a:lnTo>
                  <a:pt x="531" y="141"/>
                </a:lnTo>
                <a:lnTo>
                  <a:pt x="523" y="141"/>
                </a:lnTo>
                <a:lnTo>
                  <a:pt x="510" y="143"/>
                </a:lnTo>
                <a:lnTo>
                  <a:pt x="510" y="143"/>
                </a:lnTo>
                <a:lnTo>
                  <a:pt x="508" y="141"/>
                </a:lnTo>
                <a:lnTo>
                  <a:pt x="508" y="141"/>
                </a:lnTo>
                <a:lnTo>
                  <a:pt x="504" y="137"/>
                </a:lnTo>
                <a:lnTo>
                  <a:pt x="500" y="135"/>
                </a:lnTo>
                <a:lnTo>
                  <a:pt x="497" y="133"/>
                </a:lnTo>
                <a:lnTo>
                  <a:pt x="493" y="133"/>
                </a:lnTo>
                <a:lnTo>
                  <a:pt x="493" y="133"/>
                </a:lnTo>
                <a:lnTo>
                  <a:pt x="485" y="137"/>
                </a:lnTo>
                <a:lnTo>
                  <a:pt x="479" y="141"/>
                </a:lnTo>
                <a:lnTo>
                  <a:pt x="479" y="141"/>
                </a:lnTo>
                <a:lnTo>
                  <a:pt x="475" y="143"/>
                </a:lnTo>
                <a:lnTo>
                  <a:pt x="471" y="143"/>
                </a:lnTo>
                <a:lnTo>
                  <a:pt x="471" y="143"/>
                </a:lnTo>
                <a:lnTo>
                  <a:pt x="470" y="141"/>
                </a:lnTo>
                <a:lnTo>
                  <a:pt x="470" y="141"/>
                </a:lnTo>
                <a:lnTo>
                  <a:pt x="468" y="135"/>
                </a:lnTo>
                <a:lnTo>
                  <a:pt x="466" y="133"/>
                </a:lnTo>
                <a:lnTo>
                  <a:pt x="466" y="133"/>
                </a:lnTo>
                <a:lnTo>
                  <a:pt x="466" y="133"/>
                </a:lnTo>
                <a:lnTo>
                  <a:pt x="460" y="139"/>
                </a:lnTo>
                <a:lnTo>
                  <a:pt x="456" y="141"/>
                </a:lnTo>
                <a:lnTo>
                  <a:pt x="452" y="141"/>
                </a:lnTo>
                <a:lnTo>
                  <a:pt x="452" y="141"/>
                </a:lnTo>
                <a:lnTo>
                  <a:pt x="448" y="141"/>
                </a:lnTo>
                <a:lnTo>
                  <a:pt x="445" y="137"/>
                </a:lnTo>
                <a:lnTo>
                  <a:pt x="437" y="129"/>
                </a:lnTo>
                <a:lnTo>
                  <a:pt x="437" y="129"/>
                </a:lnTo>
                <a:lnTo>
                  <a:pt x="433" y="122"/>
                </a:lnTo>
                <a:lnTo>
                  <a:pt x="425" y="118"/>
                </a:lnTo>
                <a:lnTo>
                  <a:pt x="419" y="114"/>
                </a:lnTo>
                <a:lnTo>
                  <a:pt x="412" y="110"/>
                </a:lnTo>
                <a:lnTo>
                  <a:pt x="396" y="108"/>
                </a:lnTo>
                <a:lnTo>
                  <a:pt x="385" y="108"/>
                </a:lnTo>
                <a:lnTo>
                  <a:pt x="385" y="108"/>
                </a:lnTo>
                <a:lnTo>
                  <a:pt x="371" y="108"/>
                </a:lnTo>
                <a:lnTo>
                  <a:pt x="348" y="106"/>
                </a:lnTo>
                <a:lnTo>
                  <a:pt x="323" y="99"/>
                </a:lnTo>
                <a:lnTo>
                  <a:pt x="314" y="95"/>
                </a:lnTo>
                <a:lnTo>
                  <a:pt x="306" y="91"/>
                </a:lnTo>
                <a:lnTo>
                  <a:pt x="306" y="91"/>
                </a:lnTo>
                <a:lnTo>
                  <a:pt x="304" y="85"/>
                </a:lnTo>
                <a:lnTo>
                  <a:pt x="304" y="81"/>
                </a:lnTo>
                <a:lnTo>
                  <a:pt x="304" y="81"/>
                </a:lnTo>
                <a:lnTo>
                  <a:pt x="304" y="76"/>
                </a:lnTo>
                <a:lnTo>
                  <a:pt x="302" y="70"/>
                </a:lnTo>
                <a:lnTo>
                  <a:pt x="298" y="66"/>
                </a:lnTo>
                <a:lnTo>
                  <a:pt x="294" y="62"/>
                </a:lnTo>
                <a:lnTo>
                  <a:pt x="285" y="58"/>
                </a:lnTo>
                <a:lnTo>
                  <a:pt x="281" y="56"/>
                </a:lnTo>
                <a:lnTo>
                  <a:pt x="281" y="56"/>
                </a:lnTo>
                <a:lnTo>
                  <a:pt x="269" y="54"/>
                </a:lnTo>
                <a:lnTo>
                  <a:pt x="256" y="50"/>
                </a:lnTo>
                <a:lnTo>
                  <a:pt x="233" y="45"/>
                </a:lnTo>
                <a:lnTo>
                  <a:pt x="233" y="45"/>
                </a:lnTo>
                <a:lnTo>
                  <a:pt x="229" y="50"/>
                </a:lnTo>
                <a:lnTo>
                  <a:pt x="229" y="50"/>
                </a:lnTo>
                <a:lnTo>
                  <a:pt x="225" y="58"/>
                </a:lnTo>
                <a:lnTo>
                  <a:pt x="221" y="62"/>
                </a:lnTo>
                <a:lnTo>
                  <a:pt x="219" y="62"/>
                </a:lnTo>
                <a:lnTo>
                  <a:pt x="219" y="62"/>
                </a:lnTo>
                <a:lnTo>
                  <a:pt x="215" y="60"/>
                </a:lnTo>
                <a:lnTo>
                  <a:pt x="215" y="60"/>
                </a:lnTo>
                <a:lnTo>
                  <a:pt x="213" y="54"/>
                </a:lnTo>
                <a:lnTo>
                  <a:pt x="215" y="47"/>
                </a:lnTo>
                <a:lnTo>
                  <a:pt x="215" y="47"/>
                </a:lnTo>
                <a:lnTo>
                  <a:pt x="217" y="37"/>
                </a:lnTo>
                <a:lnTo>
                  <a:pt x="217" y="37"/>
                </a:lnTo>
                <a:lnTo>
                  <a:pt x="217" y="31"/>
                </a:lnTo>
                <a:lnTo>
                  <a:pt x="217" y="31"/>
                </a:lnTo>
                <a:lnTo>
                  <a:pt x="219" y="20"/>
                </a:lnTo>
                <a:lnTo>
                  <a:pt x="221" y="16"/>
                </a:lnTo>
                <a:lnTo>
                  <a:pt x="223" y="14"/>
                </a:lnTo>
                <a:lnTo>
                  <a:pt x="223" y="14"/>
                </a:lnTo>
                <a:lnTo>
                  <a:pt x="225" y="12"/>
                </a:lnTo>
                <a:lnTo>
                  <a:pt x="225" y="12"/>
                </a:lnTo>
                <a:lnTo>
                  <a:pt x="223" y="4"/>
                </a:lnTo>
                <a:lnTo>
                  <a:pt x="219" y="0"/>
                </a:lnTo>
                <a:lnTo>
                  <a:pt x="219" y="0"/>
                </a:lnTo>
                <a:lnTo>
                  <a:pt x="217" y="0"/>
                </a:lnTo>
                <a:lnTo>
                  <a:pt x="213" y="0"/>
                </a:lnTo>
                <a:lnTo>
                  <a:pt x="208" y="4"/>
                </a:lnTo>
                <a:lnTo>
                  <a:pt x="208" y="4"/>
                </a:lnTo>
                <a:lnTo>
                  <a:pt x="204" y="6"/>
                </a:lnTo>
                <a:lnTo>
                  <a:pt x="198" y="8"/>
                </a:lnTo>
                <a:lnTo>
                  <a:pt x="198" y="8"/>
                </a:lnTo>
                <a:lnTo>
                  <a:pt x="194" y="8"/>
                </a:lnTo>
                <a:lnTo>
                  <a:pt x="190" y="12"/>
                </a:lnTo>
                <a:lnTo>
                  <a:pt x="181" y="18"/>
                </a:lnTo>
                <a:lnTo>
                  <a:pt x="181" y="18"/>
                </a:lnTo>
                <a:lnTo>
                  <a:pt x="177" y="20"/>
                </a:lnTo>
                <a:lnTo>
                  <a:pt x="177" y="20"/>
                </a:lnTo>
                <a:lnTo>
                  <a:pt x="167" y="23"/>
                </a:lnTo>
                <a:lnTo>
                  <a:pt x="167" y="23"/>
                </a:lnTo>
                <a:lnTo>
                  <a:pt x="150" y="29"/>
                </a:lnTo>
                <a:lnTo>
                  <a:pt x="142" y="33"/>
                </a:lnTo>
                <a:lnTo>
                  <a:pt x="138" y="35"/>
                </a:lnTo>
                <a:lnTo>
                  <a:pt x="136" y="39"/>
                </a:lnTo>
                <a:lnTo>
                  <a:pt x="136" y="39"/>
                </a:lnTo>
                <a:lnTo>
                  <a:pt x="134" y="45"/>
                </a:lnTo>
                <a:lnTo>
                  <a:pt x="133" y="47"/>
                </a:lnTo>
                <a:lnTo>
                  <a:pt x="133" y="47"/>
                </a:lnTo>
                <a:lnTo>
                  <a:pt x="129" y="47"/>
                </a:lnTo>
                <a:lnTo>
                  <a:pt x="129" y="43"/>
                </a:lnTo>
                <a:lnTo>
                  <a:pt x="129" y="43"/>
                </a:lnTo>
                <a:lnTo>
                  <a:pt x="127" y="41"/>
                </a:lnTo>
                <a:lnTo>
                  <a:pt x="127" y="41"/>
                </a:lnTo>
                <a:lnTo>
                  <a:pt x="123" y="41"/>
                </a:lnTo>
                <a:lnTo>
                  <a:pt x="119" y="45"/>
                </a:lnTo>
                <a:lnTo>
                  <a:pt x="119" y="45"/>
                </a:lnTo>
                <a:lnTo>
                  <a:pt x="115" y="47"/>
                </a:lnTo>
                <a:lnTo>
                  <a:pt x="113" y="47"/>
                </a:lnTo>
                <a:lnTo>
                  <a:pt x="108" y="47"/>
                </a:lnTo>
                <a:lnTo>
                  <a:pt x="108" y="47"/>
                </a:lnTo>
                <a:lnTo>
                  <a:pt x="96" y="45"/>
                </a:lnTo>
                <a:lnTo>
                  <a:pt x="96" y="45"/>
                </a:lnTo>
                <a:lnTo>
                  <a:pt x="88" y="43"/>
                </a:lnTo>
                <a:lnTo>
                  <a:pt x="81" y="39"/>
                </a:lnTo>
                <a:lnTo>
                  <a:pt x="81" y="39"/>
                </a:lnTo>
                <a:lnTo>
                  <a:pt x="79" y="45"/>
                </a:lnTo>
                <a:lnTo>
                  <a:pt x="73" y="49"/>
                </a:lnTo>
                <a:lnTo>
                  <a:pt x="73" y="49"/>
                </a:lnTo>
                <a:close/>
              </a:path>
            </a:pathLst>
          </a:custGeom>
          <a:solidFill>
            <a:srgbClr val="70CACB"/>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61" name="Freeform 105">
            <a:extLst>
              <a:ext uri="{FF2B5EF4-FFF2-40B4-BE49-F238E27FC236}">
                <a16:creationId xmlns:a16="http://schemas.microsoft.com/office/drawing/2014/main" id="{51D01AAB-253B-D816-3A90-4A0BC5539BA2}"/>
              </a:ext>
            </a:extLst>
          </p:cNvPr>
          <p:cNvSpPr>
            <a:spLocks/>
          </p:cNvSpPr>
          <p:nvPr/>
        </p:nvSpPr>
        <p:spPr bwMode="auto">
          <a:xfrm>
            <a:off x="10721209" y="3000839"/>
            <a:ext cx="572003" cy="385283"/>
          </a:xfrm>
          <a:custGeom>
            <a:avLst/>
            <a:gdLst>
              <a:gd name="T0" fmla="*/ 628 w 728"/>
              <a:gd name="T1" fmla="*/ 362 h 478"/>
              <a:gd name="T2" fmla="*/ 642 w 728"/>
              <a:gd name="T3" fmla="*/ 341 h 478"/>
              <a:gd name="T4" fmla="*/ 651 w 728"/>
              <a:gd name="T5" fmla="*/ 341 h 478"/>
              <a:gd name="T6" fmla="*/ 665 w 728"/>
              <a:gd name="T7" fmla="*/ 335 h 478"/>
              <a:gd name="T8" fmla="*/ 667 w 728"/>
              <a:gd name="T9" fmla="*/ 332 h 478"/>
              <a:gd name="T10" fmla="*/ 684 w 728"/>
              <a:gd name="T11" fmla="*/ 333 h 478"/>
              <a:gd name="T12" fmla="*/ 695 w 728"/>
              <a:gd name="T13" fmla="*/ 341 h 478"/>
              <a:gd name="T14" fmla="*/ 703 w 728"/>
              <a:gd name="T15" fmla="*/ 337 h 478"/>
              <a:gd name="T16" fmla="*/ 707 w 728"/>
              <a:gd name="T17" fmla="*/ 322 h 478"/>
              <a:gd name="T18" fmla="*/ 717 w 728"/>
              <a:gd name="T19" fmla="*/ 314 h 478"/>
              <a:gd name="T20" fmla="*/ 713 w 728"/>
              <a:gd name="T21" fmla="*/ 306 h 478"/>
              <a:gd name="T22" fmla="*/ 707 w 728"/>
              <a:gd name="T23" fmla="*/ 299 h 478"/>
              <a:gd name="T24" fmla="*/ 713 w 728"/>
              <a:gd name="T25" fmla="*/ 293 h 478"/>
              <a:gd name="T26" fmla="*/ 719 w 728"/>
              <a:gd name="T27" fmla="*/ 279 h 478"/>
              <a:gd name="T28" fmla="*/ 726 w 728"/>
              <a:gd name="T29" fmla="*/ 270 h 478"/>
              <a:gd name="T30" fmla="*/ 724 w 728"/>
              <a:gd name="T31" fmla="*/ 258 h 478"/>
              <a:gd name="T32" fmla="*/ 701 w 728"/>
              <a:gd name="T33" fmla="*/ 245 h 478"/>
              <a:gd name="T34" fmla="*/ 694 w 728"/>
              <a:gd name="T35" fmla="*/ 241 h 478"/>
              <a:gd name="T36" fmla="*/ 680 w 728"/>
              <a:gd name="T37" fmla="*/ 226 h 478"/>
              <a:gd name="T38" fmla="*/ 655 w 728"/>
              <a:gd name="T39" fmla="*/ 202 h 478"/>
              <a:gd name="T40" fmla="*/ 651 w 728"/>
              <a:gd name="T41" fmla="*/ 185 h 478"/>
              <a:gd name="T42" fmla="*/ 665 w 728"/>
              <a:gd name="T43" fmla="*/ 173 h 478"/>
              <a:gd name="T44" fmla="*/ 667 w 728"/>
              <a:gd name="T45" fmla="*/ 172 h 478"/>
              <a:gd name="T46" fmla="*/ 665 w 728"/>
              <a:gd name="T47" fmla="*/ 164 h 478"/>
              <a:gd name="T48" fmla="*/ 655 w 728"/>
              <a:gd name="T49" fmla="*/ 152 h 478"/>
              <a:gd name="T50" fmla="*/ 657 w 728"/>
              <a:gd name="T51" fmla="*/ 145 h 478"/>
              <a:gd name="T52" fmla="*/ 667 w 728"/>
              <a:gd name="T53" fmla="*/ 139 h 478"/>
              <a:gd name="T54" fmla="*/ 672 w 728"/>
              <a:gd name="T55" fmla="*/ 116 h 478"/>
              <a:gd name="T56" fmla="*/ 678 w 728"/>
              <a:gd name="T57" fmla="*/ 108 h 478"/>
              <a:gd name="T58" fmla="*/ 682 w 728"/>
              <a:gd name="T59" fmla="*/ 91 h 478"/>
              <a:gd name="T60" fmla="*/ 684 w 728"/>
              <a:gd name="T61" fmla="*/ 77 h 478"/>
              <a:gd name="T62" fmla="*/ 667 w 728"/>
              <a:gd name="T63" fmla="*/ 71 h 478"/>
              <a:gd name="T64" fmla="*/ 665 w 728"/>
              <a:gd name="T65" fmla="*/ 71 h 478"/>
              <a:gd name="T66" fmla="*/ 642 w 728"/>
              <a:gd name="T67" fmla="*/ 62 h 478"/>
              <a:gd name="T68" fmla="*/ 636 w 728"/>
              <a:gd name="T69" fmla="*/ 42 h 478"/>
              <a:gd name="T70" fmla="*/ 634 w 728"/>
              <a:gd name="T71" fmla="*/ 33 h 478"/>
              <a:gd name="T72" fmla="*/ 630 w 728"/>
              <a:gd name="T73" fmla="*/ 14 h 478"/>
              <a:gd name="T74" fmla="*/ 624 w 728"/>
              <a:gd name="T75" fmla="*/ 15 h 478"/>
              <a:gd name="T76" fmla="*/ 617 w 728"/>
              <a:gd name="T77" fmla="*/ 21 h 478"/>
              <a:gd name="T78" fmla="*/ 611 w 728"/>
              <a:gd name="T79" fmla="*/ 21 h 478"/>
              <a:gd name="T80" fmla="*/ 605 w 728"/>
              <a:gd name="T81" fmla="*/ 12 h 478"/>
              <a:gd name="T82" fmla="*/ 605 w 728"/>
              <a:gd name="T83" fmla="*/ 6 h 478"/>
              <a:gd name="T84" fmla="*/ 599 w 728"/>
              <a:gd name="T85" fmla="*/ 0 h 478"/>
              <a:gd name="T86" fmla="*/ 83 w 728"/>
              <a:gd name="T87" fmla="*/ 100 h 478"/>
              <a:gd name="T88" fmla="*/ 73 w 728"/>
              <a:gd name="T89" fmla="*/ 60 h 478"/>
              <a:gd name="T90" fmla="*/ 66 w 728"/>
              <a:gd name="T91" fmla="*/ 69 h 478"/>
              <a:gd name="T92" fmla="*/ 46 w 728"/>
              <a:gd name="T93" fmla="*/ 89 h 478"/>
              <a:gd name="T94" fmla="*/ 12 w 728"/>
              <a:gd name="T95" fmla="*/ 112 h 478"/>
              <a:gd name="T96" fmla="*/ 64 w 728"/>
              <a:gd name="T97"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8" h="478">
                <a:moveTo>
                  <a:pt x="189" y="453"/>
                </a:moveTo>
                <a:lnTo>
                  <a:pt x="624" y="366"/>
                </a:lnTo>
                <a:lnTo>
                  <a:pt x="624" y="366"/>
                </a:lnTo>
                <a:lnTo>
                  <a:pt x="628" y="362"/>
                </a:lnTo>
                <a:lnTo>
                  <a:pt x="634" y="351"/>
                </a:lnTo>
                <a:lnTo>
                  <a:pt x="634" y="351"/>
                </a:lnTo>
                <a:lnTo>
                  <a:pt x="638" y="345"/>
                </a:lnTo>
                <a:lnTo>
                  <a:pt x="642" y="341"/>
                </a:lnTo>
                <a:lnTo>
                  <a:pt x="645" y="339"/>
                </a:lnTo>
                <a:lnTo>
                  <a:pt x="649" y="341"/>
                </a:lnTo>
                <a:lnTo>
                  <a:pt x="651" y="341"/>
                </a:lnTo>
                <a:lnTo>
                  <a:pt x="651" y="341"/>
                </a:lnTo>
                <a:lnTo>
                  <a:pt x="657" y="339"/>
                </a:lnTo>
                <a:lnTo>
                  <a:pt x="661" y="339"/>
                </a:lnTo>
                <a:lnTo>
                  <a:pt x="665" y="335"/>
                </a:lnTo>
                <a:lnTo>
                  <a:pt x="665" y="335"/>
                </a:lnTo>
                <a:lnTo>
                  <a:pt x="665" y="335"/>
                </a:lnTo>
                <a:lnTo>
                  <a:pt x="665" y="335"/>
                </a:lnTo>
                <a:lnTo>
                  <a:pt x="667" y="332"/>
                </a:lnTo>
                <a:lnTo>
                  <a:pt x="667" y="332"/>
                </a:lnTo>
                <a:lnTo>
                  <a:pt x="670" y="330"/>
                </a:lnTo>
                <a:lnTo>
                  <a:pt x="674" y="330"/>
                </a:lnTo>
                <a:lnTo>
                  <a:pt x="680" y="330"/>
                </a:lnTo>
                <a:lnTo>
                  <a:pt x="684" y="333"/>
                </a:lnTo>
                <a:lnTo>
                  <a:pt x="684" y="333"/>
                </a:lnTo>
                <a:lnTo>
                  <a:pt x="684" y="333"/>
                </a:lnTo>
                <a:lnTo>
                  <a:pt x="692" y="339"/>
                </a:lnTo>
                <a:lnTo>
                  <a:pt x="695" y="341"/>
                </a:lnTo>
                <a:lnTo>
                  <a:pt x="697" y="339"/>
                </a:lnTo>
                <a:lnTo>
                  <a:pt x="697" y="339"/>
                </a:lnTo>
                <a:lnTo>
                  <a:pt x="703" y="337"/>
                </a:lnTo>
                <a:lnTo>
                  <a:pt x="703" y="337"/>
                </a:lnTo>
                <a:lnTo>
                  <a:pt x="705" y="335"/>
                </a:lnTo>
                <a:lnTo>
                  <a:pt x="707" y="333"/>
                </a:lnTo>
                <a:lnTo>
                  <a:pt x="707" y="333"/>
                </a:lnTo>
                <a:lnTo>
                  <a:pt x="707" y="322"/>
                </a:lnTo>
                <a:lnTo>
                  <a:pt x="709" y="318"/>
                </a:lnTo>
                <a:lnTo>
                  <a:pt x="713" y="316"/>
                </a:lnTo>
                <a:lnTo>
                  <a:pt x="713" y="316"/>
                </a:lnTo>
                <a:lnTo>
                  <a:pt x="717" y="314"/>
                </a:lnTo>
                <a:lnTo>
                  <a:pt x="717" y="312"/>
                </a:lnTo>
                <a:lnTo>
                  <a:pt x="717" y="312"/>
                </a:lnTo>
                <a:lnTo>
                  <a:pt x="717" y="310"/>
                </a:lnTo>
                <a:lnTo>
                  <a:pt x="713" y="306"/>
                </a:lnTo>
                <a:lnTo>
                  <a:pt x="713" y="306"/>
                </a:lnTo>
                <a:lnTo>
                  <a:pt x="709" y="303"/>
                </a:lnTo>
                <a:lnTo>
                  <a:pt x="707" y="299"/>
                </a:lnTo>
                <a:lnTo>
                  <a:pt x="707" y="299"/>
                </a:lnTo>
                <a:lnTo>
                  <a:pt x="709" y="295"/>
                </a:lnTo>
                <a:lnTo>
                  <a:pt x="711" y="295"/>
                </a:lnTo>
                <a:lnTo>
                  <a:pt x="711" y="295"/>
                </a:lnTo>
                <a:lnTo>
                  <a:pt x="713" y="293"/>
                </a:lnTo>
                <a:lnTo>
                  <a:pt x="713" y="293"/>
                </a:lnTo>
                <a:lnTo>
                  <a:pt x="717" y="287"/>
                </a:lnTo>
                <a:lnTo>
                  <a:pt x="719" y="279"/>
                </a:lnTo>
                <a:lnTo>
                  <a:pt x="719" y="279"/>
                </a:lnTo>
                <a:lnTo>
                  <a:pt x="721" y="278"/>
                </a:lnTo>
                <a:lnTo>
                  <a:pt x="724" y="274"/>
                </a:lnTo>
                <a:lnTo>
                  <a:pt x="724" y="274"/>
                </a:lnTo>
                <a:lnTo>
                  <a:pt x="726" y="270"/>
                </a:lnTo>
                <a:lnTo>
                  <a:pt x="728" y="266"/>
                </a:lnTo>
                <a:lnTo>
                  <a:pt x="728" y="266"/>
                </a:lnTo>
                <a:lnTo>
                  <a:pt x="726" y="262"/>
                </a:lnTo>
                <a:lnTo>
                  <a:pt x="724" y="258"/>
                </a:lnTo>
                <a:lnTo>
                  <a:pt x="721" y="254"/>
                </a:lnTo>
                <a:lnTo>
                  <a:pt x="715" y="251"/>
                </a:lnTo>
                <a:lnTo>
                  <a:pt x="715" y="251"/>
                </a:lnTo>
                <a:lnTo>
                  <a:pt x="701" y="245"/>
                </a:lnTo>
                <a:lnTo>
                  <a:pt x="701" y="245"/>
                </a:lnTo>
                <a:lnTo>
                  <a:pt x="695" y="243"/>
                </a:lnTo>
                <a:lnTo>
                  <a:pt x="694" y="241"/>
                </a:lnTo>
                <a:lnTo>
                  <a:pt x="694" y="241"/>
                </a:lnTo>
                <a:lnTo>
                  <a:pt x="692" y="237"/>
                </a:lnTo>
                <a:lnTo>
                  <a:pt x="692" y="237"/>
                </a:lnTo>
                <a:lnTo>
                  <a:pt x="686" y="231"/>
                </a:lnTo>
                <a:lnTo>
                  <a:pt x="680" y="226"/>
                </a:lnTo>
                <a:lnTo>
                  <a:pt x="680" y="226"/>
                </a:lnTo>
                <a:lnTo>
                  <a:pt x="665" y="214"/>
                </a:lnTo>
                <a:lnTo>
                  <a:pt x="655" y="204"/>
                </a:lnTo>
                <a:lnTo>
                  <a:pt x="655" y="202"/>
                </a:lnTo>
                <a:lnTo>
                  <a:pt x="655" y="202"/>
                </a:lnTo>
                <a:lnTo>
                  <a:pt x="649" y="195"/>
                </a:lnTo>
                <a:lnTo>
                  <a:pt x="649" y="189"/>
                </a:lnTo>
                <a:lnTo>
                  <a:pt x="651" y="185"/>
                </a:lnTo>
                <a:lnTo>
                  <a:pt x="651" y="185"/>
                </a:lnTo>
                <a:lnTo>
                  <a:pt x="663" y="175"/>
                </a:lnTo>
                <a:lnTo>
                  <a:pt x="663" y="175"/>
                </a:lnTo>
                <a:lnTo>
                  <a:pt x="665" y="173"/>
                </a:lnTo>
                <a:lnTo>
                  <a:pt x="665" y="173"/>
                </a:lnTo>
                <a:lnTo>
                  <a:pt x="665" y="173"/>
                </a:lnTo>
                <a:lnTo>
                  <a:pt x="665" y="173"/>
                </a:lnTo>
                <a:lnTo>
                  <a:pt x="667" y="172"/>
                </a:lnTo>
                <a:lnTo>
                  <a:pt x="669" y="168"/>
                </a:lnTo>
                <a:lnTo>
                  <a:pt x="669" y="168"/>
                </a:lnTo>
                <a:lnTo>
                  <a:pt x="669" y="166"/>
                </a:lnTo>
                <a:lnTo>
                  <a:pt x="665" y="164"/>
                </a:lnTo>
                <a:lnTo>
                  <a:pt x="665" y="164"/>
                </a:lnTo>
                <a:lnTo>
                  <a:pt x="659" y="158"/>
                </a:lnTo>
                <a:lnTo>
                  <a:pt x="657" y="156"/>
                </a:lnTo>
                <a:lnTo>
                  <a:pt x="655" y="152"/>
                </a:lnTo>
                <a:lnTo>
                  <a:pt x="655" y="148"/>
                </a:lnTo>
                <a:lnTo>
                  <a:pt x="655" y="148"/>
                </a:lnTo>
                <a:lnTo>
                  <a:pt x="655" y="148"/>
                </a:lnTo>
                <a:lnTo>
                  <a:pt x="657" y="145"/>
                </a:lnTo>
                <a:lnTo>
                  <a:pt x="661" y="143"/>
                </a:lnTo>
                <a:lnTo>
                  <a:pt x="661" y="143"/>
                </a:lnTo>
                <a:lnTo>
                  <a:pt x="667" y="139"/>
                </a:lnTo>
                <a:lnTo>
                  <a:pt x="667" y="139"/>
                </a:lnTo>
                <a:lnTo>
                  <a:pt x="669" y="131"/>
                </a:lnTo>
                <a:lnTo>
                  <a:pt x="670" y="121"/>
                </a:lnTo>
                <a:lnTo>
                  <a:pt x="670" y="121"/>
                </a:lnTo>
                <a:lnTo>
                  <a:pt x="672" y="116"/>
                </a:lnTo>
                <a:lnTo>
                  <a:pt x="676" y="110"/>
                </a:lnTo>
                <a:lnTo>
                  <a:pt x="676" y="110"/>
                </a:lnTo>
                <a:lnTo>
                  <a:pt x="678" y="108"/>
                </a:lnTo>
                <a:lnTo>
                  <a:pt x="678" y="108"/>
                </a:lnTo>
                <a:lnTo>
                  <a:pt x="680" y="100"/>
                </a:lnTo>
                <a:lnTo>
                  <a:pt x="680" y="94"/>
                </a:lnTo>
                <a:lnTo>
                  <a:pt x="680" y="94"/>
                </a:lnTo>
                <a:lnTo>
                  <a:pt x="682" y="91"/>
                </a:lnTo>
                <a:lnTo>
                  <a:pt x="682" y="91"/>
                </a:lnTo>
                <a:lnTo>
                  <a:pt x="686" y="83"/>
                </a:lnTo>
                <a:lnTo>
                  <a:pt x="686" y="79"/>
                </a:lnTo>
                <a:lnTo>
                  <a:pt x="684" y="77"/>
                </a:lnTo>
                <a:lnTo>
                  <a:pt x="684" y="77"/>
                </a:lnTo>
                <a:lnTo>
                  <a:pt x="678" y="75"/>
                </a:lnTo>
                <a:lnTo>
                  <a:pt x="674" y="73"/>
                </a:lnTo>
                <a:lnTo>
                  <a:pt x="667" y="71"/>
                </a:lnTo>
                <a:lnTo>
                  <a:pt x="667" y="71"/>
                </a:lnTo>
                <a:lnTo>
                  <a:pt x="665" y="71"/>
                </a:lnTo>
                <a:lnTo>
                  <a:pt x="665" y="71"/>
                </a:lnTo>
                <a:lnTo>
                  <a:pt x="665" y="71"/>
                </a:lnTo>
                <a:lnTo>
                  <a:pt x="657" y="71"/>
                </a:lnTo>
                <a:lnTo>
                  <a:pt x="649" y="69"/>
                </a:lnTo>
                <a:lnTo>
                  <a:pt x="643" y="66"/>
                </a:lnTo>
                <a:lnTo>
                  <a:pt x="642" y="62"/>
                </a:lnTo>
                <a:lnTo>
                  <a:pt x="640" y="60"/>
                </a:lnTo>
                <a:lnTo>
                  <a:pt x="640" y="60"/>
                </a:lnTo>
                <a:lnTo>
                  <a:pt x="638" y="52"/>
                </a:lnTo>
                <a:lnTo>
                  <a:pt x="636" y="42"/>
                </a:lnTo>
                <a:lnTo>
                  <a:pt x="636" y="42"/>
                </a:lnTo>
                <a:lnTo>
                  <a:pt x="636" y="39"/>
                </a:lnTo>
                <a:lnTo>
                  <a:pt x="634" y="33"/>
                </a:lnTo>
                <a:lnTo>
                  <a:pt x="634" y="33"/>
                </a:lnTo>
                <a:lnTo>
                  <a:pt x="632" y="23"/>
                </a:lnTo>
                <a:lnTo>
                  <a:pt x="632" y="23"/>
                </a:lnTo>
                <a:lnTo>
                  <a:pt x="630" y="17"/>
                </a:lnTo>
                <a:lnTo>
                  <a:pt x="630" y="14"/>
                </a:lnTo>
                <a:lnTo>
                  <a:pt x="630" y="14"/>
                </a:lnTo>
                <a:lnTo>
                  <a:pt x="628" y="14"/>
                </a:lnTo>
                <a:lnTo>
                  <a:pt x="628" y="14"/>
                </a:lnTo>
                <a:lnTo>
                  <a:pt x="624" y="15"/>
                </a:lnTo>
                <a:lnTo>
                  <a:pt x="622" y="17"/>
                </a:lnTo>
                <a:lnTo>
                  <a:pt x="622" y="17"/>
                </a:lnTo>
                <a:lnTo>
                  <a:pt x="620" y="19"/>
                </a:lnTo>
                <a:lnTo>
                  <a:pt x="617" y="21"/>
                </a:lnTo>
                <a:lnTo>
                  <a:pt x="617" y="21"/>
                </a:lnTo>
                <a:lnTo>
                  <a:pt x="617" y="21"/>
                </a:lnTo>
                <a:lnTo>
                  <a:pt x="617" y="21"/>
                </a:lnTo>
                <a:lnTo>
                  <a:pt x="611" y="21"/>
                </a:lnTo>
                <a:lnTo>
                  <a:pt x="607" y="19"/>
                </a:lnTo>
                <a:lnTo>
                  <a:pt x="605" y="17"/>
                </a:lnTo>
                <a:lnTo>
                  <a:pt x="605" y="17"/>
                </a:lnTo>
                <a:lnTo>
                  <a:pt x="605" y="12"/>
                </a:lnTo>
                <a:lnTo>
                  <a:pt x="605" y="8"/>
                </a:lnTo>
                <a:lnTo>
                  <a:pt x="605" y="8"/>
                </a:lnTo>
                <a:lnTo>
                  <a:pt x="605" y="6"/>
                </a:lnTo>
                <a:lnTo>
                  <a:pt x="605" y="6"/>
                </a:lnTo>
                <a:lnTo>
                  <a:pt x="603" y="2"/>
                </a:lnTo>
                <a:lnTo>
                  <a:pt x="603" y="2"/>
                </a:lnTo>
                <a:lnTo>
                  <a:pt x="601" y="2"/>
                </a:lnTo>
                <a:lnTo>
                  <a:pt x="599" y="0"/>
                </a:lnTo>
                <a:lnTo>
                  <a:pt x="599" y="0"/>
                </a:lnTo>
                <a:lnTo>
                  <a:pt x="339" y="50"/>
                </a:lnTo>
                <a:lnTo>
                  <a:pt x="83" y="100"/>
                </a:lnTo>
                <a:lnTo>
                  <a:pt x="83" y="100"/>
                </a:lnTo>
                <a:lnTo>
                  <a:pt x="81" y="100"/>
                </a:lnTo>
                <a:lnTo>
                  <a:pt x="81" y="100"/>
                </a:lnTo>
                <a:lnTo>
                  <a:pt x="81" y="98"/>
                </a:lnTo>
                <a:lnTo>
                  <a:pt x="73" y="60"/>
                </a:lnTo>
                <a:lnTo>
                  <a:pt x="73" y="60"/>
                </a:lnTo>
                <a:lnTo>
                  <a:pt x="70" y="64"/>
                </a:lnTo>
                <a:lnTo>
                  <a:pt x="70" y="64"/>
                </a:lnTo>
                <a:lnTo>
                  <a:pt x="66" y="69"/>
                </a:lnTo>
                <a:lnTo>
                  <a:pt x="56" y="79"/>
                </a:lnTo>
                <a:lnTo>
                  <a:pt x="56" y="79"/>
                </a:lnTo>
                <a:lnTo>
                  <a:pt x="46" y="89"/>
                </a:lnTo>
                <a:lnTo>
                  <a:pt x="46" y="89"/>
                </a:lnTo>
                <a:lnTo>
                  <a:pt x="37" y="98"/>
                </a:lnTo>
                <a:lnTo>
                  <a:pt x="23" y="108"/>
                </a:lnTo>
                <a:lnTo>
                  <a:pt x="23" y="108"/>
                </a:lnTo>
                <a:lnTo>
                  <a:pt x="12" y="112"/>
                </a:lnTo>
                <a:lnTo>
                  <a:pt x="0" y="116"/>
                </a:lnTo>
                <a:lnTo>
                  <a:pt x="0" y="116"/>
                </a:lnTo>
                <a:lnTo>
                  <a:pt x="0" y="116"/>
                </a:lnTo>
                <a:lnTo>
                  <a:pt x="64" y="478"/>
                </a:lnTo>
                <a:lnTo>
                  <a:pt x="189" y="453"/>
                </a:lnTo>
                <a:close/>
              </a:path>
            </a:pathLst>
          </a:custGeom>
          <a:solidFill>
            <a:srgbClr val="02798A"/>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62" name="Freeform 106">
            <a:extLst>
              <a:ext uri="{FF2B5EF4-FFF2-40B4-BE49-F238E27FC236}">
                <a16:creationId xmlns:a16="http://schemas.microsoft.com/office/drawing/2014/main" id="{3ABE397A-4B1E-B0C0-3DCB-4D68DF698CF1}"/>
              </a:ext>
            </a:extLst>
          </p:cNvPr>
          <p:cNvSpPr>
            <a:spLocks/>
          </p:cNvSpPr>
          <p:nvPr/>
        </p:nvSpPr>
        <p:spPr bwMode="auto">
          <a:xfrm>
            <a:off x="9335202" y="3390959"/>
            <a:ext cx="647431" cy="617421"/>
          </a:xfrm>
          <a:custGeom>
            <a:avLst/>
            <a:gdLst>
              <a:gd name="T0" fmla="*/ 503 w 824"/>
              <a:gd name="T1" fmla="*/ 23 h 767"/>
              <a:gd name="T2" fmla="*/ 495 w 824"/>
              <a:gd name="T3" fmla="*/ 13 h 767"/>
              <a:gd name="T4" fmla="*/ 0 w 824"/>
              <a:gd name="T5" fmla="*/ 9 h 767"/>
              <a:gd name="T6" fmla="*/ 0 w 824"/>
              <a:gd name="T7" fmla="*/ 36 h 767"/>
              <a:gd name="T8" fmla="*/ 25 w 824"/>
              <a:gd name="T9" fmla="*/ 56 h 767"/>
              <a:gd name="T10" fmla="*/ 31 w 824"/>
              <a:gd name="T11" fmla="*/ 75 h 767"/>
              <a:gd name="T12" fmla="*/ 54 w 824"/>
              <a:gd name="T13" fmla="*/ 102 h 767"/>
              <a:gd name="T14" fmla="*/ 79 w 824"/>
              <a:gd name="T15" fmla="*/ 106 h 767"/>
              <a:gd name="T16" fmla="*/ 95 w 824"/>
              <a:gd name="T17" fmla="*/ 123 h 767"/>
              <a:gd name="T18" fmla="*/ 77 w 824"/>
              <a:gd name="T19" fmla="*/ 150 h 767"/>
              <a:gd name="T20" fmla="*/ 54 w 824"/>
              <a:gd name="T21" fmla="*/ 160 h 767"/>
              <a:gd name="T22" fmla="*/ 77 w 824"/>
              <a:gd name="T23" fmla="*/ 181 h 767"/>
              <a:gd name="T24" fmla="*/ 89 w 824"/>
              <a:gd name="T25" fmla="*/ 194 h 767"/>
              <a:gd name="T26" fmla="*/ 102 w 824"/>
              <a:gd name="T27" fmla="*/ 221 h 767"/>
              <a:gd name="T28" fmla="*/ 122 w 824"/>
              <a:gd name="T29" fmla="*/ 223 h 767"/>
              <a:gd name="T30" fmla="*/ 137 w 824"/>
              <a:gd name="T31" fmla="*/ 227 h 767"/>
              <a:gd name="T32" fmla="*/ 682 w 824"/>
              <a:gd name="T33" fmla="*/ 618 h 767"/>
              <a:gd name="T34" fmla="*/ 688 w 824"/>
              <a:gd name="T35" fmla="*/ 638 h 767"/>
              <a:gd name="T36" fmla="*/ 699 w 824"/>
              <a:gd name="T37" fmla="*/ 641 h 767"/>
              <a:gd name="T38" fmla="*/ 701 w 824"/>
              <a:gd name="T39" fmla="*/ 663 h 767"/>
              <a:gd name="T40" fmla="*/ 688 w 824"/>
              <a:gd name="T41" fmla="*/ 682 h 767"/>
              <a:gd name="T42" fmla="*/ 672 w 824"/>
              <a:gd name="T43" fmla="*/ 697 h 767"/>
              <a:gd name="T44" fmla="*/ 665 w 824"/>
              <a:gd name="T45" fmla="*/ 728 h 767"/>
              <a:gd name="T46" fmla="*/ 665 w 824"/>
              <a:gd name="T47" fmla="*/ 753 h 767"/>
              <a:gd name="T48" fmla="*/ 674 w 824"/>
              <a:gd name="T49" fmla="*/ 753 h 767"/>
              <a:gd name="T50" fmla="*/ 678 w 824"/>
              <a:gd name="T51" fmla="*/ 713 h 767"/>
              <a:gd name="T52" fmla="*/ 755 w 824"/>
              <a:gd name="T53" fmla="*/ 701 h 767"/>
              <a:gd name="T54" fmla="*/ 755 w 824"/>
              <a:gd name="T55" fmla="*/ 684 h 767"/>
              <a:gd name="T56" fmla="*/ 749 w 824"/>
              <a:gd name="T57" fmla="*/ 666 h 767"/>
              <a:gd name="T58" fmla="*/ 761 w 824"/>
              <a:gd name="T59" fmla="*/ 651 h 767"/>
              <a:gd name="T60" fmla="*/ 769 w 824"/>
              <a:gd name="T61" fmla="*/ 632 h 767"/>
              <a:gd name="T62" fmla="*/ 782 w 824"/>
              <a:gd name="T63" fmla="*/ 616 h 767"/>
              <a:gd name="T64" fmla="*/ 799 w 824"/>
              <a:gd name="T65" fmla="*/ 605 h 767"/>
              <a:gd name="T66" fmla="*/ 811 w 824"/>
              <a:gd name="T67" fmla="*/ 599 h 767"/>
              <a:gd name="T68" fmla="*/ 819 w 824"/>
              <a:gd name="T69" fmla="*/ 584 h 767"/>
              <a:gd name="T70" fmla="*/ 819 w 824"/>
              <a:gd name="T71" fmla="*/ 560 h 767"/>
              <a:gd name="T72" fmla="*/ 823 w 824"/>
              <a:gd name="T73" fmla="*/ 541 h 767"/>
              <a:gd name="T74" fmla="*/ 815 w 824"/>
              <a:gd name="T75" fmla="*/ 539 h 767"/>
              <a:gd name="T76" fmla="*/ 803 w 824"/>
              <a:gd name="T77" fmla="*/ 530 h 767"/>
              <a:gd name="T78" fmla="*/ 790 w 824"/>
              <a:gd name="T79" fmla="*/ 537 h 767"/>
              <a:gd name="T80" fmla="*/ 780 w 824"/>
              <a:gd name="T81" fmla="*/ 524 h 767"/>
              <a:gd name="T82" fmla="*/ 757 w 824"/>
              <a:gd name="T83" fmla="*/ 493 h 767"/>
              <a:gd name="T84" fmla="*/ 767 w 824"/>
              <a:gd name="T85" fmla="*/ 474 h 767"/>
              <a:gd name="T86" fmla="*/ 751 w 824"/>
              <a:gd name="T87" fmla="*/ 447 h 767"/>
              <a:gd name="T88" fmla="*/ 747 w 824"/>
              <a:gd name="T89" fmla="*/ 428 h 767"/>
              <a:gd name="T90" fmla="*/ 688 w 824"/>
              <a:gd name="T91" fmla="*/ 387 h 767"/>
              <a:gd name="T92" fmla="*/ 655 w 824"/>
              <a:gd name="T93" fmla="*/ 362 h 767"/>
              <a:gd name="T94" fmla="*/ 649 w 824"/>
              <a:gd name="T95" fmla="*/ 335 h 767"/>
              <a:gd name="T96" fmla="*/ 663 w 824"/>
              <a:gd name="T97" fmla="*/ 308 h 767"/>
              <a:gd name="T98" fmla="*/ 669 w 824"/>
              <a:gd name="T99" fmla="*/ 277 h 767"/>
              <a:gd name="T100" fmla="*/ 674 w 824"/>
              <a:gd name="T101" fmla="*/ 254 h 767"/>
              <a:gd name="T102" fmla="*/ 651 w 824"/>
              <a:gd name="T103" fmla="*/ 243 h 767"/>
              <a:gd name="T104" fmla="*/ 626 w 824"/>
              <a:gd name="T105" fmla="*/ 250 h 767"/>
              <a:gd name="T106" fmla="*/ 605 w 824"/>
              <a:gd name="T107" fmla="*/ 243 h 767"/>
              <a:gd name="T108" fmla="*/ 601 w 824"/>
              <a:gd name="T109" fmla="*/ 219 h 767"/>
              <a:gd name="T110" fmla="*/ 584 w 824"/>
              <a:gd name="T111" fmla="*/ 187 h 767"/>
              <a:gd name="T112" fmla="*/ 559 w 824"/>
              <a:gd name="T113" fmla="*/ 169 h 767"/>
              <a:gd name="T114" fmla="*/ 547 w 824"/>
              <a:gd name="T115" fmla="*/ 152 h 767"/>
              <a:gd name="T116" fmla="*/ 507 w 824"/>
              <a:gd name="T117" fmla="*/ 115 h 767"/>
              <a:gd name="T118" fmla="*/ 511 w 824"/>
              <a:gd name="T119" fmla="*/ 96 h 767"/>
              <a:gd name="T120" fmla="*/ 495 w 824"/>
              <a:gd name="T121" fmla="*/ 73 h 767"/>
              <a:gd name="T122" fmla="*/ 491 w 824"/>
              <a:gd name="T123" fmla="*/ 54 h 767"/>
              <a:gd name="T124" fmla="*/ 497 w 824"/>
              <a:gd name="T125" fmla="*/ 31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4" h="767">
                <a:moveTo>
                  <a:pt x="497" y="31"/>
                </a:moveTo>
                <a:lnTo>
                  <a:pt x="497" y="31"/>
                </a:lnTo>
                <a:lnTo>
                  <a:pt x="503" y="29"/>
                </a:lnTo>
                <a:lnTo>
                  <a:pt x="503" y="29"/>
                </a:lnTo>
                <a:lnTo>
                  <a:pt x="503" y="25"/>
                </a:lnTo>
                <a:lnTo>
                  <a:pt x="503" y="23"/>
                </a:lnTo>
                <a:lnTo>
                  <a:pt x="503" y="23"/>
                </a:lnTo>
                <a:lnTo>
                  <a:pt x="505" y="19"/>
                </a:lnTo>
                <a:lnTo>
                  <a:pt x="505" y="19"/>
                </a:lnTo>
                <a:lnTo>
                  <a:pt x="497" y="13"/>
                </a:lnTo>
                <a:lnTo>
                  <a:pt x="497" y="13"/>
                </a:lnTo>
                <a:lnTo>
                  <a:pt x="497" y="13"/>
                </a:lnTo>
                <a:lnTo>
                  <a:pt x="495" y="13"/>
                </a:lnTo>
                <a:lnTo>
                  <a:pt x="495" y="13"/>
                </a:lnTo>
                <a:lnTo>
                  <a:pt x="480" y="9"/>
                </a:lnTo>
                <a:lnTo>
                  <a:pt x="480" y="9"/>
                </a:lnTo>
                <a:lnTo>
                  <a:pt x="476" y="7"/>
                </a:lnTo>
                <a:lnTo>
                  <a:pt x="474" y="6"/>
                </a:lnTo>
                <a:lnTo>
                  <a:pt x="470" y="0"/>
                </a:lnTo>
                <a:lnTo>
                  <a:pt x="0" y="9"/>
                </a:lnTo>
                <a:lnTo>
                  <a:pt x="0" y="9"/>
                </a:lnTo>
                <a:lnTo>
                  <a:pt x="2" y="17"/>
                </a:lnTo>
                <a:lnTo>
                  <a:pt x="2" y="17"/>
                </a:lnTo>
                <a:lnTo>
                  <a:pt x="4" y="23"/>
                </a:lnTo>
                <a:lnTo>
                  <a:pt x="2" y="29"/>
                </a:lnTo>
                <a:lnTo>
                  <a:pt x="2" y="29"/>
                </a:lnTo>
                <a:lnTo>
                  <a:pt x="0" y="32"/>
                </a:lnTo>
                <a:lnTo>
                  <a:pt x="0" y="36"/>
                </a:lnTo>
                <a:lnTo>
                  <a:pt x="0" y="36"/>
                </a:lnTo>
                <a:lnTo>
                  <a:pt x="4" y="40"/>
                </a:lnTo>
                <a:lnTo>
                  <a:pt x="12" y="44"/>
                </a:lnTo>
                <a:lnTo>
                  <a:pt x="12" y="44"/>
                </a:lnTo>
                <a:lnTo>
                  <a:pt x="20" y="48"/>
                </a:lnTo>
                <a:lnTo>
                  <a:pt x="25" y="52"/>
                </a:lnTo>
                <a:lnTo>
                  <a:pt x="25" y="56"/>
                </a:lnTo>
                <a:lnTo>
                  <a:pt x="25" y="59"/>
                </a:lnTo>
                <a:lnTo>
                  <a:pt x="25" y="59"/>
                </a:lnTo>
                <a:lnTo>
                  <a:pt x="25" y="59"/>
                </a:lnTo>
                <a:lnTo>
                  <a:pt x="25" y="61"/>
                </a:lnTo>
                <a:lnTo>
                  <a:pt x="25" y="61"/>
                </a:lnTo>
                <a:lnTo>
                  <a:pt x="27" y="69"/>
                </a:lnTo>
                <a:lnTo>
                  <a:pt x="31" y="75"/>
                </a:lnTo>
                <a:lnTo>
                  <a:pt x="37" y="79"/>
                </a:lnTo>
                <a:lnTo>
                  <a:pt x="37" y="79"/>
                </a:lnTo>
                <a:lnTo>
                  <a:pt x="43" y="83"/>
                </a:lnTo>
                <a:lnTo>
                  <a:pt x="46" y="88"/>
                </a:lnTo>
                <a:lnTo>
                  <a:pt x="50" y="94"/>
                </a:lnTo>
                <a:lnTo>
                  <a:pt x="50" y="94"/>
                </a:lnTo>
                <a:lnTo>
                  <a:pt x="54" y="102"/>
                </a:lnTo>
                <a:lnTo>
                  <a:pt x="62" y="110"/>
                </a:lnTo>
                <a:lnTo>
                  <a:pt x="62" y="110"/>
                </a:lnTo>
                <a:lnTo>
                  <a:pt x="66" y="111"/>
                </a:lnTo>
                <a:lnTo>
                  <a:pt x="68" y="111"/>
                </a:lnTo>
                <a:lnTo>
                  <a:pt x="73" y="108"/>
                </a:lnTo>
                <a:lnTo>
                  <a:pt x="73" y="108"/>
                </a:lnTo>
                <a:lnTo>
                  <a:pt x="79" y="106"/>
                </a:lnTo>
                <a:lnTo>
                  <a:pt x="83" y="108"/>
                </a:lnTo>
                <a:lnTo>
                  <a:pt x="93" y="111"/>
                </a:lnTo>
                <a:lnTo>
                  <a:pt x="93" y="111"/>
                </a:lnTo>
                <a:lnTo>
                  <a:pt x="95" y="113"/>
                </a:lnTo>
                <a:lnTo>
                  <a:pt x="97" y="117"/>
                </a:lnTo>
                <a:lnTo>
                  <a:pt x="95" y="123"/>
                </a:lnTo>
                <a:lnTo>
                  <a:pt x="95" y="123"/>
                </a:lnTo>
                <a:lnTo>
                  <a:pt x="95" y="129"/>
                </a:lnTo>
                <a:lnTo>
                  <a:pt x="95" y="129"/>
                </a:lnTo>
                <a:lnTo>
                  <a:pt x="93" y="135"/>
                </a:lnTo>
                <a:lnTo>
                  <a:pt x="89" y="140"/>
                </a:lnTo>
                <a:lnTo>
                  <a:pt x="81" y="148"/>
                </a:lnTo>
                <a:lnTo>
                  <a:pt x="81" y="148"/>
                </a:lnTo>
                <a:lnTo>
                  <a:pt x="77" y="150"/>
                </a:lnTo>
                <a:lnTo>
                  <a:pt x="73" y="150"/>
                </a:lnTo>
                <a:lnTo>
                  <a:pt x="73" y="150"/>
                </a:lnTo>
                <a:lnTo>
                  <a:pt x="70" y="152"/>
                </a:lnTo>
                <a:lnTo>
                  <a:pt x="60" y="154"/>
                </a:lnTo>
                <a:lnTo>
                  <a:pt x="60" y="154"/>
                </a:lnTo>
                <a:lnTo>
                  <a:pt x="56" y="158"/>
                </a:lnTo>
                <a:lnTo>
                  <a:pt x="54" y="160"/>
                </a:lnTo>
                <a:lnTo>
                  <a:pt x="54" y="160"/>
                </a:lnTo>
                <a:lnTo>
                  <a:pt x="56" y="164"/>
                </a:lnTo>
                <a:lnTo>
                  <a:pt x="56" y="165"/>
                </a:lnTo>
                <a:lnTo>
                  <a:pt x="62" y="171"/>
                </a:lnTo>
                <a:lnTo>
                  <a:pt x="62" y="171"/>
                </a:lnTo>
                <a:lnTo>
                  <a:pt x="68" y="177"/>
                </a:lnTo>
                <a:lnTo>
                  <a:pt x="77" y="181"/>
                </a:lnTo>
                <a:lnTo>
                  <a:pt x="77" y="181"/>
                </a:lnTo>
                <a:lnTo>
                  <a:pt x="81" y="181"/>
                </a:lnTo>
                <a:lnTo>
                  <a:pt x="83" y="185"/>
                </a:lnTo>
                <a:lnTo>
                  <a:pt x="87" y="191"/>
                </a:lnTo>
                <a:lnTo>
                  <a:pt x="87" y="191"/>
                </a:lnTo>
                <a:lnTo>
                  <a:pt x="89" y="194"/>
                </a:lnTo>
                <a:lnTo>
                  <a:pt x="89" y="194"/>
                </a:lnTo>
                <a:lnTo>
                  <a:pt x="89" y="198"/>
                </a:lnTo>
                <a:lnTo>
                  <a:pt x="93" y="200"/>
                </a:lnTo>
                <a:lnTo>
                  <a:pt x="93" y="200"/>
                </a:lnTo>
                <a:lnTo>
                  <a:pt x="97" y="206"/>
                </a:lnTo>
                <a:lnTo>
                  <a:pt x="98" y="212"/>
                </a:lnTo>
                <a:lnTo>
                  <a:pt x="98" y="212"/>
                </a:lnTo>
                <a:lnTo>
                  <a:pt x="102" y="221"/>
                </a:lnTo>
                <a:lnTo>
                  <a:pt x="102" y="221"/>
                </a:lnTo>
                <a:lnTo>
                  <a:pt x="106" y="223"/>
                </a:lnTo>
                <a:lnTo>
                  <a:pt x="110" y="225"/>
                </a:lnTo>
                <a:lnTo>
                  <a:pt x="110" y="225"/>
                </a:lnTo>
                <a:lnTo>
                  <a:pt x="116" y="225"/>
                </a:lnTo>
                <a:lnTo>
                  <a:pt x="122" y="223"/>
                </a:lnTo>
                <a:lnTo>
                  <a:pt x="122" y="223"/>
                </a:lnTo>
                <a:lnTo>
                  <a:pt x="125" y="219"/>
                </a:lnTo>
                <a:lnTo>
                  <a:pt x="129" y="219"/>
                </a:lnTo>
                <a:lnTo>
                  <a:pt x="129" y="219"/>
                </a:lnTo>
                <a:lnTo>
                  <a:pt x="133" y="221"/>
                </a:lnTo>
                <a:lnTo>
                  <a:pt x="135" y="223"/>
                </a:lnTo>
                <a:lnTo>
                  <a:pt x="137" y="227"/>
                </a:lnTo>
                <a:lnTo>
                  <a:pt x="137" y="227"/>
                </a:lnTo>
                <a:lnTo>
                  <a:pt x="137" y="227"/>
                </a:lnTo>
                <a:lnTo>
                  <a:pt x="137" y="559"/>
                </a:lnTo>
                <a:lnTo>
                  <a:pt x="137" y="559"/>
                </a:lnTo>
                <a:lnTo>
                  <a:pt x="137" y="559"/>
                </a:lnTo>
                <a:lnTo>
                  <a:pt x="137" y="559"/>
                </a:lnTo>
                <a:lnTo>
                  <a:pt x="135" y="638"/>
                </a:lnTo>
                <a:lnTo>
                  <a:pt x="682" y="618"/>
                </a:lnTo>
                <a:lnTo>
                  <a:pt x="682" y="618"/>
                </a:lnTo>
                <a:lnTo>
                  <a:pt x="684" y="620"/>
                </a:lnTo>
                <a:lnTo>
                  <a:pt x="684" y="620"/>
                </a:lnTo>
                <a:lnTo>
                  <a:pt x="686" y="624"/>
                </a:lnTo>
                <a:lnTo>
                  <a:pt x="688" y="630"/>
                </a:lnTo>
                <a:lnTo>
                  <a:pt x="688" y="638"/>
                </a:lnTo>
                <a:lnTo>
                  <a:pt x="688" y="638"/>
                </a:lnTo>
                <a:lnTo>
                  <a:pt x="688" y="641"/>
                </a:lnTo>
                <a:lnTo>
                  <a:pt x="688" y="641"/>
                </a:lnTo>
                <a:lnTo>
                  <a:pt x="688" y="641"/>
                </a:lnTo>
                <a:lnTo>
                  <a:pt x="690" y="643"/>
                </a:lnTo>
                <a:lnTo>
                  <a:pt x="694" y="643"/>
                </a:lnTo>
                <a:lnTo>
                  <a:pt x="699" y="641"/>
                </a:lnTo>
                <a:lnTo>
                  <a:pt x="699" y="641"/>
                </a:lnTo>
                <a:lnTo>
                  <a:pt x="701" y="641"/>
                </a:lnTo>
                <a:lnTo>
                  <a:pt x="701" y="641"/>
                </a:lnTo>
                <a:lnTo>
                  <a:pt x="703" y="645"/>
                </a:lnTo>
                <a:lnTo>
                  <a:pt x="705" y="649"/>
                </a:lnTo>
                <a:lnTo>
                  <a:pt x="705" y="653"/>
                </a:lnTo>
                <a:lnTo>
                  <a:pt x="705" y="653"/>
                </a:lnTo>
                <a:lnTo>
                  <a:pt x="701" y="663"/>
                </a:lnTo>
                <a:lnTo>
                  <a:pt x="701" y="663"/>
                </a:lnTo>
                <a:lnTo>
                  <a:pt x="697" y="670"/>
                </a:lnTo>
                <a:lnTo>
                  <a:pt x="697" y="670"/>
                </a:lnTo>
                <a:lnTo>
                  <a:pt x="695" y="674"/>
                </a:lnTo>
                <a:lnTo>
                  <a:pt x="694" y="678"/>
                </a:lnTo>
                <a:lnTo>
                  <a:pt x="688" y="682"/>
                </a:lnTo>
                <a:lnTo>
                  <a:pt x="688" y="682"/>
                </a:lnTo>
                <a:lnTo>
                  <a:pt x="684" y="686"/>
                </a:lnTo>
                <a:lnTo>
                  <a:pt x="684" y="686"/>
                </a:lnTo>
                <a:lnTo>
                  <a:pt x="680" y="690"/>
                </a:lnTo>
                <a:lnTo>
                  <a:pt x="676" y="692"/>
                </a:lnTo>
                <a:lnTo>
                  <a:pt x="676" y="692"/>
                </a:lnTo>
                <a:lnTo>
                  <a:pt x="674" y="693"/>
                </a:lnTo>
                <a:lnTo>
                  <a:pt x="672" y="697"/>
                </a:lnTo>
                <a:lnTo>
                  <a:pt x="669" y="705"/>
                </a:lnTo>
                <a:lnTo>
                  <a:pt x="669" y="705"/>
                </a:lnTo>
                <a:lnTo>
                  <a:pt x="669" y="713"/>
                </a:lnTo>
                <a:lnTo>
                  <a:pt x="669" y="713"/>
                </a:lnTo>
                <a:lnTo>
                  <a:pt x="667" y="720"/>
                </a:lnTo>
                <a:lnTo>
                  <a:pt x="667" y="720"/>
                </a:lnTo>
                <a:lnTo>
                  <a:pt x="665" y="728"/>
                </a:lnTo>
                <a:lnTo>
                  <a:pt x="665" y="728"/>
                </a:lnTo>
                <a:lnTo>
                  <a:pt x="665" y="734"/>
                </a:lnTo>
                <a:lnTo>
                  <a:pt x="665" y="738"/>
                </a:lnTo>
                <a:lnTo>
                  <a:pt x="665" y="738"/>
                </a:lnTo>
                <a:lnTo>
                  <a:pt x="667" y="742"/>
                </a:lnTo>
                <a:lnTo>
                  <a:pt x="667" y="745"/>
                </a:lnTo>
                <a:lnTo>
                  <a:pt x="665" y="753"/>
                </a:lnTo>
                <a:lnTo>
                  <a:pt x="665" y="753"/>
                </a:lnTo>
                <a:lnTo>
                  <a:pt x="665" y="759"/>
                </a:lnTo>
                <a:lnTo>
                  <a:pt x="667" y="767"/>
                </a:lnTo>
                <a:lnTo>
                  <a:pt x="667" y="767"/>
                </a:lnTo>
                <a:lnTo>
                  <a:pt x="670" y="761"/>
                </a:lnTo>
                <a:lnTo>
                  <a:pt x="674" y="753"/>
                </a:lnTo>
                <a:lnTo>
                  <a:pt x="674" y="753"/>
                </a:lnTo>
                <a:lnTo>
                  <a:pt x="674" y="742"/>
                </a:lnTo>
                <a:lnTo>
                  <a:pt x="674" y="728"/>
                </a:lnTo>
                <a:lnTo>
                  <a:pt x="674" y="728"/>
                </a:lnTo>
                <a:lnTo>
                  <a:pt x="674" y="719"/>
                </a:lnTo>
                <a:lnTo>
                  <a:pt x="674" y="715"/>
                </a:lnTo>
                <a:lnTo>
                  <a:pt x="678" y="713"/>
                </a:lnTo>
                <a:lnTo>
                  <a:pt x="678" y="713"/>
                </a:lnTo>
                <a:lnTo>
                  <a:pt x="682" y="709"/>
                </a:lnTo>
                <a:lnTo>
                  <a:pt x="682" y="709"/>
                </a:lnTo>
                <a:lnTo>
                  <a:pt x="688" y="705"/>
                </a:lnTo>
                <a:lnTo>
                  <a:pt x="692" y="705"/>
                </a:lnTo>
                <a:lnTo>
                  <a:pt x="692" y="705"/>
                </a:lnTo>
                <a:lnTo>
                  <a:pt x="755" y="701"/>
                </a:lnTo>
                <a:lnTo>
                  <a:pt x="755" y="701"/>
                </a:lnTo>
                <a:lnTo>
                  <a:pt x="753" y="697"/>
                </a:lnTo>
                <a:lnTo>
                  <a:pt x="753" y="692"/>
                </a:lnTo>
                <a:lnTo>
                  <a:pt x="753" y="692"/>
                </a:lnTo>
                <a:lnTo>
                  <a:pt x="753" y="692"/>
                </a:lnTo>
                <a:lnTo>
                  <a:pt x="753" y="688"/>
                </a:lnTo>
                <a:lnTo>
                  <a:pt x="755" y="684"/>
                </a:lnTo>
                <a:lnTo>
                  <a:pt x="755" y="684"/>
                </a:lnTo>
                <a:lnTo>
                  <a:pt x="759" y="678"/>
                </a:lnTo>
                <a:lnTo>
                  <a:pt x="759" y="678"/>
                </a:lnTo>
                <a:lnTo>
                  <a:pt x="755" y="674"/>
                </a:lnTo>
                <a:lnTo>
                  <a:pt x="755" y="674"/>
                </a:lnTo>
                <a:lnTo>
                  <a:pt x="751" y="670"/>
                </a:lnTo>
                <a:lnTo>
                  <a:pt x="751" y="670"/>
                </a:lnTo>
                <a:lnTo>
                  <a:pt x="749" y="666"/>
                </a:lnTo>
                <a:lnTo>
                  <a:pt x="749" y="666"/>
                </a:lnTo>
                <a:lnTo>
                  <a:pt x="753" y="661"/>
                </a:lnTo>
                <a:lnTo>
                  <a:pt x="759" y="657"/>
                </a:lnTo>
                <a:lnTo>
                  <a:pt x="759" y="657"/>
                </a:lnTo>
                <a:lnTo>
                  <a:pt x="761" y="655"/>
                </a:lnTo>
                <a:lnTo>
                  <a:pt x="761" y="651"/>
                </a:lnTo>
                <a:lnTo>
                  <a:pt x="761" y="651"/>
                </a:lnTo>
                <a:lnTo>
                  <a:pt x="763" y="645"/>
                </a:lnTo>
                <a:lnTo>
                  <a:pt x="767" y="639"/>
                </a:lnTo>
                <a:lnTo>
                  <a:pt x="767" y="639"/>
                </a:lnTo>
                <a:lnTo>
                  <a:pt x="769" y="638"/>
                </a:lnTo>
                <a:lnTo>
                  <a:pt x="769" y="634"/>
                </a:lnTo>
                <a:lnTo>
                  <a:pt x="769" y="634"/>
                </a:lnTo>
                <a:lnTo>
                  <a:pt x="769" y="632"/>
                </a:lnTo>
                <a:lnTo>
                  <a:pt x="771" y="628"/>
                </a:lnTo>
                <a:lnTo>
                  <a:pt x="771" y="628"/>
                </a:lnTo>
                <a:lnTo>
                  <a:pt x="774" y="624"/>
                </a:lnTo>
                <a:lnTo>
                  <a:pt x="778" y="620"/>
                </a:lnTo>
                <a:lnTo>
                  <a:pt x="778" y="620"/>
                </a:lnTo>
                <a:lnTo>
                  <a:pt x="782" y="616"/>
                </a:lnTo>
                <a:lnTo>
                  <a:pt x="782" y="616"/>
                </a:lnTo>
                <a:lnTo>
                  <a:pt x="786" y="613"/>
                </a:lnTo>
                <a:lnTo>
                  <a:pt x="786" y="613"/>
                </a:lnTo>
                <a:lnTo>
                  <a:pt x="790" y="607"/>
                </a:lnTo>
                <a:lnTo>
                  <a:pt x="790" y="607"/>
                </a:lnTo>
                <a:lnTo>
                  <a:pt x="796" y="605"/>
                </a:lnTo>
                <a:lnTo>
                  <a:pt x="799" y="605"/>
                </a:lnTo>
                <a:lnTo>
                  <a:pt x="799" y="605"/>
                </a:lnTo>
                <a:lnTo>
                  <a:pt x="803" y="605"/>
                </a:lnTo>
                <a:lnTo>
                  <a:pt x="803" y="605"/>
                </a:lnTo>
                <a:lnTo>
                  <a:pt x="807" y="603"/>
                </a:lnTo>
                <a:lnTo>
                  <a:pt x="809" y="601"/>
                </a:lnTo>
                <a:lnTo>
                  <a:pt x="809" y="601"/>
                </a:lnTo>
                <a:lnTo>
                  <a:pt x="811" y="599"/>
                </a:lnTo>
                <a:lnTo>
                  <a:pt x="811" y="599"/>
                </a:lnTo>
                <a:lnTo>
                  <a:pt x="813" y="595"/>
                </a:lnTo>
                <a:lnTo>
                  <a:pt x="813" y="595"/>
                </a:lnTo>
                <a:lnTo>
                  <a:pt x="815" y="591"/>
                </a:lnTo>
                <a:lnTo>
                  <a:pt x="817" y="589"/>
                </a:lnTo>
                <a:lnTo>
                  <a:pt x="817" y="589"/>
                </a:lnTo>
                <a:lnTo>
                  <a:pt x="819" y="587"/>
                </a:lnTo>
                <a:lnTo>
                  <a:pt x="819" y="584"/>
                </a:lnTo>
                <a:lnTo>
                  <a:pt x="819" y="584"/>
                </a:lnTo>
                <a:lnTo>
                  <a:pt x="817" y="578"/>
                </a:lnTo>
                <a:lnTo>
                  <a:pt x="819" y="574"/>
                </a:lnTo>
                <a:lnTo>
                  <a:pt x="819" y="574"/>
                </a:lnTo>
                <a:lnTo>
                  <a:pt x="819" y="570"/>
                </a:lnTo>
                <a:lnTo>
                  <a:pt x="819" y="560"/>
                </a:lnTo>
                <a:lnTo>
                  <a:pt x="819" y="560"/>
                </a:lnTo>
                <a:lnTo>
                  <a:pt x="821" y="553"/>
                </a:lnTo>
                <a:lnTo>
                  <a:pt x="823" y="547"/>
                </a:lnTo>
                <a:lnTo>
                  <a:pt x="824" y="547"/>
                </a:lnTo>
                <a:lnTo>
                  <a:pt x="824" y="547"/>
                </a:lnTo>
                <a:lnTo>
                  <a:pt x="824" y="543"/>
                </a:lnTo>
                <a:lnTo>
                  <a:pt x="824" y="543"/>
                </a:lnTo>
                <a:lnTo>
                  <a:pt x="823" y="541"/>
                </a:lnTo>
                <a:lnTo>
                  <a:pt x="821" y="541"/>
                </a:lnTo>
                <a:lnTo>
                  <a:pt x="821" y="541"/>
                </a:lnTo>
                <a:lnTo>
                  <a:pt x="815" y="539"/>
                </a:lnTo>
                <a:lnTo>
                  <a:pt x="815" y="539"/>
                </a:lnTo>
                <a:lnTo>
                  <a:pt x="815" y="539"/>
                </a:lnTo>
                <a:lnTo>
                  <a:pt x="815" y="539"/>
                </a:lnTo>
                <a:lnTo>
                  <a:pt x="815" y="539"/>
                </a:lnTo>
                <a:lnTo>
                  <a:pt x="815" y="539"/>
                </a:lnTo>
                <a:lnTo>
                  <a:pt x="809" y="535"/>
                </a:lnTo>
                <a:lnTo>
                  <a:pt x="809" y="535"/>
                </a:lnTo>
                <a:lnTo>
                  <a:pt x="807" y="534"/>
                </a:lnTo>
                <a:lnTo>
                  <a:pt x="807" y="534"/>
                </a:lnTo>
                <a:lnTo>
                  <a:pt x="803" y="530"/>
                </a:lnTo>
                <a:lnTo>
                  <a:pt x="803" y="530"/>
                </a:lnTo>
                <a:lnTo>
                  <a:pt x="803" y="530"/>
                </a:lnTo>
                <a:lnTo>
                  <a:pt x="803" y="530"/>
                </a:lnTo>
                <a:lnTo>
                  <a:pt x="801" y="534"/>
                </a:lnTo>
                <a:lnTo>
                  <a:pt x="798" y="537"/>
                </a:lnTo>
                <a:lnTo>
                  <a:pt x="798" y="537"/>
                </a:lnTo>
                <a:lnTo>
                  <a:pt x="792" y="539"/>
                </a:lnTo>
                <a:lnTo>
                  <a:pt x="790" y="537"/>
                </a:lnTo>
                <a:lnTo>
                  <a:pt x="786" y="535"/>
                </a:lnTo>
                <a:lnTo>
                  <a:pt x="786" y="535"/>
                </a:lnTo>
                <a:lnTo>
                  <a:pt x="784" y="534"/>
                </a:lnTo>
                <a:lnTo>
                  <a:pt x="784" y="534"/>
                </a:lnTo>
                <a:lnTo>
                  <a:pt x="782" y="530"/>
                </a:lnTo>
                <a:lnTo>
                  <a:pt x="780" y="524"/>
                </a:lnTo>
                <a:lnTo>
                  <a:pt x="780" y="524"/>
                </a:lnTo>
                <a:lnTo>
                  <a:pt x="776" y="518"/>
                </a:lnTo>
                <a:lnTo>
                  <a:pt x="767" y="512"/>
                </a:lnTo>
                <a:lnTo>
                  <a:pt x="767" y="512"/>
                </a:lnTo>
                <a:lnTo>
                  <a:pt x="761" y="507"/>
                </a:lnTo>
                <a:lnTo>
                  <a:pt x="759" y="503"/>
                </a:lnTo>
                <a:lnTo>
                  <a:pt x="757" y="497"/>
                </a:lnTo>
                <a:lnTo>
                  <a:pt x="757" y="493"/>
                </a:lnTo>
                <a:lnTo>
                  <a:pt x="757" y="493"/>
                </a:lnTo>
                <a:lnTo>
                  <a:pt x="761" y="487"/>
                </a:lnTo>
                <a:lnTo>
                  <a:pt x="763" y="481"/>
                </a:lnTo>
                <a:lnTo>
                  <a:pt x="763" y="481"/>
                </a:lnTo>
                <a:lnTo>
                  <a:pt x="767" y="476"/>
                </a:lnTo>
                <a:lnTo>
                  <a:pt x="767" y="476"/>
                </a:lnTo>
                <a:lnTo>
                  <a:pt x="767" y="474"/>
                </a:lnTo>
                <a:lnTo>
                  <a:pt x="765" y="470"/>
                </a:lnTo>
                <a:lnTo>
                  <a:pt x="757" y="464"/>
                </a:lnTo>
                <a:lnTo>
                  <a:pt x="757" y="464"/>
                </a:lnTo>
                <a:lnTo>
                  <a:pt x="755" y="460"/>
                </a:lnTo>
                <a:lnTo>
                  <a:pt x="753" y="456"/>
                </a:lnTo>
                <a:lnTo>
                  <a:pt x="751" y="447"/>
                </a:lnTo>
                <a:lnTo>
                  <a:pt x="751" y="447"/>
                </a:lnTo>
                <a:lnTo>
                  <a:pt x="753" y="445"/>
                </a:lnTo>
                <a:lnTo>
                  <a:pt x="753" y="445"/>
                </a:lnTo>
                <a:lnTo>
                  <a:pt x="753" y="437"/>
                </a:lnTo>
                <a:lnTo>
                  <a:pt x="753" y="437"/>
                </a:lnTo>
                <a:lnTo>
                  <a:pt x="751" y="431"/>
                </a:lnTo>
                <a:lnTo>
                  <a:pt x="747" y="428"/>
                </a:lnTo>
                <a:lnTo>
                  <a:pt x="747" y="428"/>
                </a:lnTo>
                <a:lnTo>
                  <a:pt x="746" y="424"/>
                </a:lnTo>
                <a:lnTo>
                  <a:pt x="746" y="424"/>
                </a:lnTo>
                <a:lnTo>
                  <a:pt x="730" y="414"/>
                </a:lnTo>
                <a:lnTo>
                  <a:pt x="713" y="402"/>
                </a:lnTo>
                <a:lnTo>
                  <a:pt x="713" y="402"/>
                </a:lnTo>
                <a:lnTo>
                  <a:pt x="695" y="391"/>
                </a:lnTo>
                <a:lnTo>
                  <a:pt x="688" y="387"/>
                </a:lnTo>
                <a:lnTo>
                  <a:pt x="682" y="381"/>
                </a:lnTo>
                <a:lnTo>
                  <a:pt x="682" y="381"/>
                </a:lnTo>
                <a:lnTo>
                  <a:pt x="674" y="374"/>
                </a:lnTo>
                <a:lnTo>
                  <a:pt x="667" y="370"/>
                </a:lnTo>
                <a:lnTo>
                  <a:pt x="667" y="370"/>
                </a:lnTo>
                <a:lnTo>
                  <a:pt x="661" y="368"/>
                </a:lnTo>
                <a:lnTo>
                  <a:pt x="655" y="362"/>
                </a:lnTo>
                <a:lnTo>
                  <a:pt x="645" y="354"/>
                </a:lnTo>
                <a:lnTo>
                  <a:pt x="645" y="354"/>
                </a:lnTo>
                <a:lnTo>
                  <a:pt x="643" y="350"/>
                </a:lnTo>
                <a:lnTo>
                  <a:pt x="642" y="347"/>
                </a:lnTo>
                <a:lnTo>
                  <a:pt x="642" y="347"/>
                </a:lnTo>
                <a:lnTo>
                  <a:pt x="643" y="339"/>
                </a:lnTo>
                <a:lnTo>
                  <a:pt x="649" y="335"/>
                </a:lnTo>
                <a:lnTo>
                  <a:pt x="649" y="335"/>
                </a:lnTo>
                <a:lnTo>
                  <a:pt x="655" y="327"/>
                </a:lnTo>
                <a:lnTo>
                  <a:pt x="659" y="318"/>
                </a:lnTo>
                <a:lnTo>
                  <a:pt x="661" y="316"/>
                </a:lnTo>
                <a:lnTo>
                  <a:pt x="661" y="316"/>
                </a:lnTo>
                <a:lnTo>
                  <a:pt x="663" y="308"/>
                </a:lnTo>
                <a:lnTo>
                  <a:pt x="663" y="308"/>
                </a:lnTo>
                <a:lnTo>
                  <a:pt x="667" y="298"/>
                </a:lnTo>
                <a:lnTo>
                  <a:pt x="667" y="298"/>
                </a:lnTo>
                <a:lnTo>
                  <a:pt x="669" y="293"/>
                </a:lnTo>
                <a:lnTo>
                  <a:pt x="669" y="287"/>
                </a:lnTo>
                <a:lnTo>
                  <a:pt x="669" y="287"/>
                </a:lnTo>
                <a:lnTo>
                  <a:pt x="669" y="277"/>
                </a:lnTo>
                <a:lnTo>
                  <a:pt x="669" y="277"/>
                </a:lnTo>
                <a:lnTo>
                  <a:pt x="672" y="268"/>
                </a:lnTo>
                <a:lnTo>
                  <a:pt x="674" y="262"/>
                </a:lnTo>
                <a:lnTo>
                  <a:pt x="674" y="262"/>
                </a:lnTo>
                <a:lnTo>
                  <a:pt x="676" y="260"/>
                </a:lnTo>
                <a:lnTo>
                  <a:pt x="676" y="260"/>
                </a:lnTo>
                <a:lnTo>
                  <a:pt x="674" y="254"/>
                </a:lnTo>
                <a:lnTo>
                  <a:pt x="674" y="254"/>
                </a:lnTo>
                <a:lnTo>
                  <a:pt x="672" y="252"/>
                </a:lnTo>
                <a:lnTo>
                  <a:pt x="669" y="252"/>
                </a:lnTo>
                <a:lnTo>
                  <a:pt x="669" y="252"/>
                </a:lnTo>
                <a:lnTo>
                  <a:pt x="665" y="250"/>
                </a:lnTo>
                <a:lnTo>
                  <a:pt x="659" y="248"/>
                </a:lnTo>
                <a:lnTo>
                  <a:pt x="651" y="243"/>
                </a:lnTo>
                <a:lnTo>
                  <a:pt x="651" y="243"/>
                </a:lnTo>
                <a:lnTo>
                  <a:pt x="647" y="241"/>
                </a:lnTo>
                <a:lnTo>
                  <a:pt x="642" y="239"/>
                </a:lnTo>
                <a:lnTo>
                  <a:pt x="642" y="239"/>
                </a:lnTo>
                <a:lnTo>
                  <a:pt x="636" y="241"/>
                </a:lnTo>
                <a:lnTo>
                  <a:pt x="632" y="246"/>
                </a:lnTo>
                <a:lnTo>
                  <a:pt x="632" y="246"/>
                </a:lnTo>
                <a:lnTo>
                  <a:pt x="626" y="250"/>
                </a:lnTo>
                <a:lnTo>
                  <a:pt x="626" y="250"/>
                </a:lnTo>
                <a:lnTo>
                  <a:pt x="620" y="254"/>
                </a:lnTo>
                <a:lnTo>
                  <a:pt x="617" y="252"/>
                </a:lnTo>
                <a:lnTo>
                  <a:pt x="609" y="248"/>
                </a:lnTo>
                <a:lnTo>
                  <a:pt x="609" y="248"/>
                </a:lnTo>
                <a:lnTo>
                  <a:pt x="607" y="246"/>
                </a:lnTo>
                <a:lnTo>
                  <a:pt x="605" y="243"/>
                </a:lnTo>
                <a:lnTo>
                  <a:pt x="607" y="233"/>
                </a:lnTo>
                <a:lnTo>
                  <a:pt x="607" y="233"/>
                </a:lnTo>
                <a:lnTo>
                  <a:pt x="607" y="227"/>
                </a:lnTo>
                <a:lnTo>
                  <a:pt x="605" y="223"/>
                </a:lnTo>
                <a:lnTo>
                  <a:pt x="605" y="223"/>
                </a:lnTo>
                <a:lnTo>
                  <a:pt x="601" y="219"/>
                </a:lnTo>
                <a:lnTo>
                  <a:pt x="601" y="219"/>
                </a:lnTo>
                <a:lnTo>
                  <a:pt x="595" y="214"/>
                </a:lnTo>
                <a:lnTo>
                  <a:pt x="595" y="208"/>
                </a:lnTo>
                <a:lnTo>
                  <a:pt x="595" y="208"/>
                </a:lnTo>
                <a:lnTo>
                  <a:pt x="593" y="198"/>
                </a:lnTo>
                <a:lnTo>
                  <a:pt x="593" y="198"/>
                </a:lnTo>
                <a:lnTo>
                  <a:pt x="590" y="191"/>
                </a:lnTo>
                <a:lnTo>
                  <a:pt x="584" y="187"/>
                </a:lnTo>
                <a:lnTo>
                  <a:pt x="580" y="185"/>
                </a:lnTo>
                <a:lnTo>
                  <a:pt x="576" y="183"/>
                </a:lnTo>
                <a:lnTo>
                  <a:pt x="576" y="183"/>
                </a:lnTo>
                <a:lnTo>
                  <a:pt x="572" y="183"/>
                </a:lnTo>
                <a:lnTo>
                  <a:pt x="566" y="181"/>
                </a:lnTo>
                <a:lnTo>
                  <a:pt x="563" y="177"/>
                </a:lnTo>
                <a:lnTo>
                  <a:pt x="559" y="169"/>
                </a:lnTo>
                <a:lnTo>
                  <a:pt x="559" y="169"/>
                </a:lnTo>
                <a:lnTo>
                  <a:pt x="555" y="162"/>
                </a:lnTo>
                <a:lnTo>
                  <a:pt x="553" y="156"/>
                </a:lnTo>
                <a:lnTo>
                  <a:pt x="549" y="154"/>
                </a:lnTo>
                <a:lnTo>
                  <a:pt x="547" y="152"/>
                </a:lnTo>
                <a:lnTo>
                  <a:pt x="547" y="152"/>
                </a:lnTo>
                <a:lnTo>
                  <a:pt x="547" y="152"/>
                </a:lnTo>
                <a:lnTo>
                  <a:pt x="547" y="152"/>
                </a:lnTo>
                <a:lnTo>
                  <a:pt x="541" y="150"/>
                </a:lnTo>
                <a:lnTo>
                  <a:pt x="532" y="144"/>
                </a:lnTo>
                <a:lnTo>
                  <a:pt x="522" y="135"/>
                </a:lnTo>
                <a:lnTo>
                  <a:pt x="522" y="135"/>
                </a:lnTo>
                <a:lnTo>
                  <a:pt x="516" y="127"/>
                </a:lnTo>
                <a:lnTo>
                  <a:pt x="507" y="115"/>
                </a:lnTo>
                <a:lnTo>
                  <a:pt x="507" y="115"/>
                </a:lnTo>
                <a:lnTo>
                  <a:pt x="505" y="111"/>
                </a:lnTo>
                <a:lnTo>
                  <a:pt x="505" y="108"/>
                </a:lnTo>
                <a:lnTo>
                  <a:pt x="509" y="102"/>
                </a:lnTo>
                <a:lnTo>
                  <a:pt x="509" y="102"/>
                </a:lnTo>
                <a:lnTo>
                  <a:pt x="511" y="96"/>
                </a:lnTo>
                <a:lnTo>
                  <a:pt x="511" y="96"/>
                </a:lnTo>
                <a:lnTo>
                  <a:pt x="511" y="92"/>
                </a:lnTo>
                <a:lnTo>
                  <a:pt x="507" y="88"/>
                </a:lnTo>
                <a:lnTo>
                  <a:pt x="507" y="88"/>
                </a:lnTo>
                <a:lnTo>
                  <a:pt x="501" y="83"/>
                </a:lnTo>
                <a:lnTo>
                  <a:pt x="501" y="83"/>
                </a:lnTo>
                <a:lnTo>
                  <a:pt x="497" y="77"/>
                </a:lnTo>
                <a:lnTo>
                  <a:pt x="495" y="73"/>
                </a:lnTo>
                <a:lnTo>
                  <a:pt x="495" y="67"/>
                </a:lnTo>
                <a:lnTo>
                  <a:pt x="495" y="67"/>
                </a:lnTo>
                <a:lnTo>
                  <a:pt x="495" y="65"/>
                </a:lnTo>
                <a:lnTo>
                  <a:pt x="495" y="65"/>
                </a:lnTo>
                <a:lnTo>
                  <a:pt x="493" y="58"/>
                </a:lnTo>
                <a:lnTo>
                  <a:pt x="491" y="54"/>
                </a:lnTo>
                <a:lnTo>
                  <a:pt x="491" y="54"/>
                </a:lnTo>
                <a:lnTo>
                  <a:pt x="491" y="50"/>
                </a:lnTo>
                <a:lnTo>
                  <a:pt x="489" y="46"/>
                </a:lnTo>
                <a:lnTo>
                  <a:pt x="491" y="38"/>
                </a:lnTo>
                <a:lnTo>
                  <a:pt x="491" y="38"/>
                </a:lnTo>
                <a:lnTo>
                  <a:pt x="493" y="32"/>
                </a:lnTo>
                <a:lnTo>
                  <a:pt x="497" y="31"/>
                </a:lnTo>
                <a:lnTo>
                  <a:pt x="497" y="31"/>
                </a:lnTo>
                <a:close/>
              </a:path>
            </a:pathLst>
          </a:custGeom>
          <a:solidFill>
            <a:srgbClr val="425A5F"/>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63" name="Freeform 107">
            <a:extLst>
              <a:ext uri="{FF2B5EF4-FFF2-40B4-BE49-F238E27FC236}">
                <a16:creationId xmlns:a16="http://schemas.microsoft.com/office/drawing/2014/main" id="{EDC914EC-037D-322D-CCE5-DD9A356E2DD7}"/>
              </a:ext>
            </a:extLst>
          </p:cNvPr>
          <p:cNvSpPr>
            <a:spLocks/>
          </p:cNvSpPr>
          <p:nvPr/>
        </p:nvSpPr>
        <p:spPr bwMode="auto">
          <a:xfrm>
            <a:off x="9878919" y="3805260"/>
            <a:ext cx="839147" cy="282111"/>
          </a:xfrm>
          <a:custGeom>
            <a:avLst/>
            <a:gdLst>
              <a:gd name="T0" fmla="*/ 814 w 1066"/>
              <a:gd name="T1" fmla="*/ 199 h 351"/>
              <a:gd name="T2" fmla="*/ 843 w 1066"/>
              <a:gd name="T3" fmla="*/ 189 h 351"/>
              <a:gd name="T4" fmla="*/ 857 w 1066"/>
              <a:gd name="T5" fmla="*/ 185 h 351"/>
              <a:gd name="T6" fmla="*/ 874 w 1066"/>
              <a:gd name="T7" fmla="*/ 172 h 351"/>
              <a:gd name="T8" fmla="*/ 893 w 1066"/>
              <a:gd name="T9" fmla="*/ 154 h 351"/>
              <a:gd name="T10" fmla="*/ 901 w 1066"/>
              <a:gd name="T11" fmla="*/ 143 h 351"/>
              <a:gd name="T12" fmla="*/ 905 w 1066"/>
              <a:gd name="T13" fmla="*/ 135 h 351"/>
              <a:gd name="T14" fmla="*/ 914 w 1066"/>
              <a:gd name="T15" fmla="*/ 125 h 351"/>
              <a:gd name="T16" fmla="*/ 928 w 1066"/>
              <a:gd name="T17" fmla="*/ 116 h 351"/>
              <a:gd name="T18" fmla="*/ 934 w 1066"/>
              <a:gd name="T19" fmla="*/ 108 h 351"/>
              <a:gd name="T20" fmla="*/ 951 w 1066"/>
              <a:gd name="T21" fmla="*/ 99 h 351"/>
              <a:gd name="T22" fmla="*/ 964 w 1066"/>
              <a:gd name="T23" fmla="*/ 104 h 351"/>
              <a:gd name="T24" fmla="*/ 978 w 1066"/>
              <a:gd name="T25" fmla="*/ 95 h 351"/>
              <a:gd name="T26" fmla="*/ 1016 w 1066"/>
              <a:gd name="T27" fmla="*/ 73 h 351"/>
              <a:gd name="T28" fmla="*/ 1034 w 1066"/>
              <a:gd name="T29" fmla="*/ 68 h 351"/>
              <a:gd name="T30" fmla="*/ 1038 w 1066"/>
              <a:gd name="T31" fmla="*/ 62 h 351"/>
              <a:gd name="T32" fmla="*/ 1057 w 1066"/>
              <a:gd name="T33" fmla="*/ 31 h 351"/>
              <a:gd name="T34" fmla="*/ 1066 w 1066"/>
              <a:gd name="T35" fmla="*/ 6 h 351"/>
              <a:gd name="T36" fmla="*/ 296 w 1066"/>
              <a:gd name="T37" fmla="*/ 72 h 351"/>
              <a:gd name="T38" fmla="*/ 288 w 1066"/>
              <a:gd name="T39" fmla="*/ 66 h 351"/>
              <a:gd name="T40" fmla="*/ 267 w 1066"/>
              <a:gd name="T41" fmla="*/ 66 h 351"/>
              <a:gd name="T42" fmla="*/ 263 w 1066"/>
              <a:gd name="T43" fmla="*/ 99 h 351"/>
              <a:gd name="T44" fmla="*/ 261 w 1066"/>
              <a:gd name="T45" fmla="*/ 100 h 351"/>
              <a:gd name="T46" fmla="*/ 86 w 1066"/>
              <a:gd name="T47" fmla="*/ 110 h 351"/>
              <a:gd name="T48" fmla="*/ 78 w 1066"/>
              <a:gd name="T49" fmla="*/ 122 h 351"/>
              <a:gd name="T50" fmla="*/ 73 w 1066"/>
              <a:gd name="T51" fmla="*/ 133 h 351"/>
              <a:gd name="T52" fmla="*/ 67 w 1066"/>
              <a:gd name="T53" fmla="*/ 147 h 351"/>
              <a:gd name="T54" fmla="*/ 59 w 1066"/>
              <a:gd name="T55" fmla="*/ 154 h 351"/>
              <a:gd name="T56" fmla="*/ 63 w 1066"/>
              <a:gd name="T57" fmla="*/ 158 h 351"/>
              <a:gd name="T58" fmla="*/ 65 w 1066"/>
              <a:gd name="T59" fmla="*/ 172 h 351"/>
              <a:gd name="T60" fmla="*/ 63 w 1066"/>
              <a:gd name="T61" fmla="*/ 178 h 351"/>
              <a:gd name="T62" fmla="*/ 65 w 1066"/>
              <a:gd name="T63" fmla="*/ 187 h 351"/>
              <a:gd name="T64" fmla="*/ 65 w 1066"/>
              <a:gd name="T65" fmla="*/ 199 h 351"/>
              <a:gd name="T66" fmla="*/ 57 w 1066"/>
              <a:gd name="T67" fmla="*/ 212 h 351"/>
              <a:gd name="T68" fmla="*/ 48 w 1066"/>
              <a:gd name="T69" fmla="*/ 214 h 351"/>
              <a:gd name="T70" fmla="*/ 38 w 1066"/>
              <a:gd name="T71" fmla="*/ 224 h 351"/>
              <a:gd name="T72" fmla="*/ 40 w 1066"/>
              <a:gd name="T73" fmla="*/ 231 h 351"/>
              <a:gd name="T74" fmla="*/ 48 w 1066"/>
              <a:gd name="T75" fmla="*/ 247 h 351"/>
              <a:gd name="T76" fmla="*/ 38 w 1066"/>
              <a:gd name="T77" fmla="*/ 260 h 351"/>
              <a:gd name="T78" fmla="*/ 26 w 1066"/>
              <a:gd name="T79" fmla="*/ 258 h 351"/>
              <a:gd name="T80" fmla="*/ 21 w 1066"/>
              <a:gd name="T81" fmla="*/ 260 h 351"/>
              <a:gd name="T82" fmla="*/ 25 w 1066"/>
              <a:gd name="T83" fmla="*/ 276 h 351"/>
              <a:gd name="T84" fmla="*/ 25 w 1066"/>
              <a:gd name="T85" fmla="*/ 285 h 351"/>
              <a:gd name="T86" fmla="*/ 15 w 1066"/>
              <a:gd name="T87" fmla="*/ 295 h 351"/>
              <a:gd name="T88" fmla="*/ 15 w 1066"/>
              <a:gd name="T89" fmla="*/ 307 h 351"/>
              <a:gd name="T90" fmla="*/ 19 w 1066"/>
              <a:gd name="T91" fmla="*/ 328 h 351"/>
              <a:gd name="T92" fmla="*/ 11 w 1066"/>
              <a:gd name="T93" fmla="*/ 337 h 351"/>
              <a:gd name="T94" fmla="*/ 273 w 1066"/>
              <a:gd name="T95" fmla="*/ 337 h 351"/>
              <a:gd name="T96" fmla="*/ 273 w 1066"/>
              <a:gd name="T97" fmla="*/ 337 h 351"/>
              <a:gd name="T98" fmla="*/ 760 w 1066"/>
              <a:gd name="T99" fmla="*/ 295 h 351"/>
              <a:gd name="T100" fmla="*/ 758 w 1066"/>
              <a:gd name="T101" fmla="*/ 270 h 351"/>
              <a:gd name="T102" fmla="*/ 760 w 1066"/>
              <a:gd name="T103" fmla="*/ 251 h 351"/>
              <a:gd name="T104" fmla="*/ 770 w 1066"/>
              <a:gd name="T105" fmla="*/ 249 h 351"/>
              <a:gd name="T106" fmla="*/ 789 w 1066"/>
              <a:gd name="T107" fmla="*/ 243 h 351"/>
              <a:gd name="T108" fmla="*/ 793 w 1066"/>
              <a:gd name="T109" fmla="*/ 230 h 351"/>
              <a:gd name="T110" fmla="*/ 799 w 1066"/>
              <a:gd name="T111" fmla="*/ 20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66" h="351">
                <a:moveTo>
                  <a:pt x="808" y="201"/>
                </a:moveTo>
                <a:lnTo>
                  <a:pt x="808" y="201"/>
                </a:lnTo>
                <a:lnTo>
                  <a:pt x="812" y="201"/>
                </a:lnTo>
                <a:lnTo>
                  <a:pt x="814" y="199"/>
                </a:lnTo>
                <a:lnTo>
                  <a:pt x="814" y="199"/>
                </a:lnTo>
                <a:lnTo>
                  <a:pt x="831" y="195"/>
                </a:lnTo>
                <a:lnTo>
                  <a:pt x="831" y="195"/>
                </a:lnTo>
                <a:lnTo>
                  <a:pt x="843" y="189"/>
                </a:lnTo>
                <a:lnTo>
                  <a:pt x="843" y="189"/>
                </a:lnTo>
                <a:lnTo>
                  <a:pt x="849" y="187"/>
                </a:lnTo>
                <a:lnTo>
                  <a:pt x="857" y="185"/>
                </a:lnTo>
                <a:lnTo>
                  <a:pt x="857" y="185"/>
                </a:lnTo>
                <a:lnTo>
                  <a:pt x="864" y="181"/>
                </a:lnTo>
                <a:lnTo>
                  <a:pt x="870" y="178"/>
                </a:lnTo>
                <a:lnTo>
                  <a:pt x="870" y="178"/>
                </a:lnTo>
                <a:lnTo>
                  <a:pt x="874" y="172"/>
                </a:lnTo>
                <a:lnTo>
                  <a:pt x="874" y="172"/>
                </a:lnTo>
                <a:lnTo>
                  <a:pt x="880" y="168"/>
                </a:lnTo>
                <a:lnTo>
                  <a:pt x="880" y="168"/>
                </a:lnTo>
                <a:lnTo>
                  <a:pt x="893" y="154"/>
                </a:lnTo>
                <a:lnTo>
                  <a:pt x="893" y="154"/>
                </a:lnTo>
                <a:lnTo>
                  <a:pt x="897" y="151"/>
                </a:lnTo>
                <a:lnTo>
                  <a:pt x="901" y="143"/>
                </a:lnTo>
                <a:lnTo>
                  <a:pt x="901" y="143"/>
                </a:lnTo>
                <a:lnTo>
                  <a:pt x="903" y="139"/>
                </a:lnTo>
                <a:lnTo>
                  <a:pt x="903" y="139"/>
                </a:lnTo>
                <a:lnTo>
                  <a:pt x="905" y="135"/>
                </a:lnTo>
                <a:lnTo>
                  <a:pt x="905" y="135"/>
                </a:lnTo>
                <a:lnTo>
                  <a:pt x="909" y="129"/>
                </a:lnTo>
                <a:lnTo>
                  <a:pt x="910" y="127"/>
                </a:lnTo>
                <a:lnTo>
                  <a:pt x="914" y="125"/>
                </a:lnTo>
                <a:lnTo>
                  <a:pt x="914" y="125"/>
                </a:lnTo>
                <a:lnTo>
                  <a:pt x="920" y="122"/>
                </a:lnTo>
                <a:lnTo>
                  <a:pt x="926" y="118"/>
                </a:lnTo>
                <a:lnTo>
                  <a:pt x="926" y="118"/>
                </a:lnTo>
                <a:lnTo>
                  <a:pt x="928" y="116"/>
                </a:lnTo>
                <a:lnTo>
                  <a:pt x="928" y="116"/>
                </a:lnTo>
                <a:lnTo>
                  <a:pt x="930" y="114"/>
                </a:lnTo>
                <a:lnTo>
                  <a:pt x="930" y="114"/>
                </a:lnTo>
                <a:lnTo>
                  <a:pt x="934" y="108"/>
                </a:lnTo>
                <a:lnTo>
                  <a:pt x="941" y="102"/>
                </a:lnTo>
                <a:lnTo>
                  <a:pt x="941" y="102"/>
                </a:lnTo>
                <a:lnTo>
                  <a:pt x="945" y="100"/>
                </a:lnTo>
                <a:lnTo>
                  <a:pt x="951" y="99"/>
                </a:lnTo>
                <a:lnTo>
                  <a:pt x="957" y="100"/>
                </a:lnTo>
                <a:lnTo>
                  <a:pt x="962" y="102"/>
                </a:lnTo>
                <a:lnTo>
                  <a:pt x="962" y="102"/>
                </a:lnTo>
                <a:lnTo>
                  <a:pt x="964" y="104"/>
                </a:lnTo>
                <a:lnTo>
                  <a:pt x="968" y="104"/>
                </a:lnTo>
                <a:lnTo>
                  <a:pt x="974" y="102"/>
                </a:lnTo>
                <a:lnTo>
                  <a:pt x="978" y="95"/>
                </a:lnTo>
                <a:lnTo>
                  <a:pt x="978" y="95"/>
                </a:lnTo>
                <a:lnTo>
                  <a:pt x="986" y="87"/>
                </a:lnTo>
                <a:lnTo>
                  <a:pt x="993" y="79"/>
                </a:lnTo>
                <a:lnTo>
                  <a:pt x="1003" y="75"/>
                </a:lnTo>
                <a:lnTo>
                  <a:pt x="1016" y="73"/>
                </a:lnTo>
                <a:lnTo>
                  <a:pt x="1016" y="73"/>
                </a:lnTo>
                <a:lnTo>
                  <a:pt x="1026" y="72"/>
                </a:lnTo>
                <a:lnTo>
                  <a:pt x="1032" y="72"/>
                </a:lnTo>
                <a:lnTo>
                  <a:pt x="1034" y="68"/>
                </a:lnTo>
                <a:lnTo>
                  <a:pt x="1036" y="64"/>
                </a:lnTo>
                <a:lnTo>
                  <a:pt x="1036" y="64"/>
                </a:lnTo>
                <a:lnTo>
                  <a:pt x="1038" y="62"/>
                </a:lnTo>
                <a:lnTo>
                  <a:pt x="1038" y="62"/>
                </a:lnTo>
                <a:lnTo>
                  <a:pt x="1039" y="58"/>
                </a:lnTo>
                <a:lnTo>
                  <a:pt x="1039" y="58"/>
                </a:lnTo>
                <a:lnTo>
                  <a:pt x="1045" y="46"/>
                </a:lnTo>
                <a:lnTo>
                  <a:pt x="1057" y="31"/>
                </a:lnTo>
                <a:lnTo>
                  <a:pt x="1057" y="31"/>
                </a:lnTo>
                <a:lnTo>
                  <a:pt x="1063" y="23"/>
                </a:lnTo>
                <a:lnTo>
                  <a:pt x="1066" y="14"/>
                </a:lnTo>
                <a:lnTo>
                  <a:pt x="1066" y="6"/>
                </a:lnTo>
                <a:lnTo>
                  <a:pt x="1066" y="0"/>
                </a:lnTo>
                <a:lnTo>
                  <a:pt x="1066" y="0"/>
                </a:lnTo>
                <a:lnTo>
                  <a:pt x="296" y="72"/>
                </a:lnTo>
                <a:lnTo>
                  <a:pt x="296" y="72"/>
                </a:lnTo>
                <a:lnTo>
                  <a:pt x="296" y="72"/>
                </a:lnTo>
                <a:lnTo>
                  <a:pt x="292" y="70"/>
                </a:lnTo>
                <a:lnTo>
                  <a:pt x="288" y="66"/>
                </a:lnTo>
                <a:lnTo>
                  <a:pt x="288" y="66"/>
                </a:lnTo>
                <a:lnTo>
                  <a:pt x="286" y="64"/>
                </a:lnTo>
                <a:lnTo>
                  <a:pt x="286" y="64"/>
                </a:lnTo>
                <a:lnTo>
                  <a:pt x="267" y="66"/>
                </a:lnTo>
                <a:lnTo>
                  <a:pt x="267" y="66"/>
                </a:lnTo>
                <a:lnTo>
                  <a:pt x="261" y="66"/>
                </a:lnTo>
                <a:lnTo>
                  <a:pt x="261" y="66"/>
                </a:lnTo>
                <a:lnTo>
                  <a:pt x="261" y="79"/>
                </a:lnTo>
                <a:lnTo>
                  <a:pt x="263" y="99"/>
                </a:lnTo>
                <a:lnTo>
                  <a:pt x="263" y="99"/>
                </a:lnTo>
                <a:lnTo>
                  <a:pt x="263" y="100"/>
                </a:lnTo>
                <a:lnTo>
                  <a:pt x="263" y="100"/>
                </a:lnTo>
                <a:lnTo>
                  <a:pt x="261" y="100"/>
                </a:lnTo>
                <a:lnTo>
                  <a:pt x="90" y="106"/>
                </a:lnTo>
                <a:lnTo>
                  <a:pt x="90" y="106"/>
                </a:lnTo>
                <a:lnTo>
                  <a:pt x="86" y="110"/>
                </a:lnTo>
                <a:lnTo>
                  <a:pt x="86" y="110"/>
                </a:lnTo>
                <a:lnTo>
                  <a:pt x="80" y="116"/>
                </a:lnTo>
                <a:lnTo>
                  <a:pt x="80" y="116"/>
                </a:lnTo>
                <a:lnTo>
                  <a:pt x="78" y="122"/>
                </a:lnTo>
                <a:lnTo>
                  <a:pt x="78" y="122"/>
                </a:lnTo>
                <a:lnTo>
                  <a:pt x="78" y="125"/>
                </a:lnTo>
                <a:lnTo>
                  <a:pt x="75" y="129"/>
                </a:lnTo>
                <a:lnTo>
                  <a:pt x="75" y="129"/>
                </a:lnTo>
                <a:lnTo>
                  <a:pt x="73" y="133"/>
                </a:lnTo>
                <a:lnTo>
                  <a:pt x="71" y="137"/>
                </a:lnTo>
                <a:lnTo>
                  <a:pt x="71" y="137"/>
                </a:lnTo>
                <a:lnTo>
                  <a:pt x="69" y="143"/>
                </a:lnTo>
                <a:lnTo>
                  <a:pt x="67" y="147"/>
                </a:lnTo>
                <a:lnTo>
                  <a:pt x="67" y="147"/>
                </a:lnTo>
                <a:lnTo>
                  <a:pt x="63" y="149"/>
                </a:lnTo>
                <a:lnTo>
                  <a:pt x="59" y="154"/>
                </a:lnTo>
                <a:lnTo>
                  <a:pt x="59" y="154"/>
                </a:lnTo>
                <a:lnTo>
                  <a:pt x="59" y="154"/>
                </a:lnTo>
                <a:lnTo>
                  <a:pt x="59" y="154"/>
                </a:lnTo>
                <a:lnTo>
                  <a:pt x="63" y="158"/>
                </a:lnTo>
                <a:lnTo>
                  <a:pt x="63" y="158"/>
                </a:lnTo>
                <a:lnTo>
                  <a:pt x="67" y="162"/>
                </a:lnTo>
                <a:lnTo>
                  <a:pt x="67" y="162"/>
                </a:lnTo>
                <a:lnTo>
                  <a:pt x="67" y="166"/>
                </a:lnTo>
                <a:lnTo>
                  <a:pt x="65" y="172"/>
                </a:lnTo>
                <a:lnTo>
                  <a:pt x="65" y="172"/>
                </a:lnTo>
                <a:lnTo>
                  <a:pt x="63" y="178"/>
                </a:lnTo>
                <a:lnTo>
                  <a:pt x="63" y="178"/>
                </a:lnTo>
                <a:lnTo>
                  <a:pt x="63" y="178"/>
                </a:lnTo>
                <a:lnTo>
                  <a:pt x="63" y="181"/>
                </a:lnTo>
                <a:lnTo>
                  <a:pt x="63" y="187"/>
                </a:lnTo>
                <a:lnTo>
                  <a:pt x="65" y="187"/>
                </a:lnTo>
                <a:lnTo>
                  <a:pt x="65" y="187"/>
                </a:lnTo>
                <a:lnTo>
                  <a:pt x="67" y="193"/>
                </a:lnTo>
                <a:lnTo>
                  <a:pt x="67" y="197"/>
                </a:lnTo>
                <a:lnTo>
                  <a:pt x="65" y="199"/>
                </a:lnTo>
                <a:lnTo>
                  <a:pt x="65" y="199"/>
                </a:lnTo>
                <a:lnTo>
                  <a:pt x="63" y="203"/>
                </a:lnTo>
                <a:lnTo>
                  <a:pt x="63" y="203"/>
                </a:lnTo>
                <a:lnTo>
                  <a:pt x="59" y="208"/>
                </a:lnTo>
                <a:lnTo>
                  <a:pt x="57" y="212"/>
                </a:lnTo>
                <a:lnTo>
                  <a:pt x="53" y="214"/>
                </a:lnTo>
                <a:lnTo>
                  <a:pt x="53" y="214"/>
                </a:lnTo>
                <a:lnTo>
                  <a:pt x="48" y="214"/>
                </a:lnTo>
                <a:lnTo>
                  <a:pt x="48" y="214"/>
                </a:lnTo>
                <a:lnTo>
                  <a:pt x="42" y="218"/>
                </a:lnTo>
                <a:lnTo>
                  <a:pt x="38" y="220"/>
                </a:lnTo>
                <a:lnTo>
                  <a:pt x="38" y="220"/>
                </a:lnTo>
                <a:lnTo>
                  <a:pt x="38" y="224"/>
                </a:lnTo>
                <a:lnTo>
                  <a:pt x="38" y="224"/>
                </a:lnTo>
                <a:lnTo>
                  <a:pt x="38" y="230"/>
                </a:lnTo>
                <a:lnTo>
                  <a:pt x="40" y="231"/>
                </a:lnTo>
                <a:lnTo>
                  <a:pt x="40" y="231"/>
                </a:lnTo>
                <a:lnTo>
                  <a:pt x="44" y="233"/>
                </a:lnTo>
                <a:lnTo>
                  <a:pt x="46" y="235"/>
                </a:lnTo>
                <a:lnTo>
                  <a:pt x="48" y="241"/>
                </a:lnTo>
                <a:lnTo>
                  <a:pt x="48" y="247"/>
                </a:lnTo>
                <a:lnTo>
                  <a:pt x="48" y="247"/>
                </a:lnTo>
                <a:lnTo>
                  <a:pt x="44" y="257"/>
                </a:lnTo>
                <a:lnTo>
                  <a:pt x="42" y="258"/>
                </a:lnTo>
                <a:lnTo>
                  <a:pt x="38" y="260"/>
                </a:lnTo>
                <a:lnTo>
                  <a:pt x="38" y="260"/>
                </a:lnTo>
                <a:lnTo>
                  <a:pt x="34" y="258"/>
                </a:lnTo>
                <a:lnTo>
                  <a:pt x="34" y="258"/>
                </a:lnTo>
                <a:lnTo>
                  <a:pt x="26" y="258"/>
                </a:lnTo>
                <a:lnTo>
                  <a:pt x="25" y="258"/>
                </a:lnTo>
                <a:lnTo>
                  <a:pt x="23" y="258"/>
                </a:lnTo>
                <a:lnTo>
                  <a:pt x="23" y="258"/>
                </a:lnTo>
                <a:lnTo>
                  <a:pt x="21" y="260"/>
                </a:lnTo>
                <a:lnTo>
                  <a:pt x="21" y="264"/>
                </a:lnTo>
                <a:lnTo>
                  <a:pt x="21" y="268"/>
                </a:lnTo>
                <a:lnTo>
                  <a:pt x="21" y="268"/>
                </a:lnTo>
                <a:lnTo>
                  <a:pt x="25" y="276"/>
                </a:lnTo>
                <a:lnTo>
                  <a:pt x="26" y="282"/>
                </a:lnTo>
                <a:lnTo>
                  <a:pt x="26" y="284"/>
                </a:lnTo>
                <a:lnTo>
                  <a:pt x="25" y="285"/>
                </a:lnTo>
                <a:lnTo>
                  <a:pt x="25" y="285"/>
                </a:lnTo>
                <a:lnTo>
                  <a:pt x="21" y="289"/>
                </a:lnTo>
                <a:lnTo>
                  <a:pt x="21" y="289"/>
                </a:lnTo>
                <a:lnTo>
                  <a:pt x="17" y="291"/>
                </a:lnTo>
                <a:lnTo>
                  <a:pt x="15" y="295"/>
                </a:lnTo>
                <a:lnTo>
                  <a:pt x="15" y="295"/>
                </a:lnTo>
                <a:lnTo>
                  <a:pt x="15" y="303"/>
                </a:lnTo>
                <a:lnTo>
                  <a:pt x="15" y="307"/>
                </a:lnTo>
                <a:lnTo>
                  <a:pt x="15" y="307"/>
                </a:lnTo>
                <a:lnTo>
                  <a:pt x="19" y="312"/>
                </a:lnTo>
                <a:lnTo>
                  <a:pt x="21" y="320"/>
                </a:lnTo>
                <a:lnTo>
                  <a:pt x="21" y="320"/>
                </a:lnTo>
                <a:lnTo>
                  <a:pt x="19" y="328"/>
                </a:lnTo>
                <a:lnTo>
                  <a:pt x="15" y="334"/>
                </a:lnTo>
                <a:lnTo>
                  <a:pt x="15" y="334"/>
                </a:lnTo>
                <a:lnTo>
                  <a:pt x="11" y="337"/>
                </a:lnTo>
                <a:lnTo>
                  <a:pt x="11" y="337"/>
                </a:lnTo>
                <a:lnTo>
                  <a:pt x="5" y="345"/>
                </a:lnTo>
                <a:lnTo>
                  <a:pt x="5" y="345"/>
                </a:lnTo>
                <a:lnTo>
                  <a:pt x="0" y="351"/>
                </a:lnTo>
                <a:lnTo>
                  <a:pt x="273" y="337"/>
                </a:lnTo>
                <a:lnTo>
                  <a:pt x="273" y="337"/>
                </a:lnTo>
                <a:lnTo>
                  <a:pt x="273" y="337"/>
                </a:lnTo>
                <a:lnTo>
                  <a:pt x="273" y="337"/>
                </a:lnTo>
                <a:lnTo>
                  <a:pt x="273" y="337"/>
                </a:lnTo>
                <a:lnTo>
                  <a:pt x="281" y="337"/>
                </a:lnTo>
                <a:lnTo>
                  <a:pt x="610" y="309"/>
                </a:lnTo>
                <a:lnTo>
                  <a:pt x="760" y="295"/>
                </a:lnTo>
                <a:lnTo>
                  <a:pt x="760" y="295"/>
                </a:lnTo>
                <a:lnTo>
                  <a:pt x="758" y="284"/>
                </a:lnTo>
                <a:lnTo>
                  <a:pt x="758" y="284"/>
                </a:lnTo>
                <a:lnTo>
                  <a:pt x="758" y="270"/>
                </a:lnTo>
                <a:lnTo>
                  <a:pt x="758" y="270"/>
                </a:lnTo>
                <a:lnTo>
                  <a:pt x="756" y="264"/>
                </a:lnTo>
                <a:lnTo>
                  <a:pt x="758" y="257"/>
                </a:lnTo>
                <a:lnTo>
                  <a:pt x="758" y="257"/>
                </a:lnTo>
                <a:lnTo>
                  <a:pt x="760" y="251"/>
                </a:lnTo>
                <a:lnTo>
                  <a:pt x="762" y="249"/>
                </a:lnTo>
                <a:lnTo>
                  <a:pt x="770" y="249"/>
                </a:lnTo>
                <a:lnTo>
                  <a:pt x="770" y="249"/>
                </a:lnTo>
                <a:lnTo>
                  <a:pt x="770" y="249"/>
                </a:lnTo>
                <a:lnTo>
                  <a:pt x="779" y="247"/>
                </a:lnTo>
                <a:lnTo>
                  <a:pt x="779" y="247"/>
                </a:lnTo>
                <a:lnTo>
                  <a:pt x="789" y="243"/>
                </a:lnTo>
                <a:lnTo>
                  <a:pt x="789" y="243"/>
                </a:lnTo>
                <a:lnTo>
                  <a:pt x="791" y="241"/>
                </a:lnTo>
                <a:lnTo>
                  <a:pt x="793" y="239"/>
                </a:lnTo>
                <a:lnTo>
                  <a:pt x="793" y="230"/>
                </a:lnTo>
                <a:lnTo>
                  <a:pt x="793" y="230"/>
                </a:lnTo>
                <a:lnTo>
                  <a:pt x="793" y="222"/>
                </a:lnTo>
                <a:lnTo>
                  <a:pt x="797" y="210"/>
                </a:lnTo>
                <a:lnTo>
                  <a:pt x="797" y="210"/>
                </a:lnTo>
                <a:lnTo>
                  <a:pt x="799" y="206"/>
                </a:lnTo>
                <a:lnTo>
                  <a:pt x="803" y="205"/>
                </a:lnTo>
                <a:lnTo>
                  <a:pt x="808" y="201"/>
                </a:lnTo>
                <a:lnTo>
                  <a:pt x="808" y="201"/>
                </a:lnTo>
                <a:close/>
              </a:path>
            </a:pathLst>
          </a:custGeom>
          <a:solidFill>
            <a:srgbClr val="425A5F"/>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64" name="Freeform 108">
            <a:extLst>
              <a:ext uri="{FF2B5EF4-FFF2-40B4-BE49-F238E27FC236}">
                <a16:creationId xmlns:a16="http://schemas.microsoft.com/office/drawing/2014/main" id="{EEB960FF-4861-FEF8-8500-C4B378017C07}"/>
              </a:ext>
            </a:extLst>
          </p:cNvPr>
          <p:cNvSpPr>
            <a:spLocks/>
          </p:cNvSpPr>
          <p:nvPr/>
        </p:nvSpPr>
        <p:spPr bwMode="auto">
          <a:xfrm>
            <a:off x="11275924" y="2526892"/>
            <a:ext cx="160287" cy="332086"/>
          </a:xfrm>
          <a:custGeom>
            <a:avLst/>
            <a:gdLst>
              <a:gd name="T0" fmla="*/ 25 w 204"/>
              <a:gd name="T1" fmla="*/ 139 h 413"/>
              <a:gd name="T2" fmla="*/ 27 w 204"/>
              <a:gd name="T3" fmla="*/ 185 h 413"/>
              <a:gd name="T4" fmla="*/ 27 w 204"/>
              <a:gd name="T5" fmla="*/ 208 h 413"/>
              <a:gd name="T6" fmla="*/ 35 w 204"/>
              <a:gd name="T7" fmla="*/ 224 h 413"/>
              <a:gd name="T8" fmla="*/ 46 w 204"/>
              <a:gd name="T9" fmla="*/ 232 h 413"/>
              <a:gd name="T10" fmla="*/ 52 w 204"/>
              <a:gd name="T11" fmla="*/ 249 h 413"/>
              <a:gd name="T12" fmla="*/ 50 w 204"/>
              <a:gd name="T13" fmla="*/ 260 h 413"/>
              <a:gd name="T14" fmla="*/ 54 w 204"/>
              <a:gd name="T15" fmla="*/ 266 h 413"/>
              <a:gd name="T16" fmla="*/ 67 w 204"/>
              <a:gd name="T17" fmla="*/ 272 h 413"/>
              <a:gd name="T18" fmla="*/ 73 w 204"/>
              <a:gd name="T19" fmla="*/ 280 h 413"/>
              <a:gd name="T20" fmla="*/ 77 w 204"/>
              <a:gd name="T21" fmla="*/ 320 h 413"/>
              <a:gd name="T22" fmla="*/ 85 w 204"/>
              <a:gd name="T23" fmla="*/ 349 h 413"/>
              <a:gd name="T24" fmla="*/ 94 w 204"/>
              <a:gd name="T25" fmla="*/ 372 h 413"/>
              <a:gd name="T26" fmla="*/ 96 w 204"/>
              <a:gd name="T27" fmla="*/ 392 h 413"/>
              <a:gd name="T28" fmla="*/ 191 w 204"/>
              <a:gd name="T29" fmla="*/ 386 h 413"/>
              <a:gd name="T30" fmla="*/ 175 w 204"/>
              <a:gd name="T31" fmla="*/ 378 h 413"/>
              <a:gd name="T32" fmla="*/ 171 w 204"/>
              <a:gd name="T33" fmla="*/ 370 h 413"/>
              <a:gd name="T34" fmla="*/ 177 w 204"/>
              <a:gd name="T35" fmla="*/ 359 h 413"/>
              <a:gd name="T36" fmla="*/ 179 w 204"/>
              <a:gd name="T37" fmla="*/ 355 h 413"/>
              <a:gd name="T38" fmla="*/ 179 w 204"/>
              <a:gd name="T39" fmla="*/ 349 h 413"/>
              <a:gd name="T40" fmla="*/ 185 w 204"/>
              <a:gd name="T41" fmla="*/ 336 h 413"/>
              <a:gd name="T42" fmla="*/ 181 w 204"/>
              <a:gd name="T43" fmla="*/ 326 h 413"/>
              <a:gd name="T44" fmla="*/ 175 w 204"/>
              <a:gd name="T45" fmla="*/ 320 h 413"/>
              <a:gd name="T46" fmla="*/ 173 w 204"/>
              <a:gd name="T47" fmla="*/ 311 h 413"/>
              <a:gd name="T48" fmla="*/ 175 w 204"/>
              <a:gd name="T49" fmla="*/ 301 h 413"/>
              <a:gd name="T50" fmla="*/ 175 w 204"/>
              <a:gd name="T51" fmla="*/ 291 h 413"/>
              <a:gd name="T52" fmla="*/ 173 w 204"/>
              <a:gd name="T53" fmla="*/ 278 h 413"/>
              <a:gd name="T54" fmla="*/ 173 w 204"/>
              <a:gd name="T55" fmla="*/ 253 h 413"/>
              <a:gd name="T56" fmla="*/ 171 w 204"/>
              <a:gd name="T57" fmla="*/ 230 h 413"/>
              <a:gd name="T58" fmla="*/ 164 w 204"/>
              <a:gd name="T59" fmla="*/ 224 h 413"/>
              <a:gd name="T60" fmla="*/ 164 w 204"/>
              <a:gd name="T61" fmla="*/ 218 h 413"/>
              <a:gd name="T62" fmla="*/ 170 w 204"/>
              <a:gd name="T63" fmla="*/ 210 h 413"/>
              <a:gd name="T64" fmla="*/ 171 w 204"/>
              <a:gd name="T65" fmla="*/ 199 h 413"/>
              <a:gd name="T66" fmla="*/ 171 w 204"/>
              <a:gd name="T67" fmla="*/ 195 h 413"/>
              <a:gd name="T68" fmla="*/ 173 w 204"/>
              <a:gd name="T69" fmla="*/ 172 h 413"/>
              <a:gd name="T70" fmla="*/ 173 w 204"/>
              <a:gd name="T71" fmla="*/ 151 h 413"/>
              <a:gd name="T72" fmla="*/ 168 w 204"/>
              <a:gd name="T73" fmla="*/ 141 h 413"/>
              <a:gd name="T74" fmla="*/ 164 w 204"/>
              <a:gd name="T75" fmla="*/ 128 h 413"/>
              <a:gd name="T76" fmla="*/ 173 w 204"/>
              <a:gd name="T77" fmla="*/ 116 h 413"/>
              <a:gd name="T78" fmla="*/ 179 w 204"/>
              <a:gd name="T79" fmla="*/ 114 h 413"/>
              <a:gd name="T80" fmla="*/ 187 w 204"/>
              <a:gd name="T81" fmla="*/ 101 h 413"/>
              <a:gd name="T82" fmla="*/ 195 w 204"/>
              <a:gd name="T83" fmla="*/ 91 h 413"/>
              <a:gd name="T84" fmla="*/ 202 w 204"/>
              <a:gd name="T85" fmla="*/ 85 h 413"/>
              <a:gd name="T86" fmla="*/ 200 w 204"/>
              <a:gd name="T87" fmla="*/ 75 h 413"/>
              <a:gd name="T88" fmla="*/ 196 w 204"/>
              <a:gd name="T89" fmla="*/ 72 h 413"/>
              <a:gd name="T90" fmla="*/ 200 w 204"/>
              <a:gd name="T91" fmla="*/ 66 h 413"/>
              <a:gd name="T92" fmla="*/ 204 w 204"/>
              <a:gd name="T93" fmla="*/ 58 h 413"/>
              <a:gd name="T94" fmla="*/ 196 w 204"/>
              <a:gd name="T95" fmla="*/ 50 h 413"/>
              <a:gd name="T96" fmla="*/ 189 w 204"/>
              <a:gd name="T97" fmla="*/ 45 h 413"/>
              <a:gd name="T98" fmla="*/ 187 w 204"/>
              <a:gd name="T99" fmla="*/ 29 h 413"/>
              <a:gd name="T100" fmla="*/ 191 w 204"/>
              <a:gd name="T101" fmla="*/ 23 h 413"/>
              <a:gd name="T102" fmla="*/ 193 w 204"/>
              <a:gd name="T103" fmla="*/ 14 h 413"/>
              <a:gd name="T104" fmla="*/ 189 w 204"/>
              <a:gd name="T105" fmla="*/ 0 h 413"/>
              <a:gd name="T106" fmla="*/ 0 w 204"/>
              <a:gd name="T107" fmla="*/ 89 h 413"/>
              <a:gd name="T108" fmla="*/ 4 w 204"/>
              <a:gd name="T109" fmla="*/ 101 h 413"/>
              <a:gd name="T110" fmla="*/ 17 w 204"/>
              <a:gd name="T111" fmla="*/ 116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4" h="413">
                <a:moveTo>
                  <a:pt x="21" y="126"/>
                </a:moveTo>
                <a:lnTo>
                  <a:pt x="21" y="126"/>
                </a:lnTo>
                <a:lnTo>
                  <a:pt x="25" y="139"/>
                </a:lnTo>
                <a:lnTo>
                  <a:pt x="27" y="154"/>
                </a:lnTo>
                <a:lnTo>
                  <a:pt x="27" y="170"/>
                </a:lnTo>
                <a:lnTo>
                  <a:pt x="27" y="185"/>
                </a:lnTo>
                <a:lnTo>
                  <a:pt x="27" y="185"/>
                </a:lnTo>
                <a:lnTo>
                  <a:pt x="25" y="197"/>
                </a:lnTo>
                <a:lnTo>
                  <a:pt x="27" y="208"/>
                </a:lnTo>
                <a:lnTo>
                  <a:pt x="29" y="214"/>
                </a:lnTo>
                <a:lnTo>
                  <a:pt x="31" y="220"/>
                </a:lnTo>
                <a:lnTo>
                  <a:pt x="35" y="224"/>
                </a:lnTo>
                <a:lnTo>
                  <a:pt x="40" y="228"/>
                </a:lnTo>
                <a:lnTo>
                  <a:pt x="40" y="228"/>
                </a:lnTo>
                <a:lnTo>
                  <a:pt x="46" y="232"/>
                </a:lnTo>
                <a:lnTo>
                  <a:pt x="48" y="233"/>
                </a:lnTo>
                <a:lnTo>
                  <a:pt x="52" y="241"/>
                </a:lnTo>
                <a:lnTo>
                  <a:pt x="52" y="249"/>
                </a:lnTo>
                <a:lnTo>
                  <a:pt x="52" y="255"/>
                </a:lnTo>
                <a:lnTo>
                  <a:pt x="52" y="255"/>
                </a:lnTo>
                <a:lnTo>
                  <a:pt x="50" y="260"/>
                </a:lnTo>
                <a:lnTo>
                  <a:pt x="50" y="264"/>
                </a:lnTo>
                <a:lnTo>
                  <a:pt x="50" y="264"/>
                </a:lnTo>
                <a:lnTo>
                  <a:pt x="54" y="266"/>
                </a:lnTo>
                <a:lnTo>
                  <a:pt x="58" y="268"/>
                </a:lnTo>
                <a:lnTo>
                  <a:pt x="58" y="268"/>
                </a:lnTo>
                <a:lnTo>
                  <a:pt x="67" y="272"/>
                </a:lnTo>
                <a:lnTo>
                  <a:pt x="71" y="276"/>
                </a:lnTo>
                <a:lnTo>
                  <a:pt x="73" y="280"/>
                </a:lnTo>
                <a:lnTo>
                  <a:pt x="73" y="280"/>
                </a:lnTo>
                <a:lnTo>
                  <a:pt x="75" y="301"/>
                </a:lnTo>
                <a:lnTo>
                  <a:pt x="75" y="301"/>
                </a:lnTo>
                <a:lnTo>
                  <a:pt x="77" y="320"/>
                </a:lnTo>
                <a:lnTo>
                  <a:pt x="81" y="339"/>
                </a:lnTo>
                <a:lnTo>
                  <a:pt x="81" y="339"/>
                </a:lnTo>
                <a:lnTo>
                  <a:pt x="85" y="349"/>
                </a:lnTo>
                <a:lnTo>
                  <a:pt x="89" y="357"/>
                </a:lnTo>
                <a:lnTo>
                  <a:pt x="89" y="357"/>
                </a:lnTo>
                <a:lnTo>
                  <a:pt x="94" y="372"/>
                </a:lnTo>
                <a:lnTo>
                  <a:pt x="96" y="380"/>
                </a:lnTo>
                <a:lnTo>
                  <a:pt x="96" y="392"/>
                </a:lnTo>
                <a:lnTo>
                  <a:pt x="96" y="392"/>
                </a:lnTo>
                <a:lnTo>
                  <a:pt x="96" y="413"/>
                </a:lnTo>
                <a:lnTo>
                  <a:pt x="191" y="386"/>
                </a:lnTo>
                <a:lnTo>
                  <a:pt x="191" y="386"/>
                </a:lnTo>
                <a:lnTo>
                  <a:pt x="177" y="378"/>
                </a:lnTo>
                <a:lnTo>
                  <a:pt x="177" y="378"/>
                </a:lnTo>
                <a:lnTo>
                  <a:pt x="175" y="378"/>
                </a:lnTo>
                <a:lnTo>
                  <a:pt x="173" y="376"/>
                </a:lnTo>
                <a:lnTo>
                  <a:pt x="173" y="376"/>
                </a:lnTo>
                <a:lnTo>
                  <a:pt x="171" y="370"/>
                </a:lnTo>
                <a:lnTo>
                  <a:pt x="173" y="366"/>
                </a:lnTo>
                <a:lnTo>
                  <a:pt x="173" y="366"/>
                </a:lnTo>
                <a:lnTo>
                  <a:pt x="177" y="359"/>
                </a:lnTo>
                <a:lnTo>
                  <a:pt x="177" y="359"/>
                </a:lnTo>
                <a:lnTo>
                  <a:pt x="179" y="355"/>
                </a:lnTo>
                <a:lnTo>
                  <a:pt x="179" y="355"/>
                </a:lnTo>
                <a:lnTo>
                  <a:pt x="179" y="353"/>
                </a:lnTo>
                <a:lnTo>
                  <a:pt x="179" y="353"/>
                </a:lnTo>
                <a:lnTo>
                  <a:pt x="179" y="349"/>
                </a:lnTo>
                <a:lnTo>
                  <a:pt x="181" y="343"/>
                </a:lnTo>
                <a:lnTo>
                  <a:pt x="181" y="343"/>
                </a:lnTo>
                <a:lnTo>
                  <a:pt x="185" y="336"/>
                </a:lnTo>
                <a:lnTo>
                  <a:pt x="183" y="330"/>
                </a:lnTo>
                <a:lnTo>
                  <a:pt x="183" y="330"/>
                </a:lnTo>
                <a:lnTo>
                  <a:pt x="181" y="326"/>
                </a:lnTo>
                <a:lnTo>
                  <a:pt x="179" y="324"/>
                </a:lnTo>
                <a:lnTo>
                  <a:pt x="179" y="324"/>
                </a:lnTo>
                <a:lnTo>
                  <a:pt x="175" y="320"/>
                </a:lnTo>
                <a:lnTo>
                  <a:pt x="175" y="320"/>
                </a:lnTo>
                <a:lnTo>
                  <a:pt x="173" y="316"/>
                </a:lnTo>
                <a:lnTo>
                  <a:pt x="173" y="311"/>
                </a:lnTo>
                <a:lnTo>
                  <a:pt x="173" y="311"/>
                </a:lnTo>
                <a:lnTo>
                  <a:pt x="175" y="301"/>
                </a:lnTo>
                <a:lnTo>
                  <a:pt x="175" y="301"/>
                </a:lnTo>
                <a:lnTo>
                  <a:pt x="175" y="295"/>
                </a:lnTo>
                <a:lnTo>
                  <a:pt x="175" y="291"/>
                </a:lnTo>
                <a:lnTo>
                  <a:pt x="175" y="291"/>
                </a:lnTo>
                <a:lnTo>
                  <a:pt x="173" y="286"/>
                </a:lnTo>
                <a:lnTo>
                  <a:pt x="173" y="278"/>
                </a:lnTo>
                <a:lnTo>
                  <a:pt x="173" y="278"/>
                </a:lnTo>
                <a:lnTo>
                  <a:pt x="173" y="266"/>
                </a:lnTo>
                <a:lnTo>
                  <a:pt x="173" y="253"/>
                </a:lnTo>
                <a:lnTo>
                  <a:pt x="173" y="253"/>
                </a:lnTo>
                <a:lnTo>
                  <a:pt x="171" y="235"/>
                </a:lnTo>
                <a:lnTo>
                  <a:pt x="171" y="235"/>
                </a:lnTo>
                <a:lnTo>
                  <a:pt x="171" y="230"/>
                </a:lnTo>
                <a:lnTo>
                  <a:pt x="168" y="228"/>
                </a:lnTo>
                <a:lnTo>
                  <a:pt x="168" y="228"/>
                </a:lnTo>
                <a:lnTo>
                  <a:pt x="164" y="224"/>
                </a:lnTo>
                <a:lnTo>
                  <a:pt x="164" y="224"/>
                </a:lnTo>
                <a:lnTo>
                  <a:pt x="162" y="220"/>
                </a:lnTo>
                <a:lnTo>
                  <a:pt x="164" y="218"/>
                </a:lnTo>
                <a:lnTo>
                  <a:pt x="168" y="212"/>
                </a:lnTo>
                <a:lnTo>
                  <a:pt x="168" y="212"/>
                </a:lnTo>
                <a:lnTo>
                  <a:pt x="170" y="210"/>
                </a:lnTo>
                <a:lnTo>
                  <a:pt x="170" y="210"/>
                </a:lnTo>
                <a:lnTo>
                  <a:pt x="171" y="207"/>
                </a:lnTo>
                <a:lnTo>
                  <a:pt x="171" y="199"/>
                </a:lnTo>
                <a:lnTo>
                  <a:pt x="171" y="199"/>
                </a:lnTo>
                <a:lnTo>
                  <a:pt x="171" y="195"/>
                </a:lnTo>
                <a:lnTo>
                  <a:pt x="171" y="195"/>
                </a:lnTo>
                <a:lnTo>
                  <a:pt x="171" y="183"/>
                </a:lnTo>
                <a:lnTo>
                  <a:pt x="171" y="183"/>
                </a:lnTo>
                <a:lnTo>
                  <a:pt x="173" y="172"/>
                </a:lnTo>
                <a:lnTo>
                  <a:pt x="173" y="172"/>
                </a:lnTo>
                <a:lnTo>
                  <a:pt x="173" y="156"/>
                </a:lnTo>
                <a:lnTo>
                  <a:pt x="173" y="151"/>
                </a:lnTo>
                <a:lnTo>
                  <a:pt x="170" y="145"/>
                </a:lnTo>
                <a:lnTo>
                  <a:pt x="168" y="141"/>
                </a:lnTo>
                <a:lnTo>
                  <a:pt x="168" y="141"/>
                </a:lnTo>
                <a:lnTo>
                  <a:pt x="166" y="135"/>
                </a:lnTo>
                <a:lnTo>
                  <a:pt x="164" y="128"/>
                </a:lnTo>
                <a:lnTo>
                  <a:pt x="164" y="128"/>
                </a:lnTo>
                <a:lnTo>
                  <a:pt x="166" y="124"/>
                </a:lnTo>
                <a:lnTo>
                  <a:pt x="168" y="120"/>
                </a:lnTo>
                <a:lnTo>
                  <a:pt x="173" y="116"/>
                </a:lnTo>
                <a:lnTo>
                  <a:pt x="173" y="116"/>
                </a:lnTo>
                <a:lnTo>
                  <a:pt x="179" y="114"/>
                </a:lnTo>
                <a:lnTo>
                  <a:pt x="179" y="114"/>
                </a:lnTo>
                <a:lnTo>
                  <a:pt x="181" y="108"/>
                </a:lnTo>
                <a:lnTo>
                  <a:pt x="181" y="108"/>
                </a:lnTo>
                <a:lnTo>
                  <a:pt x="187" y="101"/>
                </a:lnTo>
                <a:lnTo>
                  <a:pt x="187" y="101"/>
                </a:lnTo>
                <a:lnTo>
                  <a:pt x="191" y="95"/>
                </a:lnTo>
                <a:lnTo>
                  <a:pt x="195" y="91"/>
                </a:lnTo>
                <a:lnTo>
                  <a:pt x="195" y="91"/>
                </a:lnTo>
                <a:lnTo>
                  <a:pt x="202" y="85"/>
                </a:lnTo>
                <a:lnTo>
                  <a:pt x="202" y="85"/>
                </a:lnTo>
                <a:lnTo>
                  <a:pt x="204" y="79"/>
                </a:lnTo>
                <a:lnTo>
                  <a:pt x="204" y="79"/>
                </a:lnTo>
                <a:lnTo>
                  <a:pt x="200" y="75"/>
                </a:lnTo>
                <a:lnTo>
                  <a:pt x="200" y="75"/>
                </a:lnTo>
                <a:lnTo>
                  <a:pt x="196" y="72"/>
                </a:lnTo>
                <a:lnTo>
                  <a:pt x="196" y="72"/>
                </a:lnTo>
                <a:lnTo>
                  <a:pt x="198" y="68"/>
                </a:lnTo>
                <a:lnTo>
                  <a:pt x="200" y="66"/>
                </a:lnTo>
                <a:lnTo>
                  <a:pt x="200" y="66"/>
                </a:lnTo>
                <a:lnTo>
                  <a:pt x="204" y="60"/>
                </a:lnTo>
                <a:lnTo>
                  <a:pt x="204" y="60"/>
                </a:lnTo>
                <a:lnTo>
                  <a:pt x="204" y="58"/>
                </a:lnTo>
                <a:lnTo>
                  <a:pt x="204" y="58"/>
                </a:lnTo>
                <a:lnTo>
                  <a:pt x="202" y="54"/>
                </a:lnTo>
                <a:lnTo>
                  <a:pt x="196" y="50"/>
                </a:lnTo>
                <a:lnTo>
                  <a:pt x="195" y="50"/>
                </a:lnTo>
                <a:lnTo>
                  <a:pt x="195" y="50"/>
                </a:lnTo>
                <a:lnTo>
                  <a:pt x="189" y="45"/>
                </a:lnTo>
                <a:lnTo>
                  <a:pt x="187" y="41"/>
                </a:lnTo>
                <a:lnTo>
                  <a:pt x="187" y="35"/>
                </a:lnTo>
                <a:lnTo>
                  <a:pt x="187" y="29"/>
                </a:lnTo>
                <a:lnTo>
                  <a:pt x="187" y="29"/>
                </a:lnTo>
                <a:lnTo>
                  <a:pt x="191" y="23"/>
                </a:lnTo>
                <a:lnTo>
                  <a:pt x="191" y="23"/>
                </a:lnTo>
                <a:lnTo>
                  <a:pt x="193" y="18"/>
                </a:lnTo>
                <a:lnTo>
                  <a:pt x="193" y="14"/>
                </a:lnTo>
                <a:lnTo>
                  <a:pt x="193" y="14"/>
                </a:lnTo>
                <a:lnTo>
                  <a:pt x="191" y="6"/>
                </a:lnTo>
                <a:lnTo>
                  <a:pt x="189" y="0"/>
                </a:lnTo>
                <a:lnTo>
                  <a:pt x="189" y="0"/>
                </a:lnTo>
                <a:lnTo>
                  <a:pt x="2" y="50"/>
                </a:lnTo>
                <a:lnTo>
                  <a:pt x="2" y="50"/>
                </a:lnTo>
                <a:lnTo>
                  <a:pt x="0" y="89"/>
                </a:lnTo>
                <a:lnTo>
                  <a:pt x="0" y="89"/>
                </a:lnTo>
                <a:lnTo>
                  <a:pt x="2" y="95"/>
                </a:lnTo>
                <a:lnTo>
                  <a:pt x="4" y="101"/>
                </a:lnTo>
                <a:lnTo>
                  <a:pt x="10" y="108"/>
                </a:lnTo>
                <a:lnTo>
                  <a:pt x="10" y="108"/>
                </a:lnTo>
                <a:lnTo>
                  <a:pt x="17" y="116"/>
                </a:lnTo>
                <a:lnTo>
                  <a:pt x="21" y="126"/>
                </a:lnTo>
                <a:lnTo>
                  <a:pt x="21" y="126"/>
                </a:lnTo>
                <a:close/>
              </a:path>
            </a:pathLst>
          </a:custGeom>
          <a:solidFill>
            <a:srgbClr val="70CACB"/>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65" name="Freeform 110">
            <a:extLst>
              <a:ext uri="{FF2B5EF4-FFF2-40B4-BE49-F238E27FC236}">
                <a16:creationId xmlns:a16="http://schemas.microsoft.com/office/drawing/2014/main" id="{A5C43B27-D526-223B-37FE-022273A6F51C}"/>
              </a:ext>
            </a:extLst>
          </p:cNvPr>
          <p:cNvSpPr>
            <a:spLocks/>
          </p:cNvSpPr>
          <p:nvPr/>
        </p:nvSpPr>
        <p:spPr bwMode="auto">
          <a:xfrm>
            <a:off x="7916194" y="2713891"/>
            <a:ext cx="693004" cy="594852"/>
          </a:xfrm>
          <a:custGeom>
            <a:avLst/>
            <a:gdLst>
              <a:gd name="T0" fmla="*/ 225 w 882"/>
              <a:gd name="T1" fmla="*/ 666 h 738"/>
              <a:gd name="T2" fmla="*/ 882 w 882"/>
              <a:gd name="T3" fmla="*/ 107 h 738"/>
              <a:gd name="T4" fmla="*/ 732 w 882"/>
              <a:gd name="T5" fmla="*/ 92 h 738"/>
              <a:gd name="T6" fmla="*/ 475 w 882"/>
              <a:gd name="T7" fmla="*/ 63 h 738"/>
              <a:gd name="T8" fmla="*/ 412 w 882"/>
              <a:gd name="T9" fmla="*/ 54 h 738"/>
              <a:gd name="T10" fmla="*/ 235 w 882"/>
              <a:gd name="T11" fmla="*/ 25 h 738"/>
              <a:gd name="T12" fmla="*/ 110 w 882"/>
              <a:gd name="T13" fmla="*/ 0 h 738"/>
              <a:gd name="T14" fmla="*/ 108 w 882"/>
              <a:gd name="T15" fmla="*/ 3 h 738"/>
              <a:gd name="T16" fmla="*/ 106 w 882"/>
              <a:gd name="T17" fmla="*/ 11 h 738"/>
              <a:gd name="T18" fmla="*/ 110 w 882"/>
              <a:gd name="T19" fmla="*/ 19 h 738"/>
              <a:gd name="T20" fmla="*/ 110 w 882"/>
              <a:gd name="T21" fmla="*/ 27 h 738"/>
              <a:gd name="T22" fmla="*/ 106 w 882"/>
              <a:gd name="T23" fmla="*/ 28 h 738"/>
              <a:gd name="T24" fmla="*/ 102 w 882"/>
              <a:gd name="T25" fmla="*/ 28 h 738"/>
              <a:gd name="T26" fmla="*/ 96 w 882"/>
              <a:gd name="T27" fmla="*/ 30 h 738"/>
              <a:gd name="T28" fmla="*/ 100 w 882"/>
              <a:gd name="T29" fmla="*/ 36 h 738"/>
              <a:gd name="T30" fmla="*/ 106 w 882"/>
              <a:gd name="T31" fmla="*/ 42 h 738"/>
              <a:gd name="T32" fmla="*/ 108 w 882"/>
              <a:gd name="T33" fmla="*/ 48 h 738"/>
              <a:gd name="T34" fmla="*/ 106 w 882"/>
              <a:gd name="T35" fmla="*/ 52 h 738"/>
              <a:gd name="T36" fmla="*/ 102 w 882"/>
              <a:gd name="T37" fmla="*/ 55 h 738"/>
              <a:gd name="T38" fmla="*/ 96 w 882"/>
              <a:gd name="T39" fmla="*/ 61 h 738"/>
              <a:gd name="T40" fmla="*/ 98 w 882"/>
              <a:gd name="T41" fmla="*/ 65 h 738"/>
              <a:gd name="T42" fmla="*/ 100 w 882"/>
              <a:gd name="T43" fmla="*/ 69 h 738"/>
              <a:gd name="T44" fmla="*/ 100 w 882"/>
              <a:gd name="T45" fmla="*/ 73 h 738"/>
              <a:gd name="T46" fmla="*/ 100 w 882"/>
              <a:gd name="T47" fmla="*/ 75 h 738"/>
              <a:gd name="T48" fmla="*/ 92 w 882"/>
              <a:gd name="T49" fmla="*/ 81 h 738"/>
              <a:gd name="T50" fmla="*/ 94 w 882"/>
              <a:gd name="T51" fmla="*/ 82 h 738"/>
              <a:gd name="T52" fmla="*/ 96 w 882"/>
              <a:gd name="T53" fmla="*/ 84 h 738"/>
              <a:gd name="T54" fmla="*/ 98 w 882"/>
              <a:gd name="T55" fmla="*/ 88 h 738"/>
              <a:gd name="T56" fmla="*/ 96 w 882"/>
              <a:gd name="T57" fmla="*/ 90 h 738"/>
              <a:gd name="T58" fmla="*/ 90 w 882"/>
              <a:gd name="T59" fmla="*/ 94 h 738"/>
              <a:gd name="T60" fmla="*/ 86 w 882"/>
              <a:gd name="T61" fmla="*/ 100 h 738"/>
              <a:gd name="T62" fmla="*/ 86 w 882"/>
              <a:gd name="T63" fmla="*/ 100 h 738"/>
              <a:gd name="T64" fmla="*/ 90 w 882"/>
              <a:gd name="T65" fmla="*/ 107 h 738"/>
              <a:gd name="T66" fmla="*/ 90 w 882"/>
              <a:gd name="T67" fmla="*/ 111 h 738"/>
              <a:gd name="T68" fmla="*/ 88 w 882"/>
              <a:gd name="T69" fmla="*/ 113 h 738"/>
              <a:gd name="T70" fmla="*/ 88 w 882"/>
              <a:gd name="T71" fmla="*/ 121 h 738"/>
              <a:gd name="T72" fmla="*/ 90 w 882"/>
              <a:gd name="T73" fmla="*/ 125 h 738"/>
              <a:gd name="T74" fmla="*/ 25 w 882"/>
              <a:gd name="T75" fmla="*/ 476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2" h="738">
                <a:moveTo>
                  <a:pt x="0" y="628"/>
                </a:moveTo>
                <a:lnTo>
                  <a:pt x="225" y="666"/>
                </a:lnTo>
                <a:lnTo>
                  <a:pt x="816" y="738"/>
                </a:lnTo>
                <a:lnTo>
                  <a:pt x="882" y="107"/>
                </a:lnTo>
                <a:lnTo>
                  <a:pt x="882" y="107"/>
                </a:lnTo>
                <a:lnTo>
                  <a:pt x="732" y="92"/>
                </a:lnTo>
                <a:lnTo>
                  <a:pt x="604" y="79"/>
                </a:lnTo>
                <a:lnTo>
                  <a:pt x="475" y="63"/>
                </a:lnTo>
                <a:lnTo>
                  <a:pt x="475" y="63"/>
                </a:lnTo>
                <a:lnTo>
                  <a:pt x="412" y="54"/>
                </a:lnTo>
                <a:lnTo>
                  <a:pt x="350" y="44"/>
                </a:lnTo>
                <a:lnTo>
                  <a:pt x="235" y="25"/>
                </a:lnTo>
                <a:lnTo>
                  <a:pt x="110" y="0"/>
                </a:lnTo>
                <a:lnTo>
                  <a:pt x="110" y="0"/>
                </a:lnTo>
                <a:lnTo>
                  <a:pt x="108" y="3"/>
                </a:lnTo>
                <a:lnTo>
                  <a:pt x="108" y="3"/>
                </a:lnTo>
                <a:lnTo>
                  <a:pt x="106" y="7"/>
                </a:lnTo>
                <a:lnTo>
                  <a:pt x="106" y="11"/>
                </a:lnTo>
                <a:lnTo>
                  <a:pt x="106" y="11"/>
                </a:lnTo>
                <a:lnTo>
                  <a:pt x="110" y="19"/>
                </a:lnTo>
                <a:lnTo>
                  <a:pt x="111" y="23"/>
                </a:lnTo>
                <a:lnTo>
                  <a:pt x="110" y="27"/>
                </a:lnTo>
                <a:lnTo>
                  <a:pt x="110" y="27"/>
                </a:lnTo>
                <a:lnTo>
                  <a:pt x="106" y="28"/>
                </a:lnTo>
                <a:lnTo>
                  <a:pt x="102" y="28"/>
                </a:lnTo>
                <a:lnTo>
                  <a:pt x="102" y="28"/>
                </a:lnTo>
                <a:lnTo>
                  <a:pt x="100" y="28"/>
                </a:lnTo>
                <a:lnTo>
                  <a:pt x="96" y="30"/>
                </a:lnTo>
                <a:lnTo>
                  <a:pt x="96" y="30"/>
                </a:lnTo>
                <a:lnTo>
                  <a:pt x="100" y="36"/>
                </a:lnTo>
                <a:lnTo>
                  <a:pt x="100" y="36"/>
                </a:lnTo>
                <a:lnTo>
                  <a:pt x="106" y="42"/>
                </a:lnTo>
                <a:lnTo>
                  <a:pt x="108" y="44"/>
                </a:lnTo>
                <a:lnTo>
                  <a:pt x="108" y="48"/>
                </a:lnTo>
                <a:lnTo>
                  <a:pt x="108" y="48"/>
                </a:lnTo>
                <a:lnTo>
                  <a:pt x="106" y="52"/>
                </a:lnTo>
                <a:lnTo>
                  <a:pt x="102" y="55"/>
                </a:lnTo>
                <a:lnTo>
                  <a:pt x="102" y="55"/>
                </a:lnTo>
                <a:lnTo>
                  <a:pt x="98" y="57"/>
                </a:lnTo>
                <a:lnTo>
                  <a:pt x="96" y="61"/>
                </a:lnTo>
                <a:lnTo>
                  <a:pt x="96" y="61"/>
                </a:lnTo>
                <a:lnTo>
                  <a:pt x="98" y="65"/>
                </a:lnTo>
                <a:lnTo>
                  <a:pt x="100" y="69"/>
                </a:lnTo>
                <a:lnTo>
                  <a:pt x="100" y="69"/>
                </a:lnTo>
                <a:lnTo>
                  <a:pt x="100" y="73"/>
                </a:lnTo>
                <a:lnTo>
                  <a:pt x="100" y="73"/>
                </a:lnTo>
                <a:lnTo>
                  <a:pt x="100" y="75"/>
                </a:lnTo>
                <a:lnTo>
                  <a:pt x="100" y="75"/>
                </a:lnTo>
                <a:lnTo>
                  <a:pt x="96" y="77"/>
                </a:lnTo>
                <a:lnTo>
                  <a:pt x="92" y="81"/>
                </a:lnTo>
                <a:lnTo>
                  <a:pt x="92" y="81"/>
                </a:lnTo>
                <a:lnTo>
                  <a:pt x="94" y="82"/>
                </a:lnTo>
                <a:lnTo>
                  <a:pt x="96" y="84"/>
                </a:lnTo>
                <a:lnTo>
                  <a:pt x="96" y="84"/>
                </a:lnTo>
                <a:lnTo>
                  <a:pt x="98" y="86"/>
                </a:lnTo>
                <a:lnTo>
                  <a:pt x="98" y="88"/>
                </a:lnTo>
                <a:lnTo>
                  <a:pt x="98" y="88"/>
                </a:lnTo>
                <a:lnTo>
                  <a:pt x="96" y="90"/>
                </a:lnTo>
                <a:lnTo>
                  <a:pt x="96" y="90"/>
                </a:lnTo>
                <a:lnTo>
                  <a:pt x="90" y="94"/>
                </a:lnTo>
                <a:lnTo>
                  <a:pt x="86" y="100"/>
                </a:lnTo>
                <a:lnTo>
                  <a:pt x="86" y="100"/>
                </a:lnTo>
                <a:lnTo>
                  <a:pt x="86" y="100"/>
                </a:lnTo>
                <a:lnTo>
                  <a:pt x="86" y="100"/>
                </a:lnTo>
                <a:lnTo>
                  <a:pt x="90" y="104"/>
                </a:lnTo>
                <a:lnTo>
                  <a:pt x="90" y="107"/>
                </a:lnTo>
                <a:lnTo>
                  <a:pt x="90" y="107"/>
                </a:lnTo>
                <a:lnTo>
                  <a:pt x="90" y="111"/>
                </a:lnTo>
                <a:lnTo>
                  <a:pt x="88" y="113"/>
                </a:lnTo>
                <a:lnTo>
                  <a:pt x="88" y="113"/>
                </a:lnTo>
                <a:lnTo>
                  <a:pt x="86" y="117"/>
                </a:lnTo>
                <a:lnTo>
                  <a:pt x="88" y="121"/>
                </a:lnTo>
                <a:lnTo>
                  <a:pt x="90" y="125"/>
                </a:lnTo>
                <a:lnTo>
                  <a:pt x="90" y="125"/>
                </a:lnTo>
                <a:lnTo>
                  <a:pt x="90" y="127"/>
                </a:lnTo>
                <a:lnTo>
                  <a:pt x="25" y="476"/>
                </a:lnTo>
                <a:lnTo>
                  <a:pt x="0" y="628"/>
                </a:lnTo>
                <a:close/>
              </a:path>
            </a:pathLst>
          </a:custGeom>
          <a:solidFill>
            <a:srgbClr val="70CACB"/>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66" name="Freeform 111">
            <a:extLst>
              <a:ext uri="{FF2B5EF4-FFF2-40B4-BE49-F238E27FC236}">
                <a16:creationId xmlns:a16="http://schemas.microsoft.com/office/drawing/2014/main" id="{6333EA0D-0B41-5CCE-6720-445E203F7174}"/>
              </a:ext>
            </a:extLst>
          </p:cNvPr>
          <p:cNvSpPr>
            <a:spLocks/>
          </p:cNvSpPr>
          <p:nvPr/>
        </p:nvSpPr>
        <p:spPr bwMode="auto">
          <a:xfrm>
            <a:off x="8562055" y="3057262"/>
            <a:ext cx="809290" cy="412689"/>
          </a:xfrm>
          <a:custGeom>
            <a:avLst/>
            <a:gdLst>
              <a:gd name="T0" fmla="*/ 1023 w 1030"/>
              <a:gd name="T1" fmla="*/ 500 h 513"/>
              <a:gd name="T2" fmla="*/ 1009 w 1030"/>
              <a:gd name="T3" fmla="*/ 486 h 513"/>
              <a:gd name="T4" fmla="*/ 1007 w 1030"/>
              <a:gd name="T5" fmla="*/ 474 h 513"/>
              <a:gd name="T6" fmla="*/ 1002 w 1030"/>
              <a:gd name="T7" fmla="*/ 465 h 513"/>
              <a:gd name="T8" fmla="*/ 982 w 1030"/>
              <a:gd name="T9" fmla="*/ 453 h 513"/>
              <a:gd name="T10" fmla="*/ 982 w 1030"/>
              <a:gd name="T11" fmla="*/ 442 h 513"/>
              <a:gd name="T12" fmla="*/ 980 w 1030"/>
              <a:gd name="T13" fmla="*/ 424 h 513"/>
              <a:gd name="T14" fmla="*/ 963 w 1030"/>
              <a:gd name="T15" fmla="*/ 411 h 513"/>
              <a:gd name="T16" fmla="*/ 961 w 1030"/>
              <a:gd name="T17" fmla="*/ 386 h 513"/>
              <a:gd name="T18" fmla="*/ 961 w 1030"/>
              <a:gd name="T19" fmla="*/ 370 h 513"/>
              <a:gd name="T20" fmla="*/ 961 w 1030"/>
              <a:gd name="T21" fmla="*/ 355 h 513"/>
              <a:gd name="T22" fmla="*/ 963 w 1030"/>
              <a:gd name="T23" fmla="*/ 342 h 513"/>
              <a:gd name="T24" fmla="*/ 969 w 1030"/>
              <a:gd name="T25" fmla="*/ 328 h 513"/>
              <a:gd name="T26" fmla="*/ 963 w 1030"/>
              <a:gd name="T27" fmla="*/ 320 h 513"/>
              <a:gd name="T28" fmla="*/ 955 w 1030"/>
              <a:gd name="T29" fmla="*/ 309 h 513"/>
              <a:gd name="T30" fmla="*/ 955 w 1030"/>
              <a:gd name="T31" fmla="*/ 286 h 513"/>
              <a:gd name="T32" fmla="*/ 944 w 1030"/>
              <a:gd name="T33" fmla="*/ 272 h 513"/>
              <a:gd name="T34" fmla="*/ 926 w 1030"/>
              <a:gd name="T35" fmla="*/ 261 h 513"/>
              <a:gd name="T36" fmla="*/ 926 w 1030"/>
              <a:gd name="T37" fmla="*/ 241 h 513"/>
              <a:gd name="T38" fmla="*/ 932 w 1030"/>
              <a:gd name="T39" fmla="*/ 220 h 513"/>
              <a:gd name="T40" fmla="*/ 925 w 1030"/>
              <a:gd name="T41" fmla="*/ 209 h 513"/>
              <a:gd name="T42" fmla="*/ 925 w 1030"/>
              <a:gd name="T43" fmla="*/ 195 h 513"/>
              <a:gd name="T44" fmla="*/ 917 w 1030"/>
              <a:gd name="T45" fmla="*/ 191 h 513"/>
              <a:gd name="T46" fmla="*/ 903 w 1030"/>
              <a:gd name="T47" fmla="*/ 182 h 513"/>
              <a:gd name="T48" fmla="*/ 901 w 1030"/>
              <a:gd name="T49" fmla="*/ 174 h 513"/>
              <a:gd name="T50" fmla="*/ 898 w 1030"/>
              <a:gd name="T51" fmla="*/ 168 h 513"/>
              <a:gd name="T52" fmla="*/ 907 w 1030"/>
              <a:gd name="T53" fmla="*/ 155 h 513"/>
              <a:gd name="T54" fmla="*/ 907 w 1030"/>
              <a:gd name="T55" fmla="*/ 149 h 513"/>
              <a:gd name="T56" fmla="*/ 890 w 1030"/>
              <a:gd name="T57" fmla="*/ 135 h 513"/>
              <a:gd name="T58" fmla="*/ 888 w 1030"/>
              <a:gd name="T59" fmla="*/ 128 h 513"/>
              <a:gd name="T60" fmla="*/ 882 w 1030"/>
              <a:gd name="T61" fmla="*/ 126 h 513"/>
              <a:gd name="T62" fmla="*/ 874 w 1030"/>
              <a:gd name="T63" fmla="*/ 116 h 513"/>
              <a:gd name="T64" fmla="*/ 857 w 1030"/>
              <a:gd name="T65" fmla="*/ 93 h 513"/>
              <a:gd name="T66" fmla="*/ 846 w 1030"/>
              <a:gd name="T67" fmla="*/ 91 h 513"/>
              <a:gd name="T68" fmla="*/ 832 w 1030"/>
              <a:gd name="T69" fmla="*/ 85 h 513"/>
              <a:gd name="T70" fmla="*/ 826 w 1030"/>
              <a:gd name="T71" fmla="*/ 83 h 513"/>
              <a:gd name="T72" fmla="*/ 809 w 1030"/>
              <a:gd name="T73" fmla="*/ 78 h 513"/>
              <a:gd name="T74" fmla="*/ 799 w 1030"/>
              <a:gd name="T75" fmla="*/ 66 h 513"/>
              <a:gd name="T76" fmla="*/ 786 w 1030"/>
              <a:gd name="T77" fmla="*/ 58 h 513"/>
              <a:gd name="T78" fmla="*/ 772 w 1030"/>
              <a:gd name="T79" fmla="*/ 64 h 513"/>
              <a:gd name="T80" fmla="*/ 765 w 1030"/>
              <a:gd name="T81" fmla="*/ 62 h 513"/>
              <a:gd name="T82" fmla="*/ 755 w 1030"/>
              <a:gd name="T83" fmla="*/ 64 h 513"/>
              <a:gd name="T84" fmla="*/ 730 w 1030"/>
              <a:gd name="T85" fmla="*/ 74 h 513"/>
              <a:gd name="T86" fmla="*/ 705 w 1030"/>
              <a:gd name="T87" fmla="*/ 62 h 513"/>
              <a:gd name="T88" fmla="*/ 651 w 1030"/>
              <a:gd name="T89" fmla="*/ 45 h 513"/>
              <a:gd name="T90" fmla="*/ 225 w 1030"/>
              <a:gd name="T91" fmla="*/ 334 h 513"/>
              <a:gd name="T92" fmla="*/ 220 w 1030"/>
              <a:gd name="T93" fmla="*/ 492 h 513"/>
              <a:gd name="T94" fmla="*/ 819 w 1030"/>
              <a:gd name="T95" fmla="*/ 513 h 513"/>
              <a:gd name="T96" fmla="*/ 1030 w 1030"/>
              <a:gd name="T97" fmla="*/ 509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0" h="513">
                <a:moveTo>
                  <a:pt x="1030" y="509"/>
                </a:moveTo>
                <a:lnTo>
                  <a:pt x="1030" y="509"/>
                </a:lnTo>
                <a:lnTo>
                  <a:pt x="1027" y="503"/>
                </a:lnTo>
                <a:lnTo>
                  <a:pt x="1023" y="500"/>
                </a:lnTo>
                <a:lnTo>
                  <a:pt x="1019" y="498"/>
                </a:lnTo>
                <a:lnTo>
                  <a:pt x="1019" y="498"/>
                </a:lnTo>
                <a:lnTo>
                  <a:pt x="1013" y="492"/>
                </a:lnTo>
                <a:lnTo>
                  <a:pt x="1009" y="486"/>
                </a:lnTo>
                <a:lnTo>
                  <a:pt x="1007" y="476"/>
                </a:lnTo>
                <a:lnTo>
                  <a:pt x="1007" y="476"/>
                </a:lnTo>
                <a:lnTo>
                  <a:pt x="1007" y="476"/>
                </a:lnTo>
                <a:lnTo>
                  <a:pt x="1007" y="474"/>
                </a:lnTo>
                <a:lnTo>
                  <a:pt x="1007" y="474"/>
                </a:lnTo>
                <a:lnTo>
                  <a:pt x="1005" y="471"/>
                </a:lnTo>
                <a:lnTo>
                  <a:pt x="1005" y="469"/>
                </a:lnTo>
                <a:lnTo>
                  <a:pt x="1002" y="465"/>
                </a:lnTo>
                <a:lnTo>
                  <a:pt x="994" y="463"/>
                </a:lnTo>
                <a:lnTo>
                  <a:pt x="994" y="463"/>
                </a:lnTo>
                <a:lnTo>
                  <a:pt x="986" y="459"/>
                </a:lnTo>
                <a:lnTo>
                  <a:pt x="982" y="453"/>
                </a:lnTo>
                <a:lnTo>
                  <a:pt x="982" y="453"/>
                </a:lnTo>
                <a:lnTo>
                  <a:pt x="980" y="446"/>
                </a:lnTo>
                <a:lnTo>
                  <a:pt x="982" y="442"/>
                </a:lnTo>
                <a:lnTo>
                  <a:pt x="982" y="442"/>
                </a:lnTo>
                <a:lnTo>
                  <a:pt x="984" y="438"/>
                </a:lnTo>
                <a:lnTo>
                  <a:pt x="984" y="432"/>
                </a:lnTo>
                <a:lnTo>
                  <a:pt x="984" y="432"/>
                </a:lnTo>
                <a:lnTo>
                  <a:pt x="980" y="424"/>
                </a:lnTo>
                <a:lnTo>
                  <a:pt x="977" y="421"/>
                </a:lnTo>
                <a:lnTo>
                  <a:pt x="973" y="417"/>
                </a:lnTo>
                <a:lnTo>
                  <a:pt x="973" y="417"/>
                </a:lnTo>
                <a:lnTo>
                  <a:pt x="963" y="411"/>
                </a:lnTo>
                <a:lnTo>
                  <a:pt x="959" y="405"/>
                </a:lnTo>
                <a:lnTo>
                  <a:pt x="957" y="401"/>
                </a:lnTo>
                <a:lnTo>
                  <a:pt x="957" y="397"/>
                </a:lnTo>
                <a:lnTo>
                  <a:pt x="961" y="386"/>
                </a:lnTo>
                <a:lnTo>
                  <a:pt x="961" y="386"/>
                </a:lnTo>
                <a:lnTo>
                  <a:pt x="963" y="380"/>
                </a:lnTo>
                <a:lnTo>
                  <a:pt x="963" y="376"/>
                </a:lnTo>
                <a:lnTo>
                  <a:pt x="961" y="370"/>
                </a:lnTo>
                <a:lnTo>
                  <a:pt x="961" y="370"/>
                </a:lnTo>
                <a:lnTo>
                  <a:pt x="959" y="365"/>
                </a:lnTo>
                <a:lnTo>
                  <a:pt x="959" y="361"/>
                </a:lnTo>
                <a:lnTo>
                  <a:pt x="961" y="355"/>
                </a:lnTo>
                <a:lnTo>
                  <a:pt x="961" y="355"/>
                </a:lnTo>
                <a:lnTo>
                  <a:pt x="961" y="347"/>
                </a:lnTo>
                <a:lnTo>
                  <a:pt x="963" y="342"/>
                </a:lnTo>
                <a:lnTo>
                  <a:pt x="963" y="342"/>
                </a:lnTo>
                <a:lnTo>
                  <a:pt x="963" y="338"/>
                </a:lnTo>
                <a:lnTo>
                  <a:pt x="967" y="332"/>
                </a:lnTo>
                <a:lnTo>
                  <a:pt x="967" y="332"/>
                </a:lnTo>
                <a:lnTo>
                  <a:pt x="969" y="328"/>
                </a:lnTo>
                <a:lnTo>
                  <a:pt x="969" y="328"/>
                </a:lnTo>
                <a:lnTo>
                  <a:pt x="967" y="324"/>
                </a:lnTo>
                <a:lnTo>
                  <a:pt x="963" y="320"/>
                </a:lnTo>
                <a:lnTo>
                  <a:pt x="963" y="320"/>
                </a:lnTo>
                <a:lnTo>
                  <a:pt x="961" y="318"/>
                </a:lnTo>
                <a:lnTo>
                  <a:pt x="961" y="318"/>
                </a:lnTo>
                <a:lnTo>
                  <a:pt x="957" y="315"/>
                </a:lnTo>
                <a:lnTo>
                  <a:pt x="955" y="309"/>
                </a:lnTo>
                <a:lnTo>
                  <a:pt x="953" y="303"/>
                </a:lnTo>
                <a:lnTo>
                  <a:pt x="955" y="293"/>
                </a:lnTo>
                <a:lnTo>
                  <a:pt x="955" y="293"/>
                </a:lnTo>
                <a:lnTo>
                  <a:pt x="955" y="286"/>
                </a:lnTo>
                <a:lnTo>
                  <a:pt x="953" y="280"/>
                </a:lnTo>
                <a:lnTo>
                  <a:pt x="950" y="276"/>
                </a:lnTo>
                <a:lnTo>
                  <a:pt x="944" y="272"/>
                </a:lnTo>
                <a:lnTo>
                  <a:pt x="944" y="272"/>
                </a:lnTo>
                <a:lnTo>
                  <a:pt x="940" y="270"/>
                </a:lnTo>
                <a:lnTo>
                  <a:pt x="940" y="270"/>
                </a:lnTo>
                <a:lnTo>
                  <a:pt x="932" y="266"/>
                </a:lnTo>
                <a:lnTo>
                  <a:pt x="926" y="261"/>
                </a:lnTo>
                <a:lnTo>
                  <a:pt x="925" y="257"/>
                </a:lnTo>
                <a:lnTo>
                  <a:pt x="925" y="253"/>
                </a:lnTo>
                <a:lnTo>
                  <a:pt x="925" y="247"/>
                </a:lnTo>
                <a:lnTo>
                  <a:pt x="926" y="241"/>
                </a:lnTo>
                <a:lnTo>
                  <a:pt x="926" y="241"/>
                </a:lnTo>
                <a:lnTo>
                  <a:pt x="934" y="224"/>
                </a:lnTo>
                <a:lnTo>
                  <a:pt x="934" y="222"/>
                </a:lnTo>
                <a:lnTo>
                  <a:pt x="932" y="220"/>
                </a:lnTo>
                <a:lnTo>
                  <a:pt x="932" y="220"/>
                </a:lnTo>
                <a:lnTo>
                  <a:pt x="932" y="220"/>
                </a:lnTo>
                <a:lnTo>
                  <a:pt x="926" y="214"/>
                </a:lnTo>
                <a:lnTo>
                  <a:pt x="925" y="209"/>
                </a:lnTo>
                <a:lnTo>
                  <a:pt x="925" y="205"/>
                </a:lnTo>
                <a:lnTo>
                  <a:pt x="925" y="205"/>
                </a:lnTo>
                <a:lnTo>
                  <a:pt x="926" y="199"/>
                </a:lnTo>
                <a:lnTo>
                  <a:pt x="925" y="195"/>
                </a:lnTo>
                <a:lnTo>
                  <a:pt x="925" y="195"/>
                </a:lnTo>
                <a:lnTo>
                  <a:pt x="921" y="193"/>
                </a:lnTo>
                <a:lnTo>
                  <a:pt x="917" y="191"/>
                </a:lnTo>
                <a:lnTo>
                  <a:pt x="917" y="191"/>
                </a:lnTo>
                <a:lnTo>
                  <a:pt x="909" y="189"/>
                </a:lnTo>
                <a:lnTo>
                  <a:pt x="905" y="185"/>
                </a:lnTo>
                <a:lnTo>
                  <a:pt x="905" y="185"/>
                </a:lnTo>
                <a:lnTo>
                  <a:pt x="903" y="182"/>
                </a:lnTo>
                <a:lnTo>
                  <a:pt x="905" y="178"/>
                </a:lnTo>
                <a:lnTo>
                  <a:pt x="905" y="176"/>
                </a:lnTo>
                <a:lnTo>
                  <a:pt x="905" y="176"/>
                </a:lnTo>
                <a:lnTo>
                  <a:pt x="901" y="174"/>
                </a:lnTo>
                <a:lnTo>
                  <a:pt x="901" y="174"/>
                </a:lnTo>
                <a:lnTo>
                  <a:pt x="898" y="172"/>
                </a:lnTo>
                <a:lnTo>
                  <a:pt x="898" y="170"/>
                </a:lnTo>
                <a:lnTo>
                  <a:pt x="898" y="168"/>
                </a:lnTo>
                <a:lnTo>
                  <a:pt x="898" y="168"/>
                </a:lnTo>
                <a:lnTo>
                  <a:pt x="901" y="162"/>
                </a:lnTo>
                <a:lnTo>
                  <a:pt x="905" y="155"/>
                </a:lnTo>
                <a:lnTo>
                  <a:pt x="907" y="155"/>
                </a:lnTo>
                <a:lnTo>
                  <a:pt x="907" y="155"/>
                </a:lnTo>
                <a:lnTo>
                  <a:pt x="909" y="151"/>
                </a:lnTo>
                <a:lnTo>
                  <a:pt x="909" y="151"/>
                </a:lnTo>
                <a:lnTo>
                  <a:pt x="907" y="149"/>
                </a:lnTo>
                <a:lnTo>
                  <a:pt x="900" y="145"/>
                </a:lnTo>
                <a:lnTo>
                  <a:pt x="900" y="145"/>
                </a:lnTo>
                <a:lnTo>
                  <a:pt x="894" y="139"/>
                </a:lnTo>
                <a:lnTo>
                  <a:pt x="890" y="135"/>
                </a:lnTo>
                <a:lnTo>
                  <a:pt x="890" y="131"/>
                </a:lnTo>
                <a:lnTo>
                  <a:pt x="888" y="128"/>
                </a:lnTo>
                <a:lnTo>
                  <a:pt x="888" y="128"/>
                </a:lnTo>
                <a:lnTo>
                  <a:pt x="888" y="128"/>
                </a:lnTo>
                <a:lnTo>
                  <a:pt x="888" y="128"/>
                </a:lnTo>
                <a:lnTo>
                  <a:pt x="886" y="128"/>
                </a:lnTo>
                <a:lnTo>
                  <a:pt x="886" y="128"/>
                </a:lnTo>
                <a:lnTo>
                  <a:pt x="882" y="126"/>
                </a:lnTo>
                <a:lnTo>
                  <a:pt x="878" y="122"/>
                </a:lnTo>
                <a:lnTo>
                  <a:pt x="878" y="122"/>
                </a:lnTo>
                <a:lnTo>
                  <a:pt x="874" y="116"/>
                </a:lnTo>
                <a:lnTo>
                  <a:pt x="874" y="116"/>
                </a:lnTo>
                <a:lnTo>
                  <a:pt x="865" y="104"/>
                </a:lnTo>
                <a:lnTo>
                  <a:pt x="865" y="104"/>
                </a:lnTo>
                <a:lnTo>
                  <a:pt x="861" y="99"/>
                </a:lnTo>
                <a:lnTo>
                  <a:pt x="857" y="93"/>
                </a:lnTo>
                <a:lnTo>
                  <a:pt x="857" y="93"/>
                </a:lnTo>
                <a:lnTo>
                  <a:pt x="851" y="91"/>
                </a:lnTo>
                <a:lnTo>
                  <a:pt x="846" y="91"/>
                </a:lnTo>
                <a:lnTo>
                  <a:pt x="846" y="91"/>
                </a:lnTo>
                <a:lnTo>
                  <a:pt x="836" y="87"/>
                </a:lnTo>
                <a:lnTo>
                  <a:pt x="836" y="87"/>
                </a:lnTo>
                <a:lnTo>
                  <a:pt x="836" y="87"/>
                </a:lnTo>
                <a:lnTo>
                  <a:pt x="832" y="85"/>
                </a:lnTo>
                <a:lnTo>
                  <a:pt x="826" y="83"/>
                </a:lnTo>
                <a:lnTo>
                  <a:pt x="826" y="83"/>
                </a:lnTo>
                <a:lnTo>
                  <a:pt x="826" y="83"/>
                </a:lnTo>
                <a:lnTo>
                  <a:pt x="826" y="83"/>
                </a:lnTo>
                <a:lnTo>
                  <a:pt x="819" y="81"/>
                </a:lnTo>
                <a:lnTo>
                  <a:pt x="813" y="79"/>
                </a:lnTo>
                <a:lnTo>
                  <a:pt x="813" y="79"/>
                </a:lnTo>
                <a:lnTo>
                  <a:pt x="809" y="78"/>
                </a:lnTo>
                <a:lnTo>
                  <a:pt x="809" y="78"/>
                </a:lnTo>
                <a:lnTo>
                  <a:pt x="803" y="74"/>
                </a:lnTo>
                <a:lnTo>
                  <a:pt x="799" y="66"/>
                </a:lnTo>
                <a:lnTo>
                  <a:pt x="799" y="66"/>
                </a:lnTo>
                <a:lnTo>
                  <a:pt x="794" y="60"/>
                </a:lnTo>
                <a:lnTo>
                  <a:pt x="794" y="60"/>
                </a:lnTo>
                <a:lnTo>
                  <a:pt x="788" y="58"/>
                </a:lnTo>
                <a:lnTo>
                  <a:pt x="786" y="58"/>
                </a:lnTo>
                <a:lnTo>
                  <a:pt x="784" y="58"/>
                </a:lnTo>
                <a:lnTo>
                  <a:pt x="784" y="58"/>
                </a:lnTo>
                <a:lnTo>
                  <a:pt x="778" y="62"/>
                </a:lnTo>
                <a:lnTo>
                  <a:pt x="772" y="64"/>
                </a:lnTo>
                <a:lnTo>
                  <a:pt x="769" y="64"/>
                </a:lnTo>
                <a:lnTo>
                  <a:pt x="769" y="64"/>
                </a:lnTo>
                <a:lnTo>
                  <a:pt x="765" y="62"/>
                </a:lnTo>
                <a:lnTo>
                  <a:pt x="765" y="62"/>
                </a:lnTo>
                <a:lnTo>
                  <a:pt x="761" y="62"/>
                </a:lnTo>
                <a:lnTo>
                  <a:pt x="757" y="62"/>
                </a:lnTo>
                <a:lnTo>
                  <a:pt x="757" y="62"/>
                </a:lnTo>
                <a:lnTo>
                  <a:pt x="755" y="64"/>
                </a:lnTo>
                <a:lnTo>
                  <a:pt x="755" y="64"/>
                </a:lnTo>
                <a:lnTo>
                  <a:pt x="747" y="68"/>
                </a:lnTo>
                <a:lnTo>
                  <a:pt x="736" y="72"/>
                </a:lnTo>
                <a:lnTo>
                  <a:pt x="730" y="74"/>
                </a:lnTo>
                <a:lnTo>
                  <a:pt x="722" y="72"/>
                </a:lnTo>
                <a:lnTo>
                  <a:pt x="715" y="68"/>
                </a:lnTo>
                <a:lnTo>
                  <a:pt x="705" y="62"/>
                </a:lnTo>
                <a:lnTo>
                  <a:pt x="705" y="62"/>
                </a:lnTo>
                <a:lnTo>
                  <a:pt x="695" y="56"/>
                </a:lnTo>
                <a:lnTo>
                  <a:pt x="686" y="52"/>
                </a:lnTo>
                <a:lnTo>
                  <a:pt x="666" y="47"/>
                </a:lnTo>
                <a:lnTo>
                  <a:pt x="651" y="45"/>
                </a:lnTo>
                <a:lnTo>
                  <a:pt x="645" y="45"/>
                </a:lnTo>
                <a:lnTo>
                  <a:pt x="33" y="0"/>
                </a:lnTo>
                <a:lnTo>
                  <a:pt x="0" y="313"/>
                </a:lnTo>
                <a:lnTo>
                  <a:pt x="225" y="334"/>
                </a:lnTo>
                <a:lnTo>
                  <a:pt x="225" y="334"/>
                </a:lnTo>
                <a:lnTo>
                  <a:pt x="227" y="336"/>
                </a:lnTo>
                <a:lnTo>
                  <a:pt x="220" y="492"/>
                </a:lnTo>
                <a:lnTo>
                  <a:pt x="220" y="492"/>
                </a:lnTo>
                <a:lnTo>
                  <a:pt x="331" y="498"/>
                </a:lnTo>
                <a:lnTo>
                  <a:pt x="559" y="507"/>
                </a:lnTo>
                <a:lnTo>
                  <a:pt x="690" y="511"/>
                </a:lnTo>
                <a:lnTo>
                  <a:pt x="819" y="513"/>
                </a:lnTo>
                <a:lnTo>
                  <a:pt x="936" y="513"/>
                </a:lnTo>
                <a:lnTo>
                  <a:pt x="986" y="511"/>
                </a:lnTo>
                <a:lnTo>
                  <a:pt x="1030" y="509"/>
                </a:lnTo>
                <a:lnTo>
                  <a:pt x="1030" y="509"/>
                </a:lnTo>
                <a:close/>
              </a:path>
            </a:pathLst>
          </a:custGeom>
          <a:solidFill>
            <a:srgbClr val="70CACB"/>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67" name="Freeform 112">
            <a:extLst>
              <a:ext uri="{FF2B5EF4-FFF2-40B4-BE49-F238E27FC236}">
                <a16:creationId xmlns:a16="http://schemas.microsoft.com/office/drawing/2014/main" id="{74D7D39D-19DC-F9ED-23D7-E1F652A0EBA9}"/>
              </a:ext>
            </a:extLst>
          </p:cNvPr>
          <p:cNvSpPr>
            <a:spLocks/>
          </p:cNvSpPr>
          <p:nvPr/>
        </p:nvSpPr>
        <p:spPr bwMode="auto">
          <a:xfrm>
            <a:off x="7537478" y="3044365"/>
            <a:ext cx="554718" cy="717368"/>
          </a:xfrm>
          <a:custGeom>
            <a:avLst/>
            <a:gdLst>
              <a:gd name="T0" fmla="*/ 707 w 707"/>
              <a:gd name="T1" fmla="*/ 258 h 890"/>
              <a:gd name="T2" fmla="*/ 482 w 707"/>
              <a:gd name="T3" fmla="*/ 222 h 890"/>
              <a:gd name="T4" fmla="*/ 482 w 707"/>
              <a:gd name="T5" fmla="*/ 222 h 890"/>
              <a:gd name="T6" fmla="*/ 480 w 707"/>
              <a:gd name="T7" fmla="*/ 220 h 890"/>
              <a:gd name="T8" fmla="*/ 505 w 707"/>
              <a:gd name="T9" fmla="*/ 66 h 890"/>
              <a:gd name="T10" fmla="*/ 505 w 707"/>
              <a:gd name="T11" fmla="*/ 66 h 890"/>
              <a:gd name="T12" fmla="*/ 403 w 707"/>
              <a:gd name="T13" fmla="*/ 48 h 890"/>
              <a:gd name="T14" fmla="*/ 299 w 707"/>
              <a:gd name="T15" fmla="*/ 27 h 890"/>
              <a:gd name="T16" fmla="*/ 162 w 707"/>
              <a:gd name="T17" fmla="*/ 0 h 890"/>
              <a:gd name="T18" fmla="*/ 0 w 707"/>
              <a:gd name="T19" fmla="*/ 784 h 890"/>
              <a:gd name="T20" fmla="*/ 0 w 707"/>
              <a:gd name="T21" fmla="*/ 784 h 890"/>
              <a:gd name="T22" fmla="*/ 74 w 707"/>
              <a:gd name="T23" fmla="*/ 800 h 890"/>
              <a:gd name="T24" fmla="*/ 147 w 707"/>
              <a:gd name="T25" fmla="*/ 815 h 890"/>
              <a:gd name="T26" fmla="*/ 303 w 707"/>
              <a:gd name="T27" fmla="*/ 844 h 890"/>
              <a:gd name="T28" fmla="*/ 465 w 707"/>
              <a:gd name="T29" fmla="*/ 867 h 890"/>
              <a:gd name="T30" fmla="*/ 626 w 707"/>
              <a:gd name="T31" fmla="*/ 890 h 890"/>
              <a:gd name="T32" fmla="*/ 707 w 707"/>
              <a:gd name="T33" fmla="*/ 258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7" h="890">
                <a:moveTo>
                  <a:pt x="707" y="258"/>
                </a:moveTo>
                <a:lnTo>
                  <a:pt x="482" y="222"/>
                </a:lnTo>
                <a:lnTo>
                  <a:pt x="482" y="222"/>
                </a:lnTo>
                <a:lnTo>
                  <a:pt x="480" y="220"/>
                </a:lnTo>
                <a:lnTo>
                  <a:pt x="505" y="66"/>
                </a:lnTo>
                <a:lnTo>
                  <a:pt x="505" y="66"/>
                </a:lnTo>
                <a:lnTo>
                  <a:pt x="403" y="48"/>
                </a:lnTo>
                <a:lnTo>
                  <a:pt x="299" y="27"/>
                </a:lnTo>
                <a:lnTo>
                  <a:pt x="162" y="0"/>
                </a:lnTo>
                <a:lnTo>
                  <a:pt x="0" y="784"/>
                </a:lnTo>
                <a:lnTo>
                  <a:pt x="0" y="784"/>
                </a:lnTo>
                <a:lnTo>
                  <a:pt x="74" y="800"/>
                </a:lnTo>
                <a:lnTo>
                  <a:pt x="147" y="815"/>
                </a:lnTo>
                <a:lnTo>
                  <a:pt x="303" y="844"/>
                </a:lnTo>
                <a:lnTo>
                  <a:pt x="465" y="867"/>
                </a:lnTo>
                <a:lnTo>
                  <a:pt x="626" y="890"/>
                </a:lnTo>
                <a:lnTo>
                  <a:pt x="707" y="258"/>
                </a:lnTo>
                <a:close/>
              </a:path>
            </a:pathLst>
          </a:custGeom>
          <a:solidFill>
            <a:srgbClr val="70CACB"/>
          </a:solidFill>
          <a:ln w="9525">
            <a:solidFill>
              <a:schemeClr val="bg1">
                <a:lumMod val="50000"/>
              </a:schemeClr>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68" name="Freeform 113">
            <a:extLst>
              <a:ext uri="{FF2B5EF4-FFF2-40B4-BE49-F238E27FC236}">
                <a16:creationId xmlns:a16="http://schemas.microsoft.com/office/drawing/2014/main" id="{82E499F0-AB02-2EA6-BBC8-80BD28E417C4}"/>
              </a:ext>
            </a:extLst>
          </p:cNvPr>
          <p:cNvSpPr>
            <a:spLocks/>
          </p:cNvSpPr>
          <p:nvPr/>
        </p:nvSpPr>
        <p:spPr bwMode="auto">
          <a:xfrm>
            <a:off x="9440488" y="3892312"/>
            <a:ext cx="488717" cy="465886"/>
          </a:xfrm>
          <a:custGeom>
            <a:avLst/>
            <a:gdLst>
              <a:gd name="T0" fmla="*/ 551 w 622"/>
              <a:gd name="T1" fmla="*/ 264 h 578"/>
              <a:gd name="T2" fmla="*/ 564 w 622"/>
              <a:gd name="T3" fmla="*/ 264 h 578"/>
              <a:gd name="T4" fmla="*/ 559 w 622"/>
              <a:gd name="T5" fmla="*/ 253 h 578"/>
              <a:gd name="T6" fmla="*/ 555 w 622"/>
              <a:gd name="T7" fmla="*/ 245 h 578"/>
              <a:gd name="T8" fmla="*/ 557 w 622"/>
              <a:gd name="T9" fmla="*/ 239 h 578"/>
              <a:gd name="T10" fmla="*/ 572 w 622"/>
              <a:gd name="T11" fmla="*/ 224 h 578"/>
              <a:gd name="T12" fmla="*/ 572 w 622"/>
              <a:gd name="T13" fmla="*/ 201 h 578"/>
              <a:gd name="T14" fmla="*/ 578 w 622"/>
              <a:gd name="T15" fmla="*/ 177 h 578"/>
              <a:gd name="T16" fmla="*/ 578 w 622"/>
              <a:gd name="T17" fmla="*/ 162 h 578"/>
              <a:gd name="T18" fmla="*/ 585 w 622"/>
              <a:gd name="T19" fmla="*/ 147 h 578"/>
              <a:gd name="T20" fmla="*/ 603 w 622"/>
              <a:gd name="T21" fmla="*/ 137 h 578"/>
              <a:gd name="T22" fmla="*/ 595 w 622"/>
              <a:gd name="T23" fmla="*/ 125 h 578"/>
              <a:gd name="T24" fmla="*/ 593 w 622"/>
              <a:gd name="T25" fmla="*/ 110 h 578"/>
              <a:gd name="T26" fmla="*/ 616 w 622"/>
              <a:gd name="T27" fmla="*/ 98 h 578"/>
              <a:gd name="T28" fmla="*/ 620 w 622"/>
              <a:gd name="T29" fmla="*/ 83 h 578"/>
              <a:gd name="T30" fmla="*/ 551 w 622"/>
              <a:gd name="T31" fmla="*/ 91 h 578"/>
              <a:gd name="T32" fmla="*/ 543 w 622"/>
              <a:gd name="T33" fmla="*/ 106 h 578"/>
              <a:gd name="T34" fmla="*/ 534 w 622"/>
              <a:gd name="T35" fmla="*/ 149 h 578"/>
              <a:gd name="T36" fmla="*/ 528 w 622"/>
              <a:gd name="T37" fmla="*/ 145 h 578"/>
              <a:gd name="T38" fmla="*/ 526 w 622"/>
              <a:gd name="T39" fmla="*/ 120 h 578"/>
              <a:gd name="T40" fmla="*/ 528 w 622"/>
              <a:gd name="T41" fmla="*/ 98 h 578"/>
              <a:gd name="T42" fmla="*/ 537 w 622"/>
              <a:gd name="T43" fmla="*/ 70 h 578"/>
              <a:gd name="T44" fmla="*/ 547 w 622"/>
              <a:gd name="T45" fmla="*/ 60 h 578"/>
              <a:gd name="T46" fmla="*/ 562 w 622"/>
              <a:gd name="T47" fmla="*/ 41 h 578"/>
              <a:gd name="T48" fmla="*/ 564 w 622"/>
              <a:gd name="T49" fmla="*/ 23 h 578"/>
              <a:gd name="T50" fmla="*/ 549 w 622"/>
              <a:gd name="T51" fmla="*/ 14 h 578"/>
              <a:gd name="T52" fmla="*/ 19 w 622"/>
              <a:gd name="T53" fmla="*/ 478 h 578"/>
              <a:gd name="T54" fmla="*/ 56 w 622"/>
              <a:gd name="T55" fmla="*/ 490 h 578"/>
              <a:gd name="T56" fmla="*/ 71 w 622"/>
              <a:gd name="T57" fmla="*/ 488 h 578"/>
              <a:gd name="T58" fmla="*/ 451 w 622"/>
              <a:gd name="T59" fmla="*/ 545 h 578"/>
              <a:gd name="T60" fmla="*/ 455 w 622"/>
              <a:gd name="T61" fmla="*/ 526 h 578"/>
              <a:gd name="T62" fmla="*/ 458 w 622"/>
              <a:gd name="T63" fmla="*/ 509 h 578"/>
              <a:gd name="T64" fmla="*/ 456 w 622"/>
              <a:gd name="T65" fmla="*/ 499 h 578"/>
              <a:gd name="T66" fmla="*/ 437 w 622"/>
              <a:gd name="T67" fmla="*/ 492 h 578"/>
              <a:gd name="T68" fmla="*/ 443 w 622"/>
              <a:gd name="T69" fmla="*/ 474 h 578"/>
              <a:gd name="T70" fmla="*/ 441 w 622"/>
              <a:gd name="T71" fmla="*/ 461 h 578"/>
              <a:gd name="T72" fmla="*/ 456 w 622"/>
              <a:gd name="T73" fmla="*/ 459 h 578"/>
              <a:gd name="T74" fmla="*/ 451 w 622"/>
              <a:gd name="T75" fmla="*/ 447 h 578"/>
              <a:gd name="T76" fmla="*/ 458 w 622"/>
              <a:gd name="T77" fmla="*/ 434 h 578"/>
              <a:gd name="T78" fmla="*/ 451 w 622"/>
              <a:gd name="T79" fmla="*/ 424 h 578"/>
              <a:gd name="T80" fmla="*/ 453 w 622"/>
              <a:gd name="T81" fmla="*/ 407 h 578"/>
              <a:gd name="T82" fmla="*/ 462 w 622"/>
              <a:gd name="T83" fmla="*/ 411 h 578"/>
              <a:gd name="T84" fmla="*/ 472 w 622"/>
              <a:gd name="T85" fmla="*/ 411 h 578"/>
              <a:gd name="T86" fmla="*/ 472 w 622"/>
              <a:gd name="T87" fmla="*/ 397 h 578"/>
              <a:gd name="T88" fmla="*/ 478 w 622"/>
              <a:gd name="T89" fmla="*/ 389 h 578"/>
              <a:gd name="T90" fmla="*/ 476 w 622"/>
              <a:gd name="T91" fmla="*/ 380 h 578"/>
              <a:gd name="T92" fmla="*/ 493 w 622"/>
              <a:gd name="T93" fmla="*/ 368 h 578"/>
              <a:gd name="T94" fmla="*/ 497 w 622"/>
              <a:gd name="T95" fmla="*/ 345 h 578"/>
              <a:gd name="T96" fmla="*/ 520 w 622"/>
              <a:gd name="T97" fmla="*/ 343 h 578"/>
              <a:gd name="T98" fmla="*/ 522 w 622"/>
              <a:gd name="T99" fmla="*/ 328 h 578"/>
              <a:gd name="T100" fmla="*/ 526 w 622"/>
              <a:gd name="T101" fmla="*/ 314 h 578"/>
              <a:gd name="T102" fmla="*/ 528 w 622"/>
              <a:gd name="T103" fmla="*/ 303 h 578"/>
              <a:gd name="T104" fmla="*/ 526 w 622"/>
              <a:gd name="T105" fmla="*/ 295 h 578"/>
              <a:gd name="T106" fmla="*/ 530 w 622"/>
              <a:gd name="T107" fmla="*/ 28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2" h="578">
                <a:moveTo>
                  <a:pt x="539" y="280"/>
                </a:moveTo>
                <a:lnTo>
                  <a:pt x="539" y="280"/>
                </a:lnTo>
                <a:lnTo>
                  <a:pt x="543" y="274"/>
                </a:lnTo>
                <a:lnTo>
                  <a:pt x="543" y="274"/>
                </a:lnTo>
                <a:lnTo>
                  <a:pt x="549" y="266"/>
                </a:lnTo>
                <a:lnTo>
                  <a:pt x="551" y="264"/>
                </a:lnTo>
                <a:lnTo>
                  <a:pt x="551" y="264"/>
                </a:lnTo>
                <a:lnTo>
                  <a:pt x="553" y="264"/>
                </a:lnTo>
                <a:lnTo>
                  <a:pt x="553" y="264"/>
                </a:lnTo>
                <a:lnTo>
                  <a:pt x="560" y="268"/>
                </a:lnTo>
                <a:lnTo>
                  <a:pt x="560" y="268"/>
                </a:lnTo>
                <a:lnTo>
                  <a:pt x="564" y="264"/>
                </a:lnTo>
                <a:lnTo>
                  <a:pt x="566" y="262"/>
                </a:lnTo>
                <a:lnTo>
                  <a:pt x="566" y="262"/>
                </a:lnTo>
                <a:lnTo>
                  <a:pt x="564" y="260"/>
                </a:lnTo>
                <a:lnTo>
                  <a:pt x="562" y="256"/>
                </a:lnTo>
                <a:lnTo>
                  <a:pt x="562" y="256"/>
                </a:lnTo>
                <a:lnTo>
                  <a:pt x="559" y="253"/>
                </a:lnTo>
                <a:lnTo>
                  <a:pt x="555" y="247"/>
                </a:lnTo>
                <a:lnTo>
                  <a:pt x="555" y="247"/>
                </a:lnTo>
                <a:lnTo>
                  <a:pt x="555" y="245"/>
                </a:lnTo>
                <a:lnTo>
                  <a:pt x="555" y="245"/>
                </a:lnTo>
                <a:lnTo>
                  <a:pt x="555" y="245"/>
                </a:lnTo>
                <a:lnTo>
                  <a:pt x="555" y="245"/>
                </a:lnTo>
                <a:lnTo>
                  <a:pt x="555" y="245"/>
                </a:lnTo>
                <a:lnTo>
                  <a:pt x="555" y="245"/>
                </a:lnTo>
                <a:lnTo>
                  <a:pt x="555" y="245"/>
                </a:lnTo>
                <a:lnTo>
                  <a:pt x="555" y="245"/>
                </a:lnTo>
                <a:lnTo>
                  <a:pt x="555" y="241"/>
                </a:lnTo>
                <a:lnTo>
                  <a:pt x="557" y="239"/>
                </a:lnTo>
                <a:lnTo>
                  <a:pt x="562" y="233"/>
                </a:lnTo>
                <a:lnTo>
                  <a:pt x="562" y="233"/>
                </a:lnTo>
                <a:lnTo>
                  <a:pt x="568" y="228"/>
                </a:lnTo>
                <a:lnTo>
                  <a:pt x="568" y="228"/>
                </a:lnTo>
                <a:lnTo>
                  <a:pt x="572" y="224"/>
                </a:lnTo>
                <a:lnTo>
                  <a:pt x="572" y="224"/>
                </a:lnTo>
                <a:lnTo>
                  <a:pt x="574" y="218"/>
                </a:lnTo>
                <a:lnTo>
                  <a:pt x="576" y="212"/>
                </a:lnTo>
                <a:lnTo>
                  <a:pt x="576" y="212"/>
                </a:lnTo>
                <a:lnTo>
                  <a:pt x="574" y="206"/>
                </a:lnTo>
                <a:lnTo>
                  <a:pt x="572" y="201"/>
                </a:lnTo>
                <a:lnTo>
                  <a:pt x="572" y="201"/>
                </a:lnTo>
                <a:lnTo>
                  <a:pt x="570" y="195"/>
                </a:lnTo>
                <a:lnTo>
                  <a:pt x="570" y="187"/>
                </a:lnTo>
                <a:lnTo>
                  <a:pt x="570" y="187"/>
                </a:lnTo>
                <a:lnTo>
                  <a:pt x="574" y="181"/>
                </a:lnTo>
                <a:lnTo>
                  <a:pt x="578" y="177"/>
                </a:lnTo>
                <a:lnTo>
                  <a:pt x="578" y="177"/>
                </a:lnTo>
                <a:lnTo>
                  <a:pt x="582" y="176"/>
                </a:lnTo>
                <a:lnTo>
                  <a:pt x="582" y="176"/>
                </a:lnTo>
                <a:lnTo>
                  <a:pt x="582" y="174"/>
                </a:lnTo>
                <a:lnTo>
                  <a:pt x="582" y="170"/>
                </a:lnTo>
                <a:lnTo>
                  <a:pt x="578" y="162"/>
                </a:lnTo>
                <a:lnTo>
                  <a:pt x="578" y="162"/>
                </a:lnTo>
                <a:lnTo>
                  <a:pt x="576" y="156"/>
                </a:lnTo>
                <a:lnTo>
                  <a:pt x="576" y="152"/>
                </a:lnTo>
                <a:lnTo>
                  <a:pt x="578" y="149"/>
                </a:lnTo>
                <a:lnTo>
                  <a:pt x="578" y="149"/>
                </a:lnTo>
                <a:lnTo>
                  <a:pt x="582" y="147"/>
                </a:lnTo>
                <a:lnTo>
                  <a:pt x="585" y="147"/>
                </a:lnTo>
                <a:lnTo>
                  <a:pt x="593" y="149"/>
                </a:lnTo>
                <a:lnTo>
                  <a:pt x="593" y="149"/>
                </a:lnTo>
                <a:lnTo>
                  <a:pt x="597" y="149"/>
                </a:lnTo>
                <a:lnTo>
                  <a:pt x="597" y="149"/>
                </a:lnTo>
                <a:lnTo>
                  <a:pt x="601" y="147"/>
                </a:lnTo>
                <a:lnTo>
                  <a:pt x="603" y="137"/>
                </a:lnTo>
                <a:lnTo>
                  <a:pt x="603" y="137"/>
                </a:lnTo>
                <a:lnTo>
                  <a:pt x="603" y="129"/>
                </a:lnTo>
                <a:lnTo>
                  <a:pt x="601" y="127"/>
                </a:lnTo>
                <a:lnTo>
                  <a:pt x="597" y="125"/>
                </a:lnTo>
                <a:lnTo>
                  <a:pt x="597" y="125"/>
                </a:lnTo>
                <a:lnTo>
                  <a:pt x="595" y="125"/>
                </a:lnTo>
                <a:lnTo>
                  <a:pt x="593" y="122"/>
                </a:lnTo>
                <a:lnTo>
                  <a:pt x="593" y="116"/>
                </a:lnTo>
                <a:lnTo>
                  <a:pt x="593" y="116"/>
                </a:lnTo>
                <a:lnTo>
                  <a:pt x="593" y="112"/>
                </a:lnTo>
                <a:lnTo>
                  <a:pt x="593" y="112"/>
                </a:lnTo>
                <a:lnTo>
                  <a:pt x="593" y="110"/>
                </a:lnTo>
                <a:lnTo>
                  <a:pt x="597" y="108"/>
                </a:lnTo>
                <a:lnTo>
                  <a:pt x="607" y="104"/>
                </a:lnTo>
                <a:lnTo>
                  <a:pt x="607" y="104"/>
                </a:lnTo>
                <a:lnTo>
                  <a:pt x="611" y="102"/>
                </a:lnTo>
                <a:lnTo>
                  <a:pt x="611" y="102"/>
                </a:lnTo>
                <a:lnTo>
                  <a:pt x="616" y="98"/>
                </a:lnTo>
                <a:lnTo>
                  <a:pt x="618" y="95"/>
                </a:lnTo>
                <a:lnTo>
                  <a:pt x="618" y="95"/>
                </a:lnTo>
                <a:lnTo>
                  <a:pt x="622" y="89"/>
                </a:lnTo>
                <a:lnTo>
                  <a:pt x="622" y="89"/>
                </a:lnTo>
                <a:lnTo>
                  <a:pt x="622" y="87"/>
                </a:lnTo>
                <a:lnTo>
                  <a:pt x="620" y="83"/>
                </a:lnTo>
                <a:lnTo>
                  <a:pt x="620" y="83"/>
                </a:lnTo>
                <a:lnTo>
                  <a:pt x="557" y="87"/>
                </a:lnTo>
                <a:lnTo>
                  <a:pt x="557" y="87"/>
                </a:lnTo>
                <a:lnTo>
                  <a:pt x="553" y="87"/>
                </a:lnTo>
                <a:lnTo>
                  <a:pt x="551" y="91"/>
                </a:lnTo>
                <a:lnTo>
                  <a:pt x="551" y="91"/>
                </a:lnTo>
                <a:lnTo>
                  <a:pt x="545" y="95"/>
                </a:lnTo>
                <a:lnTo>
                  <a:pt x="545" y="95"/>
                </a:lnTo>
                <a:lnTo>
                  <a:pt x="543" y="95"/>
                </a:lnTo>
                <a:lnTo>
                  <a:pt x="541" y="98"/>
                </a:lnTo>
                <a:lnTo>
                  <a:pt x="543" y="106"/>
                </a:lnTo>
                <a:lnTo>
                  <a:pt x="543" y="106"/>
                </a:lnTo>
                <a:lnTo>
                  <a:pt x="543" y="120"/>
                </a:lnTo>
                <a:lnTo>
                  <a:pt x="543" y="131"/>
                </a:lnTo>
                <a:lnTo>
                  <a:pt x="543" y="131"/>
                </a:lnTo>
                <a:lnTo>
                  <a:pt x="541" y="137"/>
                </a:lnTo>
                <a:lnTo>
                  <a:pt x="539" y="141"/>
                </a:lnTo>
                <a:lnTo>
                  <a:pt x="534" y="149"/>
                </a:lnTo>
                <a:lnTo>
                  <a:pt x="534" y="149"/>
                </a:lnTo>
                <a:lnTo>
                  <a:pt x="532" y="149"/>
                </a:lnTo>
                <a:lnTo>
                  <a:pt x="532" y="149"/>
                </a:lnTo>
                <a:lnTo>
                  <a:pt x="530" y="149"/>
                </a:lnTo>
                <a:lnTo>
                  <a:pt x="530" y="149"/>
                </a:lnTo>
                <a:lnTo>
                  <a:pt x="528" y="145"/>
                </a:lnTo>
                <a:lnTo>
                  <a:pt x="526" y="139"/>
                </a:lnTo>
                <a:lnTo>
                  <a:pt x="526" y="131"/>
                </a:lnTo>
                <a:lnTo>
                  <a:pt x="526" y="131"/>
                </a:lnTo>
                <a:lnTo>
                  <a:pt x="528" y="125"/>
                </a:lnTo>
                <a:lnTo>
                  <a:pt x="528" y="122"/>
                </a:lnTo>
                <a:lnTo>
                  <a:pt x="526" y="120"/>
                </a:lnTo>
                <a:lnTo>
                  <a:pt x="526" y="120"/>
                </a:lnTo>
                <a:lnTo>
                  <a:pt x="526" y="114"/>
                </a:lnTo>
                <a:lnTo>
                  <a:pt x="526" y="106"/>
                </a:lnTo>
                <a:lnTo>
                  <a:pt x="526" y="106"/>
                </a:lnTo>
                <a:lnTo>
                  <a:pt x="528" y="98"/>
                </a:lnTo>
                <a:lnTo>
                  <a:pt x="528" y="98"/>
                </a:lnTo>
                <a:lnTo>
                  <a:pt x="530" y="89"/>
                </a:lnTo>
                <a:lnTo>
                  <a:pt x="530" y="89"/>
                </a:lnTo>
                <a:lnTo>
                  <a:pt x="532" y="83"/>
                </a:lnTo>
                <a:lnTo>
                  <a:pt x="532" y="83"/>
                </a:lnTo>
                <a:lnTo>
                  <a:pt x="534" y="73"/>
                </a:lnTo>
                <a:lnTo>
                  <a:pt x="537" y="70"/>
                </a:lnTo>
                <a:lnTo>
                  <a:pt x="541" y="68"/>
                </a:lnTo>
                <a:lnTo>
                  <a:pt x="541" y="68"/>
                </a:lnTo>
                <a:lnTo>
                  <a:pt x="543" y="66"/>
                </a:lnTo>
                <a:lnTo>
                  <a:pt x="545" y="62"/>
                </a:lnTo>
                <a:lnTo>
                  <a:pt x="545" y="62"/>
                </a:lnTo>
                <a:lnTo>
                  <a:pt x="547" y="60"/>
                </a:lnTo>
                <a:lnTo>
                  <a:pt x="551" y="56"/>
                </a:lnTo>
                <a:lnTo>
                  <a:pt x="551" y="56"/>
                </a:lnTo>
                <a:lnTo>
                  <a:pt x="555" y="52"/>
                </a:lnTo>
                <a:lnTo>
                  <a:pt x="559" y="46"/>
                </a:lnTo>
                <a:lnTo>
                  <a:pt x="559" y="46"/>
                </a:lnTo>
                <a:lnTo>
                  <a:pt x="562" y="41"/>
                </a:lnTo>
                <a:lnTo>
                  <a:pt x="562" y="41"/>
                </a:lnTo>
                <a:lnTo>
                  <a:pt x="566" y="31"/>
                </a:lnTo>
                <a:lnTo>
                  <a:pt x="566" y="31"/>
                </a:lnTo>
                <a:lnTo>
                  <a:pt x="566" y="27"/>
                </a:lnTo>
                <a:lnTo>
                  <a:pt x="564" y="23"/>
                </a:lnTo>
                <a:lnTo>
                  <a:pt x="564" y="23"/>
                </a:lnTo>
                <a:lnTo>
                  <a:pt x="557" y="25"/>
                </a:lnTo>
                <a:lnTo>
                  <a:pt x="553" y="23"/>
                </a:lnTo>
                <a:lnTo>
                  <a:pt x="551" y="23"/>
                </a:lnTo>
                <a:lnTo>
                  <a:pt x="551" y="23"/>
                </a:lnTo>
                <a:lnTo>
                  <a:pt x="549" y="19"/>
                </a:lnTo>
                <a:lnTo>
                  <a:pt x="549" y="14"/>
                </a:lnTo>
                <a:lnTo>
                  <a:pt x="549" y="14"/>
                </a:lnTo>
                <a:lnTo>
                  <a:pt x="549" y="6"/>
                </a:lnTo>
                <a:lnTo>
                  <a:pt x="547" y="0"/>
                </a:lnTo>
                <a:lnTo>
                  <a:pt x="0" y="19"/>
                </a:lnTo>
                <a:lnTo>
                  <a:pt x="25" y="201"/>
                </a:lnTo>
                <a:lnTo>
                  <a:pt x="19" y="478"/>
                </a:lnTo>
                <a:lnTo>
                  <a:pt x="19" y="478"/>
                </a:lnTo>
                <a:lnTo>
                  <a:pt x="29" y="490"/>
                </a:lnTo>
                <a:lnTo>
                  <a:pt x="35" y="495"/>
                </a:lnTo>
                <a:lnTo>
                  <a:pt x="35" y="495"/>
                </a:lnTo>
                <a:lnTo>
                  <a:pt x="44" y="493"/>
                </a:lnTo>
                <a:lnTo>
                  <a:pt x="56" y="490"/>
                </a:lnTo>
                <a:lnTo>
                  <a:pt x="56" y="490"/>
                </a:lnTo>
                <a:lnTo>
                  <a:pt x="64" y="488"/>
                </a:lnTo>
                <a:lnTo>
                  <a:pt x="69" y="486"/>
                </a:lnTo>
                <a:lnTo>
                  <a:pt x="69" y="486"/>
                </a:lnTo>
                <a:lnTo>
                  <a:pt x="71" y="488"/>
                </a:lnTo>
                <a:lnTo>
                  <a:pt x="71" y="488"/>
                </a:lnTo>
                <a:lnTo>
                  <a:pt x="71" y="488"/>
                </a:lnTo>
                <a:lnTo>
                  <a:pt x="73" y="578"/>
                </a:lnTo>
                <a:lnTo>
                  <a:pt x="451" y="559"/>
                </a:lnTo>
                <a:lnTo>
                  <a:pt x="451" y="559"/>
                </a:lnTo>
                <a:lnTo>
                  <a:pt x="449" y="551"/>
                </a:lnTo>
                <a:lnTo>
                  <a:pt x="451" y="545"/>
                </a:lnTo>
                <a:lnTo>
                  <a:pt x="451" y="544"/>
                </a:lnTo>
                <a:lnTo>
                  <a:pt x="451" y="544"/>
                </a:lnTo>
                <a:lnTo>
                  <a:pt x="456" y="536"/>
                </a:lnTo>
                <a:lnTo>
                  <a:pt x="456" y="532"/>
                </a:lnTo>
                <a:lnTo>
                  <a:pt x="455" y="526"/>
                </a:lnTo>
                <a:lnTo>
                  <a:pt x="455" y="526"/>
                </a:lnTo>
                <a:lnTo>
                  <a:pt x="453" y="520"/>
                </a:lnTo>
                <a:lnTo>
                  <a:pt x="453" y="517"/>
                </a:lnTo>
                <a:lnTo>
                  <a:pt x="455" y="513"/>
                </a:lnTo>
                <a:lnTo>
                  <a:pt x="456" y="511"/>
                </a:lnTo>
                <a:lnTo>
                  <a:pt x="456" y="511"/>
                </a:lnTo>
                <a:lnTo>
                  <a:pt x="458" y="509"/>
                </a:lnTo>
                <a:lnTo>
                  <a:pt x="458" y="509"/>
                </a:lnTo>
                <a:lnTo>
                  <a:pt x="460" y="507"/>
                </a:lnTo>
                <a:lnTo>
                  <a:pt x="458" y="503"/>
                </a:lnTo>
                <a:lnTo>
                  <a:pt x="458" y="503"/>
                </a:lnTo>
                <a:lnTo>
                  <a:pt x="456" y="499"/>
                </a:lnTo>
                <a:lnTo>
                  <a:pt x="456" y="499"/>
                </a:lnTo>
                <a:lnTo>
                  <a:pt x="453" y="497"/>
                </a:lnTo>
                <a:lnTo>
                  <a:pt x="449" y="497"/>
                </a:lnTo>
                <a:lnTo>
                  <a:pt x="449" y="497"/>
                </a:lnTo>
                <a:lnTo>
                  <a:pt x="441" y="493"/>
                </a:lnTo>
                <a:lnTo>
                  <a:pt x="441" y="493"/>
                </a:lnTo>
                <a:lnTo>
                  <a:pt x="437" y="492"/>
                </a:lnTo>
                <a:lnTo>
                  <a:pt x="437" y="488"/>
                </a:lnTo>
                <a:lnTo>
                  <a:pt x="437" y="488"/>
                </a:lnTo>
                <a:lnTo>
                  <a:pt x="437" y="484"/>
                </a:lnTo>
                <a:lnTo>
                  <a:pt x="441" y="478"/>
                </a:lnTo>
                <a:lnTo>
                  <a:pt x="441" y="478"/>
                </a:lnTo>
                <a:lnTo>
                  <a:pt x="443" y="474"/>
                </a:lnTo>
                <a:lnTo>
                  <a:pt x="443" y="470"/>
                </a:lnTo>
                <a:lnTo>
                  <a:pt x="443" y="470"/>
                </a:lnTo>
                <a:lnTo>
                  <a:pt x="439" y="466"/>
                </a:lnTo>
                <a:lnTo>
                  <a:pt x="439" y="466"/>
                </a:lnTo>
                <a:lnTo>
                  <a:pt x="439" y="463"/>
                </a:lnTo>
                <a:lnTo>
                  <a:pt x="441" y="461"/>
                </a:lnTo>
                <a:lnTo>
                  <a:pt x="441" y="461"/>
                </a:lnTo>
                <a:lnTo>
                  <a:pt x="445" y="459"/>
                </a:lnTo>
                <a:lnTo>
                  <a:pt x="451" y="461"/>
                </a:lnTo>
                <a:lnTo>
                  <a:pt x="451" y="461"/>
                </a:lnTo>
                <a:lnTo>
                  <a:pt x="456" y="459"/>
                </a:lnTo>
                <a:lnTo>
                  <a:pt x="456" y="459"/>
                </a:lnTo>
                <a:lnTo>
                  <a:pt x="456" y="455"/>
                </a:lnTo>
                <a:lnTo>
                  <a:pt x="456" y="455"/>
                </a:lnTo>
                <a:lnTo>
                  <a:pt x="456" y="453"/>
                </a:lnTo>
                <a:lnTo>
                  <a:pt x="453" y="451"/>
                </a:lnTo>
                <a:lnTo>
                  <a:pt x="453" y="451"/>
                </a:lnTo>
                <a:lnTo>
                  <a:pt x="451" y="447"/>
                </a:lnTo>
                <a:lnTo>
                  <a:pt x="449" y="445"/>
                </a:lnTo>
                <a:lnTo>
                  <a:pt x="449" y="445"/>
                </a:lnTo>
                <a:lnTo>
                  <a:pt x="451" y="441"/>
                </a:lnTo>
                <a:lnTo>
                  <a:pt x="455" y="438"/>
                </a:lnTo>
                <a:lnTo>
                  <a:pt x="455" y="438"/>
                </a:lnTo>
                <a:lnTo>
                  <a:pt x="458" y="434"/>
                </a:lnTo>
                <a:lnTo>
                  <a:pt x="458" y="434"/>
                </a:lnTo>
                <a:lnTo>
                  <a:pt x="458" y="434"/>
                </a:lnTo>
                <a:lnTo>
                  <a:pt x="458" y="434"/>
                </a:lnTo>
                <a:lnTo>
                  <a:pt x="456" y="428"/>
                </a:lnTo>
                <a:lnTo>
                  <a:pt x="451" y="424"/>
                </a:lnTo>
                <a:lnTo>
                  <a:pt x="451" y="424"/>
                </a:lnTo>
                <a:lnTo>
                  <a:pt x="449" y="422"/>
                </a:lnTo>
                <a:lnTo>
                  <a:pt x="449" y="418"/>
                </a:lnTo>
                <a:lnTo>
                  <a:pt x="449" y="413"/>
                </a:lnTo>
                <a:lnTo>
                  <a:pt x="449" y="413"/>
                </a:lnTo>
                <a:lnTo>
                  <a:pt x="451" y="409"/>
                </a:lnTo>
                <a:lnTo>
                  <a:pt x="453" y="407"/>
                </a:lnTo>
                <a:lnTo>
                  <a:pt x="453" y="407"/>
                </a:lnTo>
                <a:lnTo>
                  <a:pt x="456" y="407"/>
                </a:lnTo>
                <a:lnTo>
                  <a:pt x="456" y="407"/>
                </a:lnTo>
                <a:lnTo>
                  <a:pt x="460" y="409"/>
                </a:lnTo>
                <a:lnTo>
                  <a:pt x="460" y="409"/>
                </a:lnTo>
                <a:lnTo>
                  <a:pt x="462" y="411"/>
                </a:lnTo>
                <a:lnTo>
                  <a:pt x="466" y="413"/>
                </a:lnTo>
                <a:lnTo>
                  <a:pt x="466" y="413"/>
                </a:lnTo>
                <a:lnTo>
                  <a:pt x="468" y="414"/>
                </a:lnTo>
                <a:lnTo>
                  <a:pt x="470" y="413"/>
                </a:lnTo>
                <a:lnTo>
                  <a:pt x="470" y="413"/>
                </a:lnTo>
                <a:lnTo>
                  <a:pt x="472" y="411"/>
                </a:lnTo>
                <a:lnTo>
                  <a:pt x="474" y="407"/>
                </a:lnTo>
                <a:lnTo>
                  <a:pt x="474" y="407"/>
                </a:lnTo>
                <a:lnTo>
                  <a:pt x="472" y="405"/>
                </a:lnTo>
                <a:lnTo>
                  <a:pt x="472" y="405"/>
                </a:lnTo>
                <a:lnTo>
                  <a:pt x="472" y="399"/>
                </a:lnTo>
                <a:lnTo>
                  <a:pt x="472" y="397"/>
                </a:lnTo>
                <a:lnTo>
                  <a:pt x="476" y="395"/>
                </a:lnTo>
                <a:lnTo>
                  <a:pt x="476" y="395"/>
                </a:lnTo>
                <a:lnTo>
                  <a:pt x="478" y="391"/>
                </a:lnTo>
                <a:lnTo>
                  <a:pt x="478" y="391"/>
                </a:lnTo>
                <a:lnTo>
                  <a:pt x="478" y="391"/>
                </a:lnTo>
                <a:lnTo>
                  <a:pt x="478" y="389"/>
                </a:lnTo>
                <a:lnTo>
                  <a:pt x="478" y="389"/>
                </a:lnTo>
                <a:lnTo>
                  <a:pt x="476" y="387"/>
                </a:lnTo>
                <a:lnTo>
                  <a:pt x="476" y="386"/>
                </a:lnTo>
                <a:lnTo>
                  <a:pt x="476" y="380"/>
                </a:lnTo>
                <a:lnTo>
                  <a:pt x="476" y="380"/>
                </a:lnTo>
                <a:lnTo>
                  <a:pt x="476" y="380"/>
                </a:lnTo>
                <a:lnTo>
                  <a:pt x="476" y="376"/>
                </a:lnTo>
                <a:lnTo>
                  <a:pt x="480" y="374"/>
                </a:lnTo>
                <a:lnTo>
                  <a:pt x="489" y="370"/>
                </a:lnTo>
                <a:lnTo>
                  <a:pt x="489" y="370"/>
                </a:lnTo>
                <a:lnTo>
                  <a:pt x="491" y="370"/>
                </a:lnTo>
                <a:lnTo>
                  <a:pt x="493" y="368"/>
                </a:lnTo>
                <a:lnTo>
                  <a:pt x="493" y="362"/>
                </a:lnTo>
                <a:lnTo>
                  <a:pt x="493" y="362"/>
                </a:lnTo>
                <a:lnTo>
                  <a:pt x="493" y="355"/>
                </a:lnTo>
                <a:lnTo>
                  <a:pt x="495" y="349"/>
                </a:lnTo>
                <a:lnTo>
                  <a:pt x="495" y="349"/>
                </a:lnTo>
                <a:lnTo>
                  <a:pt x="497" y="345"/>
                </a:lnTo>
                <a:lnTo>
                  <a:pt x="499" y="343"/>
                </a:lnTo>
                <a:lnTo>
                  <a:pt x="503" y="343"/>
                </a:lnTo>
                <a:lnTo>
                  <a:pt x="510" y="343"/>
                </a:lnTo>
                <a:lnTo>
                  <a:pt x="510" y="343"/>
                </a:lnTo>
                <a:lnTo>
                  <a:pt x="516" y="345"/>
                </a:lnTo>
                <a:lnTo>
                  <a:pt x="520" y="343"/>
                </a:lnTo>
                <a:lnTo>
                  <a:pt x="520" y="343"/>
                </a:lnTo>
                <a:lnTo>
                  <a:pt x="522" y="339"/>
                </a:lnTo>
                <a:lnTo>
                  <a:pt x="522" y="339"/>
                </a:lnTo>
                <a:lnTo>
                  <a:pt x="524" y="337"/>
                </a:lnTo>
                <a:lnTo>
                  <a:pt x="524" y="335"/>
                </a:lnTo>
                <a:lnTo>
                  <a:pt x="522" y="328"/>
                </a:lnTo>
                <a:lnTo>
                  <a:pt x="522" y="328"/>
                </a:lnTo>
                <a:lnTo>
                  <a:pt x="522" y="326"/>
                </a:lnTo>
                <a:lnTo>
                  <a:pt x="522" y="324"/>
                </a:lnTo>
                <a:lnTo>
                  <a:pt x="522" y="324"/>
                </a:lnTo>
                <a:lnTo>
                  <a:pt x="524" y="318"/>
                </a:lnTo>
                <a:lnTo>
                  <a:pt x="526" y="314"/>
                </a:lnTo>
                <a:lnTo>
                  <a:pt x="530" y="312"/>
                </a:lnTo>
                <a:lnTo>
                  <a:pt x="530" y="312"/>
                </a:lnTo>
                <a:lnTo>
                  <a:pt x="532" y="310"/>
                </a:lnTo>
                <a:lnTo>
                  <a:pt x="532" y="310"/>
                </a:lnTo>
                <a:lnTo>
                  <a:pt x="530" y="307"/>
                </a:lnTo>
                <a:lnTo>
                  <a:pt x="528" y="303"/>
                </a:lnTo>
                <a:lnTo>
                  <a:pt x="528" y="303"/>
                </a:lnTo>
                <a:lnTo>
                  <a:pt x="526" y="303"/>
                </a:lnTo>
                <a:lnTo>
                  <a:pt x="526" y="303"/>
                </a:lnTo>
                <a:lnTo>
                  <a:pt x="526" y="299"/>
                </a:lnTo>
                <a:lnTo>
                  <a:pt x="526" y="295"/>
                </a:lnTo>
                <a:lnTo>
                  <a:pt x="526" y="295"/>
                </a:lnTo>
                <a:lnTo>
                  <a:pt x="528" y="293"/>
                </a:lnTo>
                <a:lnTo>
                  <a:pt x="528" y="293"/>
                </a:lnTo>
                <a:lnTo>
                  <a:pt x="532" y="291"/>
                </a:lnTo>
                <a:lnTo>
                  <a:pt x="532" y="291"/>
                </a:lnTo>
                <a:lnTo>
                  <a:pt x="530" y="283"/>
                </a:lnTo>
                <a:lnTo>
                  <a:pt x="530" y="283"/>
                </a:lnTo>
                <a:lnTo>
                  <a:pt x="530" y="281"/>
                </a:lnTo>
                <a:lnTo>
                  <a:pt x="532" y="280"/>
                </a:lnTo>
                <a:lnTo>
                  <a:pt x="539" y="280"/>
                </a:lnTo>
                <a:lnTo>
                  <a:pt x="539" y="280"/>
                </a:lnTo>
                <a:close/>
              </a:path>
            </a:pathLst>
          </a:custGeom>
          <a:solidFill>
            <a:srgbClr val="425A5F"/>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69" name="Freeform 114">
            <a:extLst>
              <a:ext uri="{FF2B5EF4-FFF2-40B4-BE49-F238E27FC236}">
                <a16:creationId xmlns:a16="http://schemas.microsoft.com/office/drawing/2014/main" id="{00411EA9-1DE1-D590-7197-11B9CB9253F8}"/>
              </a:ext>
            </a:extLst>
          </p:cNvPr>
          <p:cNvSpPr>
            <a:spLocks/>
          </p:cNvSpPr>
          <p:nvPr/>
        </p:nvSpPr>
        <p:spPr bwMode="auto">
          <a:xfrm>
            <a:off x="7028334" y="2908952"/>
            <a:ext cx="633290" cy="1017212"/>
          </a:xfrm>
          <a:custGeom>
            <a:avLst/>
            <a:gdLst>
              <a:gd name="T0" fmla="*/ 805 w 805"/>
              <a:gd name="T1" fmla="*/ 168 h 1263"/>
              <a:gd name="T2" fmla="*/ 376 w 805"/>
              <a:gd name="T3" fmla="*/ 68 h 1263"/>
              <a:gd name="T4" fmla="*/ 241 w 805"/>
              <a:gd name="T5" fmla="*/ 33 h 1263"/>
              <a:gd name="T6" fmla="*/ 0 w 805"/>
              <a:gd name="T7" fmla="*/ 478 h 1263"/>
              <a:gd name="T8" fmla="*/ 507 w 805"/>
              <a:gd name="T9" fmla="*/ 1263 h 1263"/>
              <a:gd name="T10" fmla="*/ 513 w 805"/>
              <a:gd name="T11" fmla="*/ 1243 h 1263"/>
              <a:gd name="T12" fmla="*/ 513 w 805"/>
              <a:gd name="T13" fmla="*/ 1237 h 1263"/>
              <a:gd name="T14" fmla="*/ 515 w 805"/>
              <a:gd name="T15" fmla="*/ 1232 h 1263"/>
              <a:gd name="T16" fmla="*/ 520 w 805"/>
              <a:gd name="T17" fmla="*/ 1209 h 1263"/>
              <a:gd name="T18" fmla="*/ 520 w 805"/>
              <a:gd name="T19" fmla="*/ 1203 h 1263"/>
              <a:gd name="T20" fmla="*/ 526 w 805"/>
              <a:gd name="T21" fmla="*/ 1185 h 1263"/>
              <a:gd name="T22" fmla="*/ 530 w 805"/>
              <a:gd name="T23" fmla="*/ 1178 h 1263"/>
              <a:gd name="T24" fmla="*/ 530 w 805"/>
              <a:gd name="T25" fmla="*/ 1172 h 1263"/>
              <a:gd name="T26" fmla="*/ 528 w 805"/>
              <a:gd name="T27" fmla="*/ 1160 h 1263"/>
              <a:gd name="T28" fmla="*/ 532 w 805"/>
              <a:gd name="T29" fmla="*/ 1151 h 1263"/>
              <a:gd name="T30" fmla="*/ 534 w 805"/>
              <a:gd name="T31" fmla="*/ 1147 h 1263"/>
              <a:gd name="T32" fmla="*/ 532 w 805"/>
              <a:gd name="T33" fmla="*/ 1139 h 1263"/>
              <a:gd name="T34" fmla="*/ 530 w 805"/>
              <a:gd name="T35" fmla="*/ 1133 h 1263"/>
              <a:gd name="T36" fmla="*/ 530 w 805"/>
              <a:gd name="T37" fmla="*/ 1130 h 1263"/>
              <a:gd name="T38" fmla="*/ 530 w 805"/>
              <a:gd name="T39" fmla="*/ 1128 h 1263"/>
              <a:gd name="T40" fmla="*/ 530 w 805"/>
              <a:gd name="T41" fmla="*/ 1118 h 1263"/>
              <a:gd name="T42" fmla="*/ 528 w 805"/>
              <a:gd name="T43" fmla="*/ 1110 h 1263"/>
              <a:gd name="T44" fmla="*/ 528 w 805"/>
              <a:gd name="T45" fmla="*/ 1101 h 1263"/>
              <a:gd name="T46" fmla="*/ 536 w 805"/>
              <a:gd name="T47" fmla="*/ 1093 h 1263"/>
              <a:gd name="T48" fmla="*/ 549 w 805"/>
              <a:gd name="T49" fmla="*/ 1083 h 1263"/>
              <a:gd name="T50" fmla="*/ 555 w 805"/>
              <a:gd name="T51" fmla="*/ 1081 h 1263"/>
              <a:gd name="T52" fmla="*/ 568 w 805"/>
              <a:gd name="T53" fmla="*/ 1091 h 1263"/>
              <a:gd name="T54" fmla="*/ 572 w 805"/>
              <a:gd name="T55" fmla="*/ 1099 h 1263"/>
              <a:gd name="T56" fmla="*/ 572 w 805"/>
              <a:gd name="T57" fmla="*/ 1099 h 1263"/>
              <a:gd name="T58" fmla="*/ 572 w 805"/>
              <a:gd name="T59" fmla="*/ 1103 h 1263"/>
              <a:gd name="T60" fmla="*/ 572 w 805"/>
              <a:gd name="T61" fmla="*/ 1112 h 1263"/>
              <a:gd name="T62" fmla="*/ 572 w 805"/>
              <a:gd name="T63" fmla="*/ 1110 h 1263"/>
              <a:gd name="T64" fmla="*/ 580 w 805"/>
              <a:gd name="T65" fmla="*/ 1108 h 1263"/>
              <a:gd name="T66" fmla="*/ 586 w 805"/>
              <a:gd name="T67" fmla="*/ 1108 h 1263"/>
              <a:gd name="T68" fmla="*/ 590 w 805"/>
              <a:gd name="T69" fmla="*/ 1110 h 1263"/>
              <a:gd name="T70" fmla="*/ 601 w 805"/>
              <a:gd name="T71" fmla="*/ 1103 h 1263"/>
              <a:gd name="T72" fmla="*/ 607 w 805"/>
              <a:gd name="T73" fmla="*/ 1103 h 1263"/>
              <a:gd name="T74" fmla="*/ 607 w 805"/>
              <a:gd name="T75" fmla="*/ 1103 h 1263"/>
              <a:gd name="T76" fmla="*/ 613 w 805"/>
              <a:gd name="T77" fmla="*/ 1097 h 1263"/>
              <a:gd name="T78" fmla="*/ 617 w 805"/>
              <a:gd name="T79" fmla="*/ 1079 h 1263"/>
              <a:gd name="T80" fmla="*/ 619 w 805"/>
              <a:gd name="T81" fmla="*/ 1079 h 1263"/>
              <a:gd name="T82" fmla="*/ 644 w 805"/>
              <a:gd name="T83" fmla="*/ 954 h 1263"/>
              <a:gd name="T84" fmla="*/ 644 w 805"/>
              <a:gd name="T85" fmla="*/ 952 h 1263"/>
              <a:gd name="T86" fmla="*/ 805 w 805"/>
              <a:gd name="T87" fmla="*/ 168 h 1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5" h="1263">
                <a:moveTo>
                  <a:pt x="805" y="168"/>
                </a:moveTo>
                <a:lnTo>
                  <a:pt x="805" y="168"/>
                </a:lnTo>
                <a:lnTo>
                  <a:pt x="609" y="124"/>
                </a:lnTo>
                <a:lnTo>
                  <a:pt x="376" y="68"/>
                </a:lnTo>
                <a:lnTo>
                  <a:pt x="376" y="68"/>
                </a:lnTo>
                <a:lnTo>
                  <a:pt x="241" y="33"/>
                </a:lnTo>
                <a:lnTo>
                  <a:pt x="120" y="0"/>
                </a:lnTo>
                <a:lnTo>
                  <a:pt x="0" y="478"/>
                </a:lnTo>
                <a:lnTo>
                  <a:pt x="507" y="1263"/>
                </a:lnTo>
                <a:lnTo>
                  <a:pt x="507" y="1263"/>
                </a:lnTo>
                <a:lnTo>
                  <a:pt x="511" y="1253"/>
                </a:lnTo>
                <a:lnTo>
                  <a:pt x="513" y="1243"/>
                </a:lnTo>
                <a:lnTo>
                  <a:pt x="513" y="1243"/>
                </a:lnTo>
                <a:lnTo>
                  <a:pt x="513" y="1237"/>
                </a:lnTo>
                <a:lnTo>
                  <a:pt x="515" y="1232"/>
                </a:lnTo>
                <a:lnTo>
                  <a:pt x="515" y="1232"/>
                </a:lnTo>
                <a:lnTo>
                  <a:pt x="518" y="1222"/>
                </a:lnTo>
                <a:lnTo>
                  <a:pt x="520" y="1209"/>
                </a:lnTo>
                <a:lnTo>
                  <a:pt x="520" y="1209"/>
                </a:lnTo>
                <a:lnTo>
                  <a:pt x="520" y="1203"/>
                </a:lnTo>
                <a:lnTo>
                  <a:pt x="522" y="1195"/>
                </a:lnTo>
                <a:lnTo>
                  <a:pt x="526" y="1185"/>
                </a:lnTo>
                <a:lnTo>
                  <a:pt x="526" y="1185"/>
                </a:lnTo>
                <a:lnTo>
                  <a:pt x="530" y="1178"/>
                </a:lnTo>
                <a:lnTo>
                  <a:pt x="530" y="1172"/>
                </a:lnTo>
                <a:lnTo>
                  <a:pt x="530" y="1172"/>
                </a:lnTo>
                <a:lnTo>
                  <a:pt x="528" y="1166"/>
                </a:lnTo>
                <a:lnTo>
                  <a:pt x="528" y="1160"/>
                </a:lnTo>
                <a:lnTo>
                  <a:pt x="532" y="1151"/>
                </a:lnTo>
                <a:lnTo>
                  <a:pt x="532" y="1151"/>
                </a:lnTo>
                <a:lnTo>
                  <a:pt x="534" y="1147"/>
                </a:lnTo>
                <a:lnTo>
                  <a:pt x="534" y="1147"/>
                </a:lnTo>
                <a:lnTo>
                  <a:pt x="534" y="1143"/>
                </a:lnTo>
                <a:lnTo>
                  <a:pt x="532" y="1139"/>
                </a:lnTo>
                <a:lnTo>
                  <a:pt x="532" y="1139"/>
                </a:lnTo>
                <a:lnTo>
                  <a:pt x="530" y="1133"/>
                </a:lnTo>
                <a:lnTo>
                  <a:pt x="530" y="1133"/>
                </a:lnTo>
                <a:lnTo>
                  <a:pt x="530" y="1130"/>
                </a:lnTo>
                <a:lnTo>
                  <a:pt x="530" y="1128"/>
                </a:lnTo>
                <a:lnTo>
                  <a:pt x="530" y="1128"/>
                </a:lnTo>
                <a:lnTo>
                  <a:pt x="532" y="1124"/>
                </a:lnTo>
                <a:lnTo>
                  <a:pt x="530" y="1118"/>
                </a:lnTo>
                <a:lnTo>
                  <a:pt x="530" y="1118"/>
                </a:lnTo>
                <a:lnTo>
                  <a:pt x="528" y="1110"/>
                </a:lnTo>
                <a:lnTo>
                  <a:pt x="528" y="1105"/>
                </a:lnTo>
                <a:lnTo>
                  <a:pt x="528" y="1101"/>
                </a:lnTo>
                <a:lnTo>
                  <a:pt x="528" y="1101"/>
                </a:lnTo>
                <a:lnTo>
                  <a:pt x="536" y="1093"/>
                </a:lnTo>
                <a:lnTo>
                  <a:pt x="541" y="1085"/>
                </a:lnTo>
                <a:lnTo>
                  <a:pt x="549" y="1083"/>
                </a:lnTo>
                <a:lnTo>
                  <a:pt x="555" y="1081"/>
                </a:lnTo>
                <a:lnTo>
                  <a:pt x="555" y="1081"/>
                </a:lnTo>
                <a:lnTo>
                  <a:pt x="563" y="1085"/>
                </a:lnTo>
                <a:lnTo>
                  <a:pt x="568" y="1091"/>
                </a:lnTo>
                <a:lnTo>
                  <a:pt x="572" y="1099"/>
                </a:lnTo>
                <a:lnTo>
                  <a:pt x="572" y="1099"/>
                </a:lnTo>
                <a:lnTo>
                  <a:pt x="572" y="1099"/>
                </a:lnTo>
                <a:lnTo>
                  <a:pt x="572" y="1099"/>
                </a:lnTo>
                <a:lnTo>
                  <a:pt x="572" y="1103"/>
                </a:lnTo>
                <a:lnTo>
                  <a:pt x="572" y="1103"/>
                </a:lnTo>
                <a:lnTo>
                  <a:pt x="572" y="1112"/>
                </a:lnTo>
                <a:lnTo>
                  <a:pt x="572" y="1112"/>
                </a:lnTo>
                <a:lnTo>
                  <a:pt x="572" y="1110"/>
                </a:lnTo>
                <a:lnTo>
                  <a:pt x="572" y="1110"/>
                </a:lnTo>
                <a:lnTo>
                  <a:pt x="576" y="1108"/>
                </a:lnTo>
                <a:lnTo>
                  <a:pt x="580" y="1108"/>
                </a:lnTo>
                <a:lnTo>
                  <a:pt x="586" y="1108"/>
                </a:lnTo>
                <a:lnTo>
                  <a:pt x="586" y="1108"/>
                </a:lnTo>
                <a:lnTo>
                  <a:pt x="590" y="1110"/>
                </a:lnTo>
                <a:lnTo>
                  <a:pt x="590" y="1110"/>
                </a:lnTo>
                <a:lnTo>
                  <a:pt x="595" y="1105"/>
                </a:lnTo>
                <a:lnTo>
                  <a:pt x="601" y="1103"/>
                </a:lnTo>
                <a:lnTo>
                  <a:pt x="607" y="1103"/>
                </a:lnTo>
                <a:lnTo>
                  <a:pt x="607" y="1103"/>
                </a:lnTo>
                <a:lnTo>
                  <a:pt x="607" y="1103"/>
                </a:lnTo>
                <a:lnTo>
                  <a:pt x="607" y="1103"/>
                </a:lnTo>
                <a:lnTo>
                  <a:pt x="611" y="1101"/>
                </a:lnTo>
                <a:lnTo>
                  <a:pt x="613" y="1097"/>
                </a:lnTo>
                <a:lnTo>
                  <a:pt x="615" y="1091"/>
                </a:lnTo>
                <a:lnTo>
                  <a:pt x="617" y="1079"/>
                </a:lnTo>
                <a:lnTo>
                  <a:pt x="617" y="1079"/>
                </a:lnTo>
                <a:lnTo>
                  <a:pt x="619" y="1079"/>
                </a:lnTo>
                <a:lnTo>
                  <a:pt x="644" y="954"/>
                </a:lnTo>
                <a:lnTo>
                  <a:pt x="644" y="954"/>
                </a:lnTo>
                <a:lnTo>
                  <a:pt x="644" y="952"/>
                </a:lnTo>
                <a:lnTo>
                  <a:pt x="644" y="952"/>
                </a:lnTo>
                <a:lnTo>
                  <a:pt x="644" y="952"/>
                </a:lnTo>
                <a:lnTo>
                  <a:pt x="805" y="168"/>
                </a:lnTo>
                <a:close/>
              </a:path>
            </a:pathLst>
          </a:custGeom>
          <a:solidFill>
            <a:srgbClr val="0F3738"/>
          </a:solidFill>
          <a:ln w="9525">
            <a:solidFill>
              <a:schemeClr val="bg1">
                <a:lumMod val="50000"/>
              </a:schemeClr>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70" name="Freeform 115">
            <a:extLst>
              <a:ext uri="{FF2B5EF4-FFF2-40B4-BE49-F238E27FC236}">
                <a16:creationId xmlns:a16="http://schemas.microsoft.com/office/drawing/2014/main" id="{620192EB-8319-D25A-0C33-F15FF8079ADE}"/>
              </a:ext>
            </a:extLst>
          </p:cNvPr>
          <p:cNvSpPr>
            <a:spLocks/>
          </p:cNvSpPr>
          <p:nvPr/>
        </p:nvSpPr>
        <p:spPr bwMode="auto">
          <a:xfrm>
            <a:off x="8613911" y="3824605"/>
            <a:ext cx="843861" cy="451378"/>
          </a:xfrm>
          <a:custGeom>
            <a:avLst/>
            <a:gdLst>
              <a:gd name="T0" fmla="*/ 816 w 1072"/>
              <a:gd name="T1" fmla="*/ 551 h 561"/>
              <a:gd name="T2" fmla="*/ 835 w 1072"/>
              <a:gd name="T3" fmla="*/ 557 h 561"/>
              <a:gd name="T4" fmla="*/ 839 w 1072"/>
              <a:gd name="T5" fmla="*/ 550 h 561"/>
              <a:gd name="T6" fmla="*/ 857 w 1072"/>
              <a:gd name="T7" fmla="*/ 534 h 561"/>
              <a:gd name="T8" fmla="*/ 872 w 1072"/>
              <a:gd name="T9" fmla="*/ 526 h 561"/>
              <a:gd name="T10" fmla="*/ 899 w 1072"/>
              <a:gd name="T11" fmla="*/ 532 h 561"/>
              <a:gd name="T12" fmla="*/ 920 w 1072"/>
              <a:gd name="T13" fmla="*/ 521 h 561"/>
              <a:gd name="T14" fmla="*/ 937 w 1072"/>
              <a:gd name="T15" fmla="*/ 530 h 561"/>
              <a:gd name="T16" fmla="*/ 957 w 1072"/>
              <a:gd name="T17" fmla="*/ 526 h 561"/>
              <a:gd name="T18" fmla="*/ 968 w 1072"/>
              <a:gd name="T19" fmla="*/ 525 h 561"/>
              <a:gd name="T20" fmla="*/ 984 w 1072"/>
              <a:gd name="T21" fmla="*/ 517 h 561"/>
              <a:gd name="T22" fmla="*/ 1013 w 1072"/>
              <a:gd name="T23" fmla="*/ 540 h 561"/>
              <a:gd name="T24" fmla="*/ 1038 w 1072"/>
              <a:gd name="T25" fmla="*/ 550 h 561"/>
              <a:gd name="T26" fmla="*/ 1066 w 1072"/>
              <a:gd name="T27" fmla="*/ 561 h 561"/>
              <a:gd name="T28" fmla="*/ 1047 w 1072"/>
              <a:gd name="T29" fmla="*/ 102 h 561"/>
              <a:gd name="T30" fmla="*/ 127 w 1072"/>
              <a:gd name="T31" fmla="*/ 8 h 561"/>
              <a:gd name="T32" fmla="*/ 375 w 1072"/>
              <a:gd name="T33" fmla="*/ 102 h 561"/>
              <a:gd name="T34" fmla="*/ 373 w 1072"/>
              <a:gd name="T35" fmla="*/ 413 h 561"/>
              <a:gd name="T36" fmla="*/ 389 w 1072"/>
              <a:gd name="T37" fmla="*/ 430 h 561"/>
              <a:gd name="T38" fmla="*/ 412 w 1072"/>
              <a:gd name="T39" fmla="*/ 447 h 561"/>
              <a:gd name="T40" fmla="*/ 421 w 1072"/>
              <a:gd name="T41" fmla="*/ 453 h 561"/>
              <a:gd name="T42" fmla="*/ 433 w 1072"/>
              <a:gd name="T43" fmla="*/ 442 h 561"/>
              <a:gd name="T44" fmla="*/ 446 w 1072"/>
              <a:gd name="T45" fmla="*/ 451 h 561"/>
              <a:gd name="T46" fmla="*/ 456 w 1072"/>
              <a:gd name="T47" fmla="*/ 444 h 561"/>
              <a:gd name="T48" fmla="*/ 477 w 1072"/>
              <a:gd name="T49" fmla="*/ 459 h 561"/>
              <a:gd name="T50" fmla="*/ 483 w 1072"/>
              <a:gd name="T51" fmla="*/ 474 h 561"/>
              <a:gd name="T52" fmla="*/ 516 w 1072"/>
              <a:gd name="T53" fmla="*/ 486 h 561"/>
              <a:gd name="T54" fmla="*/ 533 w 1072"/>
              <a:gd name="T55" fmla="*/ 490 h 561"/>
              <a:gd name="T56" fmla="*/ 562 w 1072"/>
              <a:gd name="T57" fmla="*/ 499 h 561"/>
              <a:gd name="T58" fmla="*/ 572 w 1072"/>
              <a:gd name="T59" fmla="*/ 494 h 561"/>
              <a:gd name="T60" fmla="*/ 595 w 1072"/>
              <a:gd name="T61" fmla="*/ 486 h 561"/>
              <a:gd name="T62" fmla="*/ 618 w 1072"/>
              <a:gd name="T63" fmla="*/ 490 h 561"/>
              <a:gd name="T64" fmla="*/ 616 w 1072"/>
              <a:gd name="T65" fmla="*/ 499 h 561"/>
              <a:gd name="T66" fmla="*/ 612 w 1072"/>
              <a:gd name="T67" fmla="*/ 513 h 561"/>
              <a:gd name="T68" fmla="*/ 624 w 1072"/>
              <a:gd name="T69" fmla="*/ 513 h 561"/>
              <a:gd name="T70" fmla="*/ 639 w 1072"/>
              <a:gd name="T71" fmla="*/ 523 h 561"/>
              <a:gd name="T72" fmla="*/ 633 w 1072"/>
              <a:gd name="T73" fmla="*/ 534 h 561"/>
              <a:gd name="T74" fmla="*/ 652 w 1072"/>
              <a:gd name="T75" fmla="*/ 532 h 561"/>
              <a:gd name="T76" fmla="*/ 666 w 1072"/>
              <a:gd name="T77" fmla="*/ 523 h 561"/>
              <a:gd name="T78" fmla="*/ 683 w 1072"/>
              <a:gd name="T79" fmla="*/ 528 h 561"/>
              <a:gd name="T80" fmla="*/ 695 w 1072"/>
              <a:gd name="T81" fmla="*/ 532 h 561"/>
              <a:gd name="T82" fmla="*/ 702 w 1072"/>
              <a:gd name="T83" fmla="*/ 540 h 561"/>
              <a:gd name="T84" fmla="*/ 708 w 1072"/>
              <a:gd name="T85" fmla="*/ 540 h 561"/>
              <a:gd name="T86" fmla="*/ 720 w 1072"/>
              <a:gd name="T87" fmla="*/ 536 h 561"/>
              <a:gd name="T88" fmla="*/ 728 w 1072"/>
              <a:gd name="T89" fmla="*/ 540 h 561"/>
              <a:gd name="T90" fmla="*/ 735 w 1072"/>
              <a:gd name="T91" fmla="*/ 528 h 561"/>
              <a:gd name="T92" fmla="*/ 745 w 1072"/>
              <a:gd name="T93" fmla="*/ 528 h 561"/>
              <a:gd name="T94" fmla="*/ 749 w 1072"/>
              <a:gd name="T95" fmla="*/ 526 h 561"/>
              <a:gd name="T96" fmla="*/ 766 w 1072"/>
              <a:gd name="T97" fmla="*/ 523 h 561"/>
              <a:gd name="T98" fmla="*/ 776 w 1072"/>
              <a:gd name="T99" fmla="*/ 534 h 561"/>
              <a:gd name="T100" fmla="*/ 795 w 1072"/>
              <a:gd name="T101" fmla="*/ 521 h 561"/>
              <a:gd name="T102" fmla="*/ 801 w 1072"/>
              <a:gd name="T103" fmla="*/ 509 h 561"/>
              <a:gd name="T104" fmla="*/ 810 w 1072"/>
              <a:gd name="T105" fmla="*/ 521 h 561"/>
              <a:gd name="T106" fmla="*/ 806 w 1072"/>
              <a:gd name="T107" fmla="*/ 532 h 561"/>
              <a:gd name="T108" fmla="*/ 808 w 1072"/>
              <a:gd name="T109" fmla="*/ 538 h 561"/>
              <a:gd name="T110" fmla="*/ 822 w 1072"/>
              <a:gd name="T111" fmla="*/ 534 h 561"/>
              <a:gd name="T112" fmla="*/ 818 w 1072"/>
              <a:gd name="T113" fmla="*/ 55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2" h="561">
                <a:moveTo>
                  <a:pt x="818" y="550"/>
                </a:moveTo>
                <a:lnTo>
                  <a:pt x="818" y="550"/>
                </a:lnTo>
                <a:lnTo>
                  <a:pt x="816" y="551"/>
                </a:lnTo>
                <a:lnTo>
                  <a:pt x="816" y="551"/>
                </a:lnTo>
                <a:lnTo>
                  <a:pt x="816" y="551"/>
                </a:lnTo>
                <a:lnTo>
                  <a:pt x="816" y="551"/>
                </a:lnTo>
                <a:lnTo>
                  <a:pt x="822" y="553"/>
                </a:lnTo>
                <a:lnTo>
                  <a:pt x="828" y="553"/>
                </a:lnTo>
                <a:lnTo>
                  <a:pt x="828" y="553"/>
                </a:lnTo>
                <a:lnTo>
                  <a:pt x="833" y="553"/>
                </a:lnTo>
                <a:lnTo>
                  <a:pt x="835" y="557"/>
                </a:lnTo>
                <a:lnTo>
                  <a:pt x="835" y="557"/>
                </a:lnTo>
                <a:lnTo>
                  <a:pt x="835" y="557"/>
                </a:lnTo>
                <a:lnTo>
                  <a:pt x="835" y="557"/>
                </a:lnTo>
                <a:lnTo>
                  <a:pt x="837" y="557"/>
                </a:lnTo>
                <a:lnTo>
                  <a:pt x="837" y="557"/>
                </a:lnTo>
                <a:lnTo>
                  <a:pt x="839" y="550"/>
                </a:lnTo>
                <a:lnTo>
                  <a:pt x="839" y="550"/>
                </a:lnTo>
                <a:lnTo>
                  <a:pt x="841" y="546"/>
                </a:lnTo>
                <a:lnTo>
                  <a:pt x="843" y="542"/>
                </a:lnTo>
                <a:lnTo>
                  <a:pt x="843" y="542"/>
                </a:lnTo>
                <a:lnTo>
                  <a:pt x="849" y="536"/>
                </a:lnTo>
                <a:lnTo>
                  <a:pt x="853" y="534"/>
                </a:lnTo>
                <a:lnTo>
                  <a:pt x="857" y="534"/>
                </a:lnTo>
                <a:lnTo>
                  <a:pt x="857" y="534"/>
                </a:lnTo>
                <a:lnTo>
                  <a:pt x="860" y="530"/>
                </a:lnTo>
                <a:lnTo>
                  <a:pt x="860" y="530"/>
                </a:lnTo>
                <a:lnTo>
                  <a:pt x="866" y="528"/>
                </a:lnTo>
                <a:lnTo>
                  <a:pt x="872" y="526"/>
                </a:lnTo>
                <a:lnTo>
                  <a:pt x="872" y="526"/>
                </a:lnTo>
                <a:lnTo>
                  <a:pt x="882" y="530"/>
                </a:lnTo>
                <a:lnTo>
                  <a:pt x="882" y="530"/>
                </a:lnTo>
                <a:lnTo>
                  <a:pt x="891" y="532"/>
                </a:lnTo>
                <a:lnTo>
                  <a:pt x="893" y="532"/>
                </a:lnTo>
                <a:lnTo>
                  <a:pt x="893" y="532"/>
                </a:lnTo>
                <a:lnTo>
                  <a:pt x="899" y="532"/>
                </a:lnTo>
                <a:lnTo>
                  <a:pt x="903" y="530"/>
                </a:lnTo>
                <a:lnTo>
                  <a:pt x="907" y="528"/>
                </a:lnTo>
                <a:lnTo>
                  <a:pt x="907" y="528"/>
                </a:lnTo>
                <a:lnTo>
                  <a:pt x="912" y="525"/>
                </a:lnTo>
                <a:lnTo>
                  <a:pt x="916" y="521"/>
                </a:lnTo>
                <a:lnTo>
                  <a:pt x="920" y="521"/>
                </a:lnTo>
                <a:lnTo>
                  <a:pt x="926" y="521"/>
                </a:lnTo>
                <a:lnTo>
                  <a:pt x="926" y="521"/>
                </a:lnTo>
                <a:lnTo>
                  <a:pt x="932" y="526"/>
                </a:lnTo>
                <a:lnTo>
                  <a:pt x="932" y="526"/>
                </a:lnTo>
                <a:lnTo>
                  <a:pt x="934" y="528"/>
                </a:lnTo>
                <a:lnTo>
                  <a:pt x="937" y="530"/>
                </a:lnTo>
                <a:lnTo>
                  <a:pt x="937" y="530"/>
                </a:lnTo>
                <a:lnTo>
                  <a:pt x="945" y="528"/>
                </a:lnTo>
                <a:lnTo>
                  <a:pt x="945" y="528"/>
                </a:lnTo>
                <a:lnTo>
                  <a:pt x="951" y="526"/>
                </a:lnTo>
                <a:lnTo>
                  <a:pt x="957" y="526"/>
                </a:lnTo>
                <a:lnTo>
                  <a:pt x="957" y="526"/>
                </a:lnTo>
                <a:lnTo>
                  <a:pt x="961" y="528"/>
                </a:lnTo>
                <a:lnTo>
                  <a:pt x="961" y="528"/>
                </a:lnTo>
                <a:lnTo>
                  <a:pt x="964" y="530"/>
                </a:lnTo>
                <a:lnTo>
                  <a:pt x="966" y="528"/>
                </a:lnTo>
                <a:lnTo>
                  <a:pt x="966" y="528"/>
                </a:lnTo>
                <a:lnTo>
                  <a:pt x="968" y="525"/>
                </a:lnTo>
                <a:lnTo>
                  <a:pt x="968" y="525"/>
                </a:lnTo>
                <a:lnTo>
                  <a:pt x="972" y="519"/>
                </a:lnTo>
                <a:lnTo>
                  <a:pt x="976" y="517"/>
                </a:lnTo>
                <a:lnTo>
                  <a:pt x="980" y="517"/>
                </a:lnTo>
                <a:lnTo>
                  <a:pt x="980" y="517"/>
                </a:lnTo>
                <a:lnTo>
                  <a:pt x="984" y="517"/>
                </a:lnTo>
                <a:lnTo>
                  <a:pt x="986" y="519"/>
                </a:lnTo>
                <a:lnTo>
                  <a:pt x="986" y="519"/>
                </a:lnTo>
                <a:lnTo>
                  <a:pt x="999" y="530"/>
                </a:lnTo>
                <a:lnTo>
                  <a:pt x="1007" y="536"/>
                </a:lnTo>
                <a:lnTo>
                  <a:pt x="1007" y="536"/>
                </a:lnTo>
                <a:lnTo>
                  <a:pt x="1013" y="540"/>
                </a:lnTo>
                <a:lnTo>
                  <a:pt x="1013" y="540"/>
                </a:lnTo>
                <a:lnTo>
                  <a:pt x="1022" y="546"/>
                </a:lnTo>
                <a:lnTo>
                  <a:pt x="1022" y="546"/>
                </a:lnTo>
                <a:lnTo>
                  <a:pt x="1028" y="548"/>
                </a:lnTo>
                <a:lnTo>
                  <a:pt x="1038" y="550"/>
                </a:lnTo>
                <a:lnTo>
                  <a:pt x="1038" y="550"/>
                </a:lnTo>
                <a:lnTo>
                  <a:pt x="1043" y="551"/>
                </a:lnTo>
                <a:lnTo>
                  <a:pt x="1055" y="557"/>
                </a:lnTo>
                <a:lnTo>
                  <a:pt x="1055" y="557"/>
                </a:lnTo>
                <a:lnTo>
                  <a:pt x="1061" y="559"/>
                </a:lnTo>
                <a:lnTo>
                  <a:pt x="1061" y="559"/>
                </a:lnTo>
                <a:lnTo>
                  <a:pt x="1066" y="561"/>
                </a:lnTo>
                <a:lnTo>
                  <a:pt x="1072" y="286"/>
                </a:lnTo>
                <a:lnTo>
                  <a:pt x="1047" y="102"/>
                </a:lnTo>
                <a:lnTo>
                  <a:pt x="1047" y="102"/>
                </a:lnTo>
                <a:lnTo>
                  <a:pt x="1047" y="102"/>
                </a:lnTo>
                <a:lnTo>
                  <a:pt x="1047" y="102"/>
                </a:lnTo>
                <a:lnTo>
                  <a:pt x="1047" y="102"/>
                </a:lnTo>
                <a:lnTo>
                  <a:pt x="1047" y="102"/>
                </a:lnTo>
                <a:lnTo>
                  <a:pt x="1049" y="23"/>
                </a:lnTo>
                <a:lnTo>
                  <a:pt x="127" y="8"/>
                </a:lnTo>
                <a:lnTo>
                  <a:pt x="127" y="8"/>
                </a:lnTo>
                <a:lnTo>
                  <a:pt x="127" y="8"/>
                </a:lnTo>
                <a:lnTo>
                  <a:pt x="127" y="8"/>
                </a:lnTo>
                <a:lnTo>
                  <a:pt x="5" y="0"/>
                </a:lnTo>
                <a:lnTo>
                  <a:pt x="5" y="0"/>
                </a:lnTo>
                <a:lnTo>
                  <a:pt x="5" y="2"/>
                </a:lnTo>
                <a:lnTo>
                  <a:pt x="0" y="81"/>
                </a:lnTo>
                <a:lnTo>
                  <a:pt x="375" y="102"/>
                </a:lnTo>
                <a:lnTo>
                  <a:pt x="375" y="102"/>
                </a:lnTo>
                <a:lnTo>
                  <a:pt x="377" y="104"/>
                </a:lnTo>
                <a:lnTo>
                  <a:pt x="367" y="415"/>
                </a:lnTo>
                <a:lnTo>
                  <a:pt x="367" y="415"/>
                </a:lnTo>
                <a:lnTo>
                  <a:pt x="369" y="413"/>
                </a:lnTo>
                <a:lnTo>
                  <a:pt x="373" y="413"/>
                </a:lnTo>
                <a:lnTo>
                  <a:pt x="373" y="413"/>
                </a:lnTo>
                <a:lnTo>
                  <a:pt x="379" y="413"/>
                </a:lnTo>
                <a:lnTo>
                  <a:pt x="383" y="419"/>
                </a:lnTo>
                <a:lnTo>
                  <a:pt x="383" y="419"/>
                </a:lnTo>
                <a:lnTo>
                  <a:pt x="387" y="424"/>
                </a:lnTo>
                <a:lnTo>
                  <a:pt x="389" y="430"/>
                </a:lnTo>
                <a:lnTo>
                  <a:pt x="389" y="430"/>
                </a:lnTo>
                <a:lnTo>
                  <a:pt x="392" y="438"/>
                </a:lnTo>
                <a:lnTo>
                  <a:pt x="398" y="444"/>
                </a:lnTo>
                <a:lnTo>
                  <a:pt x="398" y="444"/>
                </a:lnTo>
                <a:lnTo>
                  <a:pt x="406" y="445"/>
                </a:lnTo>
                <a:lnTo>
                  <a:pt x="406" y="445"/>
                </a:lnTo>
                <a:lnTo>
                  <a:pt x="412" y="447"/>
                </a:lnTo>
                <a:lnTo>
                  <a:pt x="417" y="451"/>
                </a:lnTo>
                <a:lnTo>
                  <a:pt x="417" y="451"/>
                </a:lnTo>
                <a:lnTo>
                  <a:pt x="417" y="453"/>
                </a:lnTo>
                <a:lnTo>
                  <a:pt x="419" y="455"/>
                </a:lnTo>
                <a:lnTo>
                  <a:pt x="419" y="455"/>
                </a:lnTo>
                <a:lnTo>
                  <a:pt x="421" y="453"/>
                </a:lnTo>
                <a:lnTo>
                  <a:pt x="423" y="449"/>
                </a:lnTo>
                <a:lnTo>
                  <a:pt x="423" y="449"/>
                </a:lnTo>
                <a:lnTo>
                  <a:pt x="425" y="447"/>
                </a:lnTo>
                <a:lnTo>
                  <a:pt x="429" y="442"/>
                </a:lnTo>
                <a:lnTo>
                  <a:pt x="429" y="442"/>
                </a:lnTo>
                <a:lnTo>
                  <a:pt x="433" y="442"/>
                </a:lnTo>
                <a:lnTo>
                  <a:pt x="433" y="442"/>
                </a:lnTo>
                <a:lnTo>
                  <a:pt x="439" y="447"/>
                </a:lnTo>
                <a:lnTo>
                  <a:pt x="439" y="447"/>
                </a:lnTo>
                <a:lnTo>
                  <a:pt x="443" y="451"/>
                </a:lnTo>
                <a:lnTo>
                  <a:pt x="443" y="451"/>
                </a:lnTo>
                <a:lnTo>
                  <a:pt x="446" y="451"/>
                </a:lnTo>
                <a:lnTo>
                  <a:pt x="448" y="451"/>
                </a:lnTo>
                <a:lnTo>
                  <a:pt x="448" y="451"/>
                </a:lnTo>
                <a:lnTo>
                  <a:pt x="450" y="449"/>
                </a:lnTo>
                <a:lnTo>
                  <a:pt x="450" y="449"/>
                </a:lnTo>
                <a:lnTo>
                  <a:pt x="452" y="445"/>
                </a:lnTo>
                <a:lnTo>
                  <a:pt x="456" y="444"/>
                </a:lnTo>
                <a:lnTo>
                  <a:pt x="456" y="444"/>
                </a:lnTo>
                <a:lnTo>
                  <a:pt x="462" y="444"/>
                </a:lnTo>
                <a:lnTo>
                  <a:pt x="466" y="445"/>
                </a:lnTo>
                <a:lnTo>
                  <a:pt x="466" y="445"/>
                </a:lnTo>
                <a:lnTo>
                  <a:pt x="471" y="451"/>
                </a:lnTo>
                <a:lnTo>
                  <a:pt x="477" y="459"/>
                </a:lnTo>
                <a:lnTo>
                  <a:pt x="481" y="467"/>
                </a:lnTo>
                <a:lnTo>
                  <a:pt x="481" y="467"/>
                </a:lnTo>
                <a:lnTo>
                  <a:pt x="483" y="472"/>
                </a:lnTo>
                <a:lnTo>
                  <a:pt x="483" y="472"/>
                </a:lnTo>
                <a:lnTo>
                  <a:pt x="483" y="474"/>
                </a:lnTo>
                <a:lnTo>
                  <a:pt x="483" y="474"/>
                </a:lnTo>
                <a:lnTo>
                  <a:pt x="487" y="474"/>
                </a:lnTo>
                <a:lnTo>
                  <a:pt x="495" y="474"/>
                </a:lnTo>
                <a:lnTo>
                  <a:pt x="495" y="474"/>
                </a:lnTo>
                <a:lnTo>
                  <a:pt x="500" y="474"/>
                </a:lnTo>
                <a:lnTo>
                  <a:pt x="508" y="478"/>
                </a:lnTo>
                <a:lnTo>
                  <a:pt x="516" y="486"/>
                </a:lnTo>
                <a:lnTo>
                  <a:pt x="518" y="486"/>
                </a:lnTo>
                <a:lnTo>
                  <a:pt x="518" y="486"/>
                </a:lnTo>
                <a:lnTo>
                  <a:pt x="521" y="490"/>
                </a:lnTo>
                <a:lnTo>
                  <a:pt x="527" y="490"/>
                </a:lnTo>
                <a:lnTo>
                  <a:pt x="533" y="490"/>
                </a:lnTo>
                <a:lnTo>
                  <a:pt x="533" y="490"/>
                </a:lnTo>
                <a:lnTo>
                  <a:pt x="543" y="486"/>
                </a:lnTo>
                <a:lnTo>
                  <a:pt x="548" y="486"/>
                </a:lnTo>
                <a:lnTo>
                  <a:pt x="552" y="488"/>
                </a:lnTo>
                <a:lnTo>
                  <a:pt x="556" y="492"/>
                </a:lnTo>
                <a:lnTo>
                  <a:pt x="556" y="492"/>
                </a:lnTo>
                <a:lnTo>
                  <a:pt x="562" y="499"/>
                </a:lnTo>
                <a:lnTo>
                  <a:pt x="564" y="499"/>
                </a:lnTo>
                <a:lnTo>
                  <a:pt x="566" y="499"/>
                </a:lnTo>
                <a:lnTo>
                  <a:pt x="566" y="499"/>
                </a:lnTo>
                <a:lnTo>
                  <a:pt x="570" y="498"/>
                </a:lnTo>
                <a:lnTo>
                  <a:pt x="572" y="494"/>
                </a:lnTo>
                <a:lnTo>
                  <a:pt x="572" y="494"/>
                </a:lnTo>
                <a:lnTo>
                  <a:pt x="573" y="492"/>
                </a:lnTo>
                <a:lnTo>
                  <a:pt x="575" y="488"/>
                </a:lnTo>
                <a:lnTo>
                  <a:pt x="575" y="488"/>
                </a:lnTo>
                <a:lnTo>
                  <a:pt x="585" y="484"/>
                </a:lnTo>
                <a:lnTo>
                  <a:pt x="595" y="486"/>
                </a:lnTo>
                <a:lnTo>
                  <a:pt x="595" y="486"/>
                </a:lnTo>
                <a:lnTo>
                  <a:pt x="602" y="486"/>
                </a:lnTo>
                <a:lnTo>
                  <a:pt x="602" y="486"/>
                </a:lnTo>
                <a:lnTo>
                  <a:pt x="610" y="486"/>
                </a:lnTo>
                <a:lnTo>
                  <a:pt x="614" y="488"/>
                </a:lnTo>
                <a:lnTo>
                  <a:pt x="614" y="488"/>
                </a:lnTo>
                <a:lnTo>
                  <a:pt x="618" y="490"/>
                </a:lnTo>
                <a:lnTo>
                  <a:pt x="620" y="492"/>
                </a:lnTo>
                <a:lnTo>
                  <a:pt x="620" y="496"/>
                </a:lnTo>
                <a:lnTo>
                  <a:pt x="620" y="496"/>
                </a:lnTo>
                <a:lnTo>
                  <a:pt x="618" y="498"/>
                </a:lnTo>
                <a:lnTo>
                  <a:pt x="616" y="499"/>
                </a:lnTo>
                <a:lnTo>
                  <a:pt x="616" y="499"/>
                </a:lnTo>
                <a:lnTo>
                  <a:pt x="612" y="503"/>
                </a:lnTo>
                <a:lnTo>
                  <a:pt x="612" y="503"/>
                </a:lnTo>
                <a:lnTo>
                  <a:pt x="612" y="507"/>
                </a:lnTo>
                <a:lnTo>
                  <a:pt x="612" y="513"/>
                </a:lnTo>
                <a:lnTo>
                  <a:pt x="612" y="513"/>
                </a:lnTo>
                <a:lnTo>
                  <a:pt x="612" y="513"/>
                </a:lnTo>
                <a:lnTo>
                  <a:pt x="612" y="513"/>
                </a:lnTo>
                <a:lnTo>
                  <a:pt x="612" y="513"/>
                </a:lnTo>
                <a:lnTo>
                  <a:pt x="616" y="515"/>
                </a:lnTo>
                <a:lnTo>
                  <a:pt x="616" y="515"/>
                </a:lnTo>
                <a:lnTo>
                  <a:pt x="620" y="515"/>
                </a:lnTo>
                <a:lnTo>
                  <a:pt x="624" y="513"/>
                </a:lnTo>
                <a:lnTo>
                  <a:pt x="624" y="513"/>
                </a:lnTo>
                <a:lnTo>
                  <a:pt x="627" y="513"/>
                </a:lnTo>
                <a:lnTo>
                  <a:pt x="631" y="513"/>
                </a:lnTo>
                <a:lnTo>
                  <a:pt x="637" y="517"/>
                </a:lnTo>
                <a:lnTo>
                  <a:pt x="637" y="517"/>
                </a:lnTo>
                <a:lnTo>
                  <a:pt x="639" y="523"/>
                </a:lnTo>
                <a:lnTo>
                  <a:pt x="637" y="526"/>
                </a:lnTo>
                <a:lnTo>
                  <a:pt x="637" y="526"/>
                </a:lnTo>
                <a:lnTo>
                  <a:pt x="635" y="530"/>
                </a:lnTo>
                <a:lnTo>
                  <a:pt x="635" y="530"/>
                </a:lnTo>
                <a:lnTo>
                  <a:pt x="633" y="534"/>
                </a:lnTo>
                <a:lnTo>
                  <a:pt x="633" y="534"/>
                </a:lnTo>
                <a:lnTo>
                  <a:pt x="633" y="538"/>
                </a:lnTo>
                <a:lnTo>
                  <a:pt x="633" y="538"/>
                </a:lnTo>
                <a:lnTo>
                  <a:pt x="637" y="538"/>
                </a:lnTo>
                <a:lnTo>
                  <a:pt x="637" y="538"/>
                </a:lnTo>
                <a:lnTo>
                  <a:pt x="649" y="536"/>
                </a:lnTo>
                <a:lnTo>
                  <a:pt x="652" y="532"/>
                </a:lnTo>
                <a:lnTo>
                  <a:pt x="652" y="532"/>
                </a:lnTo>
                <a:lnTo>
                  <a:pt x="656" y="530"/>
                </a:lnTo>
                <a:lnTo>
                  <a:pt x="656" y="530"/>
                </a:lnTo>
                <a:lnTo>
                  <a:pt x="660" y="526"/>
                </a:lnTo>
                <a:lnTo>
                  <a:pt x="666" y="523"/>
                </a:lnTo>
                <a:lnTo>
                  <a:pt x="666" y="523"/>
                </a:lnTo>
                <a:lnTo>
                  <a:pt x="666" y="523"/>
                </a:lnTo>
                <a:lnTo>
                  <a:pt x="674" y="521"/>
                </a:lnTo>
                <a:lnTo>
                  <a:pt x="677" y="521"/>
                </a:lnTo>
                <a:lnTo>
                  <a:pt x="681" y="525"/>
                </a:lnTo>
                <a:lnTo>
                  <a:pt x="681" y="525"/>
                </a:lnTo>
                <a:lnTo>
                  <a:pt x="683" y="528"/>
                </a:lnTo>
                <a:lnTo>
                  <a:pt x="683" y="528"/>
                </a:lnTo>
                <a:lnTo>
                  <a:pt x="685" y="532"/>
                </a:lnTo>
                <a:lnTo>
                  <a:pt x="685" y="532"/>
                </a:lnTo>
                <a:lnTo>
                  <a:pt x="691" y="532"/>
                </a:lnTo>
                <a:lnTo>
                  <a:pt x="691" y="532"/>
                </a:lnTo>
                <a:lnTo>
                  <a:pt x="695" y="532"/>
                </a:lnTo>
                <a:lnTo>
                  <a:pt x="695" y="532"/>
                </a:lnTo>
                <a:lnTo>
                  <a:pt x="697" y="532"/>
                </a:lnTo>
                <a:lnTo>
                  <a:pt x="699" y="532"/>
                </a:lnTo>
                <a:lnTo>
                  <a:pt x="701" y="536"/>
                </a:lnTo>
                <a:lnTo>
                  <a:pt x="701" y="536"/>
                </a:lnTo>
                <a:lnTo>
                  <a:pt x="702" y="540"/>
                </a:lnTo>
                <a:lnTo>
                  <a:pt x="702" y="540"/>
                </a:lnTo>
                <a:lnTo>
                  <a:pt x="704" y="542"/>
                </a:lnTo>
                <a:lnTo>
                  <a:pt x="706" y="540"/>
                </a:lnTo>
                <a:lnTo>
                  <a:pt x="706" y="540"/>
                </a:lnTo>
                <a:lnTo>
                  <a:pt x="708" y="540"/>
                </a:lnTo>
                <a:lnTo>
                  <a:pt x="708" y="540"/>
                </a:lnTo>
                <a:lnTo>
                  <a:pt x="710" y="538"/>
                </a:lnTo>
                <a:lnTo>
                  <a:pt x="710" y="538"/>
                </a:lnTo>
                <a:lnTo>
                  <a:pt x="712" y="536"/>
                </a:lnTo>
                <a:lnTo>
                  <a:pt x="716" y="536"/>
                </a:lnTo>
                <a:lnTo>
                  <a:pt x="716" y="536"/>
                </a:lnTo>
                <a:lnTo>
                  <a:pt x="720" y="536"/>
                </a:lnTo>
                <a:lnTo>
                  <a:pt x="722" y="538"/>
                </a:lnTo>
                <a:lnTo>
                  <a:pt x="722" y="538"/>
                </a:lnTo>
                <a:lnTo>
                  <a:pt x="726" y="540"/>
                </a:lnTo>
                <a:lnTo>
                  <a:pt x="726" y="540"/>
                </a:lnTo>
                <a:lnTo>
                  <a:pt x="728" y="540"/>
                </a:lnTo>
                <a:lnTo>
                  <a:pt x="728" y="540"/>
                </a:lnTo>
                <a:lnTo>
                  <a:pt x="731" y="538"/>
                </a:lnTo>
                <a:lnTo>
                  <a:pt x="731" y="536"/>
                </a:lnTo>
                <a:lnTo>
                  <a:pt x="731" y="536"/>
                </a:lnTo>
                <a:lnTo>
                  <a:pt x="733" y="532"/>
                </a:lnTo>
                <a:lnTo>
                  <a:pt x="733" y="532"/>
                </a:lnTo>
                <a:lnTo>
                  <a:pt x="735" y="528"/>
                </a:lnTo>
                <a:lnTo>
                  <a:pt x="737" y="528"/>
                </a:lnTo>
                <a:lnTo>
                  <a:pt x="739" y="526"/>
                </a:lnTo>
                <a:lnTo>
                  <a:pt x="739" y="526"/>
                </a:lnTo>
                <a:lnTo>
                  <a:pt x="741" y="526"/>
                </a:lnTo>
                <a:lnTo>
                  <a:pt x="741" y="526"/>
                </a:lnTo>
                <a:lnTo>
                  <a:pt x="745" y="528"/>
                </a:lnTo>
                <a:lnTo>
                  <a:pt x="747" y="528"/>
                </a:lnTo>
                <a:lnTo>
                  <a:pt x="747" y="528"/>
                </a:lnTo>
                <a:lnTo>
                  <a:pt x="747" y="528"/>
                </a:lnTo>
                <a:lnTo>
                  <a:pt x="747" y="528"/>
                </a:lnTo>
                <a:lnTo>
                  <a:pt x="749" y="526"/>
                </a:lnTo>
                <a:lnTo>
                  <a:pt x="749" y="526"/>
                </a:lnTo>
                <a:lnTo>
                  <a:pt x="751" y="523"/>
                </a:lnTo>
                <a:lnTo>
                  <a:pt x="754" y="521"/>
                </a:lnTo>
                <a:lnTo>
                  <a:pt x="754" y="521"/>
                </a:lnTo>
                <a:lnTo>
                  <a:pt x="760" y="521"/>
                </a:lnTo>
                <a:lnTo>
                  <a:pt x="764" y="523"/>
                </a:lnTo>
                <a:lnTo>
                  <a:pt x="766" y="523"/>
                </a:lnTo>
                <a:lnTo>
                  <a:pt x="766" y="523"/>
                </a:lnTo>
                <a:lnTo>
                  <a:pt x="770" y="526"/>
                </a:lnTo>
                <a:lnTo>
                  <a:pt x="774" y="532"/>
                </a:lnTo>
                <a:lnTo>
                  <a:pt x="774" y="532"/>
                </a:lnTo>
                <a:lnTo>
                  <a:pt x="776" y="534"/>
                </a:lnTo>
                <a:lnTo>
                  <a:pt x="776" y="534"/>
                </a:lnTo>
                <a:lnTo>
                  <a:pt x="781" y="534"/>
                </a:lnTo>
                <a:lnTo>
                  <a:pt x="785" y="530"/>
                </a:lnTo>
                <a:lnTo>
                  <a:pt x="785" y="530"/>
                </a:lnTo>
                <a:lnTo>
                  <a:pt x="789" y="526"/>
                </a:lnTo>
                <a:lnTo>
                  <a:pt x="789" y="526"/>
                </a:lnTo>
                <a:lnTo>
                  <a:pt x="795" y="521"/>
                </a:lnTo>
                <a:lnTo>
                  <a:pt x="795" y="519"/>
                </a:lnTo>
                <a:lnTo>
                  <a:pt x="795" y="519"/>
                </a:lnTo>
                <a:lnTo>
                  <a:pt x="795" y="515"/>
                </a:lnTo>
                <a:lnTo>
                  <a:pt x="797" y="513"/>
                </a:lnTo>
                <a:lnTo>
                  <a:pt x="799" y="511"/>
                </a:lnTo>
                <a:lnTo>
                  <a:pt x="801" y="509"/>
                </a:lnTo>
                <a:lnTo>
                  <a:pt x="801" y="509"/>
                </a:lnTo>
                <a:lnTo>
                  <a:pt x="806" y="509"/>
                </a:lnTo>
                <a:lnTo>
                  <a:pt x="808" y="511"/>
                </a:lnTo>
                <a:lnTo>
                  <a:pt x="808" y="511"/>
                </a:lnTo>
                <a:lnTo>
                  <a:pt x="810" y="515"/>
                </a:lnTo>
                <a:lnTo>
                  <a:pt x="810" y="521"/>
                </a:lnTo>
                <a:lnTo>
                  <a:pt x="810" y="521"/>
                </a:lnTo>
                <a:lnTo>
                  <a:pt x="808" y="526"/>
                </a:lnTo>
                <a:lnTo>
                  <a:pt x="808" y="526"/>
                </a:lnTo>
                <a:lnTo>
                  <a:pt x="806" y="528"/>
                </a:lnTo>
                <a:lnTo>
                  <a:pt x="806" y="532"/>
                </a:lnTo>
                <a:lnTo>
                  <a:pt x="806" y="532"/>
                </a:lnTo>
                <a:lnTo>
                  <a:pt x="808" y="534"/>
                </a:lnTo>
                <a:lnTo>
                  <a:pt x="808" y="534"/>
                </a:lnTo>
                <a:lnTo>
                  <a:pt x="808" y="538"/>
                </a:lnTo>
                <a:lnTo>
                  <a:pt x="808" y="538"/>
                </a:lnTo>
                <a:lnTo>
                  <a:pt x="808" y="538"/>
                </a:lnTo>
                <a:lnTo>
                  <a:pt x="808" y="538"/>
                </a:lnTo>
                <a:lnTo>
                  <a:pt x="812" y="536"/>
                </a:lnTo>
                <a:lnTo>
                  <a:pt x="812" y="536"/>
                </a:lnTo>
                <a:lnTo>
                  <a:pt x="816" y="532"/>
                </a:lnTo>
                <a:lnTo>
                  <a:pt x="820" y="532"/>
                </a:lnTo>
                <a:lnTo>
                  <a:pt x="820" y="532"/>
                </a:lnTo>
                <a:lnTo>
                  <a:pt x="822" y="534"/>
                </a:lnTo>
                <a:lnTo>
                  <a:pt x="824" y="536"/>
                </a:lnTo>
                <a:lnTo>
                  <a:pt x="824" y="536"/>
                </a:lnTo>
                <a:lnTo>
                  <a:pt x="824" y="540"/>
                </a:lnTo>
                <a:lnTo>
                  <a:pt x="822" y="546"/>
                </a:lnTo>
                <a:lnTo>
                  <a:pt x="822" y="546"/>
                </a:lnTo>
                <a:lnTo>
                  <a:pt x="818" y="550"/>
                </a:lnTo>
                <a:lnTo>
                  <a:pt x="818" y="550"/>
                </a:lnTo>
                <a:close/>
              </a:path>
            </a:pathLst>
          </a:custGeom>
          <a:solidFill>
            <a:srgbClr val="425A5F"/>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71" name="Freeform 116">
            <a:extLst>
              <a:ext uri="{FF2B5EF4-FFF2-40B4-BE49-F238E27FC236}">
                <a16:creationId xmlns:a16="http://schemas.microsoft.com/office/drawing/2014/main" id="{97B11379-4A5E-F719-F690-B409BA9681E4}"/>
              </a:ext>
            </a:extLst>
          </p:cNvPr>
          <p:cNvSpPr>
            <a:spLocks/>
          </p:cNvSpPr>
          <p:nvPr/>
        </p:nvSpPr>
        <p:spPr bwMode="auto">
          <a:xfrm>
            <a:off x="10353492" y="4035785"/>
            <a:ext cx="526431" cy="575506"/>
          </a:xfrm>
          <a:custGeom>
            <a:avLst/>
            <a:gdLst>
              <a:gd name="T0" fmla="*/ 638 w 670"/>
              <a:gd name="T1" fmla="*/ 411 h 715"/>
              <a:gd name="T2" fmla="*/ 630 w 670"/>
              <a:gd name="T3" fmla="*/ 390 h 715"/>
              <a:gd name="T4" fmla="*/ 611 w 670"/>
              <a:gd name="T5" fmla="*/ 368 h 715"/>
              <a:gd name="T6" fmla="*/ 601 w 670"/>
              <a:gd name="T7" fmla="*/ 353 h 715"/>
              <a:gd name="T8" fmla="*/ 593 w 670"/>
              <a:gd name="T9" fmla="*/ 334 h 715"/>
              <a:gd name="T10" fmla="*/ 590 w 670"/>
              <a:gd name="T11" fmla="*/ 324 h 715"/>
              <a:gd name="T12" fmla="*/ 576 w 670"/>
              <a:gd name="T13" fmla="*/ 291 h 715"/>
              <a:gd name="T14" fmla="*/ 557 w 670"/>
              <a:gd name="T15" fmla="*/ 288 h 715"/>
              <a:gd name="T16" fmla="*/ 528 w 670"/>
              <a:gd name="T17" fmla="*/ 278 h 715"/>
              <a:gd name="T18" fmla="*/ 518 w 670"/>
              <a:gd name="T19" fmla="*/ 255 h 715"/>
              <a:gd name="T20" fmla="*/ 509 w 670"/>
              <a:gd name="T21" fmla="*/ 239 h 715"/>
              <a:gd name="T22" fmla="*/ 491 w 670"/>
              <a:gd name="T23" fmla="*/ 220 h 715"/>
              <a:gd name="T24" fmla="*/ 453 w 670"/>
              <a:gd name="T25" fmla="*/ 199 h 715"/>
              <a:gd name="T26" fmla="*/ 420 w 670"/>
              <a:gd name="T27" fmla="*/ 174 h 715"/>
              <a:gd name="T28" fmla="*/ 395 w 670"/>
              <a:gd name="T29" fmla="*/ 137 h 715"/>
              <a:gd name="T30" fmla="*/ 376 w 670"/>
              <a:gd name="T31" fmla="*/ 116 h 715"/>
              <a:gd name="T32" fmla="*/ 360 w 670"/>
              <a:gd name="T33" fmla="*/ 83 h 715"/>
              <a:gd name="T34" fmla="*/ 328 w 670"/>
              <a:gd name="T35" fmla="*/ 72 h 715"/>
              <a:gd name="T36" fmla="*/ 297 w 670"/>
              <a:gd name="T37" fmla="*/ 51 h 715"/>
              <a:gd name="T38" fmla="*/ 283 w 670"/>
              <a:gd name="T39" fmla="*/ 31 h 715"/>
              <a:gd name="T40" fmla="*/ 8 w 670"/>
              <a:gd name="T41" fmla="*/ 27 h 715"/>
              <a:gd name="T42" fmla="*/ 106 w 670"/>
              <a:gd name="T43" fmla="*/ 386 h 715"/>
              <a:gd name="T44" fmla="*/ 116 w 670"/>
              <a:gd name="T45" fmla="*/ 407 h 715"/>
              <a:gd name="T46" fmla="*/ 125 w 670"/>
              <a:gd name="T47" fmla="*/ 426 h 715"/>
              <a:gd name="T48" fmla="*/ 127 w 670"/>
              <a:gd name="T49" fmla="*/ 442 h 715"/>
              <a:gd name="T50" fmla="*/ 139 w 670"/>
              <a:gd name="T51" fmla="*/ 451 h 715"/>
              <a:gd name="T52" fmla="*/ 124 w 670"/>
              <a:gd name="T53" fmla="*/ 469 h 715"/>
              <a:gd name="T54" fmla="*/ 120 w 670"/>
              <a:gd name="T55" fmla="*/ 500 h 715"/>
              <a:gd name="T56" fmla="*/ 112 w 670"/>
              <a:gd name="T57" fmla="*/ 525 h 715"/>
              <a:gd name="T58" fmla="*/ 118 w 670"/>
              <a:gd name="T59" fmla="*/ 548 h 715"/>
              <a:gd name="T60" fmla="*/ 125 w 670"/>
              <a:gd name="T61" fmla="*/ 565 h 715"/>
              <a:gd name="T62" fmla="*/ 125 w 670"/>
              <a:gd name="T63" fmla="*/ 627 h 715"/>
              <a:gd name="T64" fmla="*/ 143 w 670"/>
              <a:gd name="T65" fmla="*/ 663 h 715"/>
              <a:gd name="T66" fmla="*/ 156 w 670"/>
              <a:gd name="T67" fmla="*/ 700 h 715"/>
              <a:gd name="T68" fmla="*/ 176 w 670"/>
              <a:gd name="T69" fmla="*/ 706 h 715"/>
              <a:gd name="T70" fmla="*/ 199 w 670"/>
              <a:gd name="T71" fmla="*/ 694 h 715"/>
              <a:gd name="T72" fmla="*/ 524 w 670"/>
              <a:gd name="T73" fmla="*/ 692 h 715"/>
              <a:gd name="T74" fmla="*/ 526 w 670"/>
              <a:gd name="T75" fmla="*/ 711 h 715"/>
              <a:gd name="T76" fmla="*/ 551 w 670"/>
              <a:gd name="T77" fmla="*/ 704 h 715"/>
              <a:gd name="T78" fmla="*/ 547 w 670"/>
              <a:gd name="T79" fmla="*/ 688 h 715"/>
              <a:gd name="T80" fmla="*/ 543 w 670"/>
              <a:gd name="T81" fmla="*/ 663 h 715"/>
              <a:gd name="T82" fmla="*/ 578 w 670"/>
              <a:gd name="T83" fmla="*/ 642 h 715"/>
              <a:gd name="T84" fmla="*/ 599 w 670"/>
              <a:gd name="T85" fmla="*/ 656 h 715"/>
              <a:gd name="T86" fmla="*/ 613 w 670"/>
              <a:gd name="T87" fmla="*/ 642 h 715"/>
              <a:gd name="T88" fmla="*/ 615 w 670"/>
              <a:gd name="T89" fmla="*/ 617 h 715"/>
              <a:gd name="T90" fmla="*/ 617 w 670"/>
              <a:gd name="T91" fmla="*/ 604 h 715"/>
              <a:gd name="T92" fmla="*/ 615 w 670"/>
              <a:gd name="T93" fmla="*/ 575 h 715"/>
              <a:gd name="T94" fmla="*/ 613 w 670"/>
              <a:gd name="T95" fmla="*/ 561 h 715"/>
              <a:gd name="T96" fmla="*/ 615 w 670"/>
              <a:gd name="T97" fmla="*/ 550 h 715"/>
              <a:gd name="T98" fmla="*/ 628 w 670"/>
              <a:gd name="T99" fmla="*/ 523 h 715"/>
              <a:gd name="T100" fmla="*/ 618 w 670"/>
              <a:gd name="T101" fmla="*/ 517 h 715"/>
              <a:gd name="T102" fmla="*/ 630 w 670"/>
              <a:gd name="T103" fmla="*/ 505 h 715"/>
              <a:gd name="T104" fmla="*/ 624 w 670"/>
              <a:gd name="T105" fmla="*/ 500 h 715"/>
              <a:gd name="T106" fmla="*/ 622 w 670"/>
              <a:gd name="T107" fmla="*/ 482 h 715"/>
              <a:gd name="T108" fmla="*/ 647 w 670"/>
              <a:gd name="T109" fmla="*/ 478 h 715"/>
              <a:gd name="T110" fmla="*/ 653 w 670"/>
              <a:gd name="T111" fmla="*/ 467 h 715"/>
              <a:gd name="T112" fmla="*/ 659 w 670"/>
              <a:gd name="T113" fmla="*/ 453 h 715"/>
              <a:gd name="T114" fmla="*/ 670 w 670"/>
              <a:gd name="T115" fmla="*/ 432 h 715"/>
              <a:gd name="T116" fmla="*/ 653 w 670"/>
              <a:gd name="T117" fmla="*/ 428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0" h="715">
                <a:moveTo>
                  <a:pt x="651" y="426"/>
                </a:moveTo>
                <a:lnTo>
                  <a:pt x="651" y="426"/>
                </a:lnTo>
                <a:lnTo>
                  <a:pt x="640" y="421"/>
                </a:lnTo>
                <a:lnTo>
                  <a:pt x="640" y="421"/>
                </a:lnTo>
                <a:lnTo>
                  <a:pt x="638" y="417"/>
                </a:lnTo>
                <a:lnTo>
                  <a:pt x="638" y="411"/>
                </a:lnTo>
                <a:lnTo>
                  <a:pt x="638" y="411"/>
                </a:lnTo>
                <a:lnTo>
                  <a:pt x="638" y="405"/>
                </a:lnTo>
                <a:lnTo>
                  <a:pt x="638" y="405"/>
                </a:lnTo>
                <a:lnTo>
                  <a:pt x="638" y="403"/>
                </a:lnTo>
                <a:lnTo>
                  <a:pt x="638" y="403"/>
                </a:lnTo>
                <a:lnTo>
                  <a:pt x="636" y="395"/>
                </a:lnTo>
                <a:lnTo>
                  <a:pt x="634" y="392"/>
                </a:lnTo>
                <a:lnTo>
                  <a:pt x="630" y="390"/>
                </a:lnTo>
                <a:lnTo>
                  <a:pt x="630" y="390"/>
                </a:lnTo>
                <a:lnTo>
                  <a:pt x="622" y="388"/>
                </a:lnTo>
                <a:lnTo>
                  <a:pt x="615" y="384"/>
                </a:lnTo>
                <a:lnTo>
                  <a:pt x="615" y="384"/>
                </a:lnTo>
                <a:lnTo>
                  <a:pt x="613" y="382"/>
                </a:lnTo>
                <a:lnTo>
                  <a:pt x="611" y="378"/>
                </a:lnTo>
                <a:lnTo>
                  <a:pt x="611" y="368"/>
                </a:lnTo>
                <a:lnTo>
                  <a:pt x="611" y="368"/>
                </a:lnTo>
                <a:lnTo>
                  <a:pt x="611" y="363"/>
                </a:lnTo>
                <a:lnTo>
                  <a:pt x="611" y="363"/>
                </a:lnTo>
                <a:lnTo>
                  <a:pt x="611" y="359"/>
                </a:lnTo>
                <a:lnTo>
                  <a:pt x="609" y="355"/>
                </a:lnTo>
                <a:lnTo>
                  <a:pt x="601" y="353"/>
                </a:lnTo>
                <a:lnTo>
                  <a:pt x="601" y="353"/>
                </a:lnTo>
                <a:lnTo>
                  <a:pt x="597" y="351"/>
                </a:lnTo>
                <a:lnTo>
                  <a:pt x="597" y="351"/>
                </a:lnTo>
                <a:lnTo>
                  <a:pt x="593" y="349"/>
                </a:lnTo>
                <a:lnTo>
                  <a:pt x="592" y="345"/>
                </a:lnTo>
                <a:lnTo>
                  <a:pt x="592" y="345"/>
                </a:lnTo>
                <a:lnTo>
                  <a:pt x="592" y="340"/>
                </a:lnTo>
                <a:lnTo>
                  <a:pt x="593" y="334"/>
                </a:lnTo>
                <a:lnTo>
                  <a:pt x="593" y="334"/>
                </a:lnTo>
                <a:lnTo>
                  <a:pt x="595" y="330"/>
                </a:lnTo>
                <a:lnTo>
                  <a:pt x="595" y="328"/>
                </a:lnTo>
                <a:lnTo>
                  <a:pt x="595" y="328"/>
                </a:lnTo>
                <a:lnTo>
                  <a:pt x="593" y="326"/>
                </a:lnTo>
                <a:lnTo>
                  <a:pt x="590" y="324"/>
                </a:lnTo>
                <a:lnTo>
                  <a:pt x="590" y="324"/>
                </a:lnTo>
                <a:lnTo>
                  <a:pt x="586" y="320"/>
                </a:lnTo>
                <a:lnTo>
                  <a:pt x="582" y="316"/>
                </a:lnTo>
                <a:lnTo>
                  <a:pt x="580" y="311"/>
                </a:lnTo>
                <a:lnTo>
                  <a:pt x="580" y="309"/>
                </a:lnTo>
                <a:lnTo>
                  <a:pt x="580" y="309"/>
                </a:lnTo>
                <a:lnTo>
                  <a:pt x="578" y="301"/>
                </a:lnTo>
                <a:lnTo>
                  <a:pt x="576" y="291"/>
                </a:lnTo>
                <a:lnTo>
                  <a:pt x="576" y="291"/>
                </a:lnTo>
                <a:lnTo>
                  <a:pt x="572" y="289"/>
                </a:lnTo>
                <a:lnTo>
                  <a:pt x="568" y="288"/>
                </a:lnTo>
                <a:lnTo>
                  <a:pt x="561" y="288"/>
                </a:lnTo>
                <a:lnTo>
                  <a:pt x="559" y="288"/>
                </a:lnTo>
                <a:lnTo>
                  <a:pt x="559" y="288"/>
                </a:lnTo>
                <a:lnTo>
                  <a:pt x="557" y="288"/>
                </a:lnTo>
                <a:lnTo>
                  <a:pt x="557" y="288"/>
                </a:lnTo>
                <a:lnTo>
                  <a:pt x="549" y="288"/>
                </a:lnTo>
                <a:lnTo>
                  <a:pt x="543" y="288"/>
                </a:lnTo>
                <a:lnTo>
                  <a:pt x="538" y="286"/>
                </a:lnTo>
                <a:lnTo>
                  <a:pt x="538" y="286"/>
                </a:lnTo>
                <a:lnTo>
                  <a:pt x="532" y="282"/>
                </a:lnTo>
                <a:lnTo>
                  <a:pt x="528" y="278"/>
                </a:lnTo>
                <a:lnTo>
                  <a:pt x="524" y="268"/>
                </a:lnTo>
                <a:lnTo>
                  <a:pt x="524" y="268"/>
                </a:lnTo>
                <a:lnTo>
                  <a:pt x="522" y="263"/>
                </a:lnTo>
                <a:lnTo>
                  <a:pt x="522" y="263"/>
                </a:lnTo>
                <a:lnTo>
                  <a:pt x="520" y="259"/>
                </a:lnTo>
                <a:lnTo>
                  <a:pt x="520" y="259"/>
                </a:lnTo>
                <a:lnTo>
                  <a:pt x="518" y="255"/>
                </a:lnTo>
                <a:lnTo>
                  <a:pt x="516" y="251"/>
                </a:lnTo>
                <a:lnTo>
                  <a:pt x="516" y="251"/>
                </a:lnTo>
                <a:lnTo>
                  <a:pt x="514" y="245"/>
                </a:lnTo>
                <a:lnTo>
                  <a:pt x="513" y="243"/>
                </a:lnTo>
                <a:lnTo>
                  <a:pt x="511" y="241"/>
                </a:lnTo>
                <a:lnTo>
                  <a:pt x="511" y="241"/>
                </a:lnTo>
                <a:lnTo>
                  <a:pt x="509" y="239"/>
                </a:lnTo>
                <a:lnTo>
                  <a:pt x="509" y="236"/>
                </a:lnTo>
                <a:lnTo>
                  <a:pt x="509" y="236"/>
                </a:lnTo>
                <a:lnTo>
                  <a:pt x="511" y="228"/>
                </a:lnTo>
                <a:lnTo>
                  <a:pt x="511" y="228"/>
                </a:lnTo>
                <a:lnTo>
                  <a:pt x="509" y="226"/>
                </a:lnTo>
                <a:lnTo>
                  <a:pt x="507" y="224"/>
                </a:lnTo>
                <a:lnTo>
                  <a:pt x="491" y="220"/>
                </a:lnTo>
                <a:lnTo>
                  <a:pt x="491" y="220"/>
                </a:lnTo>
                <a:lnTo>
                  <a:pt x="489" y="220"/>
                </a:lnTo>
                <a:lnTo>
                  <a:pt x="489" y="220"/>
                </a:lnTo>
                <a:lnTo>
                  <a:pt x="459" y="203"/>
                </a:lnTo>
                <a:lnTo>
                  <a:pt x="459" y="203"/>
                </a:lnTo>
                <a:lnTo>
                  <a:pt x="453" y="199"/>
                </a:lnTo>
                <a:lnTo>
                  <a:pt x="453" y="199"/>
                </a:lnTo>
                <a:lnTo>
                  <a:pt x="445" y="191"/>
                </a:lnTo>
                <a:lnTo>
                  <a:pt x="439" y="187"/>
                </a:lnTo>
                <a:lnTo>
                  <a:pt x="436" y="185"/>
                </a:lnTo>
                <a:lnTo>
                  <a:pt x="436" y="185"/>
                </a:lnTo>
                <a:lnTo>
                  <a:pt x="430" y="182"/>
                </a:lnTo>
                <a:lnTo>
                  <a:pt x="420" y="174"/>
                </a:lnTo>
                <a:lnTo>
                  <a:pt x="420" y="174"/>
                </a:lnTo>
                <a:lnTo>
                  <a:pt x="412" y="168"/>
                </a:lnTo>
                <a:lnTo>
                  <a:pt x="412" y="168"/>
                </a:lnTo>
                <a:lnTo>
                  <a:pt x="409" y="164"/>
                </a:lnTo>
                <a:lnTo>
                  <a:pt x="405" y="160"/>
                </a:lnTo>
                <a:lnTo>
                  <a:pt x="397" y="141"/>
                </a:lnTo>
                <a:lnTo>
                  <a:pt x="397" y="141"/>
                </a:lnTo>
                <a:lnTo>
                  <a:pt x="395" y="137"/>
                </a:lnTo>
                <a:lnTo>
                  <a:pt x="395" y="137"/>
                </a:lnTo>
                <a:lnTo>
                  <a:pt x="395" y="137"/>
                </a:lnTo>
                <a:lnTo>
                  <a:pt x="395" y="137"/>
                </a:lnTo>
                <a:lnTo>
                  <a:pt x="391" y="130"/>
                </a:lnTo>
                <a:lnTo>
                  <a:pt x="382" y="120"/>
                </a:lnTo>
                <a:lnTo>
                  <a:pt x="382" y="120"/>
                </a:lnTo>
                <a:lnTo>
                  <a:pt x="376" y="116"/>
                </a:lnTo>
                <a:lnTo>
                  <a:pt x="374" y="110"/>
                </a:lnTo>
                <a:lnTo>
                  <a:pt x="372" y="104"/>
                </a:lnTo>
                <a:lnTo>
                  <a:pt x="370" y="99"/>
                </a:lnTo>
                <a:lnTo>
                  <a:pt x="370" y="99"/>
                </a:lnTo>
                <a:lnTo>
                  <a:pt x="368" y="93"/>
                </a:lnTo>
                <a:lnTo>
                  <a:pt x="364" y="87"/>
                </a:lnTo>
                <a:lnTo>
                  <a:pt x="360" y="83"/>
                </a:lnTo>
                <a:lnTo>
                  <a:pt x="355" y="83"/>
                </a:lnTo>
                <a:lnTo>
                  <a:pt x="355" y="83"/>
                </a:lnTo>
                <a:lnTo>
                  <a:pt x="349" y="81"/>
                </a:lnTo>
                <a:lnTo>
                  <a:pt x="343" y="79"/>
                </a:lnTo>
                <a:lnTo>
                  <a:pt x="330" y="74"/>
                </a:lnTo>
                <a:lnTo>
                  <a:pt x="330" y="74"/>
                </a:lnTo>
                <a:lnTo>
                  <a:pt x="328" y="72"/>
                </a:lnTo>
                <a:lnTo>
                  <a:pt x="328" y="72"/>
                </a:lnTo>
                <a:lnTo>
                  <a:pt x="318" y="66"/>
                </a:lnTo>
                <a:lnTo>
                  <a:pt x="308" y="56"/>
                </a:lnTo>
                <a:lnTo>
                  <a:pt x="308" y="56"/>
                </a:lnTo>
                <a:lnTo>
                  <a:pt x="305" y="52"/>
                </a:lnTo>
                <a:lnTo>
                  <a:pt x="297" y="51"/>
                </a:lnTo>
                <a:lnTo>
                  <a:pt x="297" y="51"/>
                </a:lnTo>
                <a:lnTo>
                  <a:pt x="289" y="47"/>
                </a:lnTo>
                <a:lnTo>
                  <a:pt x="289" y="47"/>
                </a:lnTo>
                <a:lnTo>
                  <a:pt x="285" y="45"/>
                </a:lnTo>
                <a:lnTo>
                  <a:pt x="281" y="39"/>
                </a:lnTo>
                <a:lnTo>
                  <a:pt x="281" y="39"/>
                </a:lnTo>
                <a:lnTo>
                  <a:pt x="281" y="35"/>
                </a:lnTo>
                <a:lnTo>
                  <a:pt x="283" y="31"/>
                </a:lnTo>
                <a:lnTo>
                  <a:pt x="289" y="20"/>
                </a:lnTo>
                <a:lnTo>
                  <a:pt x="289" y="20"/>
                </a:lnTo>
                <a:lnTo>
                  <a:pt x="307" y="0"/>
                </a:lnTo>
                <a:lnTo>
                  <a:pt x="160" y="14"/>
                </a:lnTo>
                <a:lnTo>
                  <a:pt x="160" y="14"/>
                </a:lnTo>
                <a:lnTo>
                  <a:pt x="160" y="14"/>
                </a:lnTo>
                <a:lnTo>
                  <a:pt x="8" y="27"/>
                </a:lnTo>
                <a:lnTo>
                  <a:pt x="0" y="27"/>
                </a:lnTo>
                <a:lnTo>
                  <a:pt x="95" y="374"/>
                </a:lnTo>
                <a:lnTo>
                  <a:pt x="95" y="374"/>
                </a:lnTo>
                <a:lnTo>
                  <a:pt x="100" y="382"/>
                </a:lnTo>
                <a:lnTo>
                  <a:pt x="104" y="386"/>
                </a:lnTo>
                <a:lnTo>
                  <a:pt x="104" y="386"/>
                </a:lnTo>
                <a:lnTo>
                  <a:pt x="106" y="386"/>
                </a:lnTo>
                <a:lnTo>
                  <a:pt x="108" y="390"/>
                </a:lnTo>
                <a:lnTo>
                  <a:pt x="110" y="397"/>
                </a:lnTo>
                <a:lnTo>
                  <a:pt x="110" y="397"/>
                </a:lnTo>
                <a:lnTo>
                  <a:pt x="110" y="399"/>
                </a:lnTo>
                <a:lnTo>
                  <a:pt x="110" y="399"/>
                </a:lnTo>
                <a:lnTo>
                  <a:pt x="114" y="405"/>
                </a:lnTo>
                <a:lnTo>
                  <a:pt x="116" y="407"/>
                </a:lnTo>
                <a:lnTo>
                  <a:pt x="120" y="407"/>
                </a:lnTo>
                <a:lnTo>
                  <a:pt x="120" y="407"/>
                </a:lnTo>
                <a:lnTo>
                  <a:pt x="124" y="409"/>
                </a:lnTo>
                <a:lnTo>
                  <a:pt x="127" y="411"/>
                </a:lnTo>
                <a:lnTo>
                  <a:pt x="127" y="411"/>
                </a:lnTo>
                <a:lnTo>
                  <a:pt x="127" y="419"/>
                </a:lnTo>
                <a:lnTo>
                  <a:pt x="125" y="426"/>
                </a:lnTo>
                <a:lnTo>
                  <a:pt x="125" y="426"/>
                </a:lnTo>
                <a:lnTo>
                  <a:pt x="122" y="432"/>
                </a:lnTo>
                <a:lnTo>
                  <a:pt x="120" y="438"/>
                </a:lnTo>
                <a:lnTo>
                  <a:pt x="120" y="438"/>
                </a:lnTo>
                <a:lnTo>
                  <a:pt x="120" y="440"/>
                </a:lnTo>
                <a:lnTo>
                  <a:pt x="120" y="440"/>
                </a:lnTo>
                <a:lnTo>
                  <a:pt x="127" y="442"/>
                </a:lnTo>
                <a:lnTo>
                  <a:pt x="127" y="442"/>
                </a:lnTo>
                <a:lnTo>
                  <a:pt x="135" y="444"/>
                </a:lnTo>
                <a:lnTo>
                  <a:pt x="137" y="446"/>
                </a:lnTo>
                <a:lnTo>
                  <a:pt x="137" y="447"/>
                </a:lnTo>
                <a:lnTo>
                  <a:pt x="137" y="447"/>
                </a:lnTo>
                <a:lnTo>
                  <a:pt x="139" y="451"/>
                </a:lnTo>
                <a:lnTo>
                  <a:pt x="139" y="451"/>
                </a:lnTo>
                <a:lnTo>
                  <a:pt x="141" y="455"/>
                </a:lnTo>
                <a:lnTo>
                  <a:pt x="141" y="459"/>
                </a:lnTo>
                <a:lnTo>
                  <a:pt x="141" y="459"/>
                </a:lnTo>
                <a:lnTo>
                  <a:pt x="139" y="461"/>
                </a:lnTo>
                <a:lnTo>
                  <a:pt x="139" y="461"/>
                </a:lnTo>
                <a:lnTo>
                  <a:pt x="124" y="469"/>
                </a:lnTo>
                <a:lnTo>
                  <a:pt x="124" y="469"/>
                </a:lnTo>
                <a:lnTo>
                  <a:pt x="120" y="474"/>
                </a:lnTo>
                <a:lnTo>
                  <a:pt x="118" y="480"/>
                </a:lnTo>
                <a:lnTo>
                  <a:pt x="118" y="480"/>
                </a:lnTo>
                <a:lnTo>
                  <a:pt x="118" y="484"/>
                </a:lnTo>
                <a:lnTo>
                  <a:pt x="118" y="484"/>
                </a:lnTo>
                <a:lnTo>
                  <a:pt x="120" y="492"/>
                </a:lnTo>
                <a:lnTo>
                  <a:pt x="120" y="500"/>
                </a:lnTo>
                <a:lnTo>
                  <a:pt x="120" y="500"/>
                </a:lnTo>
                <a:lnTo>
                  <a:pt x="116" y="507"/>
                </a:lnTo>
                <a:lnTo>
                  <a:pt x="116" y="507"/>
                </a:lnTo>
                <a:lnTo>
                  <a:pt x="112" y="511"/>
                </a:lnTo>
                <a:lnTo>
                  <a:pt x="110" y="517"/>
                </a:lnTo>
                <a:lnTo>
                  <a:pt x="110" y="517"/>
                </a:lnTo>
                <a:lnTo>
                  <a:pt x="112" y="525"/>
                </a:lnTo>
                <a:lnTo>
                  <a:pt x="112" y="525"/>
                </a:lnTo>
                <a:lnTo>
                  <a:pt x="112" y="528"/>
                </a:lnTo>
                <a:lnTo>
                  <a:pt x="114" y="532"/>
                </a:lnTo>
                <a:lnTo>
                  <a:pt x="114" y="532"/>
                </a:lnTo>
                <a:lnTo>
                  <a:pt x="116" y="542"/>
                </a:lnTo>
                <a:lnTo>
                  <a:pt x="116" y="542"/>
                </a:lnTo>
                <a:lnTo>
                  <a:pt x="118" y="548"/>
                </a:lnTo>
                <a:lnTo>
                  <a:pt x="122" y="552"/>
                </a:lnTo>
                <a:lnTo>
                  <a:pt x="122" y="552"/>
                </a:lnTo>
                <a:lnTo>
                  <a:pt x="124" y="555"/>
                </a:lnTo>
                <a:lnTo>
                  <a:pt x="125" y="561"/>
                </a:lnTo>
                <a:lnTo>
                  <a:pt x="125" y="561"/>
                </a:lnTo>
                <a:lnTo>
                  <a:pt x="125" y="565"/>
                </a:lnTo>
                <a:lnTo>
                  <a:pt x="125" y="565"/>
                </a:lnTo>
                <a:lnTo>
                  <a:pt x="129" y="575"/>
                </a:lnTo>
                <a:lnTo>
                  <a:pt x="131" y="586"/>
                </a:lnTo>
                <a:lnTo>
                  <a:pt x="131" y="586"/>
                </a:lnTo>
                <a:lnTo>
                  <a:pt x="127" y="604"/>
                </a:lnTo>
                <a:lnTo>
                  <a:pt x="127" y="604"/>
                </a:lnTo>
                <a:lnTo>
                  <a:pt x="125" y="617"/>
                </a:lnTo>
                <a:lnTo>
                  <a:pt x="125" y="627"/>
                </a:lnTo>
                <a:lnTo>
                  <a:pt x="125" y="627"/>
                </a:lnTo>
                <a:lnTo>
                  <a:pt x="127" y="634"/>
                </a:lnTo>
                <a:lnTo>
                  <a:pt x="131" y="640"/>
                </a:lnTo>
                <a:lnTo>
                  <a:pt x="131" y="640"/>
                </a:lnTo>
                <a:lnTo>
                  <a:pt x="139" y="656"/>
                </a:lnTo>
                <a:lnTo>
                  <a:pt x="139" y="656"/>
                </a:lnTo>
                <a:lnTo>
                  <a:pt x="143" y="663"/>
                </a:lnTo>
                <a:lnTo>
                  <a:pt x="145" y="679"/>
                </a:lnTo>
                <a:lnTo>
                  <a:pt x="145" y="679"/>
                </a:lnTo>
                <a:lnTo>
                  <a:pt x="147" y="688"/>
                </a:lnTo>
                <a:lnTo>
                  <a:pt x="151" y="692"/>
                </a:lnTo>
                <a:lnTo>
                  <a:pt x="151" y="692"/>
                </a:lnTo>
                <a:lnTo>
                  <a:pt x="154" y="696"/>
                </a:lnTo>
                <a:lnTo>
                  <a:pt x="156" y="700"/>
                </a:lnTo>
                <a:lnTo>
                  <a:pt x="156" y="700"/>
                </a:lnTo>
                <a:lnTo>
                  <a:pt x="158" y="704"/>
                </a:lnTo>
                <a:lnTo>
                  <a:pt x="160" y="706"/>
                </a:lnTo>
                <a:lnTo>
                  <a:pt x="160" y="706"/>
                </a:lnTo>
                <a:lnTo>
                  <a:pt x="168" y="706"/>
                </a:lnTo>
                <a:lnTo>
                  <a:pt x="168" y="706"/>
                </a:lnTo>
                <a:lnTo>
                  <a:pt x="176" y="706"/>
                </a:lnTo>
                <a:lnTo>
                  <a:pt x="179" y="706"/>
                </a:lnTo>
                <a:lnTo>
                  <a:pt x="183" y="704"/>
                </a:lnTo>
                <a:lnTo>
                  <a:pt x="183" y="704"/>
                </a:lnTo>
                <a:lnTo>
                  <a:pt x="183" y="704"/>
                </a:lnTo>
                <a:lnTo>
                  <a:pt x="191" y="698"/>
                </a:lnTo>
                <a:lnTo>
                  <a:pt x="195" y="696"/>
                </a:lnTo>
                <a:lnTo>
                  <a:pt x="199" y="694"/>
                </a:lnTo>
                <a:lnTo>
                  <a:pt x="199" y="694"/>
                </a:lnTo>
                <a:lnTo>
                  <a:pt x="518" y="685"/>
                </a:lnTo>
                <a:lnTo>
                  <a:pt x="518" y="685"/>
                </a:lnTo>
                <a:lnTo>
                  <a:pt x="520" y="685"/>
                </a:lnTo>
                <a:lnTo>
                  <a:pt x="524" y="688"/>
                </a:lnTo>
                <a:lnTo>
                  <a:pt x="524" y="688"/>
                </a:lnTo>
                <a:lnTo>
                  <a:pt x="524" y="692"/>
                </a:lnTo>
                <a:lnTo>
                  <a:pt x="522" y="696"/>
                </a:lnTo>
                <a:lnTo>
                  <a:pt x="522" y="696"/>
                </a:lnTo>
                <a:lnTo>
                  <a:pt x="520" y="702"/>
                </a:lnTo>
                <a:lnTo>
                  <a:pt x="520" y="706"/>
                </a:lnTo>
                <a:lnTo>
                  <a:pt x="522" y="710"/>
                </a:lnTo>
                <a:lnTo>
                  <a:pt x="526" y="711"/>
                </a:lnTo>
                <a:lnTo>
                  <a:pt x="526" y="711"/>
                </a:lnTo>
                <a:lnTo>
                  <a:pt x="530" y="713"/>
                </a:lnTo>
                <a:lnTo>
                  <a:pt x="536" y="715"/>
                </a:lnTo>
                <a:lnTo>
                  <a:pt x="543" y="713"/>
                </a:lnTo>
                <a:lnTo>
                  <a:pt x="543" y="713"/>
                </a:lnTo>
                <a:lnTo>
                  <a:pt x="549" y="710"/>
                </a:lnTo>
                <a:lnTo>
                  <a:pt x="551" y="708"/>
                </a:lnTo>
                <a:lnTo>
                  <a:pt x="551" y="704"/>
                </a:lnTo>
                <a:lnTo>
                  <a:pt x="551" y="704"/>
                </a:lnTo>
                <a:lnTo>
                  <a:pt x="547" y="700"/>
                </a:lnTo>
                <a:lnTo>
                  <a:pt x="547" y="700"/>
                </a:lnTo>
                <a:lnTo>
                  <a:pt x="543" y="696"/>
                </a:lnTo>
                <a:lnTo>
                  <a:pt x="543" y="692"/>
                </a:lnTo>
                <a:lnTo>
                  <a:pt x="547" y="688"/>
                </a:lnTo>
                <a:lnTo>
                  <a:pt x="547" y="688"/>
                </a:lnTo>
                <a:lnTo>
                  <a:pt x="549" y="685"/>
                </a:lnTo>
                <a:lnTo>
                  <a:pt x="549" y="681"/>
                </a:lnTo>
                <a:lnTo>
                  <a:pt x="549" y="677"/>
                </a:lnTo>
                <a:lnTo>
                  <a:pt x="545" y="675"/>
                </a:lnTo>
                <a:lnTo>
                  <a:pt x="545" y="675"/>
                </a:lnTo>
                <a:lnTo>
                  <a:pt x="543" y="669"/>
                </a:lnTo>
                <a:lnTo>
                  <a:pt x="543" y="663"/>
                </a:lnTo>
                <a:lnTo>
                  <a:pt x="543" y="663"/>
                </a:lnTo>
                <a:lnTo>
                  <a:pt x="545" y="658"/>
                </a:lnTo>
                <a:lnTo>
                  <a:pt x="549" y="652"/>
                </a:lnTo>
                <a:lnTo>
                  <a:pt x="549" y="652"/>
                </a:lnTo>
                <a:lnTo>
                  <a:pt x="563" y="644"/>
                </a:lnTo>
                <a:lnTo>
                  <a:pt x="570" y="642"/>
                </a:lnTo>
                <a:lnTo>
                  <a:pt x="578" y="642"/>
                </a:lnTo>
                <a:lnTo>
                  <a:pt x="578" y="642"/>
                </a:lnTo>
                <a:lnTo>
                  <a:pt x="582" y="644"/>
                </a:lnTo>
                <a:lnTo>
                  <a:pt x="586" y="648"/>
                </a:lnTo>
                <a:lnTo>
                  <a:pt x="586" y="648"/>
                </a:lnTo>
                <a:lnTo>
                  <a:pt x="590" y="652"/>
                </a:lnTo>
                <a:lnTo>
                  <a:pt x="590" y="652"/>
                </a:lnTo>
                <a:lnTo>
                  <a:pt x="599" y="656"/>
                </a:lnTo>
                <a:lnTo>
                  <a:pt x="607" y="654"/>
                </a:lnTo>
                <a:lnTo>
                  <a:pt x="617" y="652"/>
                </a:lnTo>
                <a:lnTo>
                  <a:pt x="617" y="652"/>
                </a:lnTo>
                <a:lnTo>
                  <a:pt x="615" y="650"/>
                </a:lnTo>
                <a:lnTo>
                  <a:pt x="615" y="650"/>
                </a:lnTo>
                <a:lnTo>
                  <a:pt x="615" y="646"/>
                </a:lnTo>
                <a:lnTo>
                  <a:pt x="613" y="642"/>
                </a:lnTo>
                <a:lnTo>
                  <a:pt x="615" y="638"/>
                </a:lnTo>
                <a:lnTo>
                  <a:pt x="618" y="632"/>
                </a:lnTo>
                <a:lnTo>
                  <a:pt x="618" y="632"/>
                </a:lnTo>
                <a:lnTo>
                  <a:pt x="620" y="629"/>
                </a:lnTo>
                <a:lnTo>
                  <a:pt x="617" y="623"/>
                </a:lnTo>
                <a:lnTo>
                  <a:pt x="617" y="623"/>
                </a:lnTo>
                <a:lnTo>
                  <a:pt x="615" y="617"/>
                </a:lnTo>
                <a:lnTo>
                  <a:pt x="615" y="613"/>
                </a:lnTo>
                <a:lnTo>
                  <a:pt x="615" y="611"/>
                </a:lnTo>
                <a:lnTo>
                  <a:pt x="615" y="611"/>
                </a:lnTo>
                <a:lnTo>
                  <a:pt x="617" y="606"/>
                </a:lnTo>
                <a:lnTo>
                  <a:pt x="617" y="606"/>
                </a:lnTo>
                <a:lnTo>
                  <a:pt x="617" y="604"/>
                </a:lnTo>
                <a:lnTo>
                  <a:pt x="617" y="604"/>
                </a:lnTo>
                <a:lnTo>
                  <a:pt x="611" y="598"/>
                </a:lnTo>
                <a:lnTo>
                  <a:pt x="607" y="590"/>
                </a:lnTo>
                <a:lnTo>
                  <a:pt x="607" y="590"/>
                </a:lnTo>
                <a:lnTo>
                  <a:pt x="607" y="586"/>
                </a:lnTo>
                <a:lnTo>
                  <a:pt x="609" y="580"/>
                </a:lnTo>
                <a:lnTo>
                  <a:pt x="611" y="577"/>
                </a:lnTo>
                <a:lnTo>
                  <a:pt x="615" y="575"/>
                </a:lnTo>
                <a:lnTo>
                  <a:pt x="615" y="575"/>
                </a:lnTo>
                <a:lnTo>
                  <a:pt x="618" y="571"/>
                </a:lnTo>
                <a:lnTo>
                  <a:pt x="618" y="567"/>
                </a:lnTo>
                <a:lnTo>
                  <a:pt x="618" y="567"/>
                </a:lnTo>
                <a:lnTo>
                  <a:pt x="617" y="565"/>
                </a:lnTo>
                <a:lnTo>
                  <a:pt x="617" y="565"/>
                </a:lnTo>
                <a:lnTo>
                  <a:pt x="613" y="561"/>
                </a:lnTo>
                <a:lnTo>
                  <a:pt x="613" y="561"/>
                </a:lnTo>
                <a:lnTo>
                  <a:pt x="613" y="559"/>
                </a:lnTo>
                <a:lnTo>
                  <a:pt x="615" y="552"/>
                </a:lnTo>
                <a:lnTo>
                  <a:pt x="615" y="552"/>
                </a:lnTo>
                <a:lnTo>
                  <a:pt x="615" y="550"/>
                </a:lnTo>
                <a:lnTo>
                  <a:pt x="615" y="550"/>
                </a:lnTo>
                <a:lnTo>
                  <a:pt x="615" y="550"/>
                </a:lnTo>
                <a:lnTo>
                  <a:pt x="617" y="542"/>
                </a:lnTo>
                <a:lnTo>
                  <a:pt x="620" y="536"/>
                </a:lnTo>
                <a:lnTo>
                  <a:pt x="620" y="536"/>
                </a:lnTo>
                <a:lnTo>
                  <a:pt x="622" y="534"/>
                </a:lnTo>
                <a:lnTo>
                  <a:pt x="622" y="534"/>
                </a:lnTo>
                <a:lnTo>
                  <a:pt x="628" y="523"/>
                </a:lnTo>
                <a:lnTo>
                  <a:pt x="628" y="523"/>
                </a:lnTo>
                <a:lnTo>
                  <a:pt x="628" y="523"/>
                </a:lnTo>
                <a:lnTo>
                  <a:pt x="628" y="523"/>
                </a:lnTo>
                <a:lnTo>
                  <a:pt x="626" y="521"/>
                </a:lnTo>
                <a:lnTo>
                  <a:pt x="626" y="521"/>
                </a:lnTo>
                <a:lnTo>
                  <a:pt x="622" y="519"/>
                </a:lnTo>
                <a:lnTo>
                  <a:pt x="618" y="517"/>
                </a:lnTo>
                <a:lnTo>
                  <a:pt x="618" y="517"/>
                </a:lnTo>
                <a:lnTo>
                  <a:pt x="618" y="513"/>
                </a:lnTo>
                <a:lnTo>
                  <a:pt x="618" y="513"/>
                </a:lnTo>
                <a:lnTo>
                  <a:pt x="620" y="511"/>
                </a:lnTo>
                <a:lnTo>
                  <a:pt x="624" y="509"/>
                </a:lnTo>
                <a:lnTo>
                  <a:pt x="624" y="509"/>
                </a:lnTo>
                <a:lnTo>
                  <a:pt x="628" y="507"/>
                </a:lnTo>
                <a:lnTo>
                  <a:pt x="630" y="505"/>
                </a:lnTo>
                <a:lnTo>
                  <a:pt x="630" y="505"/>
                </a:lnTo>
                <a:lnTo>
                  <a:pt x="630" y="505"/>
                </a:lnTo>
                <a:lnTo>
                  <a:pt x="630" y="505"/>
                </a:lnTo>
                <a:lnTo>
                  <a:pt x="628" y="501"/>
                </a:lnTo>
                <a:lnTo>
                  <a:pt x="626" y="500"/>
                </a:lnTo>
                <a:lnTo>
                  <a:pt x="626" y="500"/>
                </a:lnTo>
                <a:lnTo>
                  <a:pt x="624" y="500"/>
                </a:lnTo>
                <a:lnTo>
                  <a:pt x="624" y="500"/>
                </a:lnTo>
                <a:lnTo>
                  <a:pt x="624" y="498"/>
                </a:lnTo>
                <a:lnTo>
                  <a:pt x="630" y="492"/>
                </a:lnTo>
                <a:lnTo>
                  <a:pt x="624" y="484"/>
                </a:lnTo>
                <a:lnTo>
                  <a:pt x="624" y="484"/>
                </a:lnTo>
                <a:lnTo>
                  <a:pt x="622" y="482"/>
                </a:lnTo>
                <a:lnTo>
                  <a:pt x="622" y="482"/>
                </a:lnTo>
                <a:lnTo>
                  <a:pt x="624" y="482"/>
                </a:lnTo>
                <a:lnTo>
                  <a:pt x="624" y="482"/>
                </a:lnTo>
                <a:lnTo>
                  <a:pt x="638" y="482"/>
                </a:lnTo>
                <a:lnTo>
                  <a:pt x="638" y="482"/>
                </a:lnTo>
                <a:lnTo>
                  <a:pt x="642" y="482"/>
                </a:lnTo>
                <a:lnTo>
                  <a:pt x="645" y="478"/>
                </a:lnTo>
                <a:lnTo>
                  <a:pt x="647" y="478"/>
                </a:lnTo>
                <a:lnTo>
                  <a:pt x="647" y="478"/>
                </a:lnTo>
                <a:lnTo>
                  <a:pt x="653" y="474"/>
                </a:lnTo>
                <a:lnTo>
                  <a:pt x="657" y="471"/>
                </a:lnTo>
                <a:lnTo>
                  <a:pt x="657" y="471"/>
                </a:lnTo>
                <a:lnTo>
                  <a:pt x="655" y="469"/>
                </a:lnTo>
                <a:lnTo>
                  <a:pt x="655" y="469"/>
                </a:lnTo>
                <a:lnTo>
                  <a:pt x="653" y="467"/>
                </a:lnTo>
                <a:lnTo>
                  <a:pt x="651" y="465"/>
                </a:lnTo>
                <a:lnTo>
                  <a:pt x="651" y="465"/>
                </a:lnTo>
                <a:lnTo>
                  <a:pt x="653" y="463"/>
                </a:lnTo>
                <a:lnTo>
                  <a:pt x="653" y="463"/>
                </a:lnTo>
                <a:lnTo>
                  <a:pt x="655" y="459"/>
                </a:lnTo>
                <a:lnTo>
                  <a:pt x="659" y="453"/>
                </a:lnTo>
                <a:lnTo>
                  <a:pt x="659" y="453"/>
                </a:lnTo>
                <a:lnTo>
                  <a:pt x="661" y="449"/>
                </a:lnTo>
                <a:lnTo>
                  <a:pt x="665" y="444"/>
                </a:lnTo>
                <a:lnTo>
                  <a:pt x="665" y="444"/>
                </a:lnTo>
                <a:lnTo>
                  <a:pt x="669" y="440"/>
                </a:lnTo>
                <a:lnTo>
                  <a:pt x="669" y="440"/>
                </a:lnTo>
                <a:lnTo>
                  <a:pt x="670" y="434"/>
                </a:lnTo>
                <a:lnTo>
                  <a:pt x="670" y="432"/>
                </a:lnTo>
                <a:lnTo>
                  <a:pt x="670" y="432"/>
                </a:lnTo>
                <a:lnTo>
                  <a:pt x="670" y="432"/>
                </a:lnTo>
                <a:lnTo>
                  <a:pt x="670" y="432"/>
                </a:lnTo>
                <a:lnTo>
                  <a:pt x="665" y="432"/>
                </a:lnTo>
                <a:lnTo>
                  <a:pt x="661" y="432"/>
                </a:lnTo>
                <a:lnTo>
                  <a:pt x="653" y="428"/>
                </a:lnTo>
                <a:lnTo>
                  <a:pt x="653" y="428"/>
                </a:lnTo>
                <a:lnTo>
                  <a:pt x="651" y="426"/>
                </a:lnTo>
                <a:lnTo>
                  <a:pt x="651" y="426"/>
                </a:lnTo>
                <a:close/>
              </a:path>
            </a:pathLst>
          </a:custGeom>
          <a:solidFill>
            <a:srgbClr val="0F3738"/>
          </a:solidFill>
          <a:ln w="9525">
            <a:solidFill>
              <a:schemeClr val="bg1">
                <a:lumMod val="50000"/>
              </a:schemeClr>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72" name="Freeform 117">
            <a:extLst>
              <a:ext uri="{FF2B5EF4-FFF2-40B4-BE49-F238E27FC236}">
                <a16:creationId xmlns:a16="http://schemas.microsoft.com/office/drawing/2014/main" id="{A93F98E2-9203-13A1-8CC0-8431D6C4B4E9}"/>
              </a:ext>
            </a:extLst>
          </p:cNvPr>
          <p:cNvSpPr>
            <a:spLocks/>
          </p:cNvSpPr>
          <p:nvPr/>
        </p:nvSpPr>
        <p:spPr bwMode="auto">
          <a:xfrm>
            <a:off x="11216210" y="3276503"/>
            <a:ext cx="95858" cy="175715"/>
          </a:xfrm>
          <a:custGeom>
            <a:avLst/>
            <a:gdLst>
              <a:gd name="T0" fmla="*/ 33 w 121"/>
              <a:gd name="T1" fmla="*/ 4 h 220"/>
              <a:gd name="T2" fmla="*/ 33 w 121"/>
              <a:gd name="T3" fmla="*/ 0 h 220"/>
              <a:gd name="T4" fmla="*/ 19 w 121"/>
              <a:gd name="T5" fmla="*/ 4 h 220"/>
              <a:gd name="T6" fmla="*/ 17 w 121"/>
              <a:gd name="T7" fmla="*/ 2 h 220"/>
              <a:gd name="T8" fmla="*/ 11 w 121"/>
              <a:gd name="T9" fmla="*/ 4 h 220"/>
              <a:gd name="T10" fmla="*/ 6 w 121"/>
              <a:gd name="T11" fmla="*/ 12 h 220"/>
              <a:gd name="T12" fmla="*/ 0 w 121"/>
              <a:gd name="T13" fmla="*/ 23 h 220"/>
              <a:gd name="T14" fmla="*/ 119 w 121"/>
              <a:gd name="T15" fmla="*/ 204 h 220"/>
              <a:gd name="T16" fmla="*/ 121 w 121"/>
              <a:gd name="T17" fmla="*/ 202 h 220"/>
              <a:gd name="T18" fmla="*/ 121 w 121"/>
              <a:gd name="T19" fmla="*/ 202 h 220"/>
              <a:gd name="T20" fmla="*/ 117 w 121"/>
              <a:gd name="T21" fmla="*/ 199 h 220"/>
              <a:gd name="T22" fmla="*/ 114 w 121"/>
              <a:gd name="T23" fmla="*/ 197 h 220"/>
              <a:gd name="T24" fmla="*/ 112 w 121"/>
              <a:gd name="T25" fmla="*/ 197 h 220"/>
              <a:gd name="T26" fmla="*/ 100 w 121"/>
              <a:gd name="T27" fmla="*/ 187 h 220"/>
              <a:gd name="T28" fmla="*/ 100 w 121"/>
              <a:gd name="T29" fmla="*/ 183 h 220"/>
              <a:gd name="T30" fmla="*/ 102 w 121"/>
              <a:gd name="T31" fmla="*/ 181 h 220"/>
              <a:gd name="T32" fmla="*/ 110 w 121"/>
              <a:gd name="T33" fmla="*/ 168 h 220"/>
              <a:gd name="T34" fmla="*/ 110 w 121"/>
              <a:gd name="T35" fmla="*/ 166 h 220"/>
              <a:gd name="T36" fmla="*/ 112 w 121"/>
              <a:gd name="T37" fmla="*/ 160 h 220"/>
              <a:gd name="T38" fmla="*/ 108 w 121"/>
              <a:gd name="T39" fmla="*/ 160 h 220"/>
              <a:gd name="T40" fmla="*/ 98 w 121"/>
              <a:gd name="T41" fmla="*/ 160 h 220"/>
              <a:gd name="T42" fmla="*/ 92 w 121"/>
              <a:gd name="T43" fmla="*/ 162 h 220"/>
              <a:gd name="T44" fmla="*/ 89 w 121"/>
              <a:gd name="T45" fmla="*/ 158 h 220"/>
              <a:gd name="T46" fmla="*/ 89 w 121"/>
              <a:gd name="T47" fmla="*/ 154 h 220"/>
              <a:gd name="T48" fmla="*/ 90 w 121"/>
              <a:gd name="T49" fmla="*/ 150 h 220"/>
              <a:gd name="T50" fmla="*/ 92 w 121"/>
              <a:gd name="T51" fmla="*/ 143 h 220"/>
              <a:gd name="T52" fmla="*/ 90 w 121"/>
              <a:gd name="T53" fmla="*/ 141 h 220"/>
              <a:gd name="T54" fmla="*/ 83 w 121"/>
              <a:gd name="T55" fmla="*/ 139 h 220"/>
              <a:gd name="T56" fmla="*/ 79 w 121"/>
              <a:gd name="T57" fmla="*/ 137 h 220"/>
              <a:gd name="T58" fmla="*/ 69 w 121"/>
              <a:gd name="T59" fmla="*/ 127 h 220"/>
              <a:gd name="T60" fmla="*/ 65 w 121"/>
              <a:gd name="T61" fmla="*/ 122 h 220"/>
              <a:gd name="T62" fmla="*/ 63 w 121"/>
              <a:gd name="T63" fmla="*/ 118 h 220"/>
              <a:gd name="T64" fmla="*/ 60 w 121"/>
              <a:gd name="T65" fmla="*/ 114 h 220"/>
              <a:gd name="T66" fmla="*/ 52 w 121"/>
              <a:gd name="T67" fmla="*/ 104 h 220"/>
              <a:gd name="T68" fmla="*/ 52 w 121"/>
              <a:gd name="T69" fmla="*/ 96 h 220"/>
              <a:gd name="T70" fmla="*/ 52 w 121"/>
              <a:gd name="T71" fmla="*/ 96 h 220"/>
              <a:gd name="T72" fmla="*/ 46 w 121"/>
              <a:gd name="T73" fmla="*/ 87 h 220"/>
              <a:gd name="T74" fmla="*/ 44 w 121"/>
              <a:gd name="T75" fmla="*/ 87 h 220"/>
              <a:gd name="T76" fmla="*/ 35 w 121"/>
              <a:gd name="T77" fmla="*/ 83 h 220"/>
              <a:gd name="T78" fmla="*/ 25 w 121"/>
              <a:gd name="T79" fmla="*/ 73 h 220"/>
              <a:gd name="T80" fmla="*/ 23 w 121"/>
              <a:gd name="T81" fmla="*/ 66 h 220"/>
              <a:gd name="T82" fmla="*/ 23 w 121"/>
              <a:gd name="T83" fmla="*/ 58 h 220"/>
              <a:gd name="T84" fmla="*/ 19 w 121"/>
              <a:gd name="T85" fmla="*/ 54 h 220"/>
              <a:gd name="T86" fmla="*/ 15 w 121"/>
              <a:gd name="T87" fmla="*/ 41 h 220"/>
              <a:gd name="T88" fmla="*/ 15 w 121"/>
              <a:gd name="T89" fmla="*/ 29 h 220"/>
              <a:gd name="T90" fmla="*/ 23 w 121"/>
              <a:gd name="T91" fmla="*/ 23 h 220"/>
              <a:gd name="T92" fmla="*/ 27 w 121"/>
              <a:gd name="T93" fmla="*/ 19 h 220"/>
              <a:gd name="T94" fmla="*/ 29 w 121"/>
              <a:gd name="T95" fmla="*/ 16 h 220"/>
              <a:gd name="T96" fmla="*/ 33 w 121"/>
              <a:gd name="T97" fmla="*/ 10 h 220"/>
              <a:gd name="T98" fmla="*/ 33 w 121"/>
              <a:gd name="T99" fmla="*/ 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1" h="220">
                <a:moveTo>
                  <a:pt x="33" y="4"/>
                </a:moveTo>
                <a:lnTo>
                  <a:pt x="33" y="4"/>
                </a:lnTo>
                <a:lnTo>
                  <a:pt x="33" y="0"/>
                </a:lnTo>
                <a:lnTo>
                  <a:pt x="33" y="0"/>
                </a:lnTo>
                <a:lnTo>
                  <a:pt x="27" y="2"/>
                </a:lnTo>
                <a:lnTo>
                  <a:pt x="19" y="4"/>
                </a:lnTo>
                <a:lnTo>
                  <a:pt x="17" y="2"/>
                </a:lnTo>
                <a:lnTo>
                  <a:pt x="17" y="2"/>
                </a:lnTo>
                <a:lnTo>
                  <a:pt x="13" y="2"/>
                </a:lnTo>
                <a:lnTo>
                  <a:pt x="11" y="4"/>
                </a:lnTo>
                <a:lnTo>
                  <a:pt x="8" y="6"/>
                </a:lnTo>
                <a:lnTo>
                  <a:pt x="6" y="12"/>
                </a:lnTo>
                <a:lnTo>
                  <a:pt x="6" y="12"/>
                </a:lnTo>
                <a:lnTo>
                  <a:pt x="0" y="23"/>
                </a:lnTo>
                <a:lnTo>
                  <a:pt x="58" y="220"/>
                </a:lnTo>
                <a:lnTo>
                  <a:pt x="119" y="204"/>
                </a:lnTo>
                <a:lnTo>
                  <a:pt x="119" y="204"/>
                </a:lnTo>
                <a:lnTo>
                  <a:pt x="121" y="202"/>
                </a:lnTo>
                <a:lnTo>
                  <a:pt x="121" y="202"/>
                </a:lnTo>
                <a:lnTo>
                  <a:pt x="121" y="202"/>
                </a:lnTo>
                <a:lnTo>
                  <a:pt x="121" y="202"/>
                </a:lnTo>
                <a:lnTo>
                  <a:pt x="117" y="199"/>
                </a:lnTo>
                <a:lnTo>
                  <a:pt x="114" y="197"/>
                </a:lnTo>
                <a:lnTo>
                  <a:pt x="114" y="197"/>
                </a:lnTo>
                <a:lnTo>
                  <a:pt x="112" y="197"/>
                </a:lnTo>
                <a:lnTo>
                  <a:pt x="112" y="197"/>
                </a:lnTo>
                <a:lnTo>
                  <a:pt x="104" y="191"/>
                </a:lnTo>
                <a:lnTo>
                  <a:pt x="100" y="187"/>
                </a:lnTo>
                <a:lnTo>
                  <a:pt x="100" y="187"/>
                </a:lnTo>
                <a:lnTo>
                  <a:pt x="100" y="183"/>
                </a:lnTo>
                <a:lnTo>
                  <a:pt x="102" y="181"/>
                </a:lnTo>
                <a:lnTo>
                  <a:pt x="102" y="181"/>
                </a:lnTo>
                <a:lnTo>
                  <a:pt x="108" y="174"/>
                </a:lnTo>
                <a:lnTo>
                  <a:pt x="110" y="168"/>
                </a:lnTo>
                <a:lnTo>
                  <a:pt x="110" y="168"/>
                </a:lnTo>
                <a:lnTo>
                  <a:pt x="110" y="166"/>
                </a:lnTo>
                <a:lnTo>
                  <a:pt x="110" y="166"/>
                </a:lnTo>
                <a:lnTo>
                  <a:pt x="112" y="160"/>
                </a:lnTo>
                <a:lnTo>
                  <a:pt x="112" y="160"/>
                </a:lnTo>
                <a:lnTo>
                  <a:pt x="108" y="160"/>
                </a:lnTo>
                <a:lnTo>
                  <a:pt x="108" y="160"/>
                </a:lnTo>
                <a:lnTo>
                  <a:pt x="98" y="160"/>
                </a:lnTo>
                <a:lnTo>
                  <a:pt x="98" y="160"/>
                </a:lnTo>
                <a:lnTo>
                  <a:pt x="92" y="162"/>
                </a:lnTo>
                <a:lnTo>
                  <a:pt x="90" y="160"/>
                </a:lnTo>
                <a:lnTo>
                  <a:pt x="89" y="158"/>
                </a:lnTo>
                <a:lnTo>
                  <a:pt x="89" y="158"/>
                </a:lnTo>
                <a:lnTo>
                  <a:pt x="89" y="154"/>
                </a:lnTo>
                <a:lnTo>
                  <a:pt x="90" y="150"/>
                </a:lnTo>
                <a:lnTo>
                  <a:pt x="90" y="150"/>
                </a:lnTo>
                <a:lnTo>
                  <a:pt x="92" y="147"/>
                </a:lnTo>
                <a:lnTo>
                  <a:pt x="92" y="143"/>
                </a:lnTo>
                <a:lnTo>
                  <a:pt x="92" y="143"/>
                </a:lnTo>
                <a:lnTo>
                  <a:pt x="90" y="141"/>
                </a:lnTo>
                <a:lnTo>
                  <a:pt x="89" y="139"/>
                </a:lnTo>
                <a:lnTo>
                  <a:pt x="83" y="139"/>
                </a:lnTo>
                <a:lnTo>
                  <a:pt x="83" y="139"/>
                </a:lnTo>
                <a:lnTo>
                  <a:pt x="79" y="137"/>
                </a:lnTo>
                <a:lnTo>
                  <a:pt x="75" y="135"/>
                </a:lnTo>
                <a:lnTo>
                  <a:pt x="69" y="127"/>
                </a:lnTo>
                <a:lnTo>
                  <a:pt x="69" y="127"/>
                </a:lnTo>
                <a:lnTo>
                  <a:pt x="65" y="122"/>
                </a:lnTo>
                <a:lnTo>
                  <a:pt x="65" y="122"/>
                </a:lnTo>
                <a:lnTo>
                  <a:pt x="63" y="118"/>
                </a:lnTo>
                <a:lnTo>
                  <a:pt x="60" y="114"/>
                </a:lnTo>
                <a:lnTo>
                  <a:pt x="60" y="114"/>
                </a:lnTo>
                <a:lnTo>
                  <a:pt x="54" y="108"/>
                </a:lnTo>
                <a:lnTo>
                  <a:pt x="52" y="104"/>
                </a:lnTo>
                <a:lnTo>
                  <a:pt x="52" y="96"/>
                </a:lnTo>
                <a:lnTo>
                  <a:pt x="52" y="96"/>
                </a:lnTo>
                <a:lnTo>
                  <a:pt x="52" y="96"/>
                </a:lnTo>
                <a:lnTo>
                  <a:pt x="52" y="96"/>
                </a:lnTo>
                <a:lnTo>
                  <a:pt x="50" y="91"/>
                </a:lnTo>
                <a:lnTo>
                  <a:pt x="46" y="87"/>
                </a:lnTo>
                <a:lnTo>
                  <a:pt x="46" y="87"/>
                </a:lnTo>
                <a:lnTo>
                  <a:pt x="44" y="87"/>
                </a:lnTo>
                <a:lnTo>
                  <a:pt x="44" y="87"/>
                </a:lnTo>
                <a:lnTo>
                  <a:pt x="35" y="83"/>
                </a:lnTo>
                <a:lnTo>
                  <a:pt x="29" y="79"/>
                </a:lnTo>
                <a:lnTo>
                  <a:pt x="25" y="73"/>
                </a:lnTo>
                <a:lnTo>
                  <a:pt x="25" y="73"/>
                </a:lnTo>
                <a:lnTo>
                  <a:pt x="23" y="66"/>
                </a:lnTo>
                <a:lnTo>
                  <a:pt x="23" y="66"/>
                </a:lnTo>
                <a:lnTo>
                  <a:pt x="23" y="58"/>
                </a:lnTo>
                <a:lnTo>
                  <a:pt x="19" y="54"/>
                </a:lnTo>
                <a:lnTo>
                  <a:pt x="19" y="54"/>
                </a:lnTo>
                <a:lnTo>
                  <a:pt x="15" y="46"/>
                </a:lnTo>
                <a:lnTo>
                  <a:pt x="15" y="41"/>
                </a:lnTo>
                <a:lnTo>
                  <a:pt x="15" y="29"/>
                </a:lnTo>
                <a:lnTo>
                  <a:pt x="15" y="29"/>
                </a:lnTo>
                <a:lnTo>
                  <a:pt x="19" y="25"/>
                </a:lnTo>
                <a:lnTo>
                  <a:pt x="23" y="23"/>
                </a:lnTo>
                <a:lnTo>
                  <a:pt x="23" y="23"/>
                </a:lnTo>
                <a:lnTo>
                  <a:pt x="27" y="19"/>
                </a:lnTo>
                <a:lnTo>
                  <a:pt x="27" y="19"/>
                </a:lnTo>
                <a:lnTo>
                  <a:pt x="29" y="16"/>
                </a:lnTo>
                <a:lnTo>
                  <a:pt x="29" y="16"/>
                </a:lnTo>
                <a:lnTo>
                  <a:pt x="33" y="10"/>
                </a:lnTo>
                <a:lnTo>
                  <a:pt x="33" y="4"/>
                </a:lnTo>
                <a:lnTo>
                  <a:pt x="33" y="4"/>
                </a:lnTo>
                <a:close/>
              </a:path>
            </a:pathLst>
          </a:custGeom>
          <a:solidFill>
            <a:srgbClr val="425A5F"/>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73" name="Freeform 118">
            <a:extLst>
              <a:ext uri="{FF2B5EF4-FFF2-40B4-BE49-F238E27FC236}">
                <a16:creationId xmlns:a16="http://schemas.microsoft.com/office/drawing/2014/main" id="{532ADBE9-799E-C94C-3398-2A72BC453D04}"/>
              </a:ext>
            </a:extLst>
          </p:cNvPr>
          <p:cNvSpPr>
            <a:spLocks/>
          </p:cNvSpPr>
          <p:nvPr/>
        </p:nvSpPr>
        <p:spPr bwMode="auto">
          <a:xfrm>
            <a:off x="11233496" y="3065322"/>
            <a:ext cx="138287" cy="307904"/>
          </a:xfrm>
          <a:custGeom>
            <a:avLst/>
            <a:gdLst>
              <a:gd name="T0" fmla="*/ 141 w 175"/>
              <a:gd name="T1" fmla="*/ 41 h 384"/>
              <a:gd name="T2" fmla="*/ 123 w 175"/>
              <a:gd name="T3" fmla="*/ 27 h 384"/>
              <a:gd name="T4" fmla="*/ 33 w 175"/>
              <a:gd name="T5" fmla="*/ 14 h 384"/>
              <a:gd name="T6" fmla="*/ 29 w 175"/>
              <a:gd name="T7" fmla="*/ 31 h 384"/>
              <a:gd name="T8" fmla="*/ 21 w 175"/>
              <a:gd name="T9" fmla="*/ 42 h 384"/>
              <a:gd name="T10" fmla="*/ 14 w 175"/>
              <a:gd name="T11" fmla="*/ 64 h 384"/>
              <a:gd name="T12" fmla="*/ 6 w 175"/>
              <a:gd name="T13" fmla="*/ 71 h 384"/>
              <a:gd name="T14" fmla="*/ 19 w 175"/>
              <a:gd name="T15" fmla="*/ 89 h 384"/>
              <a:gd name="T16" fmla="*/ 14 w 175"/>
              <a:gd name="T17" fmla="*/ 98 h 384"/>
              <a:gd name="T18" fmla="*/ 2 w 175"/>
              <a:gd name="T19" fmla="*/ 108 h 384"/>
              <a:gd name="T20" fmla="*/ 6 w 175"/>
              <a:gd name="T21" fmla="*/ 123 h 384"/>
              <a:gd name="T22" fmla="*/ 41 w 175"/>
              <a:gd name="T23" fmla="*/ 156 h 384"/>
              <a:gd name="T24" fmla="*/ 50 w 175"/>
              <a:gd name="T25" fmla="*/ 162 h 384"/>
              <a:gd name="T26" fmla="*/ 77 w 175"/>
              <a:gd name="T27" fmla="*/ 183 h 384"/>
              <a:gd name="T28" fmla="*/ 73 w 175"/>
              <a:gd name="T29" fmla="*/ 199 h 384"/>
              <a:gd name="T30" fmla="*/ 62 w 175"/>
              <a:gd name="T31" fmla="*/ 216 h 384"/>
              <a:gd name="T32" fmla="*/ 58 w 175"/>
              <a:gd name="T33" fmla="*/ 220 h 384"/>
              <a:gd name="T34" fmla="*/ 68 w 175"/>
              <a:gd name="T35" fmla="*/ 233 h 384"/>
              <a:gd name="T36" fmla="*/ 60 w 175"/>
              <a:gd name="T37" fmla="*/ 241 h 384"/>
              <a:gd name="T38" fmla="*/ 56 w 175"/>
              <a:gd name="T39" fmla="*/ 258 h 384"/>
              <a:gd name="T40" fmla="*/ 46 w 175"/>
              <a:gd name="T41" fmla="*/ 264 h 384"/>
              <a:gd name="T42" fmla="*/ 29 w 175"/>
              <a:gd name="T43" fmla="*/ 256 h 384"/>
              <a:gd name="T44" fmla="*/ 16 w 175"/>
              <a:gd name="T45" fmla="*/ 258 h 384"/>
              <a:gd name="T46" fmla="*/ 12 w 175"/>
              <a:gd name="T47" fmla="*/ 279 h 384"/>
              <a:gd name="T48" fmla="*/ 6 w 175"/>
              <a:gd name="T49" fmla="*/ 287 h 384"/>
              <a:gd name="T50" fmla="*/ 14 w 175"/>
              <a:gd name="T51" fmla="*/ 305 h 384"/>
              <a:gd name="T52" fmla="*/ 19 w 175"/>
              <a:gd name="T53" fmla="*/ 320 h 384"/>
              <a:gd name="T54" fmla="*/ 29 w 175"/>
              <a:gd name="T55" fmla="*/ 332 h 384"/>
              <a:gd name="T56" fmla="*/ 42 w 175"/>
              <a:gd name="T57" fmla="*/ 337 h 384"/>
              <a:gd name="T58" fmla="*/ 50 w 175"/>
              <a:gd name="T59" fmla="*/ 347 h 384"/>
              <a:gd name="T60" fmla="*/ 64 w 175"/>
              <a:gd name="T61" fmla="*/ 347 h 384"/>
              <a:gd name="T62" fmla="*/ 69 w 175"/>
              <a:gd name="T63" fmla="*/ 357 h 384"/>
              <a:gd name="T64" fmla="*/ 81 w 175"/>
              <a:gd name="T65" fmla="*/ 357 h 384"/>
              <a:gd name="T66" fmla="*/ 89 w 175"/>
              <a:gd name="T67" fmla="*/ 353 h 384"/>
              <a:gd name="T68" fmla="*/ 100 w 175"/>
              <a:gd name="T69" fmla="*/ 362 h 384"/>
              <a:gd name="T70" fmla="*/ 100 w 175"/>
              <a:gd name="T71" fmla="*/ 372 h 384"/>
              <a:gd name="T72" fmla="*/ 106 w 175"/>
              <a:gd name="T73" fmla="*/ 378 h 384"/>
              <a:gd name="T74" fmla="*/ 116 w 175"/>
              <a:gd name="T75" fmla="*/ 382 h 384"/>
              <a:gd name="T76" fmla="*/ 116 w 175"/>
              <a:gd name="T77" fmla="*/ 370 h 384"/>
              <a:gd name="T78" fmla="*/ 118 w 175"/>
              <a:gd name="T79" fmla="*/ 357 h 384"/>
              <a:gd name="T80" fmla="*/ 118 w 175"/>
              <a:gd name="T81" fmla="*/ 349 h 384"/>
              <a:gd name="T82" fmla="*/ 123 w 175"/>
              <a:gd name="T83" fmla="*/ 337 h 384"/>
              <a:gd name="T84" fmla="*/ 133 w 175"/>
              <a:gd name="T85" fmla="*/ 314 h 384"/>
              <a:gd name="T86" fmla="*/ 135 w 175"/>
              <a:gd name="T87" fmla="*/ 306 h 384"/>
              <a:gd name="T88" fmla="*/ 148 w 175"/>
              <a:gd name="T89" fmla="*/ 306 h 384"/>
              <a:gd name="T90" fmla="*/ 156 w 175"/>
              <a:gd name="T91" fmla="*/ 299 h 384"/>
              <a:gd name="T92" fmla="*/ 166 w 175"/>
              <a:gd name="T93" fmla="*/ 272 h 384"/>
              <a:gd name="T94" fmla="*/ 164 w 175"/>
              <a:gd name="T95" fmla="*/ 256 h 384"/>
              <a:gd name="T96" fmla="*/ 172 w 175"/>
              <a:gd name="T97" fmla="*/ 249 h 384"/>
              <a:gd name="T98" fmla="*/ 158 w 175"/>
              <a:gd name="T99" fmla="*/ 243 h 384"/>
              <a:gd name="T100" fmla="*/ 164 w 175"/>
              <a:gd name="T101" fmla="*/ 227 h 384"/>
              <a:gd name="T102" fmla="*/ 175 w 175"/>
              <a:gd name="T103" fmla="*/ 208 h 384"/>
              <a:gd name="T104" fmla="*/ 164 w 175"/>
              <a:gd name="T105" fmla="*/ 204 h 384"/>
              <a:gd name="T106" fmla="*/ 156 w 175"/>
              <a:gd name="T107" fmla="*/ 187 h 384"/>
              <a:gd name="T108" fmla="*/ 164 w 175"/>
              <a:gd name="T109" fmla="*/ 168 h 384"/>
              <a:gd name="T110" fmla="*/ 162 w 175"/>
              <a:gd name="T111" fmla="*/ 148 h 384"/>
              <a:gd name="T112" fmla="*/ 148 w 175"/>
              <a:gd name="T113" fmla="*/ 131 h 384"/>
              <a:gd name="T114" fmla="*/ 129 w 175"/>
              <a:gd name="T115" fmla="*/ 133 h 384"/>
              <a:gd name="T116" fmla="*/ 137 w 175"/>
              <a:gd name="T117" fmla="*/ 116 h 384"/>
              <a:gd name="T118" fmla="*/ 141 w 175"/>
              <a:gd name="T119" fmla="*/ 100 h 384"/>
              <a:gd name="T120" fmla="*/ 145 w 175"/>
              <a:gd name="T121" fmla="*/ 89 h 384"/>
              <a:gd name="T122" fmla="*/ 154 w 175"/>
              <a:gd name="T123" fmla="*/ 6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 h="384">
                <a:moveTo>
                  <a:pt x="146" y="56"/>
                </a:moveTo>
                <a:lnTo>
                  <a:pt x="146" y="56"/>
                </a:lnTo>
                <a:lnTo>
                  <a:pt x="146" y="56"/>
                </a:lnTo>
                <a:lnTo>
                  <a:pt x="143" y="50"/>
                </a:lnTo>
                <a:lnTo>
                  <a:pt x="141" y="41"/>
                </a:lnTo>
                <a:lnTo>
                  <a:pt x="141" y="39"/>
                </a:lnTo>
                <a:lnTo>
                  <a:pt x="141" y="39"/>
                </a:lnTo>
                <a:lnTo>
                  <a:pt x="137" y="33"/>
                </a:lnTo>
                <a:lnTo>
                  <a:pt x="133" y="29"/>
                </a:lnTo>
                <a:lnTo>
                  <a:pt x="123" y="27"/>
                </a:lnTo>
                <a:lnTo>
                  <a:pt x="123" y="27"/>
                </a:lnTo>
                <a:lnTo>
                  <a:pt x="35" y="0"/>
                </a:lnTo>
                <a:lnTo>
                  <a:pt x="35" y="0"/>
                </a:lnTo>
                <a:lnTo>
                  <a:pt x="35" y="8"/>
                </a:lnTo>
                <a:lnTo>
                  <a:pt x="33" y="14"/>
                </a:lnTo>
                <a:lnTo>
                  <a:pt x="33" y="14"/>
                </a:lnTo>
                <a:lnTo>
                  <a:pt x="31" y="15"/>
                </a:lnTo>
                <a:lnTo>
                  <a:pt x="31" y="15"/>
                </a:lnTo>
                <a:lnTo>
                  <a:pt x="31" y="23"/>
                </a:lnTo>
                <a:lnTo>
                  <a:pt x="29" y="31"/>
                </a:lnTo>
                <a:lnTo>
                  <a:pt x="29" y="31"/>
                </a:lnTo>
                <a:lnTo>
                  <a:pt x="25" y="35"/>
                </a:lnTo>
                <a:lnTo>
                  <a:pt x="25" y="35"/>
                </a:lnTo>
                <a:lnTo>
                  <a:pt x="23" y="39"/>
                </a:lnTo>
                <a:lnTo>
                  <a:pt x="21" y="42"/>
                </a:lnTo>
                <a:lnTo>
                  <a:pt x="21" y="42"/>
                </a:lnTo>
                <a:lnTo>
                  <a:pt x="19" y="52"/>
                </a:lnTo>
                <a:lnTo>
                  <a:pt x="17" y="60"/>
                </a:lnTo>
                <a:lnTo>
                  <a:pt x="17" y="60"/>
                </a:lnTo>
                <a:lnTo>
                  <a:pt x="14" y="64"/>
                </a:lnTo>
                <a:lnTo>
                  <a:pt x="10" y="66"/>
                </a:lnTo>
                <a:lnTo>
                  <a:pt x="10" y="66"/>
                </a:lnTo>
                <a:lnTo>
                  <a:pt x="6" y="69"/>
                </a:lnTo>
                <a:lnTo>
                  <a:pt x="6" y="71"/>
                </a:lnTo>
                <a:lnTo>
                  <a:pt x="6" y="71"/>
                </a:lnTo>
                <a:lnTo>
                  <a:pt x="6" y="75"/>
                </a:lnTo>
                <a:lnTo>
                  <a:pt x="14" y="81"/>
                </a:lnTo>
                <a:lnTo>
                  <a:pt x="14" y="81"/>
                </a:lnTo>
                <a:lnTo>
                  <a:pt x="17" y="85"/>
                </a:lnTo>
                <a:lnTo>
                  <a:pt x="19" y="89"/>
                </a:lnTo>
                <a:lnTo>
                  <a:pt x="19" y="89"/>
                </a:lnTo>
                <a:lnTo>
                  <a:pt x="19" y="93"/>
                </a:lnTo>
                <a:lnTo>
                  <a:pt x="17" y="94"/>
                </a:lnTo>
                <a:lnTo>
                  <a:pt x="14" y="98"/>
                </a:lnTo>
                <a:lnTo>
                  <a:pt x="14" y="98"/>
                </a:lnTo>
                <a:lnTo>
                  <a:pt x="14" y="98"/>
                </a:lnTo>
                <a:lnTo>
                  <a:pt x="12" y="100"/>
                </a:lnTo>
                <a:lnTo>
                  <a:pt x="12" y="100"/>
                </a:lnTo>
                <a:lnTo>
                  <a:pt x="2" y="108"/>
                </a:lnTo>
                <a:lnTo>
                  <a:pt x="2" y="108"/>
                </a:lnTo>
                <a:lnTo>
                  <a:pt x="0" y="112"/>
                </a:lnTo>
                <a:lnTo>
                  <a:pt x="0" y="114"/>
                </a:lnTo>
                <a:lnTo>
                  <a:pt x="4" y="121"/>
                </a:lnTo>
                <a:lnTo>
                  <a:pt x="6" y="123"/>
                </a:lnTo>
                <a:lnTo>
                  <a:pt x="6" y="123"/>
                </a:lnTo>
                <a:lnTo>
                  <a:pt x="14" y="133"/>
                </a:lnTo>
                <a:lnTo>
                  <a:pt x="27" y="143"/>
                </a:lnTo>
                <a:lnTo>
                  <a:pt x="27" y="143"/>
                </a:lnTo>
                <a:lnTo>
                  <a:pt x="37" y="150"/>
                </a:lnTo>
                <a:lnTo>
                  <a:pt x="41" y="156"/>
                </a:lnTo>
                <a:lnTo>
                  <a:pt x="41" y="156"/>
                </a:lnTo>
                <a:lnTo>
                  <a:pt x="42" y="158"/>
                </a:lnTo>
                <a:lnTo>
                  <a:pt x="42" y="158"/>
                </a:lnTo>
                <a:lnTo>
                  <a:pt x="50" y="162"/>
                </a:lnTo>
                <a:lnTo>
                  <a:pt x="50" y="162"/>
                </a:lnTo>
                <a:lnTo>
                  <a:pt x="64" y="168"/>
                </a:lnTo>
                <a:lnTo>
                  <a:pt x="64" y="168"/>
                </a:lnTo>
                <a:lnTo>
                  <a:pt x="69" y="173"/>
                </a:lnTo>
                <a:lnTo>
                  <a:pt x="75" y="177"/>
                </a:lnTo>
                <a:lnTo>
                  <a:pt x="77" y="183"/>
                </a:lnTo>
                <a:lnTo>
                  <a:pt x="79" y="187"/>
                </a:lnTo>
                <a:lnTo>
                  <a:pt x="79" y="187"/>
                </a:lnTo>
                <a:lnTo>
                  <a:pt x="77" y="191"/>
                </a:lnTo>
                <a:lnTo>
                  <a:pt x="77" y="193"/>
                </a:lnTo>
                <a:lnTo>
                  <a:pt x="73" y="199"/>
                </a:lnTo>
                <a:lnTo>
                  <a:pt x="73" y="199"/>
                </a:lnTo>
                <a:lnTo>
                  <a:pt x="69" y="202"/>
                </a:lnTo>
                <a:lnTo>
                  <a:pt x="69" y="202"/>
                </a:lnTo>
                <a:lnTo>
                  <a:pt x="66" y="210"/>
                </a:lnTo>
                <a:lnTo>
                  <a:pt x="62" y="216"/>
                </a:lnTo>
                <a:lnTo>
                  <a:pt x="62" y="216"/>
                </a:lnTo>
                <a:lnTo>
                  <a:pt x="60" y="218"/>
                </a:lnTo>
                <a:lnTo>
                  <a:pt x="60" y="218"/>
                </a:lnTo>
                <a:lnTo>
                  <a:pt x="58" y="220"/>
                </a:lnTo>
                <a:lnTo>
                  <a:pt x="58" y="220"/>
                </a:lnTo>
                <a:lnTo>
                  <a:pt x="60" y="222"/>
                </a:lnTo>
                <a:lnTo>
                  <a:pt x="62" y="226"/>
                </a:lnTo>
                <a:lnTo>
                  <a:pt x="62" y="226"/>
                </a:lnTo>
                <a:lnTo>
                  <a:pt x="68" y="229"/>
                </a:lnTo>
                <a:lnTo>
                  <a:pt x="68" y="233"/>
                </a:lnTo>
                <a:lnTo>
                  <a:pt x="68" y="233"/>
                </a:lnTo>
                <a:lnTo>
                  <a:pt x="68" y="237"/>
                </a:lnTo>
                <a:lnTo>
                  <a:pt x="64" y="239"/>
                </a:lnTo>
                <a:lnTo>
                  <a:pt x="60" y="241"/>
                </a:lnTo>
                <a:lnTo>
                  <a:pt x="60" y="241"/>
                </a:lnTo>
                <a:lnTo>
                  <a:pt x="58" y="243"/>
                </a:lnTo>
                <a:lnTo>
                  <a:pt x="58" y="245"/>
                </a:lnTo>
                <a:lnTo>
                  <a:pt x="58" y="254"/>
                </a:lnTo>
                <a:lnTo>
                  <a:pt x="58" y="254"/>
                </a:lnTo>
                <a:lnTo>
                  <a:pt x="56" y="258"/>
                </a:lnTo>
                <a:lnTo>
                  <a:pt x="56" y="260"/>
                </a:lnTo>
                <a:lnTo>
                  <a:pt x="50" y="262"/>
                </a:lnTo>
                <a:lnTo>
                  <a:pt x="50" y="262"/>
                </a:lnTo>
                <a:lnTo>
                  <a:pt x="46" y="264"/>
                </a:lnTo>
                <a:lnTo>
                  <a:pt x="46" y="264"/>
                </a:lnTo>
                <a:lnTo>
                  <a:pt x="42" y="266"/>
                </a:lnTo>
                <a:lnTo>
                  <a:pt x="39" y="264"/>
                </a:lnTo>
                <a:lnTo>
                  <a:pt x="29" y="256"/>
                </a:lnTo>
                <a:lnTo>
                  <a:pt x="29" y="256"/>
                </a:lnTo>
                <a:lnTo>
                  <a:pt x="29" y="256"/>
                </a:lnTo>
                <a:lnTo>
                  <a:pt x="25" y="254"/>
                </a:lnTo>
                <a:lnTo>
                  <a:pt x="21" y="254"/>
                </a:lnTo>
                <a:lnTo>
                  <a:pt x="17" y="256"/>
                </a:lnTo>
                <a:lnTo>
                  <a:pt x="17" y="256"/>
                </a:lnTo>
                <a:lnTo>
                  <a:pt x="16" y="258"/>
                </a:lnTo>
                <a:lnTo>
                  <a:pt x="16" y="266"/>
                </a:lnTo>
                <a:lnTo>
                  <a:pt x="16" y="266"/>
                </a:lnTo>
                <a:lnTo>
                  <a:pt x="16" y="270"/>
                </a:lnTo>
                <a:lnTo>
                  <a:pt x="16" y="274"/>
                </a:lnTo>
                <a:lnTo>
                  <a:pt x="12" y="279"/>
                </a:lnTo>
                <a:lnTo>
                  <a:pt x="12" y="279"/>
                </a:lnTo>
                <a:lnTo>
                  <a:pt x="8" y="283"/>
                </a:lnTo>
                <a:lnTo>
                  <a:pt x="8" y="283"/>
                </a:lnTo>
                <a:lnTo>
                  <a:pt x="6" y="287"/>
                </a:lnTo>
                <a:lnTo>
                  <a:pt x="6" y="287"/>
                </a:lnTo>
                <a:lnTo>
                  <a:pt x="12" y="295"/>
                </a:lnTo>
                <a:lnTo>
                  <a:pt x="14" y="301"/>
                </a:lnTo>
                <a:lnTo>
                  <a:pt x="14" y="303"/>
                </a:lnTo>
                <a:lnTo>
                  <a:pt x="14" y="305"/>
                </a:lnTo>
                <a:lnTo>
                  <a:pt x="14" y="305"/>
                </a:lnTo>
                <a:lnTo>
                  <a:pt x="14" y="306"/>
                </a:lnTo>
                <a:lnTo>
                  <a:pt x="16" y="310"/>
                </a:lnTo>
                <a:lnTo>
                  <a:pt x="16" y="310"/>
                </a:lnTo>
                <a:lnTo>
                  <a:pt x="19" y="320"/>
                </a:lnTo>
                <a:lnTo>
                  <a:pt x="19" y="320"/>
                </a:lnTo>
                <a:lnTo>
                  <a:pt x="23" y="328"/>
                </a:lnTo>
                <a:lnTo>
                  <a:pt x="23" y="328"/>
                </a:lnTo>
                <a:lnTo>
                  <a:pt x="25" y="330"/>
                </a:lnTo>
                <a:lnTo>
                  <a:pt x="29" y="332"/>
                </a:lnTo>
                <a:lnTo>
                  <a:pt x="29" y="332"/>
                </a:lnTo>
                <a:lnTo>
                  <a:pt x="37" y="333"/>
                </a:lnTo>
                <a:lnTo>
                  <a:pt x="37" y="333"/>
                </a:lnTo>
                <a:lnTo>
                  <a:pt x="41" y="335"/>
                </a:lnTo>
                <a:lnTo>
                  <a:pt x="41" y="335"/>
                </a:lnTo>
                <a:lnTo>
                  <a:pt x="42" y="337"/>
                </a:lnTo>
                <a:lnTo>
                  <a:pt x="46" y="339"/>
                </a:lnTo>
                <a:lnTo>
                  <a:pt x="46" y="339"/>
                </a:lnTo>
                <a:lnTo>
                  <a:pt x="48" y="343"/>
                </a:lnTo>
                <a:lnTo>
                  <a:pt x="48" y="343"/>
                </a:lnTo>
                <a:lnTo>
                  <a:pt x="50" y="347"/>
                </a:lnTo>
                <a:lnTo>
                  <a:pt x="50" y="347"/>
                </a:lnTo>
                <a:lnTo>
                  <a:pt x="54" y="345"/>
                </a:lnTo>
                <a:lnTo>
                  <a:pt x="62" y="345"/>
                </a:lnTo>
                <a:lnTo>
                  <a:pt x="62" y="345"/>
                </a:lnTo>
                <a:lnTo>
                  <a:pt x="64" y="347"/>
                </a:lnTo>
                <a:lnTo>
                  <a:pt x="66" y="349"/>
                </a:lnTo>
                <a:lnTo>
                  <a:pt x="68" y="355"/>
                </a:lnTo>
                <a:lnTo>
                  <a:pt x="68" y="355"/>
                </a:lnTo>
                <a:lnTo>
                  <a:pt x="69" y="357"/>
                </a:lnTo>
                <a:lnTo>
                  <a:pt x="69" y="357"/>
                </a:lnTo>
                <a:lnTo>
                  <a:pt x="71" y="357"/>
                </a:lnTo>
                <a:lnTo>
                  <a:pt x="77" y="357"/>
                </a:lnTo>
                <a:lnTo>
                  <a:pt x="79" y="357"/>
                </a:lnTo>
                <a:lnTo>
                  <a:pt x="79" y="357"/>
                </a:lnTo>
                <a:lnTo>
                  <a:pt x="81" y="357"/>
                </a:lnTo>
                <a:lnTo>
                  <a:pt x="83" y="355"/>
                </a:lnTo>
                <a:lnTo>
                  <a:pt x="83" y="355"/>
                </a:lnTo>
                <a:lnTo>
                  <a:pt x="87" y="353"/>
                </a:lnTo>
                <a:lnTo>
                  <a:pt x="87" y="353"/>
                </a:lnTo>
                <a:lnTo>
                  <a:pt x="89" y="353"/>
                </a:lnTo>
                <a:lnTo>
                  <a:pt x="91" y="353"/>
                </a:lnTo>
                <a:lnTo>
                  <a:pt x="96" y="357"/>
                </a:lnTo>
                <a:lnTo>
                  <a:pt x="96" y="357"/>
                </a:lnTo>
                <a:lnTo>
                  <a:pt x="100" y="358"/>
                </a:lnTo>
                <a:lnTo>
                  <a:pt x="100" y="362"/>
                </a:lnTo>
                <a:lnTo>
                  <a:pt x="98" y="368"/>
                </a:lnTo>
                <a:lnTo>
                  <a:pt x="98" y="368"/>
                </a:lnTo>
                <a:lnTo>
                  <a:pt x="98" y="370"/>
                </a:lnTo>
                <a:lnTo>
                  <a:pt x="98" y="370"/>
                </a:lnTo>
                <a:lnTo>
                  <a:pt x="100" y="372"/>
                </a:lnTo>
                <a:lnTo>
                  <a:pt x="102" y="374"/>
                </a:lnTo>
                <a:lnTo>
                  <a:pt x="102" y="374"/>
                </a:lnTo>
                <a:lnTo>
                  <a:pt x="104" y="376"/>
                </a:lnTo>
                <a:lnTo>
                  <a:pt x="104" y="376"/>
                </a:lnTo>
                <a:lnTo>
                  <a:pt x="106" y="378"/>
                </a:lnTo>
                <a:lnTo>
                  <a:pt x="106" y="378"/>
                </a:lnTo>
                <a:lnTo>
                  <a:pt x="110" y="382"/>
                </a:lnTo>
                <a:lnTo>
                  <a:pt x="114" y="384"/>
                </a:lnTo>
                <a:lnTo>
                  <a:pt x="114" y="384"/>
                </a:lnTo>
                <a:lnTo>
                  <a:pt x="116" y="382"/>
                </a:lnTo>
                <a:lnTo>
                  <a:pt x="116" y="378"/>
                </a:lnTo>
                <a:lnTo>
                  <a:pt x="116" y="376"/>
                </a:lnTo>
                <a:lnTo>
                  <a:pt x="116" y="376"/>
                </a:lnTo>
                <a:lnTo>
                  <a:pt x="116" y="370"/>
                </a:lnTo>
                <a:lnTo>
                  <a:pt x="116" y="370"/>
                </a:lnTo>
                <a:lnTo>
                  <a:pt x="114" y="364"/>
                </a:lnTo>
                <a:lnTo>
                  <a:pt x="114" y="364"/>
                </a:lnTo>
                <a:lnTo>
                  <a:pt x="116" y="360"/>
                </a:lnTo>
                <a:lnTo>
                  <a:pt x="118" y="357"/>
                </a:lnTo>
                <a:lnTo>
                  <a:pt x="118" y="357"/>
                </a:lnTo>
                <a:lnTo>
                  <a:pt x="121" y="355"/>
                </a:lnTo>
                <a:lnTo>
                  <a:pt x="121" y="355"/>
                </a:lnTo>
                <a:lnTo>
                  <a:pt x="120" y="353"/>
                </a:lnTo>
                <a:lnTo>
                  <a:pt x="120" y="353"/>
                </a:lnTo>
                <a:lnTo>
                  <a:pt x="118" y="349"/>
                </a:lnTo>
                <a:lnTo>
                  <a:pt x="118" y="345"/>
                </a:lnTo>
                <a:lnTo>
                  <a:pt x="118" y="345"/>
                </a:lnTo>
                <a:lnTo>
                  <a:pt x="120" y="339"/>
                </a:lnTo>
                <a:lnTo>
                  <a:pt x="123" y="337"/>
                </a:lnTo>
                <a:lnTo>
                  <a:pt x="123" y="337"/>
                </a:lnTo>
                <a:lnTo>
                  <a:pt x="131" y="330"/>
                </a:lnTo>
                <a:lnTo>
                  <a:pt x="131" y="330"/>
                </a:lnTo>
                <a:lnTo>
                  <a:pt x="133" y="326"/>
                </a:lnTo>
                <a:lnTo>
                  <a:pt x="133" y="322"/>
                </a:lnTo>
                <a:lnTo>
                  <a:pt x="133" y="314"/>
                </a:lnTo>
                <a:lnTo>
                  <a:pt x="133" y="314"/>
                </a:lnTo>
                <a:lnTo>
                  <a:pt x="133" y="312"/>
                </a:lnTo>
                <a:lnTo>
                  <a:pt x="133" y="312"/>
                </a:lnTo>
                <a:lnTo>
                  <a:pt x="133" y="310"/>
                </a:lnTo>
                <a:lnTo>
                  <a:pt x="135" y="306"/>
                </a:lnTo>
                <a:lnTo>
                  <a:pt x="135" y="306"/>
                </a:lnTo>
                <a:lnTo>
                  <a:pt x="137" y="305"/>
                </a:lnTo>
                <a:lnTo>
                  <a:pt x="141" y="305"/>
                </a:lnTo>
                <a:lnTo>
                  <a:pt x="141" y="305"/>
                </a:lnTo>
                <a:lnTo>
                  <a:pt x="148" y="306"/>
                </a:lnTo>
                <a:lnTo>
                  <a:pt x="148" y="306"/>
                </a:lnTo>
                <a:lnTo>
                  <a:pt x="152" y="308"/>
                </a:lnTo>
                <a:lnTo>
                  <a:pt x="152" y="308"/>
                </a:lnTo>
                <a:lnTo>
                  <a:pt x="154" y="306"/>
                </a:lnTo>
                <a:lnTo>
                  <a:pt x="156" y="299"/>
                </a:lnTo>
                <a:lnTo>
                  <a:pt x="156" y="299"/>
                </a:lnTo>
                <a:lnTo>
                  <a:pt x="158" y="289"/>
                </a:lnTo>
                <a:lnTo>
                  <a:pt x="164" y="279"/>
                </a:lnTo>
                <a:lnTo>
                  <a:pt x="164" y="279"/>
                </a:lnTo>
                <a:lnTo>
                  <a:pt x="166" y="272"/>
                </a:lnTo>
                <a:lnTo>
                  <a:pt x="164" y="266"/>
                </a:lnTo>
                <a:lnTo>
                  <a:pt x="164" y="266"/>
                </a:lnTo>
                <a:lnTo>
                  <a:pt x="164" y="264"/>
                </a:lnTo>
                <a:lnTo>
                  <a:pt x="164" y="264"/>
                </a:lnTo>
                <a:lnTo>
                  <a:pt x="164" y="256"/>
                </a:lnTo>
                <a:lnTo>
                  <a:pt x="166" y="254"/>
                </a:lnTo>
                <a:lnTo>
                  <a:pt x="168" y="253"/>
                </a:lnTo>
                <a:lnTo>
                  <a:pt x="168" y="253"/>
                </a:lnTo>
                <a:lnTo>
                  <a:pt x="172" y="249"/>
                </a:lnTo>
                <a:lnTo>
                  <a:pt x="172" y="249"/>
                </a:lnTo>
                <a:lnTo>
                  <a:pt x="172" y="249"/>
                </a:lnTo>
                <a:lnTo>
                  <a:pt x="172" y="249"/>
                </a:lnTo>
                <a:lnTo>
                  <a:pt x="166" y="249"/>
                </a:lnTo>
                <a:lnTo>
                  <a:pt x="162" y="247"/>
                </a:lnTo>
                <a:lnTo>
                  <a:pt x="158" y="243"/>
                </a:lnTo>
                <a:lnTo>
                  <a:pt x="158" y="239"/>
                </a:lnTo>
                <a:lnTo>
                  <a:pt x="158" y="239"/>
                </a:lnTo>
                <a:lnTo>
                  <a:pt x="158" y="235"/>
                </a:lnTo>
                <a:lnTo>
                  <a:pt x="158" y="231"/>
                </a:lnTo>
                <a:lnTo>
                  <a:pt x="164" y="227"/>
                </a:lnTo>
                <a:lnTo>
                  <a:pt x="164" y="227"/>
                </a:lnTo>
                <a:lnTo>
                  <a:pt x="168" y="222"/>
                </a:lnTo>
                <a:lnTo>
                  <a:pt x="168" y="222"/>
                </a:lnTo>
                <a:lnTo>
                  <a:pt x="173" y="214"/>
                </a:lnTo>
                <a:lnTo>
                  <a:pt x="175" y="208"/>
                </a:lnTo>
                <a:lnTo>
                  <a:pt x="175" y="208"/>
                </a:lnTo>
                <a:lnTo>
                  <a:pt x="173" y="206"/>
                </a:lnTo>
                <a:lnTo>
                  <a:pt x="170" y="206"/>
                </a:lnTo>
                <a:lnTo>
                  <a:pt x="170" y="206"/>
                </a:lnTo>
                <a:lnTo>
                  <a:pt x="164" y="204"/>
                </a:lnTo>
                <a:lnTo>
                  <a:pt x="164" y="204"/>
                </a:lnTo>
                <a:lnTo>
                  <a:pt x="160" y="202"/>
                </a:lnTo>
                <a:lnTo>
                  <a:pt x="158" y="199"/>
                </a:lnTo>
                <a:lnTo>
                  <a:pt x="156" y="187"/>
                </a:lnTo>
                <a:lnTo>
                  <a:pt x="156" y="187"/>
                </a:lnTo>
                <a:lnTo>
                  <a:pt x="158" y="181"/>
                </a:lnTo>
                <a:lnTo>
                  <a:pt x="162" y="175"/>
                </a:lnTo>
                <a:lnTo>
                  <a:pt x="162" y="175"/>
                </a:lnTo>
                <a:lnTo>
                  <a:pt x="164" y="172"/>
                </a:lnTo>
                <a:lnTo>
                  <a:pt x="164" y="168"/>
                </a:lnTo>
                <a:lnTo>
                  <a:pt x="164" y="168"/>
                </a:lnTo>
                <a:lnTo>
                  <a:pt x="162" y="160"/>
                </a:lnTo>
                <a:lnTo>
                  <a:pt x="162" y="150"/>
                </a:lnTo>
                <a:lnTo>
                  <a:pt x="162" y="148"/>
                </a:lnTo>
                <a:lnTo>
                  <a:pt x="162" y="148"/>
                </a:lnTo>
                <a:lnTo>
                  <a:pt x="160" y="141"/>
                </a:lnTo>
                <a:lnTo>
                  <a:pt x="158" y="137"/>
                </a:lnTo>
                <a:lnTo>
                  <a:pt x="158" y="137"/>
                </a:lnTo>
                <a:lnTo>
                  <a:pt x="152" y="133"/>
                </a:lnTo>
                <a:lnTo>
                  <a:pt x="148" y="131"/>
                </a:lnTo>
                <a:lnTo>
                  <a:pt x="148" y="131"/>
                </a:lnTo>
                <a:lnTo>
                  <a:pt x="139" y="133"/>
                </a:lnTo>
                <a:lnTo>
                  <a:pt x="133" y="133"/>
                </a:lnTo>
                <a:lnTo>
                  <a:pt x="129" y="133"/>
                </a:lnTo>
                <a:lnTo>
                  <a:pt x="129" y="133"/>
                </a:lnTo>
                <a:lnTo>
                  <a:pt x="127" y="129"/>
                </a:lnTo>
                <a:lnTo>
                  <a:pt x="127" y="123"/>
                </a:lnTo>
                <a:lnTo>
                  <a:pt x="127" y="123"/>
                </a:lnTo>
                <a:lnTo>
                  <a:pt x="131" y="120"/>
                </a:lnTo>
                <a:lnTo>
                  <a:pt x="137" y="116"/>
                </a:lnTo>
                <a:lnTo>
                  <a:pt x="137" y="116"/>
                </a:lnTo>
                <a:lnTo>
                  <a:pt x="139" y="112"/>
                </a:lnTo>
                <a:lnTo>
                  <a:pt x="139" y="112"/>
                </a:lnTo>
                <a:lnTo>
                  <a:pt x="141" y="108"/>
                </a:lnTo>
                <a:lnTo>
                  <a:pt x="141" y="100"/>
                </a:lnTo>
                <a:lnTo>
                  <a:pt x="141" y="100"/>
                </a:lnTo>
                <a:lnTo>
                  <a:pt x="139" y="98"/>
                </a:lnTo>
                <a:lnTo>
                  <a:pt x="141" y="94"/>
                </a:lnTo>
                <a:lnTo>
                  <a:pt x="145" y="89"/>
                </a:lnTo>
                <a:lnTo>
                  <a:pt x="145" y="89"/>
                </a:lnTo>
                <a:lnTo>
                  <a:pt x="145" y="87"/>
                </a:lnTo>
                <a:lnTo>
                  <a:pt x="145" y="87"/>
                </a:lnTo>
                <a:lnTo>
                  <a:pt x="154" y="66"/>
                </a:lnTo>
                <a:lnTo>
                  <a:pt x="154" y="66"/>
                </a:lnTo>
                <a:lnTo>
                  <a:pt x="154" y="62"/>
                </a:lnTo>
                <a:lnTo>
                  <a:pt x="146" y="56"/>
                </a:lnTo>
                <a:lnTo>
                  <a:pt x="146" y="56"/>
                </a:lnTo>
                <a:close/>
              </a:path>
            </a:pathLst>
          </a:custGeom>
          <a:solidFill>
            <a:srgbClr val="0F3738"/>
          </a:solidFill>
          <a:ln w="9525">
            <a:solidFill>
              <a:schemeClr val="bg1">
                <a:lumMod val="50000"/>
              </a:schemeClr>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74" name="Freeform 119">
            <a:extLst>
              <a:ext uri="{FF2B5EF4-FFF2-40B4-BE49-F238E27FC236}">
                <a16:creationId xmlns:a16="http://schemas.microsoft.com/office/drawing/2014/main" id="{C2EEC371-4D2B-6B6A-3CC0-5D2983A46B3B}"/>
              </a:ext>
            </a:extLst>
          </p:cNvPr>
          <p:cNvSpPr>
            <a:spLocks/>
          </p:cNvSpPr>
          <p:nvPr/>
        </p:nvSpPr>
        <p:spPr bwMode="auto">
          <a:xfrm>
            <a:off x="10780923" y="2567193"/>
            <a:ext cx="605003" cy="541653"/>
          </a:xfrm>
          <a:custGeom>
            <a:avLst/>
            <a:gdLst>
              <a:gd name="T0" fmla="*/ 759 w 771"/>
              <a:gd name="T1" fmla="*/ 598 h 671"/>
              <a:gd name="T2" fmla="*/ 746 w 771"/>
              <a:gd name="T3" fmla="*/ 569 h 671"/>
              <a:gd name="T4" fmla="*/ 738 w 771"/>
              <a:gd name="T5" fmla="*/ 511 h 671"/>
              <a:gd name="T6" fmla="*/ 730 w 771"/>
              <a:gd name="T7" fmla="*/ 486 h 671"/>
              <a:gd name="T8" fmla="*/ 728 w 771"/>
              <a:gd name="T9" fmla="*/ 422 h 671"/>
              <a:gd name="T10" fmla="*/ 715 w 771"/>
              <a:gd name="T11" fmla="*/ 309 h 671"/>
              <a:gd name="T12" fmla="*/ 699 w 771"/>
              <a:gd name="T13" fmla="*/ 232 h 671"/>
              <a:gd name="T14" fmla="*/ 678 w 771"/>
              <a:gd name="T15" fmla="*/ 218 h 671"/>
              <a:gd name="T16" fmla="*/ 678 w 771"/>
              <a:gd name="T17" fmla="*/ 191 h 671"/>
              <a:gd name="T18" fmla="*/ 653 w 771"/>
              <a:gd name="T19" fmla="*/ 160 h 671"/>
              <a:gd name="T20" fmla="*/ 647 w 771"/>
              <a:gd name="T21" fmla="*/ 78 h 671"/>
              <a:gd name="T22" fmla="*/ 626 w 771"/>
              <a:gd name="T23" fmla="*/ 39 h 671"/>
              <a:gd name="T24" fmla="*/ 486 w 771"/>
              <a:gd name="T25" fmla="*/ 37 h 671"/>
              <a:gd name="T26" fmla="*/ 459 w 771"/>
              <a:gd name="T27" fmla="*/ 54 h 671"/>
              <a:gd name="T28" fmla="*/ 426 w 771"/>
              <a:gd name="T29" fmla="*/ 79 h 671"/>
              <a:gd name="T30" fmla="*/ 405 w 771"/>
              <a:gd name="T31" fmla="*/ 116 h 671"/>
              <a:gd name="T32" fmla="*/ 391 w 771"/>
              <a:gd name="T33" fmla="*/ 147 h 671"/>
              <a:gd name="T34" fmla="*/ 384 w 771"/>
              <a:gd name="T35" fmla="*/ 170 h 671"/>
              <a:gd name="T36" fmla="*/ 370 w 771"/>
              <a:gd name="T37" fmla="*/ 189 h 671"/>
              <a:gd name="T38" fmla="*/ 360 w 771"/>
              <a:gd name="T39" fmla="*/ 205 h 671"/>
              <a:gd name="T40" fmla="*/ 341 w 771"/>
              <a:gd name="T41" fmla="*/ 214 h 671"/>
              <a:gd name="T42" fmla="*/ 333 w 771"/>
              <a:gd name="T43" fmla="*/ 234 h 671"/>
              <a:gd name="T44" fmla="*/ 347 w 771"/>
              <a:gd name="T45" fmla="*/ 228 h 671"/>
              <a:gd name="T46" fmla="*/ 355 w 771"/>
              <a:gd name="T47" fmla="*/ 243 h 671"/>
              <a:gd name="T48" fmla="*/ 372 w 771"/>
              <a:gd name="T49" fmla="*/ 243 h 671"/>
              <a:gd name="T50" fmla="*/ 364 w 771"/>
              <a:gd name="T51" fmla="*/ 255 h 671"/>
              <a:gd name="T52" fmla="*/ 349 w 771"/>
              <a:gd name="T53" fmla="*/ 263 h 671"/>
              <a:gd name="T54" fmla="*/ 362 w 771"/>
              <a:gd name="T55" fmla="*/ 286 h 671"/>
              <a:gd name="T56" fmla="*/ 368 w 771"/>
              <a:gd name="T57" fmla="*/ 318 h 671"/>
              <a:gd name="T58" fmla="*/ 351 w 771"/>
              <a:gd name="T59" fmla="*/ 322 h 671"/>
              <a:gd name="T60" fmla="*/ 345 w 771"/>
              <a:gd name="T61" fmla="*/ 345 h 671"/>
              <a:gd name="T62" fmla="*/ 324 w 771"/>
              <a:gd name="T63" fmla="*/ 353 h 671"/>
              <a:gd name="T64" fmla="*/ 305 w 771"/>
              <a:gd name="T65" fmla="*/ 370 h 671"/>
              <a:gd name="T66" fmla="*/ 278 w 771"/>
              <a:gd name="T67" fmla="*/ 378 h 671"/>
              <a:gd name="T68" fmla="*/ 256 w 771"/>
              <a:gd name="T69" fmla="*/ 376 h 671"/>
              <a:gd name="T70" fmla="*/ 239 w 771"/>
              <a:gd name="T71" fmla="*/ 392 h 671"/>
              <a:gd name="T72" fmla="*/ 216 w 771"/>
              <a:gd name="T73" fmla="*/ 392 h 671"/>
              <a:gd name="T74" fmla="*/ 147 w 771"/>
              <a:gd name="T75" fmla="*/ 386 h 671"/>
              <a:gd name="T76" fmla="*/ 106 w 771"/>
              <a:gd name="T77" fmla="*/ 401 h 671"/>
              <a:gd name="T78" fmla="*/ 56 w 771"/>
              <a:gd name="T79" fmla="*/ 432 h 671"/>
              <a:gd name="T80" fmla="*/ 70 w 771"/>
              <a:gd name="T81" fmla="*/ 461 h 671"/>
              <a:gd name="T82" fmla="*/ 77 w 771"/>
              <a:gd name="T83" fmla="*/ 476 h 671"/>
              <a:gd name="T84" fmla="*/ 97 w 771"/>
              <a:gd name="T85" fmla="*/ 490 h 671"/>
              <a:gd name="T86" fmla="*/ 81 w 771"/>
              <a:gd name="T87" fmla="*/ 515 h 671"/>
              <a:gd name="T88" fmla="*/ 62 w 771"/>
              <a:gd name="T89" fmla="*/ 550 h 671"/>
              <a:gd name="T90" fmla="*/ 18 w 771"/>
              <a:gd name="T91" fmla="*/ 582 h 671"/>
              <a:gd name="T92" fmla="*/ 526 w 771"/>
              <a:gd name="T93" fmla="*/ 536 h 671"/>
              <a:gd name="T94" fmla="*/ 532 w 771"/>
              <a:gd name="T95" fmla="*/ 546 h 671"/>
              <a:gd name="T96" fmla="*/ 540 w 771"/>
              <a:gd name="T97" fmla="*/ 555 h 671"/>
              <a:gd name="T98" fmla="*/ 555 w 771"/>
              <a:gd name="T99" fmla="*/ 550 h 671"/>
              <a:gd name="T100" fmla="*/ 563 w 771"/>
              <a:gd name="T101" fmla="*/ 575 h 671"/>
              <a:gd name="T102" fmla="*/ 570 w 771"/>
              <a:gd name="T103" fmla="*/ 602 h 671"/>
              <a:gd name="T104" fmla="*/ 599 w 771"/>
              <a:gd name="T105" fmla="*/ 607 h 671"/>
              <a:gd name="T106" fmla="*/ 699 w 771"/>
              <a:gd name="T107" fmla="*/ 640 h 671"/>
              <a:gd name="T108" fmla="*/ 722 w 771"/>
              <a:gd name="T109" fmla="*/ 665 h 671"/>
              <a:gd name="T110" fmla="*/ 767 w 771"/>
              <a:gd name="T111" fmla="*/ 625 h 671"/>
              <a:gd name="T112" fmla="*/ 761 w 771"/>
              <a:gd name="T113" fmla="*/ 606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71" h="671">
                <a:moveTo>
                  <a:pt x="761" y="606"/>
                </a:moveTo>
                <a:lnTo>
                  <a:pt x="761" y="606"/>
                </a:lnTo>
                <a:lnTo>
                  <a:pt x="761" y="602"/>
                </a:lnTo>
                <a:lnTo>
                  <a:pt x="761" y="602"/>
                </a:lnTo>
                <a:lnTo>
                  <a:pt x="761" y="598"/>
                </a:lnTo>
                <a:lnTo>
                  <a:pt x="759" y="598"/>
                </a:lnTo>
                <a:lnTo>
                  <a:pt x="759" y="598"/>
                </a:lnTo>
                <a:lnTo>
                  <a:pt x="757" y="596"/>
                </a:lnTo>
                <a:lnTo>
                  <a:pt x="755" y="594"/>
                </a:lnTo>
                <a:lnTo>
                  <a:pt x="755" y="594"/>
                </a:lnTo>
                <a:lnTo>
                  <a:pt x="751" y="584"/>
                </a:lnTo>
                <a:lnTo>
                  <a:pt x="751" y="584"/>
                </a:lnTo>
                <a:lnTo>
                  <a:pt x="746" y="569"/>
                </a:lnTo>
                <a:lnTo>
                  <a:pt x="746" y="569"/>
                </a:lnTo>
                <a:lnTo>
                  <a:pt x="742" y="552"/>
                </a:lnTo>
                <a:lnTo>
                  <a:pt x="742" y="540"/>
                </a:lnTo>
                <a:lnTo>
                  <a:pt x="742" y="540"/>
                </a:lnTo>
                <a:lnTo>
                  <a:pt x="742" y="532"/>
                </a:lnTo>
                <a:lnTo>
                  <a:pt x="742" y="532"/>
                </a:lnTo>
                <a:lnTo>
                  <a:pt x="740" y="521"/>
                </a:lnTo>
                <a:lnTo>
                  <a:pt x="738" y="511"/>
                </a:lnTo>
                <a:lnTo>
                  <a:pt x="738" y="511"/>
                </a:lnTo>
                <a:lnTo>
                  <a:pt x="732" y="494"/>
                </a:lnTo>
                <a:lnTo>
                  <a:pt x="732" y="494"/>
                </a:lnTo>
                <a:lnTo>
                  <a:pt x="730" y="486"/>
                </a:lnTo>
                <a:lnTo>
                  <a:pt x="730" y="486"/>
                </a:lnTo>
                <a:lnTo>
                  <a:pt x="730" y="486"/>
                </a:lnTo>
                <a:lnTo>
                  <a:pt x="730" y="486"/>
                </a:lnTo>
                <a:lnTo>
                  <a:pt x="730" y="486"/>
                </a:lnTo>
                <a:lnTo>
                  <a:pt x="730" y="486"/>
                </a:lnTo>
                <a:lnTo>
                  <a:pt x="728" y="467"/>
                </a:lnTo>
                <a:lnTo>
                  <a:pt x="728" y="447"/>
                </a:lnTo>
                <a:lnTo>
                  <a:pt x="728" y="447"/>
                </a:lnTo>
                <a:lnTo>
                  <a:pt x="728" y="422"/>
                </a:lnTo>
                <a:lnTo>
                  <a:pt x="728" y="422"/>
                </a:lnTo>
                <a:lnTo>
                  <a:pt x="724" y="382"/>
                </a:lnTo>
                <a:lnTo>
                  <a:pt x="722" y="342"/>
                </a:lnTo>
                <a:lnTo>
                  <a:pt x="722" y="342"/>
                </a:lnTo>
                <a:lnTo>
                  <a:pt x="722" y="332"/>
                </a:lnTo>
                <a:lnTo>
                  <a:pt x="721" y="322"/>
                </a:lnTo>
                <a:lnTo>
                  <a:pt x="715" y="309"/>
                </a:lnTo>
                <a:lnTo>
                  <a:pt x="715" y="309"/>
                </a:lnTo>
                <a:lnTo>
                  <a:pt x="711" y="301"/>
                </a:lnTo>
                <a:lnTo>
                  <a:pt x="707" y="289"/>
                </a:lnTo>
                <a:lnTo>
                  <a:pt x="707" y="289"/>
                </a:lnTo>
                <a:lnTo>
                  <a:pt x="703" y="270"/>
                </a:lnTo>
                <a:lnTo>
                  <a:pt x="701" y="251"/>
                </a:lnTo>
                <a:lnTo>
                  <a:pt x="701" y="251"/>
                </a:lnTo>
                <a:lnTo>
                  <a:pt x="699" y="232"/>
                </a:lnTo>
                <a:lnTo>
                  <a:pt x="699" y="232"/>
                </a:lnTo>
                <a:lnTo>
                  <a:pt x="697" y="228"/>
                </a:lnTo>
                <a:lnTo>
                  <a:pt x="696" y="224"/>
                </a:lnTo>
                <a:lnTo>
                  <a:pt x="688" y="222"/>
                </a:lnTo>
                <a:lnTo>
                  <a:pt x="688" y="222"/>
                </a:lnTo>
                <a:lnTo>
                  <a:pt x="680" y="220"/>
                </a:lnTo>
                <a:lnTo>
                  <a:pt x="678" y="218"/>
                </a:lnTo>
                <a:lnTo>
                  <a:pt x="676" y="214"/>
                </a:lnTo>
                <a:lnTo>
                  <a:pt x="676" y="214"/>
                </a:lnTo>
                <a:lnTo>
                  <a:pt x="676" y="210"/>
                </a:lnTo>
                <a:lnTo>
                  <a:pt x="678" y="205"/>
                </a:lnTo>
                <a:lnTo>
                  <a:pt x="678" y="205"/>
                </a:lnTo>
                <a:lnTo>
                  <a:pt x="678" y="197"/>
                </a:lnTo>
                <a:lnTo>
                  <a:pt x="678" y="191"/>
                </a:lnTo>
                <a:lnTo>
                  <a:pt x="676" y="185"/>
                </a:lnTo>
                <a:lnTo>
                  <a:pt x="670" y="182"/>
                </a:lnTo>
                <a:lnTo>
                  <a:pt x="670" y="182"/>
                </a:lnTo>
                <a:lnTo>
                  <a:pt x="663" y="178"/>
                </a:lnTo>
                <a:lnTo>
                  <a:pt x="659" y="172"/>
                </a:lnTo>
                <a:lnTo>
                  <a:pt x="655" y="166"/>
                </a:lnTo>
                <a:lnTo>
                  <a:pt x="653" y="160"/>
                </a:lnTo>
                <a:lnTo>
                  <a:pt x="651" y="147"/>
                </a:lnTo>
                <a:lnTo>
                  <a:pt x="653" y="133"/>
                </a:lnTo>
                <a:lnTo>
                  <a:pt x="653" y="133"/>
                </a:lnTo>
                <a:lnTo>
                  <a:pt x="653" y="120"/>
                </a:lnTo>
                <a:lnTo>
                  <a:pt x="653" y="104"/>
                </a:lnTo>
                <a:lnTo>
                  <a:pt x="651" y="91"/>
                </a:lnTo>
                <a:lnTo>
                  <a:pt x="647" y="78"/>
                </a:lnTo>
                <a:lnTo>
                  <a:pt x="647" y="78"/>
                </a:lnTo>
                <a:lnTo>
                  <a:pt x="644" y="68"/>
                </a:lnTo>
                <a:lnTo>
                  <a:pt x="638" y="60"/>
                </a:lnTo>
                <a:lnTo>
                  <a:pt x="638" y="60"/>
                </a:lnTo>
                <a:lnTo>
                  <a:pt x="630" y="51"/>
                </a:lnTo>
                <a:lnTo>
                  <a:pt x="628" y="45"/>
                </a:lnTo>
                <a:lnTo>
                  <a:pt x="626" y="39"/>
                </a:lnTo>
                <a:lnTo>
                  <a:pt x="626" y="39"/>
                </a:lnTo>
                <a:lnTo>
                  <a:pt x="628" y="0"/>
                </a:lnTo>
                <a:lnTo>
                  <a:pt x="628" y="0"/>
                </a:lnTo>
                <a:lnTo>
                  <a:pt x="518" y="29"/>
                </a:lnTo>
                <a:lnTo>
                  <a:pt x="516" y="29"/>
                </a:lnTo>
                <a:lnTo>
                  <a:pt x="516" y="29"/>
                </a:lnTo>
                <a:lnTo>
                  <a:pt x="486" y="37"/>
                </a:lnTo>
                <a:lnTo>
                  <a:pt x="486" y="37"/>
                </a:lnTo>
                <a:lnTo>
                  <a:pt x="476" y="41"/>
                </a:lnTo>
                <a:lnTo>
                  <a:pt x="468" y="47"/>
                </a:lnTo>
                <a:lnTo>
                  <a:pt x="468" y="47"/>
                </a:lnTo>
                <a:lnTo>
                  <a:pt x="464" y="52"/>
                </a:lnTo>
                <a:lnTo>
                  <a:pt x="459" y="54"/>
                </a:lnTo>
                <a:lnTo>
                  <a:pt x="459" y="54"/>
                </a:lnTo>
                <a:lnTo>
                  <a:pt x="453" y="56"/>
                </a:lnTo>
                <a:lnTo>
                  <a:pt x="447" y="60"/>
                </a:lnTo>
                <a:lnTo>
                  <a:pt x="447" y="60"/>
                </a:lnTo>
                <a:lnTo>
                  <a:pt x="441" y="68"/>
                </a:lnTo>
                <a:lnTo>
                  <a:pt x="434" y="74"/>
                </a:lnTo>
                <a:lnTo>
                  <a:pt x="434" y="74"/>
                </a:lnTo>
                <a:lnTo>
                  <a:pt x="426" y="79"/>
                </a:lnTo>
                <a:lnTo>
                  <a:pt x="426" y="79"/>
                </a:lnTo>
                <a:lnTo>
                  <a:pt x="416" y="89"/>
                </a:lnTo>
                <a:lnTo>
                  <a:pt x="412" y="93"/>
                </a:lnTo>
                <a:lnTo>
                  <a:pt x="411" y="99"/>
                </a:lnTo>
                <a:lnTo>
                  <a:pt x="411" y="99"/>
                </a:lnTo>
                <a:lnTo>
                  <a:pt x="409" y="106"/>
                </a:lnTo>
                <a:lnTo>
                  <a:pt x="405" y="116"/>
                </a:lnTo>
                <a:lnTo>
                  <a:pt x="405" y="116"/>
                </a:lnTo>
                <a:lnTo>
                  <a:pt x="401" y="122"/>
                </a:lnTo>
                <a:lnTo>
                  <a:pt x="401" y="122"/>
                </a:lnTo>
                <a:lnTo>
                  <a:pt x="395" y="137"/>
                </a:lnTo>
                <a:lnTo>
                  <a:pt x="395" y="137"/>
                </a:lnTo>
                <a:lnTo>
                  <a:pt x="391" y="147"/>
                </a:lnTo>
                <a:lnTo>
                  <a:pt x="391" y="147"/>
                </a:lnTo>
                <a:lnTo>
                  <a:pt x="389" y="151"/>
                </a:lnTo>
                <a:lnTo>
                  <a:pt x="389" y="151"/>
                </a:lnTo>
                <a:lnTo>
                  <a:pt x="384" y="162"/>
                </a:lnTo>
                <a:lnTo>
                  <a:pt x="384" y="162"/>
                </a:lnTo>
                <a:lnTo>
                  <a:pt x="384" y="166"/>
                </a:lnTo>
                <a:lnTo>
                  <a:pt x="384" y="170"/>
                </a:lnTo>
                <a:lnTo>
                  <a:pt x="384" y="170"/>
                </a:lnTo>
                <a:lnTo>
                  <a:pt x="385" y="178"/>
                </a:lnTo>
                <a:lnTo>
                  <a:pt x="385" y="178"/>
                </a:lnTo>
                <a:lnTo>
                  <a:pt x="385" y="182"/>
                </a:lnTo>
                <a:lnTo>
                  <a:pt x="382" y="183"/>
                </a:lnTo>
                <a:lnTo>
                  <a:pt x="376" y="187"/>
                </a:lnTo>
                <a:lnTo>
                  <a:pt x="376" y="187"/>
                </a:lnTo>
                <a:lnTo>
                  <a:pt x="370" y="189"/>
                </a:lnTo>
                <a:lnTo>
                  <a:pt x="370" y="189"/>
                </a:lnTo>
                <a:lnTo>
                  <a:pt x="366" y="191"/>
                </a:lnTo>
                <a:lnTo>
                  <a:pt x="366" y="195"/>
                </a:lnTo>
                <a:lnTo>
                  <a:pt x="366" y="195"/>
                </a:lnTo>
                <a:lnTo>
                  <a:pt x="364" y="199"/>
                </a:lnTo>
                <a:lnTo>
                  <a:pt x="364" y="199"/>
                </a:lnTo>
                <a:lnTo>
                  <a:pt x="360" y="205"/>
                </a:lnTo>
                <a:lnTo>
                  <a:pt x="357" y="209"/>
                </a:lnTo>
                <a:lnTo>
                  <a:pt x="355" y="210"/>
                </a:lnTo>
                <a:lnTo>
                  <a:pt x="355" y="210"/>
                </a:lnTo>
                <a:lnTo>
                  <a:pt x="351" y="212"/>
                </a:lnTo>
                <a:lnTo>
                  <a:pt x="347" y="212"/>
                </a:lnTo>
                <a:lnTo>
                  <a:pt x="347" y="212"/>
                </a:lnTo>
                <a:lnTo>
                  <a:pt x="341" y="214"/>
                </a:lnTo>
                <a:lnTo>
                  <a:pt x="341" y="214"/>
                </a:lnTo>
                <a:lnTo>
                  <a:pt x="337" y="218"/>
                </a:lnTo>
                <a:lnTo>
                  <a:pt x="335" y="226"/>
                </a:lnTo>
                <a:lnTo>
                  <a:pt x="335" y="226"/>
                </a:lnTo>
                <a:lnTo>
                  <a:pt x="333" y="230"/>
                </a:lnTo>
                <a:lnTo>
                  <a:pt x="333" y="230"/>
                </a:lnTo>
                <a:lnTo>
                  <a:pt x="333" y="234"/>
                </a:lnTo>
                <a:lnTo>
                  <a:pt x="335" y="234"/>
                </a:lnTo>
                <a:lnTo>
                  <a:pt x="335" y="234"/>
                </a:lnTo>
                <a:lnTo>
                  <a:pt x="337" y="234"/>
                </a:lnTo>
                <a:lnTo>
                  <a:pt x="337" y="234"/>
                </a:lnTo>
                <a:lnTo>
                  <a:pt x="341" y="230"/>
                </a:lnTo>
                <a:lnTo>
                  <a:pt x="347" y="228"/>
                </a:lnTo>
                <a:lnTo>
                  <a:pt x="347" y="228"/>
                </a:lnTo>
                <a:lnTo>
                  <a:pt x="353" y="228"/>
                </a:lnTo>
                <a:lnTo>
                  <a:pt x="357" y="230"/>
                </a:lnTo>
                <a:lnTo>
                  <a:pt x="360" y="232"/>
                </a:lnTo>
                <a:lnTo>
                  <a:pt x="360" y="232"/>
                </a:lnTo>
                <a:lnTo>
                  <a:pt x="360" y="236"/>
                </a:lnTo>
                <a:lnTo>
                  <a:pt x="355" y="243"/>
                </a:lnTo>
                <a:lnTo>
                  <a:pt x="355" y="243"/>
                </a:lnTo>
                <a:lnTo>
                  <a:pt x="360" y="243"/>
                </a:lnTo>
                <a:lnTo>
                  <a:pt x="360" y="243"/>
                </a:lnTo>
                <a:lnTo>
                  <a:pt x="364" y="241"/>
                </a:lnTo>
                <a:lnTo>
                  <a:pt x="364" y="241"/>
                </a:lnTo>
                <a:lnTo>
                  <a:pt x="370" y="241"/>
                </a:lnTo>
                <a:lnTo>
                  <a:pt x="370" y="241"/>
                </a:lnTo>
                <a:lnTo>
                  <a:pt x="372" y="243"/>
                </a:lnTo>
                <a:lnTo>
                  <a:pt x="372" y="243"/>
                </a:lnTo>
                <a:lnTo>
                  <a:pt x="374" y="245"/>
                </a:lnTo>
                <a:lnTo>
                  <a:pt x="374" y="249"/>
                </a:lnTo>
                <a:lnTo>
                  <a:pt x="374" y="249"/>
                </a:lnTo>
                <a:lnTo>
                  <a:pt x="372" y="253"/>
                </a:lnTo>
                <a:lnTo>
                  <a:pt x="370" y="253"/>
                </a:lnTo>
                <a:lnTo>
                  <a:pt x="364" y="255"/>
                </a:lnTo>
                <a:lnTo>
                  <a:pt x="364" y="255"/>
                </a:lnTo>
                <a:lnTo>
                  <a:pt x="360" y="257"/>
                </a:lnTo>
                <a:lnTo>
                  <a:pt x="360" y="257"/>
                </a:lnTo>
                <a:lnTo>
                  <a:pt x="355" y="259"/>
                </a:lnTo>
                <a:lnTo>
                  <a:pt x="351" y="263"/>
                </a:lnTo>
                <a:lnTo>
                  <a:pt x="349" y="263"/>
                </a:lnTo>
                <a:lnTo>
                  <a:pt x="349" y="263"/>
                </a:lnTo>
                <a:lnTo>
                  <a:pt x="347" y="266"/>
                </a:lnTo>
                <a:lnTo>
                  <a:pt x="347" y="266"/>
                </a:lnTo>
                <a:lnTo>
                  <a:pt x="349" y="270"/>
                </a:lnTo>
                <a:lnTo>
                  <a:pt x="351" y="274"/>
                </a:lnTo>
                <a:lnTo>
                  <a:pt x="357" y="278"/>
                </a:lnTo>
                <a:lnTo>
                  <a:pt x="357" y="278"/>
                </a:lnTo>
                <a:lnTo>
                  <a:pt x="362" y="286"/>
                </a:lnTo>
                <a:lnTo>
                  <a:pt x="368" y="291"/>
                </a:lnTo>
                <a:lnTo>
                  <a:pt x="370" y="299"/>
                </a:lnTo>
                <a:lnTo>
                  <a:pt x="370" y="299"/>
                </a:lnTo>
                <a:lnTo>
                  <a:pt x="370" y="309"/>
                </a:lnTo>
                <a:lnTo>
                  <a:pt x="370" y="315"/>
                </a:lnTo>
                <a:lnTo>
                  <a:pt x="368" y="318"/>
                </a:lnTo>
                <a:lnTo>
                  <a:pt x="368" y="318"/>
                </a:lnTo>
                <a:lnTo>
                  <a:pt x="366" y="320"/>
                </a:lnTo>
                <a:lnTo>
                  <a:pt x="364" y="320"/>
                </a:lnTo>
                <a:lnTo>
                  <a:pt x="362" y="320"/>
                </a:lnTo>
                <a:lnTo>
                  <a:pt x="362" y="320"/>
                </a:lnTo>
                <a:lnTo>
                  <a:pt x="355" y="320"/>
                </a:lnTo>
                <a:lnTo>
                  <a:pt x="351" y="322"/>
                </a:lnTo>
                <a:lnTo>
                  <a:pt x="351" y="322"/>
                </a:lnTo>
                <a:lnTo>
                  <a:pt x="351" y="330"/>
                </a:lnTo>
                <a:lnTo>
                  <a:pt x="351" y="330"/>
                </a:lnTo>
                <a:lnTo>
                  <a:pt x="351" y="338"/>
                </a:lnTo>
                <a:lnTo>
                  <a:pt x="349" y="342"/>
                </a:lnTo>
                <a:lnTo>
                  <a:pt x="349" y="343"/>
                </a:lnTo>
                <a:lnTo>
                  <a:pt x="349" y="343"/>
                </a:lnTo>
                <a:lnTo>
                  <a:pt x="345" y="345"/>
                </a:lnTo>
                <a:lnTo>
                  <a:pt x="339" y="345"/>
                </a:lnTo>
                <a:lnTo>
                  <a:pt x="339" y="345"/>
                </a:lnTo>
                <a:lnTo>
                  <a:pt x="333" y="347"/>
                </a:lnTo>
                <a:lnTo>
                  <a:pt x="333" y="347"/>
                </a:lnTo>
                <a:lnTo>
                  <a:pt x="330" y="349"/>
                </a:lnTo>
                <a:lnTo>
                  <a:pt x="324" y="353"/>
                </a:lnTo>
                <a:lnTo>
                  <a:pt x="324" y="353"/>
                </a:lnTo>
                <a:lnTo>
                  <a:pt x="320" y="357"/>
                </a:lnTo>
                <a:lnTo>
                  <a:pt x="316" y="359"/>
                </a:lnTo>
                <a:lnTo>
                  <a:pt x="316" y="359"/>
                </a:lnTo>
                <a:lnTo>
                  <a:pt x="312" y="363"/>
                </a:lnTo>
                <a:lnTo>
                  <a:pt x="307" y="368"/>
                </a:lnTo>
                <a:lnTo>
                  <a:pt x="307" y="368"/>
                </a:lnTo>
                <a:lnTo>
                  <a:pt x="305" y="370"/>
                </a:lnTo>
                <a:lnTo>
                  <a:pt x="305" y="370"/>
                </a:lnTo>
                <a:lnTo>
                  <a:pt x="305" y="376"/>
                </a:lnTo>
                <a:lnTo>
                  <a:pt x="299" y="380"/>
                </a:lnTo>
                <a:lnTo>
                  <a:pt x="299" y="380"/>
                </a:lnTo>
                <a:lnTo>
                  <a:pt x="293" y="382"/>
                </a:lnTo>
                <a:lnTo>
                  <a:pt x="287" y="382"/>
                </a:lnTo>
                <a:lnTo>
                  <a:pt x="278" y="378"/>
                </a:lnTo>
                <a:lnTo>
                  <a:pt x="278" y="378"/>
                </a:lnTo>
                <a:lnTo>
                  <a:pt x="276" y="376"/>
                </a:lnTo>
                <a:lnTo>
                  <a:pt x="274" y="376"/>
                </a:lnTo>
                <a:lnTo>
                  <a:pt x="274" y="376"/>
                </a:lnTo>
                <a:lnTo>
                  <a:pt x="268" y="374"/>
                </a:lnTo>
                <a:lnTo>
                  <a:pt x="262" y="374"/>
                </a:lnTo>
                <a:lnTo>
                  <a:pt x="256" y="376"/>
                </a:lnTo>
                <a:lnTo>
                  <a:pt x="256" y="376"/>
                </a:lnTo>
                <a:lnTo>
                  <a:pt x="249" y="378"/>
                </a:lnTo>
                <a:lnTo>
                  <a:pt x="245" y="382"/>
                </a:lnTo>
                <a:lnTo>
                  <a:pt x="241" y="390"/>
                </a:lnTo>
                <a:lnTo>
                  <a:pt x="241" y="390"/>
                </a:lnTo>
                <a:lnTo>
                  <a:pt x="239" y="392"/>
                </a:lnTo>
                <a:lnTo>
                  <a:pt x="239" y="392"/>
                </a:lnTo>
                <a:lnTo>
                  <a:pt x="235" y="397"/>
                </a:lnTo>
                <a:lnTo>
                  <a:pt x="229" y="401"/>
                </a:lnTo>
                <a:lnTo>
                  <a:pt x="229" y="401"/>
                </a:lnTo>
                <a:lnTo>
                  <a:pt x="226" y="399"/>
                </a:lnTo>
                <a:lnTo>
                  <a:pt x="224" y="397"/>
                </a:lnTo>
                <a:lnTo>
                  <a:pt x="224" y="397"/>
                </a:lnTo>
                <a:lnTo>
                  <a:pt x="216" y="392"/>
                </a:lnTo>
                <a:lnTo>
                  <a:pt x="210" y="390"/>
                </a:lnTo>
                <a:lnTo>
                  <a:pt x="210" y="390"/>
                </a:lnTo>
                <a:lnTo>
                  <a:pt x="199" y="388"/>
                </a:lnTo>
                <a:lnTo>
                  <a:pt x="187" y="388"/>
                </a:lnTo>
                <a:lnTo>
                  <a:pt x="187" y="388"/>
                </a:lnTo>
                <a:lnTo>
                  <a:pt x="170" y="390"/>
                </a:lnTo>
                <a:lnTo>
                  <a:pt x="147" y="386"/>
                </a:lnTo>
                <a:lnTo>
                  <a:pt x="147" y="386"/>
                </a:lnTo>
                <a:lnTo>
                  <a:pt x="135" y="386"/>
                </a:lnTo>
                <a:lnTo>
                  <a:pt x="125" y="390"/>
                </a:lnTo>
                <a:lnTo>
                  <a:pt x="116" y="394"/>
                </a:lnTo>
                <a:lnTo>
                  <a:pt x="112" y="395"/>
                </a:lnTo>
                <a:lnTo>
                  <a:pt x="112" y="395"/>
                </a:lnTo>
                <a:lnTo>
                  <a:pt x="106" y="401"/>
                </a:lnTo>
                <a:lnTo>
                  <a:pt x="99" y="407"/>
                </a:lnTo>
                <a:lnTo>
                  <a:pt x="79" y="417"/>
                </a:lnTo>
                <a:lnTo>
                  <a:pt x="79" y="417"/>
                </a:lnTo>
                <a:lnTo>
                  <a:pt x="64" y="424"/>
                </a:lnTo>
                <a:lnTo>
                  <a:pt x="54" y="428"/>
                </a:lnTo>
                <a:lnTo>
                  <a:pt x="54" y="428"/>
                </a:lnTo>
                <a:lnTo>
                  <a:pt x="56" y="432"/>
                </a:lnTo>
                <a:lnTo>
                  <a:pt x="58" y="438"/>
                </a:lnTo>
                <a:lnTo>
                  <a:pt x="58" y="438"/>
                </a:lnTo>
                <a:lnTo>
                  <a:pt x="62" y="444"/>
                </a:lnTo>
                <a:lnTo>
                  <a:pt x="62" y="444"/>
                </a:lnTo>
                <a:lnTo>
                  <a:pt x="66" y="453"/>
                </a:lnTo>
                <a:lnTo>
                  <a:pt x="66" y="453"/>
                </a:lnTo>
                <a:lnTo>
                  <a:pt x="70" y="461"/>
                </a:lnTo>
                <a:lnTo>
                  <a:pt x="70" y="461"/>
                </a:lnTo>
                <a:lnTo>
                  <a:pt x="72" y="467"/>
                </a:lnTo>
                <a:lnTo>
                  <a:pt x="73" y="473"/>
                </a:lnTo>
                <a:lnTo>
                  <a:pt x="73" y="473"/>
                </a:lnTo>
                <a:lnTo>
                  <a:pt x="73" y="474"/>
                </a:lnTo>
                <a:lnTo>
                  <a:pt x="73" y="474"/>
                </a:lnTo>
                <a:lnTo>
                  <a:pt x="77" y="476"/>
                </a:lnTo>
                <a:lnTo>
                  <a:pt x="87" y="478"/>
                </a:lnTo>
                <a:lnTo>
                  <a:pt x="87" y="478"/>
                </a:lnTo>
                <a:lnTo>
                  <a:pt x="91" y="478"/>
                </a:lnTo>
                <a:lnTo>
                  <a:pt x="93" y="482"/>
                </a:lnTo>
                <a:lnTo>
                  <a:pt x="95" y="488"/>
                </a:lnTo>
                <a:lnTo>
                  <a:pt x="95" y="488"/>
                </a:lnTo>
                <a:lnTo>
                  <a:pt x="97" y="490"/>
                </a:lnTo>
                <a:lnTo>
                  <a:pt x="97" y="490"/>
                </a:lnTo>
                <a:lnTo>
                  <a:pt x="97" y="496"/>
                </a:lnTo>
                <a:lnTo>
                  <a:pt x="95" y="500"/>
                </a:lnTo>
                <a:lnTo>
                  <a:pt x="85" y="511"/>
                </a:lnTo>
                <a:lnTo>
                  <a:pt x="85" y="511"/>
                </a:lnTo>
                <a:lnTo>
                  <a:pt x="81" y="515"/>
                </a:lnTo>
                <a:lnTo>
                  <a:pt x="81" y="515"/>
                </a:lnTo>
                <a:lnTo>
                  <a:pt x="75" y="519"/>
                </a:lnTo>
                <a:lnTo>
                  <a:pt x="73" y="525"/>
                </a:lnTo>
                <a:lnTo>
                  <a:pt x="72" y="530"/>
                </a:lnTo>
                <a:lnTo>
                  <a:pt x="72" y="530"/>
                </a:lnTo>
                <a:lnTo>
                  <a:pt x="70" y="538"/>
                </a:lnTo>
                <a:lnTo>
                  <a:pt x="68" y="542"/>
                </a:lnTo>
                <a:lnTo>
                  <a:pt x="62" y="550"/>
                </a:lnTo>
                <a:lnTo>
                  <a:pt x="62" y="550"/>
                </a:lnTo>
                <a:lnTo>
                  <a:pt x="58" y="553"/>
                </a:lnTo>
                <a:lnTo>
                  <a:pt x="58" y="553"/>
                </a:lnTo>
                <a:lnTo>
                  <a:pt x="52" y="559"/>
                </a:lnTo>
                <a:lnTo>
                  <a:pt x="41" y="569"/>
                </a:lnTo>
                <a:lnTo>
                  <a:pt x="18" y="582"/>
                </a:lnTo>
                <a:lnTo>
                  <a:pt x="18" y="582"/>
                </a:lnTo>
                <a:lnTo>
                  <a:pt x="0" y="596"/>
                </a:lnTo>
                <a:lnTo>
                  <a:pt x="6" y="634"/>
                </a:lnTo>
                <a:lnTo>
                  <a:pt x="6" y="634"/>
                </a:lnTo>
                <a:lnTo>
                  <a:pt x="276" y="582"/>
                </a:lnTo>
                <a:lnTo>
                  <a:pt x="522" y="536"/>
                </a:lnTo>
                <a:lnTo>
                  <a:pt x="522" y="536"/>
                </a:lnTo>
                <a:lnTo>
                  <a:pt x="526" y="536"/>
                </a:lnTo>
                <a:lnTo>
                  <a:pt x="530" y="538"/>
                </a:lnTo>
                <a:lnTo>
                  <a:pt x="530" y="538"/>
                </a:lnTo>
                <a:lnTo>
                  <a:pt x="532" y="542"/>
                </a:lnTo>
                <a:lnTo>
                  <a:pt x="532" y="546"/>
                </a:lnTo>
                <a:lnTo>
                  <a:pt x="532" y="546"/>
                </a:lnTo>
                <a:lnTo>
                  <a:pt x="532" y="546"/>
                </a:lnTo>
                <a:lnTo>
                  <a:pt x="532" y="546"/>
                </a:lnTo>
                <a:lnTo>
                  <a:pt x="532" y="550"/>
                </a:lnTo>
                <a:lnTo>
                  <a:pt x="532" y="553"/>
                </a:lnTo>
                <a:lnTo>
                  <a:pt x="532" y="553"/>
                </a:lnTo>
                <a:lnTo>
                  <a:pt x="534" y="555"/>
                </a:lnTo>
                <a:lnTo>
                  <a:pt x="538" y="555"/>
                </a:lnTo>
                <a:lnTo>
                  <a:pt x="538" y="555"/>
                </a:lnTo>
                <a:lnTo>
                  <a:pt x="540" y="555"/>
                </a:lnTo>
                <a:lnTo>
                  <a:pt x="540" y="555"/>
                </a:lnTo>
                <a:lnTo>
                  <a:pt x="541" y="553"/>
                </a:lnTo>
                <a:lnTo>
                  <a:pt x="541" y="553"/>
                </a:lnTo>
                <a:lnTo>
                  <a:pt x="545" y="550"/>
                </a:lnTo>
                <a:lnTo>
                  <a:pt x="549" y="548"/>
                </a:lnTo>
                <a:lnTo>
                  <a:pt x="549" y="548"/>
                </a:lnTo>
                <a:lnTo>
                  <a:pt x="555" y="550"/>
                </a:lnTo>
                <a:lnTo>
                  <a:pt x="555" y="550"/>
                </a:lnTo>
                <a:lnTo>
                  <a:pt x="557" y="553"/>
                </a:lnTo>
                <a:lnTo>
                  <a:pt x="559" y="561"/>
                </a:lnTo>
                <a:lnTo>
                  <a:pt x="559" y="561"/>
                </a:lnTo>
                <a:lnTo>
                  <a:pt x="561" y="569"/>
                </a:lnTo>
                <a:lnTo>
                  <a:pt x="561" y="569"/>
                </a:lnTo>
                <a:lnTo>
                  <a:pt x="563" y="575"/>
                </a:lnTo>
                <a:lnTo>
                  <a:pt x="563" y="580"/>
                </a:lnTo>
                <a:lnTo>
                  <a:pt x="563" y="580"/>
                </a:lnTo>
                <a:lnTo>
                  <a:pt x="563" y="588"/>
                </a:lnTo>
                <a:lnTo>
                  <a:pt x="566" y="596"/>
                </a:lnTo>
                <a:lnTo>
                  <a:pt x="568" y="598"/>
                </a:lnTo>
                <a:lnTo>
                  <a:pt x="568" y="598"/>
                </a:lnTo>
                <a:lnTo>
                  <a:pt x="570" y="602"/>
                </a:lnTo>
                <a:lnTo>
                  <a:pt x="574" y="604"/>
                </a:lnTo>
                <a:lnTo>
                  <a:pt x="588" y="606"/>
                </a:lnTo>
                <a:lnTo>
                  <a:pt x="590" y="607"/>
                </a:lnTo>
                <a:lnTo>
                  <a:pt x="590" y="607"/>
                </a:lnTo>
                <a:lnTo>
                  <a:pt x="590" y="607"/>
                </a:lnTo>
                <a:lnTo>
                  <a:pt x="590" y="607"/>
                </a:lnTo>
                <a:lnTo>
                  <a:pt x="599" y="607"/>
                </a:lnTo>
                <a:lnTo>
                  <a:pt x="603" y="609"/>
                </a:lnTo>
                <a:lnTo>
                  <a:pt x="609" y="613"/>
                </a:lnTo>
                <a:lnTo>
                  <a:pt x="609" y="613"/>
                </a:lnTo>
                <a:lnTo>
                  <a:pt x="609" y="613"/>
                </a:lnTo>
                <a:lnTo>
                  <a:pt x="609" y="613"/>
                </a:lnTo>
                <a:lnTo>
                  <a:pt x="699" y="640"/>
                </a:lnTo>
                <a:lnTo>
                  <a:pt x="699" y="640"/>
                </a:lnTo>
                <a:lnTo>
                  <a:pt x="705" y="642"/>
                </a:lnTo>
                <a:lnTo>
                  <a:pt x="711" y="644"/>
                </a:lnTo>
                <a:lnTo>
                  <a:pt x="717" y="648"/>
                </a:lnTo>
                <a:lnTo>
                  <a:pt x="719" y="656"/>
                </a:lnTo>
                <a:lnTo>
                  <a:pt x="721" y="656"/>
                </a:lnTo>
                <a:lnTo>
                  <a:pt x="721" y="656"/>
                </a:lnTo>
                <a:lnTo>
                  <a:pt x="722" y="665"/>
                </a:lnTo>
                <a:lnTo>
                  <a:pt x="724" y="669"/>
                </a:lnTo>
                <a:lnTo>
                  <a:pt x="724" y="671"/>
                </a:lnTo>
                <a:lnTo>
                  <a:pt x="724" y="671"/>
                </a:lnTo>
                <a:lnTo>
                  <a:pt x="726" y="671"/>
                </a:lnTo>
                <a:lnTo>
                  <a:pt x="726" y="671"/>
                </a:lnTo>
                <a:lnTo>
                  <a:pt x="767" y="625"/>
                </a:lnTo>
                <a:lnTo>
                  <a:pt x="767" y="625"/>
                </a:lnTo>
                <a:lnTo>
                  <a:pt x="771" y="621"/>
                </a:lnTo>
                <a:lnTo>
                  <a:pt x="771" y="621"/>
                </a:lnTo>
                <a:lnTo>
                  <a:pt x="763" y="617"/>
                </a:lnTo>
                <a:lnTo>
                  <a:pt x="763" y="617"/>
                </a:lnTo>
                <a:lnTo>
                  <a:pt x="761" y="613"/>
                </a:lnTo>
                <a:lnTo>
                  <a:pt x="759" y="611"/>
                </a:lnTo>
                <a:lnTo>
                  <a:pt x="761" y="606"/>
                </a:lnTo>
                <a:lnTo>
                  <a:pt x="761" y="606"/>
                </a:lnTo>
                <a:close/>
              </a:path>
            </a:pathLst>
          </a:custGeom>
          <a:solidFill>
            <a:srgbClr val="0F3738"/>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75" name="Freeform 120">
            <a:extLst>
              <a:ext uri="{FF2B5EF4-FFF2-40B4-BE49-F238E27FC236}">
                <a16:creationId xmlns:a16="http://schemas.microsoft.com/office/drawing/2014/main" id="{7B8CB636-C43F-2051-9FCB-B47431084845}"/>
              </a:ext>
            </a:extLst>
          </p:cNvPr>
          <p:cNvSpPr>
            <a:spLocks/>
          </p:cNvSpPr>
          <p:nvPr/>
        </p:nvSpPr>
        <p:spPr bwMode="auto">
          <a:xfrm>
            <a:off x="10870494" y="3297459"/>
            <a:ext cx="444717" cy="362714"/>
          </a:xfrm>
          <a:custGeom>
            <a:avLst/>
            <a:gdLst>
              <a:gd name="T0" fmla="*/ 435 w 566"/>
              <a:gd name="T1" fmla="*/ 2 h 449"/>
              <a:gd name="T2" fmla="*/ 13 w 566"/>
              <a:gd name="T3" fmla="*/ 164 h 449"/>
              <a:gd name="T4" fmla="*/ 48 w 566"/>
              <a:gd name="T5" fmla="*/ 123 h 449"/>
              <a:gd name="T6" fmla="*/ 110 w 566"/>
              <a:gd name="T7" fmla="*/ 93 h 449"/>
              <a:gd name="T8" fmla="*/ 191 w 566"/>
              <a:gd name="T9" fmla="*/ 81 h 449"/>
              <a:gd name="T10" fmla="*/ 204 w 566"/>
              <a:gd name="T11" fmla="*/ 69 h 449"/>
              <a:gd name="T12" fmla="*/ 221 w 566"/>
              <a:gd name="T13" fmla="*/ 95 h 449"/>
              <a:gd name="T14" fmla="*/ 248 w 566"/>
              <a:gd name="T15" fmla="*/ 116 h 449"/>
              <a:gd name="T16" fmla="*/ 258 w 566"/>
              <a:gd name="T17" fmla="*/ 145 h 449"/>
              <a:gd name="T18" fmla="*/ 320 w 566"/>
              <a:gd name="T19" fmla="*/ 172 h 449"/>
              <a:gd name="T20" fmla="*/ 306 w 566"/>
              <a:gd name="T21" fmla="*/ 206 h 449"/>
              <a:gd name="T22" fmla="*/ 310 w 566"/>
              <a:gd name="T23" fmla="*/ 233 h 449"/>
              <a:gd name="T24" fmla="*/ 339 w 566"/>
              <a:gd name="T25" fmla="*/ 239 h 449"/>
              <a:gd name="T26" fmla="*/ 358 w 566"/>
              <a:gd name="T27" fmla="*/ 251 h 449"/>
              <a:gd name="T28" fmla="*/ 399 w 566"/>
              <a:gd name="T29" fmla="*/ 260 h 449"/>
              <a:gd name="T30" fmla="*/ 414 w 566"/>
              <a:gd name="T31" fmla="*/ 256 h 449"/>
              <a:gd name="T32" fmla="*/ 399 w 566"/>
              <a:gd name="T33" fmla="*/ 237 h 449"/>
              <a:gd name="T34" fmla="*/ 389 w 566"/>
              <a:gd name="T35" fmla="*/ 210 h 449"/>
              <a:gd name="T36" fmla="*/ 377 w 566"/>
              <a:gd name="T37" fmla="*/ 175 h 449"/>
              <a:gd name="T38" fmla="*/ 379 w 566"/>
              <a:gd name="T39" fmla="*/ 147 h 449"/>
              <a:gd name="T40" fmla="*/ 360 w 566"/>
              <a:gd name="T41" fmla="*/ 125 h 449"/>
              <a:gd name="T42" fmla="*/ 387 w 566"/>
              <a:gd name="T43" fmla="*/ 131 h 449"/>
              <a:gd name="T44" fmla="*/ 368 w 566"/>
              <a:gd name="T45" fmla="*/ 106 h 449"/>
              <a:gd name="T46" fmla="*/ 377 w 566"/>
              <a:gd name="T47" fmla="*/ 83 h 449"/>
              <a:gd name="T48" fmla="*/ 387 w 566"/>
              <a:gd name="T49" fmla="*/ 58 h 449"/>
              <a:gd name="T50" fmla="*/ 404 w 566"/>
              <a:gd name="T51" fmla="*/ 50 h 449"/>
              <a:gd name="T52" fmla="*/ 420 w 566"/>
              <a:gd name="T53" fmla="*/ 31 h 449"/>
              <a:gd name="T54" fmla="*/ 435 w 566"/>
              <a:gd name="T55" fmla="*/ 19 h 449"/>
              <a:gd name="T56" fmla="*/ 426 w 566"/>
              <a:gd name="T57" fmla="*/ 60 h 449"/>
              <a:gd name="T58" fmla="*/ 416 w 566"/>
              <a:gd name="T59" fmla="*/ 81 h 449"/>
              <a:gd name="T60" fmla="*/ 400 w 566"/>
              <a:gd name="T61" fmla="*/ 106 h 449"/>
              <a:gd name="T62" fmla="*/ 416 w 566"/>
              <a:gd name="T63" fmla="*/ 104 h 449"/>
              <a:gd name="T64" fmla="*/ 412 w 566"/>
              <a:gd name="T65" fmla="*/ 141 h 449"/>
              <a:gd name="T66" fmla="*/ 408 w 566"/>
              <a:gd name="T67" fmla="*/ 166 h 449"/>
              <a:gd name="T68" fmla="*/ 433 w 566"/>
              <a:gd name="T69" fmla="*/ 175 h 449"/>
              <a:gd name="T70" fmla="*/ 427 w 566"/>
              <a:gd name="T71" fmla="*/ 193 h 449"/>
              <a:gd name="T72" fmla="*/ 427 w 566"/>
              <a:gd name="T73" fmla="*/ 216 h 449"/>
              <a:gd name="T74" fmla="*/ 437 w 566"/>
              <a:gd name="T75" fmla="*/ 227 h 449"/>
              <a:gd name="T76" fmla="*/ 462 w 566"/>
              <a:gd name="T77" fmla="*/ 227 h 449"/>
              <a:gd name="T78" fmla="*/ 478 w 566"/>
              <a:gd name="T79" fmla="*/ 235 h 449"/>
              <a:gd name="T80" fmla="*/ 479 w 566"/>
              <a:gd name="T81" fmla="*/ 247 h 449"/>
              <a:gd name="T82" fmla="*/ 487 w 566"/>
              <a:gd name="T83" fmla="*/ 262 h 449"/>
              <a:gd name="T84" fmla="*/ 485 w 566"/>
              <a:gd name="T85" fmla="*/ 285 h 449"/>
              <a:gd name="T86" fmla="*/ 504 w 566"/>
              <a:gd name="T87" fmla="*/ 293 h 449"/>
              <a:gd name="T88" fmla="*/ 510 w 566"/>
              <a:gd name="T89" fmla="*/ 312 h 449"/>
              <a:gd name="T90" fmla="*/ 512 w 566"/>
              <a:gd name="T91" fmla="*/ 328 h 449"/>
              <a:gd name="T92" fmla="*/ 514 w 566"/>
              <a:gd name="T93" fmla="*/ 343 h 449"/>
              <a:gd name="T94" fmla="*/ 520 w 566"/>
              <a:gd name="T95" fmla="*/ 353 h 449"/>
              <a:gd name="T96" fmla="*/ 510 w 566"/>
              <a:gd name="T97" fmla="*/ 368 h 449"/>
              <a:gd name="T98" fmla="*/ 514 w 566"/>
              <a:gd name="T99" fmla="*/ 384 h 449"/>
              <a:gd name="T100" fmla="*/ 531 w 566"/>
              <a:gd name="T101" fmla="*/ 420 h 449"/>
              <a:gd name="T102" fmla="*/ 553 w 566"/>
              <a:gd name="T103" fmla="*/ 441 h 449"/>
              <a:gd name="T104" fmla="*/ 549 w 566"/>
              <a:gd name="T105" fmla="*/ 411 h 449"/>
              <a:gd name="T106" fmla="*/ 551 w 566"/>
              <a:gd name="T107" fmla="*/ 380 h 449"/>
              <a:gd name="T108" fmla="*/ 556 w 566"/>
              <a:gd name="T109" fmla="*/ 341 h 449"/>
              <a:gd name="T110" fmla="*/ 539 w 566"/>
              <a:gd name="T111" fmla="*/ 285 h 449"/>
              <a:gd name="T112" fmla="*/ 549 w 566"/>
              <a:gd name="T113" fmla="*/ 245 h 449"/>
              <a:gd name="T114" fmla="*/ 564 w 566"/>
              <a:gd name="T115" fmla="*/ 218 h 449"/>
              <a:gd name="T116" fmla="*/ 562 w 566"/>
              <a:gd name="T117" fmla="*/ 19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6" h="449">
                <a:moveTo>
                  <a:pt x="556" y="193"/>
                </a:moveTo>
                <a:lnTo>
                  <a:pt x="556" y="193"/>
                </a:lnTo>
                <a:lnTo>
                  <a:pt x="555" y="189"/>
                </a:lnTo>
                <a:lnTo>
                  <a:pt x="556" y="183"/>
                </a:lnTo>
                <a:lnTo>
                  <a:pt x="497" y="197"/>
                </a:lnTo>
                <a:lnTo>
                  <a:pt x="497" y="197"/>
                </a:lnTo>
                <a:lnTo>
                  <a:pt x="497" y="197"/>
                </a:lnTo>
                <a:lnTo>
                  <a:pt x="497" y="197"/>
                </a:lnTo>
                <a:lnTo>
                  <a:pt x="495" y="195"/>
                </a:lnTo>
                <a:lnTo>
                  <a:pt x="437" y="0"/>
                </a:lnTo>
                <a:lnTo>
                  <a:pt x="437" y="0"/>
                </a:lnTo>
                <a:lnTo>
                  <a:pt x="435" y="2"/>
                </a:lnTo>
                <a:lnTo>
                  <a:pt x="435" y="2"/>
                </a:lnTo>
                <a:lnTo>
                  <a:pt x="435" y="2"/>
                </a:lnTo>
                <a:lnTo>
                  <a:pt x="0" y="89"/>
                </a:lnTo>
                <a:lnTo>
                  <a:pt x="0" y="89"/>
                </a:lnTo>
                <a:lnTo>
                  <a:pt x="6" y="123"/>
                </a:lnTo>
                <a:lnTo>
                  <a:pt x="8" y="143"/>
                </a:lnTo>
                <a:lnTo>
                  <a:pt x="8" y="152"/>
                </a:lnTo>
                <a:lnTo>
                  <a:pt x="8" y="152"/>
                </a:lnTo>
                <a:lnTo>
                  <a:pt x="8" y="158"/>
                </a:lnTo>
                <a:lnTo>
                  <a:pt x="8" y="164"/>
                </a:lnTo>
                <a:lnTo>
                  <a:pt x="8" y="164"/>
                </a:lnTo>
                <a:lnTo>
                  <a:pt x="10" y="164"/>
                </a:lnTo>
                <a:lnTo>
                  <a:pt x="10" y="164"/>
                </a:lnTo>
                <a:lnTo>
                  <a:pt x="13" y="164"/>
                </a:lnTo>
                <a:lnTo>
                  <a:pt x="17" y="162"/>
                </a:lnTo>
                <a:lnTo>
                  <a:pt x="21" y="158"/>
                </a:lnTo>
                <a:lnTo>
                  <a:pt x="21" y="158"/>
                </a:lnTo>
                <a:lnTo>
                  <a:pt x="27" y="148"/>
                </a:lnTo>
                <a:lnTo>
                  <a:pt x="37" y="143"/>
                </a:lnTo>
                <a:lnTo>
                  <a:pt x="37" y="143"/>
                </a:lnTo>
                <a:lnTo>
                  <a:pt x="40" y="139"/>
                </a:lnTo>
                <a:lnTo>
                  <a:pt x="42" y="133"/>
                </a:lnTo>
                <a:lnTo>
                  <a:pt x="42" y="133"/>
                </a:lnTo>
                <a:lnTo>
                  <a:pt x="42" y="129"/>
                </a:lnTo>
                <a:lnTo>
                  <a:pt x="46" y="125"/>
                </a:lnTo>
                <a:lnTo>
                  <a:pt x="48" y="123"/>
                </a:lnTo>
                <a:lnTo>
                  <a:pt x="48" y="123"/>
                </a:lnTo>
                <a:lnTo>
                  <a:pt x="62" y="114"/>
                </a:lnTo>
                <a:lnTo>
                  <a:pt x="73" y="104"/>
                </a:lnTo>
                <a:lnTo>
                  <a:pt x="73" y="104"/>
                </a:lnTo>
                <a:lnTo>
                  <a:pt x="79" y="98"/>
                </a:lnTo>
                <a:lnTo>
                  <a:pt x="79" y="98"/>
                </a:lnTo>
                <a:lnTo>
                  <a:pt x="83" y="93"/>
                </a:lnTo>
                <a:lnTo>
                  <a:pt x="85" y="89"/>
                </a:lnTo>
                <a:lnTo>
                  <a:pt x="90" y="89"/>
                </a:lnTo>
                <a:lnTo>
                  <a:pt x="90" y="89"/>
                </a:lnTo>
                <a:lnTo>
                  <a:pt x="98" y="89"/>
                </a:lnTo>
                <a:lnTo>
                  <a:pt x="104" y="91"/>
                </a:lnTo>
                <a:lnTo>
                  <a:pt x="104" y="91"/>
                </a:lnTo>
                <a:lnTo>
                  <a:pt x="110" y="93"/>
                </a:lnTo>
                <a:lnTo>
                  <a:pt x="110" y="93"/>
                </a:lnTo>
                <a:lnTo>
                  <a:pt x="119" y="89"/>
                </a:lnTo>
                <a:lnTo>
                  <a:pt x="133" y="81"/>
                </a:lnTo>
                <a:lnTo>
                  <a:pt x="133" y="81"/>
                </a:lnTo>
                <a:lnTo>
                  <a:pt x="139" y="77"/>
                </a:lnTo>
                <a:lnTo>
                  <a:pt x="146" y="71"/>
                </a:lnTo>
                <a:lnTo>
                  <a:pt x="156" y="69"/>
                </a:lnTo>
                <a:lnTo>
                  <a:pt x="166" y="69"/>
                </a:lnTo>
                <a:lnTo>
                  <a:pt x="166" y="69"/>
                </a:lnTo>
                <a:lnTo>
                  <a:pt x="175" y="71"/>
                </a:lnTo>
                <a:lnTo>
                  <a:pt x="181" y="75"/>
                </a:lnTo>
                <a:lnTo>
                  <a:pt x="191" y="81"/>
                </a:lnTo>
                <a:lnTo>
                  <a:pt x="191" y="81"/>
                </a:lnTo>
                <a:lnTo>
                  <a:pt x="193" y="85"/>
                </a:lnTo>
                <a:lnTo>
                  <a:pt x="194" y="85"/>
                </a:lnTo>
                <a:lnTo>
                  <a:pt x="194" y="85"/>
                </a:lnTo>
                <a:lnTo>
                  <a:pt x="194" y="85"/>
                </a:lnTo>
                <a:lnTo>
                  <a:pt x="194" y="85"/>
                </a:lnTo>
                <a:lnTo>
                  <a:pt x="200" y="83"/>
                </a:lnTo>
                <a:lnTo>
                  <a:pt x="200" y="83"/>
                </a:lnTo>
                <a:lnTo>
                  <a:pt x="200" y="79"/>
                </a:lnTo>
                <a:lnTo>
                  <a:pt x="200" y="77"/>
                </a:lnTo>
                <a:lnTo>
                  <a:pt x="200" y="77"/>
                </a:lnTo>
                <a:lnTo>
                  <a:pt x="200" y="73"/>
                </a:lnTo>
                <a:lnTo>
                  <a:pt x="202" y="69"/>
                </a:lnTo>
                <a:lnTo>
                  <a:pt x="204" y="69"/>
                </a:lnTo>
                <a:lnTo>
                  <a:pt x="204" y="69"/>
                </a:lnTo>
                <a:lnTo>
                  <a:pt x="208" y="69"/>
                </a:lnTo>
                <a:lnTo>
                  <a:pt x="212" y="69"/>
                </a:lnTo>
                <a:lnTo>
                  <a:pt x="212" y="69"/>
                </a:lnTo>
                <a:lnTo>
                  <a:pt x="214" y="71"/>
                </a:lnTo>
                <a:lnTo>
                  <a:pt x="216" y="75"/>
                </a:lnTo>
                <a:lnTo>
                  <a:pt x="216" y="75"/>
                </a:lnTo>
                <a:lnTo>
                  <a:pt x="218" y="81"/>
                </a:lnTo>
                <a:lnTo>
                  <a:pt x="216" y="85"/>
                </a:lnTo>
                <a:lnTo>
                  <a:pt x="216" y="85"/>
                </a:lnTo>
                <a:lnTo>
                  <a:pt x="218" y="91"/>
                </a:lnTo>
                <a:lnTo>
                  <a:pt x="218" y="91"/>
                </a:lnTo>
                <a:lnTo>
                  <a:pt x="221" y="95"/>
                </a:lnTo>
                <a:lnTo>
                  <a:pt x="221" y="95"/>
                </a:lnTo>
                <a:lnTo>
                  <a:pt x="225" y="96"/>
                </a:lnTo>
                <a:lnTo>
                  <a:pt x="227" y="100"/>
                </a:lnTo>
                <a:lnTo>
                  <a:pt x="227" y="100"/>
                </a:lnTo>
                <a:lnTo>
                  <a:pt x="229" y="106"/>
                </a:lnTo>
                <a:lnTo>
                  <a:pt x="227" y="114"/>
                </a:lnTo>
                <a:lnTo>
                  <a:pt x="227" y="114"/>
                </a:lnTo>
                <a:lnTo>
                  <a:pt x="233" y="116"/>
                </a:lnTo>
                <a:lnTo>
                  <a:pt x="235" y="120"/>
                </a:lnTo>
                <a:lnTo>
                  <a:pt x="235" y="120"/>
                </a:lnTo>
                <a:lnTo>
                  <a:pt x="239" y="118"/>
                </a:lnTo>
                <a:lnTo>
                  <a:pt x="239" y="118"/>
                </a:lnTo>
                <a:lnTo>
                  <a:pt x="248" y="116"/>
                </a:lnTo>
                <a:lnTo>
                  <a:pt x="252" y="116"/>
                </a:lnTo>
                <a:lnTo>
                  <a:pt x="256" y="120"/>
                </a:lnTo>
                <a:lnTo>
                  <a:pt x="256" y="120"/>
                </a:lnTo>
                <a:lnTo>
                  <a:pt x="258" y="123"/>
                </a:lnTo>
                <a:lnTo>
                  <a:pt x="258" y="123"/>
                </a:lnTo>
                <a:lnTo>
                  <a:pt x="262" y="127"/>
                </a:lnTo>
                <a:lnTo>
                  <a:pt x="260" y="135"/>
                </a:lnTo>
                <a:lnTo>
                  <a:pt x="260" y="135"/>
                </a:lnTo>
                <a:lnTo>
                  <a:pt x="260" y="135"/>
                </a:lnTo>
                <a:lnTo>
                  <a:pt x="258" y="139"/>
                </a:lnTo>
                <a:lnTo>
                  <a:pt x="256" y="143"/>
                </a:lnTo>
                <a:lnTo>
                  <a:pt x="256" y="143"/>
                </a:lnTo>
                <a:lnTo>
                  <a:pt x="258" y="145"/>
                </a:lnTo>
                <a:lnTo>
                  <a:pt x="262" y="145"/>
                </a:lnTo>
                <a:lnTo>
                  <a:pt x="262" y="145"/>
                </a:lnTo>
                <a:lnTo>
                  <a:pt x="273" y="147"/>
                </a:lnTo>
                <a:lnTo>
                  <a:pt x="283" y="147"/>
                </a:lnTo>
                <a:lnTo>
                  <a:pt x="283" y="147"/>
                </a:lnTo>
                <a:lnTo>
                  <a:pt x="287" y="147"/>
                </a:lnTo>
                <a:lnTo>
                  <a:pt x="293" y="150"/>
                </a:lnTo>
                <a:lnTo>
                  <a:pt x="300" y="158"/>
                </a:lnTo>
                <a:lnTo>
                  <a:pt x="300" y="158"/>
                </a:lnTo>
                <a:lnTo>
                  <a:pt x="306" y="160"/>
                </a:lnTo>
                <a:lnTo>
                  <a:pt x="306" y="160"/>
                </a:lnTo>
                <a:lnTo>
                  <a:pt x="316" y="168"/>
                </a:lnTo>
                <a:lnTo>
                  <a:pt x="320" y="172"/>
                </a:lnTo>
                <a:lnTo>
                  <a:pt x="320" y="177"/>
                </a:lnTo>
                <a:lnTo>
                  <a:pt x="320" y="177"/>
                </a:lnTo>
                <a:lnTo>
                  <a:pt x="318" y="185"/>
                </a:lnTo>
                <a:lnTo>
                  <a:pt x="314" y="189"/>
                </a:lnTo>
                <a:lnTo>
                  <a:pt x="314" y="189"/>
                </a:lnTo>
                <a:lnTo>
                  <a:pt x="312" y="193"/>
                </a:lnTo>
                <a:lnTo>
                  <a:pt x="312" y="193"/>
                </a:lnTo>
                <a:lnTo>
                  <a:pt x="310" y="197"/>
                </a:lnTo>
                <a:lnTo>
                  <a:pt x="310" y="197"/>
                </a:lnTo>
                <a:lnTo>
                  <a:pt x="308" y="201"/>
                </a:lnTo>
                <a:lnTo>
                  <a:pt x="308" y="201"/>
                </a:lnTo>
                <a:lnTo>
                  <a:pt x="308" y="202"/>
                </a:lnTo>
                <a:lnTo>
                  <a:pt x="306" y="206"/>
                </a:lnTo>
                <a:lnTo>
                  <a:pt x="306" y="206"/>
                </a:lnTo>
                <a:lnTo>
                  <a:pt x="306" y="206"/>
                </a:lnTo>
                <a:lnTo>
                  <a:pt x="306" y="206"/>
                </a:lnTo>
                <a:lnTo>
                  <a:pt x="308" y="210"/>
                </a:lnTo>
                <a:lnTo>
                  <a:pt x="310" y="216"/>
                </a:lnTo>
                <a:lnTo>
                  <a:pt x="310" y="216"/>
                </a:lnTo>
                <a:lnTo>
                  <a:pt x="310" y="222"/>
                </a:lnTo>
                <a:lnTo>
                  <a:pt x="308" y="226"/>
                </a:lnTo>
                <a:lnTo>
                  <a:pt x="308" y="226"/>
                </a:lnTo>
                <a:lnTo>
                  <a:pt x="306" y="229"/>
                </a:lnTo>
                <a:lnTo>
                  <a:pt x="308" y="231"/>
                </a:lnTo>
                <a:lnTo>
                  <a:pt x="308" y="231"/>
                </a:lnTo>
                <a:lnTo>
                  <a:pt x="310" y="233"/>
                </a:lnTo>
                <a:lnTo>
                  <a:pt x="312" y="235"/>
                </a:lnTo>
                <a:lnTo>
                  <a:pt x="312" y="235"/>
                </a:lnTo>
                <a:lnTo>
                  <a:pt x="316" y="233"/>
                </a:lnTo>
                <a:lnTo>
                  <a:pt x="316" y="233"/>
                </a:lnTo>
                <a:lnTo>
                  <a:pt x="322" y="229"/>
                </a:lnTo>
                <a:lnTo>
                  <a:pt x="325" y="229"/>
                </a:lnTo>
                <a:lnTo>
                  <a:pt x="329" y="231"/>
                </a:lnTo>
                <a:lnTo>
                  <a:pt x="329" y="231"/>
                </a:lnTo>
                <a:lnTo>
                  <a:pt x="333" y="233"/>
                </a:lnTo>
                <a:lnTo>
                  <a:pt x="333" y="233"/>
                </a:lnTo>
                <a:lnTo>
                  <a:pt x="335" y="237"/>
                </a:lnTo>
                <a:lnTo>
                  <a:pt x="339" y="239"/>
                </a:lnTo>
                <a:lnTo>
                  <a:pt x="339" y="239"/>
                </a:lnTo>
                <a:lnTo>
                  <a:pt x="345" y="239"/>
                </a:lnTo>
                <a:lnTo>
                  <a:pt x="345" y="239"/>
                </a:lnTo>
                <a:lnTo>
                  <a:pt x="350" y="237"/>
                </a:lnTo>
                <a:lnTo>
                  <a:pt x="352" y="237"/>
                </a:lnTo>
                <a:lnTo>
                  <a:pt x="356" y="239"/>
                </a:lnTo>
                <a:lnTo>
                  <a:pt x="356" y="239"/>
                </a:lnTo>
                <a:lnTo>
                  <a:pt x="358" y="243"/>
                </a:lnTo>
                <a:lnTo>
                  <a:pt x="358" y="247"/>
                </a:lnTo>
                <a:lnTo>
                  <a:pt x="358" y="247"/>
                </a:lnTo>
                <a:lnTo>
                  <a:pt x="358" y="251"/>
                </a:lnTo>
                <a:lnTo>
                  <a:pt x="358" y="251"/>
                </a:lnTo>
                <a:lnTo>
                  <a:pt x="358" y="251"/>
                </a:lnTo>
                <a:lnTo>
                  <a:pt x="358" y="251"/>
                </a:lnTo>
                <a:lnTo>
                  <a:pt x="366" y="251"/>
                </a:lnTo>
                <a:lnTo>
                  <a:pt x="366" y="251"/>
                </a:lnTo>
                <a:lnTo>
                  <a:pt x="374" y="251"/>
                </a:lnTo>
                <a:lnTo>
                  <a:pt x="375" y="251"/>
                </a:lnTo>
                <a:lnTo>
                  <a:pt x="377" y="253"/>
                </a:lnTo>
                <a:lnTo>
                  <a:pt x="379" y="253"/>
                </a:lnTo>
                <a:lnTo>
                  <a:pt x="379" y="253"/>
                </a:lnTo>
                <a:lnTo>
                  <a:pt x="383" y="258"/>
                </a:lnTo>
                <a:lnTo>
                  <a:pt x="387" y="258"/>
                </a:lnTo>
                <a:lnTo>
                  <a:pt x="391" y="260"/>
                </a:lnTo>
                <a:lnTo>
                  <a:pt x="391" y="260"/>
                </a:lnTo>
                <a:lnTo>
                  <a:pt x="399" y="260"/>
                </a:lnTo>
                <a:lnTo>
                  <a:pt x="399" y="260"/>
                </a:lnTo>
                <a:lnTo>
                  <a:pt x="404" y="260"/>
                </a:lnTo>
                <a:lnTo>
                  <a:pt x="404" y="260"/>
                </a:lnTo>
                <a:lnTo>
                  <a:pt x="412" y="260"/>
                </a:lnTo>
                <a:lnTo>
                  <a:pt x="416" y="262"/>
                </a:lnTo>
                <a:lnTo>
                  <a:pt x="416" y="262"/>
                </a:lnTo>
                <a:lnTo>
                  <a:pt x="420" y="264"/>
                </a:lnTo>
                <a:lnTo>
                  <a:pt x="420" y="264"/>
                </a:lnTo>
                <a:lnTo>
                  <a:pt x="422" y="264"/>
                </a:lnTo>
                <a:lnTo>
                  <a:pt x="422" y="264"/>
                </a:lnTo>
                <a:lnTo>
                  <a:pt x="422" y="262"/>
                </a:lnTo>
                <a:lnTo>
                  <a:pt x="418" y="260"/>
                </a:lnTo>
                <a:lnTo>
                  <a:pt x="418" y="260"/>
                </a:lnTo>
                <a:lnTo>
                  <a:pt x="414" y="256"/>
                </a:lnTo>
                <a:lnTo>
                  <a:pt x="414" y="256"/>
                </a:lnTo>
                <a:lnTo>
                  <a:pt x="410" y="254"/>
                </a:lnTo>
                <a:lnTo>
                  <a:pt x="406" y="249"/>
                </a:lnTo>
                <a:lnTo>
                  <a:pt x="406" y="249"/>
                </a:lnTo>
                <a:lnTo>
                  <a:pt x="404" y="247"/>
                </a:lnTo>
                <a:lnTo>
                  <a:pt x="402" y="245"/>
                </a:lnTo>
                <a:lnTo>
                  <a:pt x="402" y="245"/>
                </a:lnTo>
                <a:lnTo>
                  <a:pt x="400" y="243"/>
                </a:lnTo>
                <a:lnTo>
                  <a:pt x="399" y="241"/>
                </a:lnTo>
                <a:lnTo>
                  <a:pt x="399" y="239"/>
                </a:lnTo>
                <a:lnTo>
                  <a:pt x="399" y="239"/>
                </a:lnTo>
                <a:lnTo>
                  <a:pt x="399" y="237"/>
                </a:lnTo>
                <a:lnTo>
                  <a:pt x="399" y="237"/>
                </a:lnTo>
                <a:lnTo>
                  <a:pt x="400" y="233"/>
                </a:lnTo>
                <a:lnTo>
                  <a:pt x="402" y="233"/>
                </a:lnTo>
                <a:lnTo>
                  <a:pt x="402" y="233"/>
                </a:lnTo>
                <a:lnTo>
                  <a:pt x="400" y="231"/>
                </a:lnTo>
                <a:lnTo>
                  <a:pt x="400" y="231"/>
                </a:lnTo>
                <a:lnTo>
                  <a:pt x="399" y="229"/>
                </a:lnTo>
                <a:lnTo>
                  <a:pt x="397" y="226"/>
                </a:lnTo>
                <a:lnTo>
                  <a:pt x="397" y="226"/>
                </a:lnTo>
                <a:lnTo>
                  <a:pt x="397" y="222"/>
                </a:lnTo>
                <a:lnTo>
                  <a:pt x="393" y="218"/>
                </a:lnTo>
                <a:lnTo>
                  <a:pt x="393" y="218"/>
                </a:lnTo>
                <a:lnTo>
                  <a:pt x="389" y="210"/>
                </a:lnTo>
                <a:lnTo>
                  <a:pt x="389" y="210"/>
                </a:lnTo>
                <a:lnTo>
                  <a:pt x="387" y="206"/>
                </a:lnTo>
                <a:lnTo>
                  <a:pt x="387" y="206"/>
                </a:lnTo>
                <a:lnTo>
                  <a:pt x="387" y="201"/>
                </a:lnTo>
                <a:lnTo>
                  <a:pt x="383" y="199"/>
                </a:lnTo>
                <a:lnTo>
                  <a:pt x="383" y="199"/>
                </a:lnTo>
                <a:lnTo>
                  <a:pt x="377" y="195"/>
                </a:lnTo>
                <a:lnTo>
                  <a:pt x="374" y="191"/>
                </a:lnTo>
                <a:lnTo>
                  <a:pt x="374" y="191"/>
                </a:lnTo>
                <a:lnTo>
                  <a:pt x="372" y="187"/>
                </a:lnTo>
                <a:lnTo>
                  <a:pt x="372" y="183"/>
                </a:lnTo>
                <a:lnTo>
                  <a:pt x="372" y="183"/>
                </a:lnTo>
                <a:lnTo>
                  <a:pt x="374" y="179"/>
                </a:lnTo>
                <a:lnTo>
                  <a:pt x="377" y="175"/>
                </a:lnTo>
                <a:lnTo>
                  <a:pt x="377" y="175"/>
                </a:lnTo>
                <a:lnTo>
                  <a:pt x="381" y="174"/>
                </a:lnTo>
                <a:lnTo>
                  <a:pt x="381" y="168"/>
                </a:lnTo>
                <a:lnTo>
                  <a:pt x="381" y="168"/>
                </a:lnTo>
                <a:lnTo>
                  <a:pt x="381" y="164"/>
                </a:lnTo>
                <a:lnTo>
                  <a:pt x="381" y="164"/>
                </a:lnTo>
                <a:lnTo>
                  <a:pt x="379" y="158"/>
                </a:lnTo>
                <a:lnTo>
                  <a:pt x="379" y="154"/>
                </a:lnTo>
                <a:lnTo>
                  <a:pt x="379" y="154"/>
                </a:lnTo>
                <a:lnTo>
                  <a:pt x="379" y="150"/>
                </a:lnTo>
                <a:lnTo>
                  <a:pt x="379" y="150"/>
                </a:lnTo>
                <a:lnTo>
                  <a:pt x="379" y="147"/>
                </a:lnTo>
                <a:lnTo>
                  <a:pt x="379" y="147"/>
                </a:lnTo>
                <a:lnTo>
                  <a:pt x="377" y="147"/>
                </a:lnTo>
                <a:lnTo>
                  <a:pt x="377" y="147"/>
                </a:lnTo>
                <a:lnTo>
                  <a:pt x="374" y="147"/>
                </a:lnTo>
                <a:lnTo>
                  <a:pt x="374" y="147"/>
                </a:lnTo>
                <a:lnTo>
                  <a:pt x="370" y="145"/>
                </a:lnTo>
                <a:lnTo>
                  <a:pt x="366" y="141"/>
                </a:lnTo>
                <a:lnTo>
                  <a:pt x="366" y="141"/>
                </a:lnTo>
                <a:lnTo>
                  <a:pt x="362" y="137"/>
                </a:lnTo>
                <a:lnTo>
                  <a:pt x="362" y="137"/>
                </a:lnTo>
                <a:lnTo>
                  <a:pt x="360" y="133"/>
                </a:lnTo>
                <a:lnTo>
                  <a:pt x="358" y="129"/>
                </a:lnTo>
                <a:lnTo>
                  <a:pt x="358" y="129"/>
                </a:lnTo>
                <a:lnTo>
                  <a:pt x="360" y="125"/>
                </a:lnTo>
                <a:lnTo>
                  <a:pt x="360" y="125"/>
                </a:lnTo>
                <a:lnTo>
                  <a:pt x="366" y="125"/>
                </a:lnTo>
                <a:lnTo>
                  <a:pt x="372" y="127"/>
                </a:lnTo>
                <a:lnTo>
                  <a:pt x="372" y="127"/>
                </a:lnTo>
                <a:lnTo>
                  <a:pt x="374" y="129"/>
                </a:lnTo>
                <a:lnTo>
                  <a:pt x="374" y="129"/>
                </a:lnTo>
                <a:lnTo>
                  <a:pt x="377" y="131"/>
                </a:lnTo>
                <a:lnTo>
                  <a:pt x="379" y="131"/>
                </a:lnTo>
                <a:lnTo>
                  <a:pt x="379" y="131"/>
                </a:lnTo>
                <a:lnTo>
                  <a:pt x="383" y="131"/>
                </a:lnTo>
                <a:lnTo>
                  <a:pt x="383" y="131"/>
                </a:lnTo>
                <a:lnTo>
                  <a:pt x="387" y="131"/>
                </a:lnTo>
                <a:lnTo>
                  <a:pt x="387" y="131"/>
                </a:lnTo>
                <a:lnTo>
                  <a:pt x="385" y="129"/>
                </a:lnTo>
                <a:lnTo>
                  <a:pt x="385" y="129"/>
                </a:lnTo>
                <a:lnTo>
                  <a:pt x="383" y="123"/>
                </a:lnTo>
                <a:lnTo>
                  <a:pt x="377" y="120"/>
                </a:lnTo>
                <a:lnTo>
                  <a:pt x="377" y="120"/>
                </a:lnTo>
                <a:lnTo>
                  <a:pt x="377" y="120"/>
                </a:lnTo>
                <a:lnTo>
                  <a:pt x="372" y="116"/>
                </a:lnTo>
                <a:lnTo>
                  <a:pt x="370" y="114"/>
                </a:lnTo>
                <a:lnTo>
                  <a:pt x="370" y="110"/>
                </a:lnTo>
                <a:lnTo>
                  <a:pt x="370" y="110"/>
                </a:lnTo>
                <a:lnTo>
                  <a:pt x="370" y="108"/>
                </a:lnTo>
                <a:lnTo>
                  <a:pt x="368" y="106"/>
                </a:lnTo>
                <a:lnTo>
                  <a:pt x="368" y="106"/>
                </a:lnTo>
                <a:lnTo>
                  <a:pt x="366" y="104"/>
                </a:lnTo>
                <a:lnTo>
                  <a:pt x="364" y="100"/>
                </a:lnTo>
                <a:lnTo>
                  <a:pt x="364" y="100"/>
                </a:lnTo>
                <a:lnTo>
                  <a:pt x="364" y="98"/>
                </a:lnTo>
                <a:lnTo>
                  <a:pt x="364" y="95"/>
                </a:lnTo>
                <a:lnTo>
                  <a:pt x="370" y="93"/>
                </a:lnTo>
                <a:lnTo>
                  <a:pt x="370" y="93"/>
                </a:lnTo>
                <a:lnTo>
                  <a:pt x="370" y="93"/>
                </a:lnTo>
                <a:lnTo>
                  <a:pt x="372" y="89"/>
                </a:lnTo>
                <a:lnTo>
                  <a:pt x="372" y="89"/>
                </a:lnTo>
                <a:lnTo>
                  <a:pt x="375" y="83"/>
                </a:lnTo>
                <a:lnTo>
                  <a:pt x="375" y="83"/>
                </a:lnTo>
                <a:lnTo>
                  <a:pt x="377" y="83"/>
                </a:lnTo>
                <a:lnTo>
                  <a:pt x="379" y="83"/>
                </a:lnTo>
                <a:lnTo>
                  <a:pt x="379" y="83"/>
                </a:lnTo>
                <a:lnTo>
                  <a:pt x="381" y="83"/>
                </a:lnTo>
                <a:lnTo>
                  <a:pt x="383" y="81"/>
                </a:lnTo>
                <a:lnTo>
                  <a:pt x="383" y="79"/>
                </a:lnTo>
                <a:lnTo>
                  <a:pt x="383" y="79"/>
                </a:lnTo>
                <a:lnTo>
                  <a:pt x="387" y="71"/>
                </a:lnTo>
                <a:lnTo>
                  <a:pt x="387" y="71"/>
                </a:lnTo>
                <a:lnTo>
                  <a:pt x="387" y="68"/>
                </a:lnTo>
                <a:lnTo>
                  <a:pt x="387" y="68"/>
                </a:lnTo>
                <a:lnTo>
                  <a:pt x="385" y="62"/>
                </a:lnTo>
                <a:lnTo>
                  <a:pt x="385" y="60"/>
                </a:lnTo>
                <a:lnTo>
                  <a:pt x="387" y="58"/>
                </a:lnTo>
                <a:lnTo>
                  <a:pt x="387" y="58"/>
                </a:lnTo>
                <a:lnTo>
                  <a:pt x="393" y="56"/>
                </a:lnTo>
                <a:lnTo>
                  <a:pt x="397" y="60"/>
                </a:lnTo>
                <a:lnTo>
                  <a:pt x="397" y="60"/>
                </a:lnTo>
                <a:lnTo>
                  <a:pt x="402" y="62"/>
                </a:lnTo>
                <a:lnTo>
                  <a:pt x="402" y="62"/>
                </a:lnTo>
                <a:lnTo>
                  <a:pt x="404" y="60"/>
                </a:lnTo>
                <a:lnTo>
                  <a:pt x="404" y="60"/>
                </a:lnTo>
                <a:lnTo>
                  <a:pt x="404" y="58"/>
                </a:lnTo>
                <a:lnTo>
                  <a:pt x="404" y="54"/>
                </a:lnTo>
                <a:lnTo>
                  <a:pt x="404" y="54"/>
                </a:lnTo>
                <a:lnTo>
                  <a:pt x="404" y="50"/>
                </a:lnTo>
                <a:lnTo>
                  <a:pt x="404" y="50"/>
                </a:lnTo>
                <a:lnTo>
                  <a:pt x="404" y="43"/>
                </a:lnTo>
                <a:lnTo>
                  <a:pt x="404" y="43"/>
                </a:lnTo>
                <a:lnTo>
                  <a:pt x="402" y="35"/>
                </a:lnTo>
                <a:lnTo>
                  <a:pt x="402" y="35"/>
                </a:lnTo>
                <a:lnTo>
                  <a:pt x="404" y="31"/>
                </a:lnTo>
                <a:lnTo>
                  <a:pt x="404" y="29"/>
                </a:lnTo>
                <a:lnTo>
                  <a:pt x="408" y="27"/>
                </a:lnTo>
                <a:lnTo>
                  <a:pt x="408" y="27"/>
                </a:lnTo>
                <a:lnTo>
                  <a:pt x="410" y="25"/>
                </a:lnTo>
                <a:lnTo>
                  <a:pt x="414" y="25"/>
                </a:lnTo>
                <a:lnTo>
                  <a:pt x="418" y="29"/>
                </a:lnTo>
                <a:lnTo>
                  <a:pt x="418" y="29"/>
                </a:lnTo>
                <a:lnTo>
                  <a:pt x="420" y="31"/>
                </a:lnTo>
                <a:lnTo>
                  <a:pt x="420" y="33"/>
                </a:lnTo>
                <a:lnTo>
                  <a:pt x="420" y="33"/>
                </a:lnTo>
                <a:lnTo>
                  <a:pt x="422" y="37"/>
                </a:lnTo>
                <a:lnTo>
                  <a:pt x="422" y="37"/>
                </a:lnTo>
                <a:lnTo>
                  <a:pt x="424" y="37"/>
                </a:lnTo>
                <a:lnTo>
                  <a:pt x="426" y="33"/>
                </a:lnTo>
                <a:lnTo>
                  <a:pt x="426" y="33"/>
                </a:lnTo>
                <a:lnTo>
                  <a:pt x="427" y="31"/>
                </a:lnTo>
                <a:lnTo>
                  <a:pt x="427" y="31"/>
                </a:lnTo>
                <a:lnTo>
                  <a:pt x="431" y="23"/>
                </a:lnTo>
                <a:lnTo>
                  <a:pt x="433" y="21"/>
                </a:lnTo>
                <a:lnTo>
                  <a:pt x="435" y="19"/>
                </a:lnTo>
                <a:lnTo>
                  <a:pt x="435" y="19"/>
                </a:lnTo>
                <a:lnTo>
                  <a:pt x="439" y="23"/>
                </a:lnTo>
                <a:lnTo>
                  <a:pt x="439" y="23"/>
                </a:lnTo>
                <a:lnTo>
                  <a:pt x="439" y="27"/>
                </a:lnTo>
                <a:lnTo>
                  <a:pt x="439" y="35"/>
                </a:lnTo>
                <a:lnTo>
                  <a:pt x="439" y="35"/>
                </a:lnTo>
                <a:lnTo>
                  <a:pt x="437" y="39"/>
                </a:lnTo>
                <a:lnTo>
                  <a:pt x="437" y="39"/>
                </a:lnTo>
                <a:lnTo>
                  <a:pt x="435" y="46"/>
                </a:lnTo>
                <a:lnTo>
                  <a:pt x="431" y="52"/>
                </a:lnTo>
                <a:lnTo>
                  <a:pt x="431" y="52"/>
                </a:lnTo>
                <a:lnTo>
                  <a:pt x="429" y="56"/>
                </a:lnTo>
                <a:lnTo>
                  <a:pt x="429" y="56"/>
                </a:lnTo>
                <a:lnTo>
                  <a:pt x="426" y="60"/>
                </a:lnTo>
                <a:lnTo>
                  <a:pt x="422" y="64"/>
                </a:lnTo>
                <a:lnTo>
                  <a:pt x="422" y="64"/>
                </a:lnTo>
                <a:lnTo>
                  <a:pt x="420" y="64"/>
                </a:lnTo>
                <a:lnTo>
                  <a:pt x="418" y="66"/>
                </a:lnTo>
                <a:lnTo>
                  <a:pt x="418" y="66"/>
                </a:lnTo>
                <a:lnTo>
                  <a:pt x="418" y="68"/>
                </a:lnTo>
                <a:lnTo>
                  <a:pt x="418" y="68"/>
                </a:lnTo>
                <a:lnTo>
                  <a:pt x="418" y="68"/>
                </a:lnTo>
                <a:lnTo>
                  <a:pt x="422" y="71"/>
                </a:lnTo>
                <a:lnTo>
                  <a:pt x="422" y="75"/>
                </a:lnTo>
                <a:lnTo>
                  <a:pt x="420" y="77"/>
                </a:lnTo>
                <a:lnTo>
                  <a:pt x="420" y="77"/>
                </a:lnTo>
                <a:lnTo>
                  <a:pt x="416" y="81"/>
                </a:lnTo>
                <a:lnTo>
                  <a:pt x="416" y="81"/>
                </a:lnTo>
                <a:lnTo>
                  <a:pt x="412" y="83"/>
                </a:lnTo>
                <a:lnTo>
                  <a:pt x="410" y="85"/>
                </a:lnTo>
                <a:lnTo>
                  <a:pt x="410" y="85"/>
                </a:lnTo>
                <a:lnTo>
                  <a:pt x="410" y="93"/>
                </a:lnTo>
                <a:lnTo>
                  <a:pt x="408" y="95"/>
                </a:lnTo>
                <a:lnTo>
                  <a:pt x="406" y="98"/>
                </a:lnTo>
                <a:lnTo>
                  <a:pt x="406" y="98"/>
                </a:lnTo>
                <a:lnTo>
                  <a:pt x="402" y="102"/>
                </a:lnTo>
                <a:lnTo>
                  <a:pt x="402" y="102"/>
                </a:lnTo>
                <a:lnTo>
                  <a:pt x="400" y="104"/>
                </a:lnTo>
                <a:lnTo>
                  <a:pt x="400" y="106"/>
                </a:lnTo>
                <a:lnTo>
                  <a:pt x="400" y="106"/>
                </a:lnTo>
                <a:lnTo>
                  <a:pt x="406" y="114"/>
                </a:lnTo>
                <a:lnTo>
                  <a:pt x="406" y="114"/>
                </a:lnTo>
                <a:lnTo>
                  <a:pt x="406" y="114"/>
                </a:lnTo>
                <a:lnTo>
                  <a:pt x="406" y="114"/>
                </a:lnTo>
                <a:lnTo>
                  <a:pt x="408" y="114"/>
                </a:lnTo>
                <a:lnTo>
                  <a:pt x="408" y="114"/>
                </a:lnTo>
                <a:lnTo>
                  <a:pt x="410" y="112"/>
                </a:lnTo>
                <a:lnTo>
                  <a:pt x="410" y="112"/>
                </a:lnTo>
                <a:lnTo>
                  <a:pt x="412" y="110"/>
                </a:lnTo>
                <a:lnTo>
                  <a:pt x="412" y="110"/>
                </a:lnTo>
                <a:lnTo>
                  <a:pt x="414" y="106"/>
                </a:lnTo>
                <a:lnTo>
                  <a:pt x="416" y="104"/>
                </a:lnTo>
                <a:lnTo>
                  <a:pt x="416" y="104"/>
                </a:lnTo>
                <a:lnTo>
                  <a:pt x="422" y="106"/>
                </a:lnTo>
                <a:lnTo>
                  <a:pt x="422" y="106"/>
                </a:lnTo>
                <a:lnTo>
                  <a:pt x="427" y="110"/>
                </a:lnTo>
                <a:lnTo>
                  <a:pt x="427" y="114"/>
                </a:lnTo>
                <a:lnTo>
                  <a:pt x="427" y="118"/>
                </a:lnTo>
                <a:lnTo>
                  <a:pt x="427" y="118"/>
                </a:lnTo>
                <a:lnTo>
                  <a:pt x="424" y="125"/>
                </a:lnTo>
                <a:lnTo>
                  <a:pt x="420" y="131"/>
                </a:lnTo>
                <a:lnTo>
                  <a:pt x="420" y="131"/>
                </a:lnTo>
                <a:lnTo>
                  <a:pt x="418" y="135"/>
                </a:lnTo>
                <a:lnTo>
                  <a:pt x="418" y="135"/>
                </a:lnTo>
                <a:lnTo>
                  <a:pt x="412" y="141"/>
                </a:lnTo>
                <a:lnTo>
                  <a:pt x="412" y="141"/>
                </a:lnTo>
                <a:lnTo>
                  <a:pt x="416" y="143"/>
                </a:lnTo>
                <a:lnTo>
                  <a:pt x="416" y="143"/>
                </a:lnTo>
                <a:lnTo>
                  <a:pt x="424" y="148"/>
                </a:lnTo>
                <a:lnTo>
                  <a:pt x="426" y="152"/>
                </a:lnTo>
                <a:lnTo>
                  <a:pt x="426" y="152"/>
                </a:lnTo>
                <a:lnTo>
                  <a:pt x="424" y="160"/>
                </a:lnTo>
                <a:lnTo>
                  <a:pt x="422" y="164"/>
                </a:lnTo>
                <a:lnTo>
                  <a:pt x="418" y="166"/>
                </a:lnTo>
                <a:lnTo>
                  <a:pt x="418" y="166"/>
                </a:lnTo>
                <a:lnTo>
                  <a:pt x="414" y="166"/>
                </a:lnTo>
                <a:lnTo>
                  <a:pt x="414" y="166"/>
                </a:lnTo>
                <a:lnTo>
                  <a:pt x="408" y="166"/>
                </a:lnTo>
                <a:lnTo>
                  <a:pt x="408" y="166"/>
                </a:lnTo>
                <a:lnTo>
                  <a:pt x="408" y="168"/>
                </a:lnTo>
                <a:lnTo>
                  <a:pt x="408" y="168"/>
                </a:lnTo>
                <a:lnTo>
                  <a:pt x="406" y="172"/>
                </a:lnTo>
                <a:lnTo>
                  <a:pt x="406" y="172"/>
                </a:lnTo>
                <a:lnTo>
                  <a:pt x="416" y="174"/>
                </a:lnTo>
                <a:lnTo>
                  <a:pt x="418" y="174"/>
                </a:lnTo>
                <a:lnTo>
                  <a:pt x="418" y="174"/>
                </a:lnTo>
                <a:lnTo>
                  <a:pt x="420" y="174"/>
                </a:lnTo>
                <a:lnTo>
                  <a:pt x="426" y="172"/>
                </a:lnTo>
                <a:lnTo>
                  <a:pt x="426" y="172"/>
                </a:lnTo>
                <a:lnTo>
                  <a:pt x="429" y="172"/>
                </a:lnTo>
                <a:lnTo>
                  <a:pt x="431" y="172"/>
                </a:lnTo>
                <a:lnTo>
                  <a:pt x="433" y="175"/>
                </a:lnTo>
                <a:lnTo>
                  <a:pt x="433" y="175"/>
                </a:lnTo>
                <a:lnTo>
                  <a:pt x="435" y="177"/>
                </a:lnTo>
                <a:lnTo>
                  <a:pt x="435" y="177"/>
                </a:lnTo>
                <a:lnTo>
                  <a:pt x="439" y="181"/>
                </a:lnTo>
                <a:lnTo>
                  <a:pt x="441" y="187"/>
                </a:lnTo>
                <a:lnTo>
                  <a:pt x="441" y="187"/>
                </a:lnTo>
                <a:lnTo>
                  <a:pt x="439" y="193"/>
                </a:lnTo>
                <a:lnTo>
                  <a:pt x="437" y="195"/>
                </a:lnTo>
                <a:lnTo>
                  <a:pt x="433" y="197"/>
                </a:lnTo>
                <a:lnTo>
                  <a:pt x="433" y="197"/>
                </a:lnTo>
                <a:lnTo>
                  <a:pt x="431" y="195"/>
                </a:lnTo>
                <a:lnTo>
                  <a:pt x="427" y="193"/>
                </a:lnTo>
                <a:lnTo>
                  <a:pt x="427" y="193"/>
                </a:lnTo>
                <a:lnTo>
                  <a:pt x="424" y="191"/>
                </a:lnTo>
                <a:lnTo>
                  <a:pt x="424" y="191"/>
                </a:lnTo>
                <a:lnTo>
                  <a:pt x="422" y="193"/>
                </a:lnTo>
                <a:lnTo>
                  <a:pt x="422" y="197"/>
                </a:lnTo>
                <a:lnTo>
                  <a:pt x="422" y="197"/>
                </a:lnTo>
                <a:lnTo>
                  <a:pt x="420" y="201"/>
                </a:lnTo>
                <a:lnTo>
                  <a:pt x="414" y="202"/>
                </a:lnTo>
                <a:lnTo>
                  <a:pt x="414" y="202"/>
                </a:lnTo>
                <a:lnTo>
                  <a:pt x="412" y="204"/>
                </a:lnTo>
                <a:lnTo>
                  <a:pt x="412" y="204"/>
                </a:lnTo>
                <a:lnTo>
                  <a:pt x="422" y="210"/>
                </a:lnTo>
                <a:lnTo>
                  <a:pt x="422" y="210"/>
                </a:lnTo>
                <a:lnTo>
                  <a:pt x="427" y="216"/>
                </a:lnTo>
                <a:lnTo>
                  <a:pt x="427" y="216"/>
                </a:lnTo>
                <a:lnTo>
                  <a:pt x="427" y="218"/>
                </a:lnTo>
                <a:lnTo>
                  <a:pt x="429" y="222"/>
                </a:lnTo>
                <a:lnTo>
                  <a:pt x="427" y="226"/>
                </a:lnTo>
                <a:lnTo>
                  <a:pt x="427" y="226"/>
                </a:lnTo>
                <a:lnTo>
                  <a:pt x="427" y="227"/>
                </a:lnTo>
                <a:lnTo>
                  <a:pt x="427" y="227"/>
                </a:lnTo>
                <a:lnTo>
                  <a:pt x="429" y="227"/>
                </a:lnTo>
                <a:lnTo>
                  <a:pt x="431" y="227"/>
                </a:lnTo>
                <a:lnTo>
                  <a:pt x="431" y="227"/>
                </a:lnTo>
                <a:lnTo>
                  <a:pt x="431" y="227"/>
                </a:lnTo>
                <a:lnTo>
                  <a:pt x="431" y="227"/>
                </a:lnTo>
                <a:lnTo>
                  <a:pt x="437" y="227"/>
                </a:lnTo>
                <a:lnTo>
                  <a:pt x="439" y="229"/>
                </a:lnTo>
                <a:lnTo>
                  <a:pt x="441" y="231"/>
                </a:lnTo>
                <a:lnTo>
                  <a:pt x="441" y="231"/>
                </a:lnTo>
                <a:lnTo>
                  <a:pt x="443" y="233"/>
                </a:lnTo>
                <a:lnTo>
                  <a:pt x="443" y="233"/>
                </a:lnTo>
                <a:lnTo>
                  <a:pt x="447" y="231"/>
                </a:lnTo>
                <a:lnTo>
                  <a:pt x="447" y="231"/>
                </a:lnTo>
                <a:lnTo>
                  <a:pt x="452" y="227"/>
                </a:lnTo>
                <a:lnTo>
                  <a:pt x="458" y="226"/>
                </a:lnTo>
                <a:lnTo>
                  <a:pt x="458" y="226"/>
                </a:lnTo>
                <a:lnTo>
                  <a:pt x="462" y="226"/>
                </a:lnTo>
                <a:lnTo>
                  <a:pt x="462" y="227"/>
                </a:lnTo>
                <a:lnTo>
                  <a:pt x="462" y="227"/>
                </a:lnTo>
                <a:lnTo>
                  <a:pt x="464" y="229"/>
                </a:lnTo>
                <a:lnTo>
                  <a:pt x="466" y="229"/>
                </a:lnTo>
                <a:lnTo>
                  <a:pt x="466" y="229"/>
                </a:lnTo>
                <a:lnTo>
                  <a:pt x="468" y="229"/>
                </a:lnTo>
                <a:lnTo>
                  <a:pt x="470" y="226"/>
                </a:lnTo>
                <a:lnTo>
                  <a:pt x="470" y="226"/>
                </a:lnTo>
                <a:lnTo>
                  <a:pt x="472" y="224"/>
                </a:lnTo>
                <a:lnTo>
                  <a:pt x="476" y="224"/>
                </a:lnTo>
                <a:lnTo>
                  <a:pt x="476" y="224"/>
                </a:lnTo>
                <a:lnTo>
                  <a:pt x="478" y="227"/>
                </a:lnTo>
                <a:lnTo>
                  <a:pt x="479" y="231"/>
                </a:lnTo>
                <a:lnTo>
                  <a:pt x="478" y="235"/>
                </a:lnTo>
                <a:lnTo>
                  <a:pt x="478" y="235"/>
                </a:lnTo>
                <a:lnTo>
                  <a:pt x="476" y="241"/>
                </a:lnTo>
                <a:lnTo>
                  <a:pt x="474" y="245"/>
                </a:lnTo>
                <a:lnTo>
                  <a:pt x="474" y="245"/>
                </a:lnTo>
                <a:lnTo>
                  <a:pt x="470" y="247"/>
                </a:lnTo>
                <a:lnTo>
                  <a:pt x="470" y="247"/>
                </a:lnTo>
                <a:lnTo>
                  <a:pt x="470" y="247"/>
                </a:lnTo>
                <a:lnTo>
                  <a:pt x="470" y="247"/>
                </a:lnTo>
                <a:lnTo>
                  <a:pt x="472" y="249"/>
                </a:lnTo>
                <a:lnTo>
                  <a:pt x="472" y="249"/>
                </a:lnTo>
                <a:lnTo>
                  <a:pt x="476" y="247"/>
                </a:lnTo>
                <a:lnTo>
                  <a:pt x="476" y="247"/>
                </a:lnTo>
                <a:lnTo>
                  <a:pt x="479" y="247"/>
                </a:lnTo>
                <a:lnTo>
                  <a:pt x="479" y="247"/>
                </a:lnTo>
                <a:lnTo>
                  <a:pt x="481" y="245"/>
                </a:lnTo>
                <a:lnTo>
                  <a:pt x="485" y="247"/>
                </a:lnTo>
                <a:lnTo>
                  <a:pt x="485" y="247"/>
                </a:lnTo>
                <a:lnTo>
                  <a:pt x="487" y="249"/>
                </a:lnTo>
                <a:lnTo>
                  <a:pt x="487" y="249"/>
                </a:lnTo>
                <a:lnTo>
                  <a:pt x="489" y="254"/>
                </a:lnTo>
                <a:lnTo>
                  <a:pt x="487" y="258"/>
                </a:lnTo>
                <a:lnTo>
                  <a:pt x="485" y="260"/>
                </a:lnTo>
                <a:lnTo>
                  <a:pt x="485" y="260"/>
                </a:lnTo>
                <a:lnTo>
                  <a:pt x="483" y="260"/>
                </a:lnTo>
                <a:lnTo>
                  <a:pt x="483" y="260"/>
                </a:lnTo>
                <a:lnTo>
                  <a:pt x="487" y="262"/>
                </a:lnTo>
                <a:lnTo>
                  <a:pt x="487" y="262"/>
                </a:lnTo>
                <a:lnTo>
                  <a:pt x="487" y="266"/>
                </a:lnTo>
                <a:lnTo>
                  <a:pt x="487" y="266"/>
                </a:lnTo>
                <a:lnTo>
                  <a:pt x="487" y="268"/>
                </a:lnTo>
                <a:lnTo>
                  <a:pt x="485" y="272"/>
                </a:lnTo>
                <a:lnTo>
                  <a:pt x="485" y="272"/>
                </a:lnTo>
                <a:lnTo>
                  <a:pt x="483" y="274"/>
                </a:lnTo>
                <a:lnTo>
                  <a:pt x="483" y="274"/>
                </a:lnTo>
                <a:lnTo>
                  <a:pt x="481" y="280"/>
                </a:lnTo>
                <a:lnTo>
                  <a:pt x="481" y="283"/>
                </a:lnTo>
                <a:lnTo>
                  <a:pt x="481" y="283"/>
                </a:lnTo>
                <a:lnTo>
                  <a:pt x="483" y="283"/>
                </a:lnTo>
                <a:lnTo>
                  <a:pt x="483" y="283"/>
                </a:lnTo>
                <a:lnTo>
                  <a:pt x="485" y="285"/>
                </a:lnTo>
                <a:lnTo>
                  <a:pt x="485" y="285"/>
                </a:lnTo>
                <a:lnTo>
                  <a:pt x="487" y="281"/>
                </a:lnTo>
                <a:lnTo>
                  <a:pt x="489" y="280"/>
                </a:lnTo>
                <a:lnTo>
                  <a:pt x="491" y="280"/>
                </a:lnTo>
                <a:lnTo>
                  <a:pt x="491" y="280"/>
                </a:lnTo>
                <a:lnTo>
                  <a:pt x="495" y="280"/>
                </a:lnTo>
                <a:lnTo>
                  <a:pt x="495" y="281"/>
                </a:lnTo>
                <a:lnTo>
                  <a:pt x="497" y="285"/>
                </a:lnTo>
                <a:lnTo>
                  <a:pt x="497" y="285"/>
                </a:lnTo>
                <a:lnTo>
                  <a:pt x="499" y="291"/>
                </a:lnTo>
                <a:lnTo>
                  <a:pt x="503" y="293"/>
                </a:lnTo>
                <a:lnTo>
                  <a:pt x="503" y="293"/>
                </a:lnTo>
                <a:lnTo>
                  <a:pt x="504" y="293"/>
                </a:lnTo>
                <a:lnTo>
                  <a:pt x="506" y="295"/>
                </a:lnTo>
                <a:lnTo>
                  <a:pt x="506" y="295"/>
                </a:lnTo>
                <a:lnTo>
                  <a:pt x="506" y="297"/>
                </a:lnTo>
                <a:lnTo>
                  <a:pt x="504" y="299"/>
                </a:lnTo>
                <a:lnTo>
                  <a:pt x="504" y="299"/>
                </a:lnTo>
                <a:lnTo>
                  <a:pt x="503" y="303"/>
                </a:lnTo>
                <a:lnTo>
                  <a:pt x="503" y="303"/>
                </a:lnTo>
                <a:lnTo>
                  <a:pt x="501" y="305"/>
                </a:lnTo>
                <a:lnTo>
                  <a:pt x="501" y="305"/>
                </a:lnTo>
                <a:lnTo>
                  <a:pt x="504" y="307"/>
                </a:lnTo>
                <a:lnTo>
                  <a:pt x="504" y="307"/>
                </a:lnTo>
                <a:lnTo>
                  <a:pt x="508" y="308"/>
                </a:lnTo>
                <a:lnTo>
                  <a:pt x="510" y="312"/>
                </a:lnTo>
                <a:lnTo>
                  <a:pt x="510" y="312"/>
                </a:lnTo>
                <a:lnTo>
                  <a:pt x="510" y="312"/>
                </a:lnTo>
                <a:lnTo>
                  <a:pt x="510" y="312"/>
                </a:lnTo>
                <a:lnTo>
                  <a:pt x="514" y="312"/>
                </a:lnTo>
                <a:lnTo>
                  <a:pt x="516" y="312"/>
                </a:lnTo>
                <a:lnTo>
                  <a:pt x="516" y="312"/>
                </a:lnTo>
                <a:lnTo>
                  <a:pt x="518" y="316"/>
                </a:lnTo>
                <a:lnTo>
                  <a:pt x="518" y="320"/>
                </a:lnTo>
                <a:lnTo>
                  <a:pt x="518" y="320"/>
                </a:lnTo>
                <a:lnTo>
                  <a:pt x="518" y="324"/>
                </a:lnTo>
                <a:lnTo>
                  <a:pt x="514" y="328"/>
                </a:lnTo>
                <a:lnTo>
                  <a:pt x="514" y="328"/>
                </a:lnTo>
                <a:lnTo>
                  <a:pt x="512" y="328"/>
                </a:lnTo>
                <a:lnTo>
                  <a:pt x="508" y="328"/>
                </a:lnTo>
                <a:lnTo>
                  <a:pt x="508" y="328"/>
                </a:lnTo>
                <a:lnTo>
                  <a:pt x="508" y="328"/>
                </a:lnTo>
                <a:lnTo>
                  <a:pt x="514" y="333"/>
                </a:lnTo>
                <a:lnTo>
                  <a:pt x="514" y="333"/>
                </a:lnTo>
                <a:lnTo>
                  <a:pt x="514" y="333"/>
                </a:lnTo>
                <a:lnTo>
                  <a:pt x="518" y="339"/>
                </a:lnTo>
                <a:lnTo>
                  <a:pt x="518" y="339"/>
                </a:lnTo>
                <a:lnTo>
                  <a:pt x="518" y="343"/>
                </a:lnTo>
                <a:lnTo>
                  <a:pt x="518" y="343"/>
                </a:lnTo>
                <a:lnTo>
                  <a:pt x="516" y="343"/>
                </a:lnTo>
                <a:lnTo>
                  <a:pt x="516" y="343"/>
                </a:lnTo>
                <a:lnTo>
                  <a:pt x="514" y="343"/>
                </a:lnTo>
                <a:lnTo>
                  <a:pt x="514" y="343"/>
                </a:lnTo>
                <a:lnTo>
                  <a:pt x="514" y="343"/>
                </a:lnTo>
                <a:lnTo>
                  <a:pt x="512" y="343"/>
                </a:lnTo>
                <a:lnTo>
                  <a:pt x="512" y="343"/>
                </a:lnTo>
                <a:lnTo>
                  <a:pt x="510" y="345"/>
                </a:lnTo>
                <a:lnTo>
                  <a:pt x="510" y="345"/>
                </a:lnTo>
                <a:lnTo>
                  <a:pt x="512" y="345"/>
                </a:lnTo>
                <a:lnTo>
                  <a:pt x="512" y="345"/>
                </a:lnTo>
                <a:lnTo>
                  <a:pt x="514" y="347"/>
                </a:lnTo>
                <a:lnTo>
                  <a:pt x="514" y="347"/>
                </a:lnTo>
                <a:lnTo>
                  <a:pt x="516" y="349"/>
                </a:lnTo>
                <a:lnTo>
                  <a:pt x="516" y="349"/>
                </a:lnTo>
                <a:lnTo>
                  <a:pt x="520" y="353"/>
                </a:lnTo>
                <a:lnTo>
                  <a:pt x="522" y="355"/>
                </a:lnTo>
                <a:lnTo>
                  <a:pt x="522" y="359"/>
                </a:lnTo>
                <a:lnTo>
                  <a:pt x="522" y="359"/>
                </a:lnTo>
                <a:lnTo>
                  <a:pt x="522" y="362"/>
                </a:lnTo>
                <a:lnTo>
                  <a:pt x="522" y="362"/>
                </a:lnTo>
                <a:lnTo>
                  <a:pt x="522" y="366"/>
                </a:lnTo>
                <a:lnTo>
                  <a:pt x="520" y="368"/>
                </a:lnTo>
                <a:lnTo>
                  <a:pt x="520" y="368"/>
                </a:lnTo>
                <a:lnTo>
                  <a:pt x="518" y="368"/>
                </a:lnTo>
                <a:lnTo>
                  <a:pt x="516" y="368"/>
                </a:lnTo>
                <a:lnTo>
                  <a:pt x="516" y="368"/>
                </a:lnTo>
                <a:lnTo>
                  <a:pt x="510" y="368"/>
                </a:lnTo>
                <a:lnTo>
                  <a:pt x="510" y="368"/>
                </a:lnTo>
                <a:lnTo>
                  <a:pt x="510" y="368"/>
                </a:lnTo>
                <a:lnTo>
                  <a:pt x="510" y="368"/>
                </a:lnTo>
                <a:lnTo>
                  <a:pt x="516" y="370"/>
                </a:lnTo>
                <a:lnTo>
                  <a:pt x="516" y="370"/>
                </a:lnTo>
                <a:lnTo>
                  <a:pt x="518" y="372"/>
                </a:lnTo>
                <a:lnTo>
                  <a:pt x="518" y="372"/>
                </a:lnTo>
                <a:lnTo>
                  <a:pt x="520" y="374"/>
                </a:lnTo>
                <a:lnTo>
                  <a:pt x="522" y="378"/>
                </a:lnTo>
                <a:lnTo>
                  <a:pt x="522" y="378"/>
                </a:lnTo>
                <a:lnTo>
                  <a:pt x="522" y="382"/>
                </a:lnTo>
                <a:lnTo>
                  <a:pt x="522" y="382"/>
                </a:lnTo>
                <a:lnTo>
                  <a:pt x="518" y="384"/>
                </a:lnTo>
                <a:lnTo>
                  <a:pt x="514" y="384"/>
                </a:lnTo>
                <a:lnTo>
                  <a:pt x="514" y="384"/>
                </a:lnTo>
                <a:lnTo>
                  <a:pt x="514" y="387"/>
                </a:lnTo>
                <a:lnTo>
                  <a:pt x="516" y="389"/>
                </a:lnTo>
                <a:lnTo>
                  <a:pt x="516" y="389"/>
                </a:lnTo>
                <a:lnTo>
                  <a:pt x="518" y="391"/>
                </a:lnTo>
                <a:lnTo>
                  <a:pt x="520" y="395"/>
                </a:lnTo>
                <a:lnTo>
                  <a:pt x="522" y="403"/>
                </a:lnTo>
                <a:lnTo>
                  <a:pt x="531" y="409"/>
                </a:lnTo>
                <a:lnTo>
                  <a:pt x="531" y="409"/>
                </a:lnTo>
                <a:lnTo>
                  <a:pt x="533" y="411"/>
                </a:lnTo>
                <a:lnTo>
                  <a:pt x="533" y="411"/>
                </a:lnTo>
                <a:lnTo>
                  <a:pt x="531" y="416"/>
                </a:lnTo>
                <a:lnTo>
                  <a:pt x="531" y="420"/>
                </a:lnTo>
                <a:lnTo>
                  <a:pt x="531" y="420"/>
                </a:lnTo>
                <a:lnTo>
                  <a:pt x="535" y="422"/>
                </a:lnTo>
                <a:lnTo>
                  <a:pt x="537" y="426"/>
                </a:lnTo>
                <a:lnTo>
                  <a:pt x="537" y="426"/>
                </a:lnTo>
                <a:lnTo>
                  <a:pt x="541" y="430"/>
                </a:lnTo>
                <a:lnTo>
                  <a:pt x="541" y="430"/>
                </a:lnTo>
                <a:lnTo>
                  <a:pt x="543" y="430"/>
                </a:lnTo>
                <a:lnTo>
                  <a:pt x="543" y="430"/>
                </a:lnTo>
                <a:lnTo>
                  <a:pt x="547" y="430"/>
                </a:lnTo>
                <a:lnTo>
                  <a:pt x="551" y="434"/>
                </a:lnTo>
                <a:lnTo>
                  <a:pt x="551" y="434"/>
                </a:lnTo>
                <a:lnTo>
                  <a:pt x="553" y="441"/>
                </a:lnTo>
                <a:lnTo>
                  <a:pt x="553" y="441"/>
                </a:lnTo>
                <a:lnTo>
                  <a:pt x="555" y="445"/>
                </a:lnTo>
                <a:lnTo>
                  <a:pt x="555" y="449"/>
                </a:lnTo>
                <a:lnTo>
                  <a:pt x="555" y="449"/>
                </a:lnTo>
                <a:lnTo>
                  <a:pt x="556" y="441"/>
                </a:lnTo>
                <a:lnTo>
                  <a:pt x="556" y="436"/>
                </a:lnTo>
                <a:lnTo>
                  <a:pt x="556" y="436"/>
                </a:lnTo>
                <a:lnTo>
                  <a:pt x="553" y="428"/>
                </a:lnTo>
                <a:lnTo>
                  <a:pt x="553" y="428"/>
                </a:lnTo>
                <a:lnTo>
                  <a:pt x="549" y="418"/>
                </a:lnTo>
                <a:lnTo>
                  <a:pt x="549" y="418"/>
                </a:lnTo>
                <a:lnTo>
                  <a:pt x="549" y="414"/>
                </a:lnTo>
                <a:lnTo>
                  <a:pt x="549" y="411"/>
                </a:lnTo>
                <a:lnTo>
                  <a:pt x="549" y="411"/>
                </a:lnTo>
                <a:lnTo>
                  <a:pt x="549" y="407"/>
                </a:lnTo>
                <a:lnTo>
                  <a:pt x="549" y="405"/>
                </a:lnTo>
                <a:lnTo>
                  <a:pt x="549" y="405"/>
                </a:lnTo>
                <a:lnTo>
                  <a:pt x="543" y="397"/>
                </a:lnTo>
                <a:lnTo>
                  <a:pt x="539" y="393"/>
                </a:lnTo>
                <a:lnTo>
                  <a:pt x="539" y="389"/>
                </a:lnTo>
                <a:lnTo>
                  <a:pt x="539" y="389"/>
                </a:lnTo>
                <a:lnTo>
                  <a:pt x="541" y="387"/>
                </a:lnTo>
                <a:lnTo>
                  <a:pt x="543" y="386"/>
                </a:lnTo>
                <a:lnTo>
                  <a:pt x="543" y="386"/>
                </a:lnTo>
                <a:lnTo>
                  <a:pt x="547" y="384"/>
                </a:lnTo>
                <a:lnTo>
                  <a:pt x="551" y="380"/>
                </a:lnTo>
                <a:lnTo>
                  <a:pt x="551" y="380"/>
                </a:lnTo>
                <a:lnTo>
                  <a:pt x="551" y="376"/>
                </a:lnTo>
                <a:lnTo>
                  <a:pt x="551" y="374"/>
                </a:lnTo>
                <a:lnTo>
                  <a:pt x="551" y="374"/>
                </a:lnTo>
                <a:lnTo>
                  <a:pt x="547" y="366"/>
                </a:lnTo>
                <a:lnTo>
                  <a:pt x="545" y="357"/>
                </a:lnTo>
                <a:lnTo>
                  <a:pt x="545" y="357"/>
                </a:lnTo>
                <a:lnTo>
                  <a:pt x="545" y="353"/>
                </a:lnTo>
                <a:lnTo>
                  <a:pt x="547" y="351"/>
                </a:lnTo>
                <a:lnTo>
                  <a:pt x="551" y="347"/>
                </a:lnTo>
                <a:lnTo>
                  <a:pt x="551" y="347"/>
                </a:lnTo>
                <a:lnTo>
                  <a:pt x="555" y="345"/>
                </a:lnTo>
                <a:lnTo>
                  <a:pt x="556" y="341"/>
                </a:lnTo>
                <a:lnTo>
                  <a:pt x="556" y="341"/>
                </a:lnTo>
                <a:lnTo>
                  <a:pt x="558" y="333"/>
                </a:lnTo>
                <a:lnTo>
                  <a:pt x="556" y="328"/>
                </a:lnTo>
                <a:lnTo>
                  <a:pt x="556" y="324"/>
                </a:lnTo>
                <a:lnTo>
                  <a:pt x="556" y="324"/>
                </a:lnTo>
                <a:lnTo>
                  <a:pt x="555" y="316"/>
                </a:lnTo>
                <a:lnTo>
                  <a:pt x="553" y="312"/>
                </a:lnTo>
                <a:lnTo>
                  <a:pt x="553" y="312"/>
                </a:lnTo>
                <a:lnTo>
                  <a:pt x="549" y="303"/>
                </a:lnTo>
                <a:lnTo>
                  <a:pt x="549" y="303"/>
                </a:lnTo>
                <a:lnTo>
                  <a:pt x="545" y="295"/>
                </a:lnTo>
                <a:lnTo>
                  <a:pt x="543" y="291"/>
                </a:lnTo>
                <a:lnTo>
                  <a:pt x="543" y="291"/>
                </a:lnTo>
                <a:lnTo>
                  <a:pt x="539" y="285"/>
                </a:lnTo>
                <a:lnTo>
                  <a:pt x="539" y="283"/>
                </a:lnTo>
                <a:lnTo>
                  <a:pt x="541" y="280"/>
                </a:lnTo>
                <a:lnTo>
                  <a:pt x="541" y="280"/>
                </a:lnTo>
                <a:lnTo>
                  <a:pt x="545" y="276"/>
                </a:lnTo>
                <a:lnTo>
                  <a:pt x="545" y="270"/>
                </a:lnTo>
                <a:lnTo>
                  <a:pt x="545" y="270"/>
                </a:lnTo>
                <a:lnTo>
                  <a:pt x="547" y="266"/>
                </a:lnTo>
                <a:lnTo>
                  <a:pt x="547" y="266"/>
                </a:lnTo>
                <a:lnTo>
                  <a:pt x="547" y="254"/>
                </a:lnTo>
                <a:lnTo>
                  <a:pt x="547" y="249"/>
                </a:lnTo>
                <a:lnTo>
                  <a:pt x="547" y="249"/>
                </a:lnTo>
                <a:lnTo>
                  <a:pt x="549" y="245"/>
                </a:lnTo>
                <a:lnTo>
                  <a:pt x="549" y="245"/>
                </a:lnTo>
                <a:lnTo>
                  <a:pt x="551" y="243"/>
                </a:lnTo>
                <a:lnTo>
                  <a:pt x="551" y="239"/>
                </a:lnTo>
                <a:lnTo>
                  <a:pt x="551" y="239"/>
                </a:lnTo>
                <a:lnTo>
                  <a:pt x="549" y="235"/>
                </a:lnTo>
                <a:lnTo>
                  <a:pt x="549" y="235"/>
                </a:lnTo>
                <a:lnTo>
                  <a:pt x="549" y="229"/>
                </a:lnTo>
                <a:lnTo>
                  <a:pt x="549" y="226"/>
                </a:lnTo>
                <a:lnTo>
                  <a:pt x="551" y="224"/>
                </a:lnTo>
                <a:lnTo>
                  <a:pt x="551" y="224"/>
                </a:lnTo>
                <a:lnTo>
                  <a:pt x="558" y="220"/>
                </a:lnTo>
                <a:lnTo>
                  <a:pt x="558" y="220"/>
                </a:lnTo>
                <a:lnTo>
                  <a:pt x="564" y="218"/>
                </a:lnTo>
                <a:lnTo>
                  <a:pt x="564" y="218"/>
                </a:lnTo>
                <a:lnTo>
                  <a:pt x="566" y="212"/>
                </a:lnTo>
                <a:lnTo>
                  <a:pt x="566" y="212"/>
                </a:lnTo>
                <a:lnTo>
                  <a:pt x="564" y="210"/>
                </a:lnTo>
                <a:lnTo>
                  <a:pt x="564" y="210"/>
                </a:lnTo>
                <a:lnTo>
                  <a:pt x="562" y="208"/>
                </a:lnTo>
                <a:lnTo>
                  <a:pt x="562" y="208"/>
                </a:lnTo>
                <a:lnTo>
                  <a:pt x="562" y="206"/>
                </a:lnTo>
                <a:lnTo>
                  <a:pt x="564" y="202"/>
                </a:lnTo>
                <a:lnTo>
                  <a:pt x="564" y="202"/>
                </a:lnTo>
                <a:lnTo>
                  <a:pt x="564" y="201"/>
                </a:lnTo>
                <a:lnTo>
                  <a:pt x="564" y="201"/>
                </a:lnTo>
                <a:lnTo>
                  <a:pt x="562" y="199"/>
                </a:lnTo>
                <a:lnTo>
                  <a:pt x="562" y="199"/>
                </a:lnTo>
                <a:lnTo>
                  <a:pt x="558" y="197"/>
                </a:lnTo>
                <a:lnTo>
                  <a:pt x="556" y="193"/>
                </a:lnTo>
                <a:lnTo>
                  <a:pt x="556" y="193"/>
                </a:lnTo>
                <a:close/>
              </a:path>
            </a:pathLst>
          </a:custGeom>
          <a:solidFill>
            <a:srgbClr val="0F3738"/>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76" name="Freeform 121">
            <a:extLst>
              <a:ext uri="{FF2B5EF4-FFF2-40B4-BE49-F238E27FC236}">
                <a16:creationId xmlns:a16="http://schemas.microsoft.com/office/drawing/2014/main" id="{692D2DA5-93AD-B3B7-32CE-A0517F9648FD}"/>
              </a:ext>
            </a:extLst>
          </p:cNvPr>
          <p:cNvSpPr>
            <a:spLocks/>
          </p:cNvSpPr>
          <p:nvPr/>
        </p:nvSpPr>
        <p:spPr bwMode="auto">
          <a:xfrm>
            <a:off x="11357640" y="2917012"/>
            <a:ext cx="168145" cy="148310"/>
          </a:xfrm>
          <a:custGeom>
            <a:avLst/>
            <a:gdLst>
              <a:gd name="T0" fmla="*/ 0 w 214"/>
              <a:gd name="T1" fmla="*/ 54 h 185"/>
              <a:gd name="T2" fmla="*/ 2 w 214"/>
              <a:gd name="T3" fmla="*/ 58 h 185"/>
              <a:gd name="T4" fmla="*/ 6 w 214"/>
              <a:gd name="T5" fmla="*/ 77 h 185"/>
              <a:gd name="T6" fmla="*/ 12 w 214"/>
              <a:gd name="T7" fmla="*/ 96 h 185"/>
              <a:gd name="T8" fmla="*/ 12 w 214"/>
              <a:gd name="T9" fmla="*/ 104 h 185"/>
              <a:gd name="T10" fmla="*/ 12 w 214"/>
              <a:gd name="T11" fmla="*/ 118 h 185"/>
              <a:gd name="T12" fmla="*/ 15 w 214"/>
              <a:gd name="T13" fmla="*/ 133 h 185"/>
              <a:gd name="T14" fmla="*/ 21 w 214"/>
              <a:gd name="T15" fmla="*/ 150 h 185"/>
              <a:gd name="T16" fmla="*/ 23 w 214"/>
              <a:gd name="T17" fmla="*/ 158 h 185"/>
              <a:gd name="T18" fmla="*/ 27 w 214"/>
              <a:gd name="T19" fmla="*/ 160 h 185"/>
              <a:gd name="T20" fmla="*/ 31 w 214"/>
              <a:gd name="T21" fmla="*/ 168 h 185"/>
              <a:gd name="T22" fmla="*/ 29 w 214"/>
              <a:gd name="T23" fmla="*/ 173 h 185"/>
              <a:gd name="T24" fmla="*/ 29 w 214"/>
              <a:gd name="T25" fmla="*/ 177 h 185"/>
              <a:gd name="T26" fmla="*/ 31 w 214"/>
              <a:gd name="T27" fmla="*/ 179 h 185"/>
              <a:gd name="T28" fmla="*/ 39 w 214"/>
              <a:gd name="T29" fmla="*/ 185 h 185"/>
              <a:gd name="T30" fmla="*/ 52 w 214"/>
              <a:gd name="T31" fmla="*/ 173 h 185"/>
              <a:gd name="T32" fmla="*/ 60 w 214"/>
              <a:gd name="T33" fmla="*/ 166 h 185"/>
              <a:gd name="T34" fmla="*/ 66 w 214"/>
              <a:gd name="T35" fmla="*/ 160 h 185"/>
              <a:gd name="T36" fmla="*/ 79 w 214"/>
              <a:gd name="T37" fmla="*/ 154 h 185"/>
              <a:gd name="T38" fmla="*/ 85 w 214"/>
              <a:gd name="T39" fmla="*/ 152 h 185"/>
              <a:gd name="T40" fmla="*/ 87 w 214"/>
              <a:gd name="T41" fmla="*/ 148 h 185"/>
              <a:gd name="T42" fmla="*/ 91 w 214"/>
              <a:gd name="T43" fmla="*/ 145 h 185"/>
              <a:gd name="T44" fmla="*/ 94 w 214"/>
              <a:gd name="T45" fmla="*/ 139 h 185"/>
              <a:gd name="T46" fmla="*/ 100 w 214"/>
              <a:gd name="T47" fmla="*/ 139 h 185"/>
              <a:gd name="T48" fmla="*/ 108 w 214"/>
              <a:gd name="T49" fmla="*/ 141 h 185"/>
              <a:gd name="T50" fmla="*/ 118 w 214"/>
              <a:gd name="T51" fmla="*/ 143 h 185"/>
              <a:gd name="T52" fmla="*/ 123 w 214"/>
              <a:gd name="T53" fmla="*/ 141 h 185"/>
              <a:gd name="T54" fmla="*/ 137 w 214"/>
              <a:gd name="T55" fmla="*/ 131 h 185"/>
              <a:gd name="T56" fmla="*/ 143 w 214"/>
              <a:gd name="T57" fmla="*/ 125 h 185"/>
              <a:gd name="T58" fmla="*/ 158 w 214"/>
              <a:gd name="T59" fmla="*/ 121 h 185"/>
              <a:gd name="T60" fmla="*/ 160 w 214"/>
              <a:gd name="T61" fmla="*/ 121 h 185"/>
              <a:gd name="T62" fmla="*/ 164 w 214"/>
              <a:gd name="T63" fmla="*/ 118 h 185"/>
              <a:gd name="T64" fmla="*/ 175 w 214"/>
              <a:gd name="T65" fmla="*/ 106 h 185"/>
              <a:gd name="T66" fmla="*/ 177 w 214"/>
              <a:gd name="T67" fmla="*/ 104 h 185"/>
              <a:gd name="T68" fmla="*/ 179 w 214"/>
              <a:gd name="T69" fmla="*/ 100 h 185"/>
              <a:gd name="T70" fmla="*/ 183 w 214"/>
              <a:gd name="T71" fmla="*/ 98 h 185"/>
              <a:gd name="T72" fmla="*/ 187 w 214"/>
              <a:gd name="T73" fmla="*/ 96 h 185"/>
              <a:gd name="T74" fmla="*/ 189 w 214"/>
              <a:gd name="T75" fmla="*/ 102 h 185"/>
              <a:gd name="T76" fmla="*/ 189 w 214"/>
              <a:gd name="T77" fmla="*/ 102 h 185"/>
              <a:gd name="T78" fmla="*/ 193 w 214"/>
              <a:gd name="T79" fmla="*/ 104 h 185"/>
              <a:gd name="T80" fmla="*/ 198 w 214"/>
              <a:gd name="T81" fmla="*/ 104 h 185"/>
              <a:gd name="T82" fmla="*/ 202 w 214"/>
              <a:gd name="T83" fmla="*/ 104 h 185"/>
              <a:gd name="T84" fmla="*/ 212 w 214"/>
              <a:gd name="T85" fmla="*/ 104 h 185"/>
              <a:gd name="T86" fmla="*/ 185 w 214"/>
              <a:gd name="T87"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185">
                <a:moveTo>
                  <a:pt x="0" y="54"/>
                </a:moveTo>
                <a:lnTo>
                  <a:pt x="0" y="54"/>
                </a:lnTo>
                <a:lnTo>
                  <a:pt x="2" y="58"/>
                </a:lnTo>
                <a:lnTo>
                  <a:pt x="2" y="58"/>
                </a:lnTo>
                <a:lnTo>
                  <a:pt x="6" y="77"/>
                </a:lnTo>
                <a:lnTo>
                  <a:pt x="6" y="77"/>
                </a:lnTo>
                <a:lnTo>
                  <a:pt x="10" y="87"/>
                </a:lnTo>
                <a:lnTo>
                  <a:pt x="12" y="96"/>
                </a:lnTo>
                <a:lnTo>
                  <a:pt x="12" y="96"/>
                </a:lnTo>
                <a:lnTo>
                  <a:pt x="12" y="104"/>
                </a:lnTo>
                <a:lnTo>
                  <a:pt x="12" y="104"/>
                </a:lnTo>
                <a:lnTo>
                  <a:pt x="12" y="118"/>
                </a:lnTo>
                <a:lnTo>
                  <a:pt x="15" y="133"/>
                </a:lnTo>
                <a:lnTo>
                  <a:pt x="15" y="133"/>
                </a:lnTo>
                <a:lnTo>
                  <a:pt x="21" y="150"/>
                </a:lnTo>
                <a:lnTo>
                  <a:pt x="21" y="150"/>
                </a:lnTo>
                <a:lnTo>
                  <a:pt x="23" y="158"/>
                </a:lnTo>
                <a:lnTo>
                  <a:pt x="23" y="158"/>
                </a:lnTo>
                <a:lnTo>
                  <a:pt x="27" y="160"/>
                </a:lnTo>
                <a:lnTo>
                  <a:pt x="27" y="160"/>
                </a:lnTo>
                <a:lnTo>
                  <a:pt x="29" y="162"/>
                </a:lnTo>
                <a:lnTo>
                  <a:pt x="31" y="168"/>
                </a:lnTo>
                <a:lnTo>
                  <a:pt x="31" y="168"/>
                </a:lnTo>
                <a:lnTo>
                  <a:pt x="29" y="173"/>
                </a:lnTo>
                <a:lnTo>
                  <a:pt x="29" y="173"/>
                </a:lnTo>
                <a:lnTo>
                  <a:pt x="29" y="177"/>
                </a:lnTo>
                <a:lnTo>
                  <a:pt x="31" y="179"/>
                </a:lnTo>
                <a:lnTo>
                  <a:pt x="31" y="179"/>
                </a:lnTo>
                <a:lnTo>
                  <a:pt x="39" y="185"/>
                </a:lnTo>
                <a:lnTo>
                  <a:pt x="39" y="185"/>
                </a:lnTo>
                <a:lnTo>
                  <a:pt x="50" y="173"/>
                </a:lnTo>
                <a:lnTo>
                  <a:pt x="52" y="173"/>
                </a:lnTo>
                <a:lnTo>
                  <a:pt x="52" y="173"/>
                </a:lnTo>
                <a:lnTo>
                  <a:pt x="60" y="166"/>
                </a:lnTo>
                <a:lnTo>
                  <a:pt x="66" y="160"/>
                </a:lnTo>
                <a:lnTo>
                  <a:pt x="66" y="160"/>
                </a:lnTo>
                <a:lnTo>
                  <a:pt x="71" y="156"/>
                </a:lnTo>
                <a:lnTo>
                  <a:pt x="79" y="154"/>
                </a:lnTo>
                <a:lnTo>
                  <a:pt x="79" y="154"/>
                </a:lnTo>
                <a:lnTo>
                  <a:pt x="85" y="152"/>
                </a:lnTo>
                <a:lnTo>
                  <a:pt x="85" y="152"/>
                </a:lnTo>
                <a:lnTo>
                  <a:pt x="87" y="148"/>
                </a:lnTo>
                <a:lnTo>
                  <a:pt x="91" y="145"/>
                </a:lnTo>
                <a:lnTo>
                  <a:pt x="91" y="145"/>
                </a:lnTo>
                <a:lnTo>
                  <a:pt x="92" y="141"/>
                </a:lnTo>
                <a:lnTo>
                  <a:pt x="94" y="139"/>
                </a:lnTo>
                <a:lnTo>
                  <a:pt x="94" y="139"/>
                </a:lnTo>
                <a:lnTo>
                  <a:pt x="100" y="139"/>
                </a:lnTo>
                <a:lnTo>
                  <a:pt x="108" y="141"/>
                </a:lnTo>
                <a:lnTo>
                  <a:pt x="108" y="141"/>
                </a:lnTo>
                <a:lnTo>
                  <a:pt x="118" y="143"/>
                </a:lnTo>
                <a:lnTo>
                  <a:pt x="118" y="143"/>
                </a:lnTo>
                <a:lnTo>
                  <a:pt x="119" y="143"/>
                </a:lnTo>
                <a:lnTo>
                  <a:pt x="123" y="141"/>
                </a:lnTo>
                <a:lnTo>
                  <a:pt x="135" y="131"/>
                </a:lnTo>
                <a:lnTo>
                  <a:pt x="137" y="131"/>
                </a:lnTo>
                <a:lnTo>
                  <a:pt x="137" y="131"/>
                </a:lnTo>
                <a:lnTo>
                  <a:pt x="143" y="125"/>
                </a:lnTo>
                <a:lnTo>
                  <a:pt x="150" y="121"/>
                </a:lnTo>
                <a:lnTo>
                  <a:pt x="158" y="121"/>
                </a:lnTo>
                <a:lnTo>
                  <a:pt x="158" y="121"/>
                </a:lnTo>
                <a:lnTo>
                  <a:pt x="160" y="121"/>
                </a:lnTo>
                <a:lnTo>
                  <a:pt x="160" y="121"/>
                </a:lnTo>
                <a:lnTo>
                  <a:pt x="164" y="118"/>
                </a:lnTo>
                <a:lnTo>
                  <a:pt x="175" y="106"/>
                </a:lnTo>
                <a:lnTo>
                  <a:pt x="175" y="106"/>
                </a:lnTo>
                <a:lnTo>
                  <a:pt x="175" y="106"/>
                </a:lnTo>
                <a:lnTo>
                  <a:pt x="177" y="104"/>
                </a:lnTo>
                <a:lnTo>
                  <a:pt x="177" y="104"/>
                </a:lnTo>
                <a:lnTo>
                  <a:pt x="179" y="100"/>
                </a:lnTo>
                <a:lnTo>
                  <a:pt x="183" y="98"/>
                </a:lnTo>
                <a:lnTo>
                  <a:pt x="183" y="98"/>
                </a:lnTo>
                <a:lnTo>
                  <a:pt x="187" y="96"/>
                </a:lnTo>
                <a:lnTo>
                  <a:pt x="187" y="96"/>
                </a:lnTo>
                <a:lnTo>
                  <a:pt x="189" y="98"/>
                </a:lnTo>
                <a:lnTo>
                  <a:pt x="189" y="102"/>
                </a:lnTo>
                <a:lnTo>
                  <a:pt x="189" y="102"/>
                </a:lnTo>
                <a:lnTo>
                  <a:pt x="189" y="102"/>
                </a:lnTo>
                <a:lnTo>
                  <a:pt x="189" y="102"/>
                </a:lnTo>
                <a:lnTo>
                  <a:pt x="193" y="104"/>
                </a:lnTo>
                <a:lnTo>
                  <a:pt x="198" y="104"/>
                </a:lnTo>
                <a:lnTo>
                  <a:pt x="198" y="104"/>
                </a:lnTo>
                <a:lnTo>
                  <a:pt x="202" y="104"/>
                </a:lnTo>
                <a:lnTo>
                  <a:pt x="202" y="104"/>
                </a:lnTo>
                <a:lnTo>
                  <a:pt x="212" y="104"/>
                </a:lnTo>
                <a:lnTo>
                  <a:pt x="212" y="104"/>
                </a:lnTo>
                <a:lnTo>
                  <a:pt x="214" y="104"/>
                </a:lnTo>
                <a:lnTo>
                  <a:pt x="185" y="0"/>
                </a:lnTo>
                <a:lnTo>
                  <a:pt x="0" y="54"/>
                </a:lnTo>
                <a:close/>
              </a:path>
            </a:pathLst>
          </a:custGeom>
          <a:solidFill>
            <a:srgbClr val="03798A"/>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77" name="Freeform 122">
            <a:extLst>
              <a:ext uri="{FF2B5EF4-FFF2-40B4-BE49-F238E27FC236}">
                <a16:creationId xmlns:a16="http://schemas.microsoft.com/office/drawing/2014/main" id="{F872D022-812F-3321-12B8-D1A64E2D1CE0}"/>
              </a:ext>
            </a:extLst>
          </p:cNvPr>
          <p:cNvSpPr>
            <a:spLocks/>
          </p:cNvSpPr>
          <p:nvPr/>
        </p:nvSpPr>
        <p:spPr bwMode="auto">
          <a:xfrm>
            <a:off x="10546778" y="3389347"/>
            <a:ext cx="743289" cy="430421"/>
          </a:xfrm>
          <a:custGeom>
            <a:avLst/>
            <a:gdLst>
              <a:gd name="T0" fmla="*/ 709 w 945"/>
              <a:gd name="T1" fmla="*/ 46 h 534"/>
              <a:gd name="T2" fmla="*/ 666 w 945"/>
              <a:gd name="T3" fmla="*/ 25 h 534"/>
              <a:gd name="T4" fmla="*/ 653 w 945"/>
              <a:gd name="T5" fmla="*/ 8 h 534"/>
              <a:gd name="T6" fmla="*/ 626 w 945"/>
              <a:gd name="T7" fmla="*/ 17 h 534"/>
              <a:gd name="T8" fmla="*/ 591 w 945"/>
              <a:gd name="T9" fmla="*/ 15 h 534"/>
              <a:gd name="T10" fmla="*/ 553 w 945"/>
              <a:gd name="T11" fmla="*/ 4 h 534"/>
              <a:gd name="T12" fmla="*/ 539 w 945"/>
              <a:gd name="T13" fmla="*/ 71 h 534"/>
              <a:gd name="T14" fmla="*/ 518 w 945"/>
              <a:gd name="T15" fmla="*/ 104 h 534"/>
              <a:gd name="T16" fmla="*/ 499 w 945"/>
              <a:gd name="T17" fmla="*/ 112 h 534"/>
              <a:gd name="T18" fmla="*/ 462 w 945"/>
              <a:gd name="T19" fmla="*/ 158 h 534"/>
              <a:gd name="T20" fmla="*/ 439 w 945"/>
              <a:gd name="T21" fmla="*/ 164 h 534"/>
              <a:gd name="T22" fmla="*/ 422 w 945"/>
              <a:gd name="T23" fmla="*/ 177 h 534"/>
              <a:gd name="T24" fmla="*/ 412 w 945"/>
              <a:gd name="T25" fmla="*/ 219 h 534"/>
              <a:gd name="T26" fmla="*/ 395 w 945"/>
              <a:gd name="T27" fmla="*/ 268 h 534"/>
              <a:gd name="T28" fmla="*/ 370 w 945"/>
              <a:gd name="T29" fmla="*/ 312 h 534"/>
              <a:gd name="T30" fmla="*/ 345 w 945"/>
              <a:gd name="T31" fmla="*/ 364 h 534"/>
              <a:gd name="T32" fmla="*/ 294 w 945"/>
              <a:gd name="T33" fmla="*/ 387 h 534"/>
              <a:gd name="T34" fmla="*/ 264 w 945"/>
              <a:gd name="T35" fmla="*/ 408 h 534"/>
              <a:gd name="T36" fmla="*/ 225 w 945"/>
              <a:gd name="T37" fmla="*/ 410 h 534"/>
              <a:gd name="T38" fmla="*/ 190 w 945"/>
              <a:gd name="T39" fmla="*/ 416 h 534"/>
              <a:gd name="T40" fmla="*/ 158 w 945"/>
              <a:gd name="T41" fmla="*/ 379 h 534"/>
              <a:gd name="T42" fmla="*/ 83 w 945"/>
              <a:gd name="T43" fmla="*/ 437 h 534"/>
              <a:gd name="T44" fmla="*/ 50 w 945"/>
              <a:gd name="T45" fmla="*/ 491 h 534"/>
              <a:gd name="T46" fmla="*/ 0 w 945"/>
              <a:gd name="T47" fmla="*/ 534 h 534"/>
              <a:gd name="T48" fmla="*/ 928 w 945"/>
              <a:gd name="T49" fmla="*/ 360 h 534"/>
              <a:gd name="T50" fmla="*/ 913 w 945"/>
              <a:gd name="T51" fmla="*/ 337 h 534"/>
              <a:gd name="T52" fmla="*/ 897 w 945"/>
              <a:gd name="T53" fmla="*/ 337 h 534"/>
              <a:gd name="T54" fmla="*/ 890 w 945"/>
              <a:gd name="T55" fmla="*/ 349 h 534"/>
              <a:gd name="T56" fmla="*/ 870 w 945"/>
              <a:gd name="T57" fmla="*/ 347 h 534"/>
              <a:gd name="T58" fmla="*/ 851 w 945"/>
              <a:gd name="T59" fmla="*/ 354 h 534"/>
              <a:gd name="T60" fmla="*/ 832 w 945"/>
              <a:gd name="T61" fmla="*/ 331 h 534"/>
              <a:gd name="T62" fmla="*/ 812 w 945"/>
              <a:gd name="T63" fmla="*/ 312 h 534"/>
              <a:gd name="T64" fmla="*/ 787 w 945"/>
              <a:gd name="T65" fmla="*/ 316 h 534"/>
              <a:gd name="T66" fmla="*/ 761 w 945"/>
              <a:gd name="T67" fmla="*/ 312 h 534"/>
              <a:gd name="T68" fmla="*/ 751 w 945"/>
              <a:gd name="T69" fmla="*/ 291 h 534"/>
              <a:gd name="T70" fmla="*/ 789 w 945"/>
              <a:gd name="T71" fmla="*/ 295 h 534"/>
              <a:gd name="T72" fmla="*/ 841 w 945"/>
              <a:gd name="T73" fmla="*/ 314 h 534"/>
              <a:gd name="T74" fmla="*/ 870 w 945"/>
              <a:gd name="T75" fmla="*/ 327 h 534"/>
              <a:gd name="T76" fmla="*/ 866 w 945"/>
              <a:gd name="T77" fmla="*/ 306 h 534"/>
              <a:gd name="T78" fmla="*/ 822 w 945"/>
              <a:gd name="T79" fmla="*/ 285 h 534"/>
              <a:gd name="T80" fmla="*/ 795 w 945"/>
              <a:gd name="T81" fmla="*/ 266 h 534"/>
              <a:gd name="T82" fmla="*/ 832 w 945"/>
              <a:gd name="T83" fmla="*/ 277 h 534"/>
              <a:gd name="T84" fmla="*/ 847 w 945"/>
              <a:gd name="T85" fmla="*/ 277 h 534"/>
              <a:gd name="T86" fmla="*/ 845 w 945"/>
              <a:gd name="T87" fmla="*/ 256 h 534"/>
              <a:gd name="T88" fmla="*/ 866 w 945"/>
              <a:gd name="T89" fmla="*/ 268 h 534"/>
              <a:gd name="T90" fmla="*/ 874 w 945"/>
              <a:gd name="T91" fmla="*/ 266 h 534"/>
              <a:gd name="T92" fmla="*/ 853 w 945"/>
              <a:gd name="T93" fmla="*/ 241 h 534"/>
              <a:gd name="T94" fmla="*/ 811 w 945"/>
              <a:gd name="T95" fmla="*/ 225 h 534"/>
              <a:gd name="T96" fmla="*/ 780 w 945"/>
              <a:gd name="T97" fmla="*/ 208 h 534"/>
              <a:gd name="T98" fmla="*/ 762 w 945"/>
              <a:gd name="T99" fmla="*/ 181 h 534"/>
              <a:gd name="T100" fmla="*/ 814 w 945"/>
              <a:gd name="T101" fmla="*/ 206 h 534"/>
              <a:gd name="T102" fmla="*/ 855 w 945"/>
              <a:gd name="T103" fmla="*/ 221 h 534"/>
              <a:gd name="T104" fmla="*/ 847 w 945"/>
              <a:gd name="T105" fmla="*/ 204 h 534"/>
              <a:gd name="T106" fmla="*/ 836 w 945"/>
              <a:gd name="T107" fmla="*/ 179 h 534"/>
              <a:gd name="T108" fmla="*/ 801 w 945"/>
              <a:gd name="T109" fmla="*/ 171 h 534"/>
              <a:gd name="T110" fmla="*/ 782 w 945"/>
              <a:gd name="T111" fmla="*/ 164 h 534"/>
              <a:gd name="T112" fmla="*/ 749 w 945"/>
              <a:gd name="T113" fmla="*/ 162 h 534"/>
              <a:gd name="T114" fmla="*/ 734 w 945"/>
              <a:gd name="T115" fmla="*/ 140 h 534"/>
              <a:gd name="T116" fmla="*/ 697 w 945"/>
              <a:gd name="T117" fmla="*/ 140 h 534"/>
              <a:gd name="T118" fmla="*/ 697 w 945"/>
              <a:gd name="T119" fmla="*/ 108 h 534"/>
              <a:gd name="T120" fmla="*/ 716 w 945"/>
              <a:gd name="T121" fmla="*/ 8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5" h="534">
                <a:moveTo>
                  <a:pt x="724" y="71"/>
                </a:moveTo>
                <a:lnTo>
                  <a:pt x="724" y="71"/>
                </a:lnTo>
                <a:lnTo>
                  <a:pt x="726" y="69"/>
                </a:lnTo>
                <a:lnTo>
                  <a:pt x="730" y="63"/>
                </a:lnTo>
                <a:lnTo>
                  <a:pt x="730" y="63"/>
                </a:lnTo>
                <a:lnTo>
                  <a:pt x="728" y="60"/>
                </a:lnTo>
                <a:lnTo>
                  <a:pt x="726" y="56"/>
                </a:lnTo>
                <a:lnTo>
                  <a:pt x="716" y="50"/>
                </a:lnTo>
                <a:lnTo>
                  <a:pt x="716" y="50"/>
                </a:lnTo>
                <a:lnTo>
                  <a:pt x="709" y="46"/>
                </a:lnTo>
                <a:lnTo>
                  <a:pt x="709" y="46"/>
                </a:lnTo>
                <a:lnTo>
                  <a:pt x="701" y="38"/>
                </a:lnTo>
                <a:lnTo>
                  <a:pt x="697" y="36"/>
                </a:lnTo>
                <a:lnTo>
                  <a:pt x="695" y="34"/>
                </a:lnTo>
                <a:lnTo>
                  <a:pt x="695" y="34"/>
                </a:lnTo>
                <a:lnTo>
                  <a:pt x="685" y="36"/>
                </a:lnTo>
                <a:lnTo>
                  <a:pt x="672" y="34"/>
                </a:lnTo>
                <a:lnTo>
                  <a:pt x="672" y="34"/>
                </a:lnTo>
                <a:lnTo>
                  <a:pt x="668" y="33"/>
                </a:lnTo>
                <a:lnTo>
                  <a:pt x="666" y="31"/>
                </a:lnTo>
                <a:lnTo>
                  <a:pt x="666" y="31"/>
                </a:lnTo>
                <a:lnTo>
                  <a:pt x="666" y="25"/>
                </a:lnTo>
                <a:lnTo>
                  <a:pt x="668" y="19"/>
                </a:lnTo>
                <a:lnTo>
                  <a:pt x="668" y="19"/>
                </a:lnTo>
                <a:lnTo>
                  <a:pt x="668" y="19"/>
                </a:lnTo>
                <a:lnTo>
                  <a:pt x="670" y="15"/>
                </a:lnTo>
                <a:lnTo>
                  <a:pt x="668" y="11"/>
                </a:lnTo>
                <a:lnTo>
                  <a:pt x="668" y="11"/>
                </a:lnTo>
                <a:lnTo>
                  <a:pt x="664" y="6"/>
                </a:lnTo>
                <a:lnTo>
                  <a:pt x="664" y="6"/>
                </a:lnTo>
                <a:lnTo>
                  <a:pt x="662" y="6"/>
                </a:lnTo>
                <a:lnTo>
                  <a:pt x="658" y="6"/>
                </a:lnTo>
                <a:lnTo>
                  <a:pt x="653" y="8"/>
                </a:lnTo>
                <a:lnTo>
                  <a:pt x="653" y="8"/>
                </a:lnTo>
                <a:lnTo>
                  <a:pt x="647" y="9"/>
                </a:lnTo>
                <a:lnTo>
                  <a:pt x="645" y="8"/>
                </a:lnTo>
                <a:lnTo>
                  <a:pt x="645" y="8"/>
                </a:lnTo>
                <a:lnTo>
                  <a:pt x="641" y="6"/>
                </a:lnTo>
                <a:lnTo>
                  <a:pt x="633" y="2"/>
                </a:lnTo>
                <a:lnTo>
                  <a:pt x="633" y="2"/>
                </a:lnTo>
                <a:lnTo>
                  <a:pt x="631" y="2"/>
                </a:lnTo>
                <a:lnTo>
                  <a:pt x="631" y="2"/>
                </a:lnTo>
                <a:lnTo>
                  <a:pt x="628" y="8"/>
                </a:lnTo>
                <a:lnTo>
                  <a:pt x="626" y="17"/>
                </a:lnTo>
                <a:lnTo>
                  <a:pt x="626" y="21"/>
                </a:lnTo>
                <a:lnTo>
                  <a:pt x="626" y="21"/>
                </a:lnTo>
                <a:lnTo>
                  <a:pt x="624" y="27"/>
                </a:lnTo>
                <a:lnTo>
                  <a:pt x="620" y="29"/>
                </a:lnTo>
                <a:lnTo>
                  <a:pt x="620" y="29"/>
                </a:lnTo>
                <a:lnTo>
                  <a:pt x="616" y="29"/>
                </a:lnTo>
                <a:lnTo>
                  <a:pt x="614" y="29"/>
                </a:lnTo>
                <a:lnTo>
                  <a:pt x="608" y="25"/>
                </a:lnTo>
                <a:lnTo>
                  <a:pt x="608" y="25"/>
                </a:lnTo>
                <a:lnTo>
                  <a:pt x="601" y="19"/>
                </a:lnTo>
                <a:lnTo>
                  <a:pt x="591" y="15"/>
                </a:lnTo>
                <a:lnTo>
                  <a:pt x="591" y="15"/>
                </a:lnTo>
                <a:lnTo>
                  <a:pt x="581" y="11"/>
                </a:lnTo>
                <a:lnTo>
                  <a:pt x="574" y="6"/>
                </a:lnTo>
                <a:lnTo>
                  <a:pt x="574" y="6"/>
                </a:lnTo>
                <a:lnTo>
                  <a:pt x="568" y="0"/>
                </a:lnTo>
                <a:lnTo>
                  <a:pt x="568" y="0"/>
                </a:lnTo>
                <a:lnTo>
                  <a:pt x="564" y="0"/>
                </a:lnTo>
                <a:lnTo>
                  <a:pt x="560" y="0"/>
                </a:lnTo>
                <a:lnTo>
                  <a:pt x="553" y="4"/>
                </a:lnTo>
                <a:lnTo>
                  <a:pt x="553" y="4"/>
                </a:lnTo>
                <a:lnTo>
                  <a:pt x="553" y="4"/>
                </a:lnTo>
                <a:lnTo>
                  <a:pt x="551" y="8"/>
                </a:lnTo>
                <a:lnTo>
                  <a:pt x="549" y="13"/>
                </a:lnTo>
                <a:lnTo>
                  <a:pt x="549" y="29"/>
                </a:lnTo>
                <a:lnTo>
                  <a:pt x="549" y="29"/>
                </a:lnTo>
                <a:lnTo>
                  <a:pt x="549" y="36"/>
                </a:lnTo>
                <a:lnTo>
                  <a:pt x="547" y="44"/>
                </a:lnTo>
                <a:lnTo>
                  <a:pt x="541" y="56"/>
                </a:lnTo>
                <a:lnTo>
                  <a:pt x="541" y="56"/>
                </a:lnTo>
                <a:lnTo>
                  <a:pt x="539" y="63"/>
                </a:lnTo>
                <a:lnTo>
                  <a:pt x="539" y="71"/>
                </a:lnTo>
                <a:lnTo>
                  <a:pt x="539" y="71"/>
                </a:lnTo>
                <a:lnTo>
                  <a:pt x="537" y="75"/>
                </a:lnTo>
                <a:lnTo>
                  <a:pt x="535" y="81"/>
                </a:lnTo>
                <a:lnTo>
                  <a:pt x="533" y="85"/>
                </a:lnTo>
                <a:lnTo>
                  <a:pt x="527" y="87"/>
                </a:lnTo>
                <a:lnTo>
                  <a:pt x="527" y="87"/>
                </a:lnTo>
                <a:lnTo>
                  <a:pt x="522" y="88"/>
                </a:lnTo>
                <a:lnTo>
                  <a:pt x="520" y="94"/>
                </a:lnTo>
                <a:lnTo>
                  <a:pt x="520" y="94"/>
                </a:lnTo>
                <a:lnTo>
                  <a:pt x="518" y="100"/>
                </a:lnTo>
                <a:lnTo>
                  <a:pt x="518" y="100"/>
                </a:lnTo>
                <a:lnTo>
                  <a:pt x="518" y="104"/>
                </a:lnTo>
                <a:lnTo>
                  <a:pt x="516" y="108"/>
                </a:lnTo>
                <a:lnTo>
                  <a:pt x="516" y="108"/>
                </a:lnTo>
                <a:lnTo>
                  <a:pt x="512" y="110"/>
                </a:lnTo>
                <a:lnTo>
                  <a:pt x="512" y="110"/>
                </a:lnTo>
                <a:lnTo>
                  <a:pt x="510" y="110"/>
                </a:lnTo>
                <a:lnTo>
                  <a:pt x="506" y="106"/>
                </a:lnTo>
                <a:lnTo>
                  <a:pt x="506" y="106"/>
                </a:lnTo>
                <a:lnTo>
                  <a:pt x="504" y="104"/>
                </a:lnTo>
                <a:lnTo>
                  <a:pt x="504" y="104"/>
                </a:lnTo>
                <a:lnTo>
                  <a:pt x="502" y="106"/>
                </a:lnTo>
                <a:lnTo>
                  <a:pt x="499" y="112"/>
                </a:lnTo>
                <a:lnTo>
                  <a:pt x="499" y="112"/>
                </a:lnTo>
                <a:lnTo>
                  <a:pt x="493" y="121"/>
                </a:lnTo>
                <a:lnTo>
                  <a:pt x="491" y="133"/>
                </a:lnTo>
                <a:lnTo>
                  <a:pt x="491" y="133"/>
                </a:lnTo>
                <a:lnTo>
                  <a:pt x="487" y="144"/>
                </a:lnTo>
                <a:lnTo>
                  <a:pt x="483" y="152"/>
                </a:lnTo>
                <a:lnTo>
                  <a:pt x="477" y="154"/>
                </a:lnTo>
                <a:lnTo>
                  <a:pt x="472" y="156"/>
                </a:lnTo>
                <a:lnTo>
                  <a:pt x="472" y="156"/>
                </a:lnTo>
                <a:lnTo>
                  <a:pt x="472" y="156"/>
                </a:lnTo>
                <a:lnTo>
                  <a:pt x="462" y="158"/>
                </a:lnTo>
                <a:lnTo>
                  <a:pt x="452" y="162"/>
                </a:lnTo>
                <a:lnTo>
                  <a:pt x="452" y="162"/>
                </a:lnTo>
                <a:lnTo>
                  <a:pt x="450" y="166"/>
                </a:lnTo>
                <a:lnTo>
                  <a:pt x="450" y="166"/>
                </a:lnTo>
                <a:lnTo>
                  <a:pt x="447" y="169"/>
                </a:lnTo>
                <a:lnTo>
                  <a:pt x="443" y="171"/>
                </a:lnTo>
                <a:lnTo>
                  <a:pt x="443" y="171"/>
                </a:lnTo>
                <a:lnTo>
                  <a:pt x="439" y="169"/>
                </a:lnTo>
                <a:lnTo>
                  <a:pt x="439" y="169"/>
                </a:lnTo>
                <a:lnTo>
                  <a:pt x="439" y="164"/>
                </a:lnTo>
                <a:lnTo>
                  <a:pt x="439" y="164"/>
                </a:lnTo>
                <a:lnTo>
                  <a:pt x="435" y="158"/>
                </a:lnTo>
                <a:lnTo>
                  <a:pt x="433" y="156"/>
                </a:lnTo>
                <a:lnTo>
                  <a:pt x="429" y="154"/>
                </a:lnTo>
                <a:lnTo>
                  <a:pt x="429" y="154"/>
                </a:lnTo>
                <a:lnTo>
                  <a:pt x="425" y="154"/>
                </a:lnTo>
                <a:lnTo>
                  <a:pt x="422" y="154"/>
                </a:lnTo>
                <a:lnTo>
                  <a:pt x="422" y="154"/>
                </a:lnTo>
                <a:lnTo>
                  <a:pt x="420" y="160"/>
                </a:lnTo>
                <a:lnTo>
                  <a:pt x="422" y="166"/>
                </a:lnTo>
                <a:lnTo>
                  <a:pt x="422" y="166"/>
                </a:lnTo>
                <a:lnTo>
                  <a:pt x="422" y="177"/>
                </a:lnTo>
                <a:lnTo>
                  <a:pt x="420" y="181"/>
                </a:lnTo>
                <a:lnTo>
                  <a:pt x="418" y="185"/>
                </a:lnTo>
                <a:lnTo>
                  <a:pt x="418" y="185"/>
                </a:lnTo>
                <a:lnTo>
                  <a:pt x="414" y="189"/>
                </a:lnTo>
                <a:lnTo>
                  <a:pt x="412" y="194"/>
                </a:lnTo>
                <a:lnTo>
                  <a:pt x="412" y="194"/>
                </a:lnTo>
                <a:lnTo>
                  <a:pt x="412" y="204"/>
                </a:lnTo>
                <a:lnTo>
                  <a:pt x="412" y="204"/>
                </a:lnTo>
                <a:lnTo>
                  <a:pt x="412" y="212"/>
                </a:lnTo>
                <a:lnTo>
                  <a:pt x="412" y="219"/>
                </a:lnTo>
                <a:lnTo>
                  <a:pt x="412" y="219"/>
                </a:lnTo>
                <a:lnTo>
                  <a:pt x="410" y="225"/>
                </a:lnTo>
                <a:lnTo>
                  <a:pt x="410" y="225"/>
                </a:lnTo>
                <a:lnTo>
                  <a:pt x="408" y="233"/>
                </a:lnTo>
                <a:lnTo>
                  <a:pt x="406" y="241"/>
                </a:lnTo>
                <a:lnTo>
                  <a:pt x="406" y="241"/>
                </a:lnTo>
                <a:lnTo>
                  <a:pt x="406" y="252"/>
                </a:lnTo>
                <a:lnTo>
                  <a:pt x="404" y="258"/>
                </a:lnTo>
                <a:lnTo>
                  <a:pt x="402" y="260"/>
                </a:lnTo>
                <a:lnTo>
                  <a:pt x="402" y="260"/>
                </a:lnTo>
                <a:lnTo>
                  <a:pt x="398" y="264"/>
                </a:lnTo>
                <a:lnTo>
                  <a:pt x="395" y="268"/>
                </a:lnTo>
                <a:lnTo>
                  <a:pt x="389" y="277"/>
                </a:lnTo>
                <a:lnTo>
                  <a:pt x="389" y="277"/>
                </a:lnTo>
                <a:lnTo>
                  <a:pt x="389" y="277"/>
                </a:lnTo>
                <a:lnTo>
                  <a:pt x="385" y="283"/>
                </a:lnTo>
                <a:lnTo>
                  <a:pt x="379" y="289"/>
                </a:lnTo>
                <a:lnTo>
                  <a:pt x="379" y="289"/>
                </a:lnTo>
                <a:lnTo>
                  <a:pt x="373" y="293"/>
                </a:lnTo>
                <a:lnTo>
                  <a:pt x="373" y="293"/>
                </a:lnTo>
                <a:lnTo>
                  <a:pt x="370" y="298"/>
                </a:lnTo>
                <a:lnTo>
                  <a:pt x="368" y="304"/>
                </a:lnTo>
                <a:lnTo>
                  <a:pt x="370" y="312"/>
                </a:lnTo>
                <a:lnTo>
                  <a:pt x="373" y="320"/>
                </a:lnTo>
                <a:lnTo>
                  <a:pt x="373" y="320"/>
                </a:lnTo>
                <a:lnTo>
                  <a:pt x="375" y="327"/>
                </a:lnTo>
                <a:lnTo>
                  <a:pt x="375" y="333"/>
                </a:lnTo>
                <a:lnTo>
                  <a:pt x="371" y="341"/>
                </a:lnTo>
                <a:lnTo>
                  <a:pt x="366" y="347"/>
                </a:lnTo>
                <a:lnTo>
                  <a:pt x="366" y="347"/>
                </a:lnTo>
                <a:lnTo>
                  <a:pt x="366" y="347"/>
                </a:lnTo>
                <a:lnTo>
                  <a:pt x="366" y="347"/>
                </a:lnTo>
                <a:lnTo>
                  <a:pt x="352" y="358"/>
                </a:lnTo>
                <a:lnTo>
                  <a:pt x="345" y="364"/>
                </a:lnTo>
                <a:lnTo>
                  <a:pt x="333" y="368"/>
                </a:lnTo>
                <a:lnTo>
                  <a:pt x="333" y="368"/>
                </a:lnTo>
                <a:lnTo>
                  <a:pt x="323" y="368"/>
                </a:lnTo>
                <a:lnTo>
                  <a:pt x="318" y="370"/>
                </a:lnTo>
                <a:lnTo>
                  <a:pt x="314" y="374"/>
                </a:lnTo>
                <a:lnTo>
                  <a:pt x="310" y="379"/>
                </a:lnTo>
                <a:lnTo>
                  <a:pt x="310" y="379"/>
                </a:lnTo>
                <a:lnTo>
                  <a:pt x="306" y="385"/>
                </a:lnTo>
                <a:lnTo>
                  <a:pt x="304" y="387"/>
                </a:lnTo>
                <a:lnTo>
                  <a:pt x="300" y="389"/>
                </a:lnTo>
                <a:lnTo>
                  <a:pt x="294" y="387"/>
                </a:lnTo>
                <a:lnTo>
                  <a:pt x="294" y="387"/>
                </a:lnTo>
                <a:lnTo>
                  <a:pt x="293" y="387"/>
                </a:lnTo>
                <a:lnTo>
                  <a:pt x="293" y="387"/>
                </a:lnTo>
                <a:lnTo>
                  <a:pt x="289" y="387"/>
                </a:lnTo>
                <a:lnTo>
                  <a:pt x="285" y="389"/>
                </a:lnTo>
                <a:lnTo>
                  <a:pt x="277" y="399"/>
                </a:lnTo>
                <a:lnTo>
                  <a:pt x="277" y="399"/>
                </a:lnTo>
                <a:lnTo>
                  <a:pt x="273" y="403"/>
                </a:lnTo>
                <a:lnTo>
                  <a:pt x="273" y="403"/>
                </a:lnTo>
                <a:lnTo>
                  <a:pt x="269" y="408"/>
                </a:lnTo>
                <a:lnTo>
                  <a:pt x="264" y="408"/>
                </a:lnTo>
                <a:lnTo>
                  <a:pt x="264" y="408"/>
                </a:lnTo>
                <a:lnTo>
                  <a:pt x="260" y="408"/>
                </a:lnTo>
                <a:lnTo>
                  <a:pt x="256" y="406"/>
                </a:lnTo>
                <a:lnTo>
                  <a:pt x="248" y="401"/>
                </a:lnTo>
                <a:lnTo>
                  <a:pt x="248" y="401"/>
                </a:lnTo>
                <a:lnTo>
                  <a:pt x="244" y="399"/>
                </a:lnTo>
                <a:lnTo>
                  <a:pt x="239" y="397"/>
                </a:lnTo>
                <a:lnTo>
                  <a:pt x="239" y="397"/>
                </a:lnTo>
                <a:lnTo>
                  <a:pt x="233" y="401"/>
                </a:lnTo>
                <a:lnTo>
                  <a:pt x="225" y="410"/>
                </a:lnTo>
                <a:lnTo>
                  <a:pt x="225" y="410"/>
                </a:lnTo>
                <a:lnTo>
                  <a:pt x="219" y="416"/>
                </a:lnTo>
                <a:lnTo>
                  <a:pt x="216" y="420"/>
                </a:lnTo>
                <a:lnTo>
                  <a:pt x="210" y="422"/>
                </a:lnTo>
                <a:lnTo>
                  <a:pt x="206" y="424"/>
                </a:lnTo>
                <a:lnTo>
                  <a:pt x="206" y="424"/>
                </a:lnTo>
                <a:lnTo>
                  <a:pt x="202" y="422"/>
                </a:lnTo>
                <a:lnTo>
                  <a:pt x="202" y="422"/>
                </a:lnTo>
                <a:lnTo>
                  <a:pt x="202" y="422"/>
                </a:lnTo>
                <a:lnTo>
                  <a:pt x="196" y="420"/>
                </a:lnTo>
                <a:lnTo>
                  <a:pt x="190" y="416"/>
                </a:lnTo>
                <a:lnTo>
                  <a:pt x="190" y="416"/>
                </a:lnTo>
                <a:lnTo>
                  <a:pt x="177" y="406"/>
                </a:lnTo>
                <a:lnTo>
                  <a:pt x="177" y="406"/>
                </a:lnTo>
                <a:lnTo>
                  <a:pt x="169" y="403"/>
                </a:lnTo>
                <a:lnTo>
                  <a:pt x="165" y="397"/>
                </a:lnTo>
                <a:lnTo>
                  <a:pt x="165" y="395"/>
                </a:lnTo>
                <a:lnTo>
                  <a:pt x="165" y="393"/>
                </a:lnTo>
                <a:lnTo>
                  <a:pt x="165" y="393"/>
                </a:lnTo>
                <a:lnTo>
                  <a:pt x="164" y="379"/>
                </a:lnTo>
                <a:lnTo>
                  <a:pt x="160" y="376"/>
                </a:lnTo>
                <a:lnTo>
                  <a:pt x="160" y="376"/>
                </a:lnTo>
                <a:lnTo>
                  <a:pt x="158" y="379"/>
                </a:lnTo>
                <a:lnTo>
                  <a:pt x="154" y="385"/>
                </a:lnTo>
                <a:lnTo>
                  <a:pt x="146" y="391"/>
                </a:lnTo>
                <a:lnTo>
                  <a:pt x="146" y="391"/>
                </a:lnTo>
                <a:lnTo>
                  <a:pt x="125" y="404"/>
                </a:lnTo>
                <a:lnTo>
                  <a:pt x="125" y="404"/>
                </a:lnTo>
                <a:lnTo>
                  <a:pt x="121" y="406"/>
                </a:lnTo>
                <a:lnTo>
                  <a:pt x="121" y="406"/>
                </a:lnTo>
                <a:lnTo>
                  <a:pt x="104" y="420"/>
                </a:lnTo>
                <a:lnTo>
                  <a:pt x="88" y="431"/>
                </a:lnTo>
                <a:lnTo>
                  <a:pt x="88" y="431"/>
                </a:lnTo>
                <a:lnTo>
                  <a:pt x="83" y="437"/>
                </a:lnTo>
                <a:lnTo>
                  <a:pt x="83" y="437"/>
                </a:lnTo>
                <a:lnTo>
                  <a:pt x="75" y="447"/>
                </a:lnTo>
                <a:lnTo>
                  <a:pt x="71" y="453"/>
                </a:lnTo>
                <a:lnTo>
                  <a:pt x="67" y="458"/>
                </a:lnTo>
                <a:lnTo>
                  <a:pt x="67" y="458"/>
                </a:lnTo>
                <a:lnTo>
                  <a:pt x="65" y="472"/>
                </a:lnTo>
                <a:lnTo>
                  <a:pt x="65" y="472"/>
                </a:lnTo>
                <a:lnTo>
                  <a:pt x="63" y="480"/>
                </a:lnTo>
                <a:lnTo>
                  <a:pt x="60" y="485"/>
                </a:lnTo>
                <a:lnTo>
                  <a:pt x="60" y="485"/>
                </a:lnTo>
                <a:lnTo>
                  <a:pt x="50" y="491"/>
                </a:lnTo>
                <a:lnTo>
                  <a:pt x="50" y="491"/>
                </a:lnTo>
                <a:lnTo>
                  <a:pt x="46" y="493"/>
                </a:lnTo>
                <a:lnTo>
                  <a:pt x="46" y="493"/>
                </a:lnTo>
                <a:lnTo>
                  <a:pt x="38" y="501"/>
                </a:lnTo>
                <a:lnTo>
                  <a:pt x="31" y="510"/>
                </a:lnTo>
                <a:lnTo>
                  <a:pt x="31" y="510"/>
                </a:lnTo>
                <a:lnTo>
                  <a:pt x="25" y="516"/>
                </a:lnTo>
                <a:lnTo>
                  <a:pt x="17" y="522"/>
                </a:lnTo>
                <a:lnTo>
                  <a:pt x="17" y="522"/>
                </a:lnTo>
                <a:lnTo>
                  <a:pt x="0" y="534"/>
                </a:lnTo>
                <a:lnTo>
                  <a:pt x="0" y="534"/>
                </a:lnTo>
                <a:lnTo>
                  <a:pt x="219" y="512"/>
                </a:lnTo>
                <a:lnTo>
                  <a:pt x="945" y="381"/>
                </a:lnTo>
                <a:lnTo>
                  <a:pt x="945" y="381"/>
                </a:lnTo>
                <a:lnTo>
                  <a:pt x="945" y="374"/>
                </a:lnTo>
                <a:lnTo>
                  <a:pt x="943" y="374"/>
                </a:lnTo>
                <a:lnTo>
                  <a:pt x="943" y="374"/>
                </a:lnTo>
                <a:lnTo>
                  <a:pt x="942" y="370"/>
                </a:lnTo>
                <a:lnTo>
                  <a:pt x="938" y="368"/>
                </a:lnTo>
                <a:lnTo>
                  <a:pt x="938" y="368"/>
                </a:lnTo>
                <a:lnTo>
                  <a:pt x="932" y="364"/>
                </a:lnTo>
                <a:lnTo>
                  <a:pt x="928" y="360"/>
                </a:lnTo>
                <a:lnTo>
                  <a:pt x="928" y="360"/>
                </a:lnTo>
                <a:lnTo>
                  <a:pt x="924" y="356"/>
                </a:lnTo>
                <a:lnTo>
                  <a:pt x="924" y="356"/>
                </a:lnTo>
                <a:lnTo>
                  <a:pt x="922" y="352"/>
                </a:lnTo>
                <a:lnTo>
                  <a:pt x="920" y="347"/>
                </a:lnTo>
                <a:lnTo>
                  <a:pt x="920" y="347"/>
                </a:lnTo>
                <a:lnTo>
                  <a:pt x="916" y="337"/>
                </a:lnTo>
                <a:lnTo>
                  <a:pt x="916" y="337"/>
                </a:lnTo>
                <a:lnTo>
                  <a:pt x="915" y="335"/>
                </a:lnTo>
                <a:lnTo>
                  <a:pt x="915" y="335"/>
                </a:lnTo>
                <a:lnTo>
                  <a:pt x="913" y="337"/>
                </a:lnTo>
                <a:lnTo>
                  <a:pt x="913" y="337"/>
                </a:lnTo>
                <a:lnTo>
                  <a:pt x="911" y="341"/>
                </a:lnTo>
                <a:lnTo>
                  <a:pt x="911" y="341"/>
                </a:lnTo>
                <a:lnTo>
                  <a:pt x="909" y="343"/>
                </a:lnTo>
                <a:lnTo>
                  <a:pt x="907" y="345"/>
                </a:lnTo>
                <a:lnTo>
                  <a:pt x="907" y="345"/>
                </a:lnTo>
                <a:lnTo>
                  <a:pt x="907" y="345"/>
                </a:lnTo>
                <a:lnTo>
                  <a:pt x="907" y="345"/>
                </a:lnTo>
                <a:lnTo>
                  <a:pt x="901" y="343"/>
                </a:lnTo>
                <a:lnTo>
                  <a:pt x="897" y="337"/>
                </a:lnTo>
                <a:lnTo>
                  <a:pt x="897" y="337"/>
                </a:lnTo>
                <a:lnTo>
                  <a:pt x="893" y="333"/>
                </a:lnTo>
                <a:lnTo>
                  <a:pt x="890" y="335"/>
                </a:lnTo>
                <a:lnTo>
                  <a:pt x="890" y="335"/>
                </a:lnTo>
                <a:lnTo>
                  <a:pt x="886" y="335"/>
                </a:lnTo>
                <a:lnTo>
                  <a:pt x="886" y="335"/>
                </a:lnTo>
                <a:lnTo>
                  <a:pt x="884" y="337"/>
                </a:lnTo>
                <a:lnTo>
                  <a:pt x="884" y="337"/>
                </a:lnTo>
                <a:lnTo>
                  <a:pt x="886" y="339"/>
                </a:lnTo>
                <a:lnTo>
                  <a:pt x="886" y="339"/>
                </a:lnTo>
                <a:lnTo>
                  <a:pt x="890" y="345"/>
                </a:lnTo>
                <a:lnTo>
                  <a:pt x="890" y="349"/>
                </a:lnTo>
                <a:lnTo>
                  <a:pt x="888" y="354"/>
                </a:lnTo>
                <a:lnTo>
                  <a:pt x="888" y="354"/>
                </a:lnTo>
                <a:lnTo>
                  <a:pt x="886" y="358"/>
                </a:lnTo>
                <a:lnTo>
                  <a:pt x="882" y="358"/>
                </a:lnTo>
                <a:lnTo>
                  <a:pt x="882" y="358"/>
                </a:lnTo>
                <a:lnTo>
                  <a:pt x="880" y="356"/>
                </a:lnTo>
                <a:lnTo>
                  <a:pt x="878" y="351"/>
                </a:lnTo>
                <a:lnTo>
                  <a:pt x="878" y="351"/>
                </a:lnTo>
                <a:lnTo>
                  <a:pt x="878" y="349"/>
                </a:lnTo>
                <a:lnTo>
                  <a:pt x="874" y="349"/>
                </a:lnTo>
                <a:lnTo>
                  <a:pt x="870" y="347"/>
                </a:lnTo>
                <a:lnTo>
                  <a:pt x="870" y="347"/>
                </a:lnTo>
                <a:lnTo>
                  <a:pt x="866" y="347"/>
                </a:lnTo>
                <a:lnTo>
                  <a:pt x="864" y="352"/>
                </a:lnTo>
                <a:lnTo>
                  <a:pt x="864" y="352"/>
                </a:lnTo>
                <a:lnTo>
                  <a:pt x="863" y="356"/>
                </a:lnTo>
                <a:lnTo>
                  <a:pt x="861" y="358"/>
                </a:lnTo>
                <a:lnTo>
                  <a:pt x="855" y="360"/>
                </a:lnTo>
                <a:lnTo>
                  <a:pt x="855" y="360"/>
                </a:lnTo>
                <a:lnTo>
                  <a:pt x="851" y="358"/>
                </a:lnTo>
                <a:lnTo>
                  <a:pt x="851" y="358"/>
                </a:lnTo>
                <a:lnTo>
                  <a:pt x="851" y="354"/>
                </a:lnTo>
                <a:lnTo>
                  <a:pt x="851" y="354"/>
                </a:lnTo>
                <a:lnTo>
                  <a:pt x="851" y="351"/>
                </a:lnTo>
                <a:lnTo>
                  <a:pt x="851" y="351"/>
                </a:lnTo>
                <a:lnTo>
                  <a:pt x="847" y="345"/>
                </a:lnTo>
                <a:lnTo>
                  <a:pt x="847" y="345"/>
                </a:lnTo>
                <a:lnTo>
                  <a:pt x="845" y="341"/>
                </a:lnTo>
                <a:lnTo>
                  <a:pt x="845" y="341"/>
                </a:lnTo>
                <a:lnTo>
                  <a:pt x="841" y="335"/>
                </a:lnTo>
                <a:lnTo>
                  <a:pt x="836" y="331"/>
                </a:lnTo>
                <a:lnTo>
                  <a:pt x="836" y="331"/>
                </a:lnTo>
                <a:lnTo>
                  <a:pt x="832" y="331"/>
                </a:lnTo>
                <a:lnTo>
                  <a:pt x="832" y="331"/>
                </a:lnTo>
                <a:lnTo>
                  <a:pt x="826" y="329"/>
                </a:lnTo>
                <a:lnTo>
                  <a:pt x="826" y="329"/>
                </a:lnTo>
                <a:lnTo>
                  <a:pt x="824" y="329"/>
                </a:lnTo>
                <a:lnTo>
                  <a:pt x="822" y="325"/>
                </a:lnTo>
                <a:lnTo>
                  <a:pt x="822" y="322"/>
                </a:lnTo>
                <a:lnTo>
                  <a:pt x="822" y="322"/>
                </a:lnTo>
                <a:lnTo>
                  <a:pt x="822" y="320"/>
                </a:lnTo>
                <a:lnTo>
                  <a:pt x="822" y="320"/>
                </a:lnTo>
                <a:lnTo>
                  <a:pt x="818" y="316"/>
                </a:lnTo>
                <a:lnTo>
                  <a:pt x="812" y="312"/>
                </a:lnTo>
                <a:lnTo>
                  <a:pt x="812" y="312"/>
                </a:lnTo>
                <a:lnTo>
                  <a:pt x="809" y="310"/>
                </a:lnTo>
                <a:lnTo>
                  <a:pt x="803" y="312"/>
                </a:lnTo>
                <a:lnTo>
                  <a:pt x="803" y="312"/>
                </a:lnTo>
                <a:lnTo>
                  <a:pt x="797" y="314"/>
                </a:lnTo>
                <a:lnTo>
                  <a:pt x="797" y="314"/>
                </a:lnTo>
                <a:lnTo>
                  <a:pt x="793" y="316"/>
                </a:lnTo>
                <a:lnTo>
                  <a:pt x="793" y="316"/>
                </a:lnTo>
                <a:lnTo>
                  <a:pt x="791" y="316"/>
                </a:lnTo>
                <a:lnTo>
                  <a:pt x="787" y="316"/>
                </a:lnTo>
                <a:lnTo>
                  <a:pt x="787" y="316"/>
                </a:lnTo>
                <a:lnTo>
                  <a:pt x="784" y="314"/>
                </a:lnTo>
                <a:lnTo>
                  <a:pt x="780" y="312"/>
                </a:lnTo>
                <a:lnTo>
                  <a:pt x="780" y="312"/>
                </a:lnTo>
                <a:lnTo>
                  <a:pt x="778" y="310"/>
                </a:lnTo>
                <a:lnTo>
                  <a:pt x="778" y="310"/>
                </a:lnTo>
                <a:lnTo>
                  <a:pt x="776" y="312"/>
                </a:lnTo>
                <a:lnTo>
                  <a:pt x="772" y="314"/>
                </a:lnTo>
                <a:lnTo>
                  <a:pt x="772" y="314"/>
                </a:lnTo>
                <a:lnTo>
                  <a:pt x="768" y="314"/>
                </a:lnTo>
                <a:lnTo>
                  <a:pt x="766" y="314"/>
                </a:lnTo>
                <a:lnTo>
                  <a:pt x="761" y="312"/>
                </a:lnTo>
                <a:lnTo>
                  <a:pt x="761" y="312"/>
                </a:lnTo>
                <a:lnTo>
                  <a:pt x="759" y="310"/>
                </a:lnTo>
                <a:lnTo>
                  <a:pt x="759" y="310"/>
                </a:lnTo>
                <a:lnTo>
                  <a:pt x="753" y="308"/>
                </a:lnTo>
                <a:lnTo>
                  <a:pt x="747" y="304"/>
                </a:lnTo>
                <a:lnTo>
                  <a:pt x="747" y="304"/>
                </a:lnTo>
                <a:lnTo>
                  <a:pt x="745" y="300"/>
                </a:lnTo>
                <a:lnTo>
                  <a:pt x="745" y="295"/>
                </a:lnTo>
                <a:lnTo>
                  <a:pt x="745" y="295"/>
                </a:lnTo>
                <a:lnTo>
                  <a:pt x="747" y="293"/>
                </a:lnTo>
                <a:lnTo>
                  <a:pt x="751" y="291"/>
                </a:lnTo>
                <a:lnTo>
                  <a:pt x="751" y="291"/>
                </a:lnTo>
                <a:lnTo>
                  <a:pt x="761" y="293"/>
                </a:lnTo>
                <a:lnTo>
                  <a:pt x="768" y="295"/>
                </a:lnTo>
                <a:lnTo>
                  <a:pt x="768" y="295"/>
                </a:lnTo>
                <a:lnTo>
                  <a:pt x="776" y="293"/>
                </a:lnTo>
                <a:lnTo>
                  <a:pt x="780" y="293"/>
                </a:lnTo>
                <a:lnTo>
                  <a:pt x="784" y="295"/>
                </a:lnTo>
                <a:lnTo>
                  <a:pt x="784" y="295"/>
                </a:lnTo>
                <a:lnTo>
                  <a:pt x="786" y="297"/>
                </a:lnTo>
                <a:lnTo>
                  <a:pt x="789" y="295"/>
                </a:lnTo>
                <a:lnTo>
                  <a:pt x="789" y="295"/>
                </a:lnTo>
                <a:lnTo>
                  <a:pt x="795" y="293"/>
                </a:lnTo>
                <a:lnTo>
                  <a:pt x="795" y="293"/>
                </a:lnTo>
                <a:lnTo>
                  <a:pt x="807" y="293"/>
                </a:lnTo>
                <a:lnTo>
                  <a:pt x="816" y="295"/>
                </a:lnTo>
                <a:lnTo>
                  <a:pt x="816" y="295"/>
                </a:lnTo>
                <a:lnTo>
                  <a:pt x="824" y="298"/>
                </a:lnTo>
                <a:lnTo>
                  <a:pt x="832" y="306"/>
                </a:lnTo>
                <a:lnTo>
                  <a:pt x="832" y="306"/>
                </a:lnTo>
                <a:lnTo>
                  <a:pt x="838" y="310"/>
                </a:lnTo>
                <a:lnTo>
                  <a:pt x="841" y="314"/>
                </a:lnTo>
                <a:lnTo>
                  <a:pt x="841" y="314"/>
                </a:lnTo>
                <a:lnTo>
                  <a:pt x="847" y="316"/>
                </a:lnTo>
                <a:lnTo>
                  <a:pt x="847" y="316"/>
                </a:lnTo>
                <a:lnTo>
                  <a:pt x="851" y="318"/>
                </a:lnTo>
                <a:lnTo>
                  <a:pt x="853" y="322"/>
                </a:lnTo>
                <a:lnTo>
                  <a:pt x="853" y="322"/>
                </a:lnTo>
                <a:lnTo>
                  <a:pt x="855" y="324"/>
                </a:lnTo>
                <a:lnTo>
                  <a:pt x="857" y="327"/>
                </a:lnTo>
                <a:lnTo>
                  <a:pt x="863" y="327"/>
                </a:lnTo>
                <a:lnTo>
                  <a:pt x="866" y="327"/>
                </a:lnTo>
                <a:lnTo>
                  <a:pt x="866" y="327"/>
                </a:lnTo>
                <a:lnTo>
                  <a:pt x="870" y="327"/>
                </a:lnTo>
                <a:lnTo>
                  <a:pt x="872" y="325"/>
                </a:lnTo>
                <a:lnTo>
                  <a:pt x="872" y="318"/>
                </a:lnTo>
                <a:lnTo>
                  <a:pt x="872" y="318"/>
                </a:lnTo>
                <a:lnTo>
                  <a:pt x="874" y="316"/>
                </a:lnTo>
                <a:lnTo>
                  <a:pt x="874" y="316"/>
                </a:lnTo>
                <a:lnTo>
                  <a:pt x="874" y="312"/>
                </a:lnTo>
                <a:lnTo>
                  <a:pt x="872" y="308"/>
                </a:lnTo>
                <a:lnTo>
                  <a:pt x="872" y="308"/>
                </a:lnTo>
                <a:lnTo>
                  <a:pt x="868" y="306"/>
                </a:lnTo>
                <a:lnTo>
                  <a:pt x="866" y="306"/>
                </a:lnTo>
                <a:lnTo>
                  <a:pt x="866" y="306"/>
                </a:lnTo>
                <a:lnTo>
                  <a:pt x="861" y="306"/>
                </a:lnTo>
                <a:lnTo>
                  <a:pt x="853" y="304"/>
                </a:lnTo>
                <a:lnTo>
                  <a:pt x="853" y="304"/>
                </a:lnTo>
                <a:lnTo>
                  <a:pt x="847" y="300"/>
                </a:lnTo>
                <a:lnTo>
                  <a:pt x="847" y="300"/>
                </a:lnTo>
                <a:lnTo>
                  <a:pt x="841" y="297"/>
                </a:lnTo>
                <a:lnTo>
                  <a:pt x="841" y="297"/>
                </a:lnTo>
                <a:lnTo>
                  <a:pt x="832" y="293"/>
                </a:lnTo>
                <a:lnTo>
                  <a:pt x="824" y="287"/>
                </a:lnTo>
                <a:lnTo>
                  <a:pt x="824" y="287"/>
                </a:lnTo>
                <a:lnTo>
                  <a:pt x="822" y="285"/>
                </a:lnTo>
                <a:lnTo>
                  <a:pt x="822" y="285"/>
                </a:lnTo>
                <a:lnTo>
                  <a:pt x="818" y="281"/>
                </a:lnTo>
                <a:lnTo>
                  <a:pt x="814" y="279"/>
                </a:lnTo>
                <a:lnTo>
                  <a:pt x="814" y="279"/>
                </a:lnTo>
                <a:lnTo>
                  <a:pt x="807" y="275"/>
                </a:lnTo>
                <a:lnTo>
                  <a:pt x="807" y="275"/>
                </a:lnTo>
                <a:lnTo>
                  <a:pt x="803" y="272"/>
                </a:lnTo>
                <a:lnTo>
                  <a:pt x="803" y="272"/>
                </a:lnTo>
                <a:lnTo>
                  <a:pt x="797" y="270"/>
                </a:lnTo>
                <a:lnTo>
                  <a:pt x="795" y="266"/>
                </a:lnTo>
                <a:lnTo>
                  <a:pt x="795" y="266"/>
                </a:lnTo>
                <a:lnTo>
                  <a:pt x="795" y="260"/>
                </a:lnTo>
                <a:lnTo>
                  <a:pt x="795" y="260"/>
                </a:lnTo>
                <a:lnTo>
                  <a:pt x="797" y="258"/>
                </a:lnTo>
                <a:lnTo>
                  <a:pt x="801" y="258"/>
                </a:lnTo>
                <a:lnTo>
                  <a:pt x="814" y="264"/>
                </a:lnTo>
                <a:lnTo>
                  <a:pt x="814" y="264"/>
                </a:lnTo>
                <a:lnTo>
                  <a:pt x="816" y="264"/>
                </a:lnTo>
                <a:lnTo>
                  <a:pt x="816" y="264"/>
                </a:lnTo>
                <a:lnTo>
                  <a:pt x="826" y="270"/>
                </a:lnTo>
                <a:lnTo>
                  <a:pt x="832" y="277"/>
                </a:lnTo>
                <a:lnTo>
                  <a:pt x="832" y="277"/>
                </a:lnTo>
                <a:lnTo>
                  <a:pt x="841" y="285"/>
                </a:lnTo>
                <a:lnTo>
                  <a:pt x="841" y="285"/>
                </a:lnTo>
                <a:lnTo>
                  <a:pt x="843" y="287"/>
                </a:lnTo>
                <a:lnTo>
                  <a:pt x="843" y="287"/>
                </a:lnTo>
                <a:lnTo>
                  <a:pt x="847" y="287"/>
                </a:lnTo>
                <a:lnTo>
                  <a:pt x="851" y="285"/>
                </a:lnTo>
                <a:lnTo>
                  <a:pt x="851" y="285"/>
                </a:lnTo>
                <a:lnTo>
                  <a:pt x="851" y="283"/>
                </a:lnTo>
                <a:lnTo>
                  <a:pt x="851" y="283"/>
                </a:lnTo>
                <a:lnTo>
                  <a:pt x="847" y="277"/>
                </a:lnTo>
                <a:lnTo>
                  <a:pt x="847" y="277"/>
                </a:lnTo>
                <a:lnTo>
                  <a:pt x="845" y="275"/>
                </a:lnTo>
                <a:lnTo>
                  <a:pt x="845" y="275"/>
                </a:lnTo>
                <a:lnTo>
                  <a:pt x="843" y="270"/>
                </a:lnTo>
                <a:lnTo>
                  <a:pt x="843" y="270"/>
                </a:lnTo>
                <a:lnTo>
                  <a:pt x="841" y="266"/>
                </a:lnTo>
                <a:lnTo>
                  <a:pt x="841" y="266"/>
                </a:lnTo>
                <a:lnTo>
                  <a:pt x="839" y="264"/>
                </a:lnTo>
                <a:lnTo>
                  <a:pt x="841" y="260"/>
                </a:lnTo>
                <a:lnTo>
                  <a:pt x="841" y="260"/>
                </a:lnTo>
                <a:lnTo>
                  <a:pt x="843" y="258"/>
                </a:lnTo>
                <a:lnTo>
                  <a:pt x="845" y="256"/>
                </a:lnTo>
                <a:lnTo>
                  <a:pt x="845" y="256"/>
                </a:lnTo>
                <a:lnTo>
                  <a:pt x="849" y="256"/>
                </a:lnTo>
                <a:lnTo>
                  <a:pt x="851" y="260"/>
                </a:lnTo>
                <a:lnTo>
                  <a:pt x="851" y="260"/>
                </a:lnTo>
                <a:lnTo>
                  <a:pt x="855" y="264"/>
                </a:lnTo>
                <a:lnTo>
                  <a:pt x="855" y="264"/>
                </a:lnTo>
                <a:lnTo>
                  <a:pt x="861" y="264"/>
                </a:lnTo>
                <a:lnTo>
                  <a:pt x="861" y="264"/>
                </a:lnTo>
                <a:lnTo>
                  <a:pt x="864" y="266"/>
                </a:lnTo>
                <a:lnTo>
                  <a:pt x="864" y="266"/>
                </a:lnTo>
                <a:lnTo>
                  <a:pt x="866" y="268"/>
                </a:lnTo>
                <a:lnTo>
                  <a:pt x="866" y="270"/>
                </a:lnTo>
                <a:lnTo>
                  <a:pt x="866" y="270"/>
                </a:lnTo>
                <a:lnTo>
                  <a:pt x="868" y="273"/>
                </a:lnTo>
                <a:lnTo>
                  <a:pt x="868" y="273"/>
                </a:lnTo>
                <a:lnTo>
                  <a:pt x="870" y="273"/>
                </a:lnTo>
                <a:lnTo>
                  <a:pt x="870" y="273"/>
                </a:lnTo>
                <a:lnTo>
                  <a:pt x="870" y="275"/>
                </a:lnTo>
                <a:lnTo>
                  <a:pt x="870" y="275"/>
                </a:lnTo>
                <a:lnTo>
                  <a:pt x="874" y="270"/>
                </a:lnTo>
                <a:lnTo>
                  <a:pt x="874" y="270"/>
                </a:lnTo>
                <a:lnTo>
                  <a:pt x="874" y="266"/>
                </a:lnTo>
                <a:lnTo>
                  <a:pt x="874" y="266"/>
                </a:lnTo>
                <a:lnTo>
                  <a:pt x="870" y="262"/>
                </a:lnTo>
                <a:lnTo>
                  <a:pt x="866" y="260"/>
                </a:lnTo>
                <a:lnTo>
                  <a:pt x="864" y="258"/>
                </a:lnTo>
                <a:lnTo>
                  <a:pt x="864" y="258"/>
                </a:lnTo>
                <a:lnTo>
                  <a:pt x="859" y="254"/>
                </a:lnTo>
                <a:lnTo>
                  <a:pt x="857" y="250"/>
                </a:lnTo>
                <a:lnTo>
                  <a:pt x="857" y="246"/>
                </a:lnTo>
                <a:lnTo>
                  <a:pt x="857" y="246"/>
                </a:lnTo>
                <a:lnTo>
                  <a:pt x="857" y="243"/>
                </a:lnTo>
                <a:lnTo>
                  <a:pt x="853" y="241"/>
                </a:lnTo>
                <a:lnTo>
                  <a:pt x="853" y="241"/>
                </a:lnTo>
                <a:lnTo>
                  <a:pt x="847" y="237"/>
                </a:lnTo>
                <a:lnTo>
                  <a:pt x="839" y="237"/>
                </a:lnTo>
                <a:lnTo>
                  <a:pt x="839" y="237"/>
                </a:lnTo>
                <a:lnTo>
                  <a:pt x="828" y="237"/>
                </a:lnTo>
                <a:lnTo>
                  <a:pt x="828" y="237"/>
                </a:lnTo>
                <a:lnTo>
                  <a:pt x="824" y="237"/>
                </a:lnTo>
                <a:lnTo>
                  <a:pt x="824" y="237"/>
                </a:lnTo>
                <a:lnTo>
                  <a:pt x="820" y="235"/>
                </a:lnTo>
                <a:lnTo>
                  <a:pt x="816" y="233"/>
                </a:lnTo>
                <a:lnTo>
                  <a:pt x="811" y="225"/>
                </a:lnTo>
                <a:lnTo>
                  <a:pt x="811" y="225"/>
                </a:lnTo>
                <a:lnTo>
                  <a:pt x="809" y="221"/>
                </a:lnTo>
                <a:lnTo>
                  <a:pt x="803" y="219"/>
                </a:lnTo>
                <a:lnTo>
                  <a:pt x="803" y="219"/>
                </a:lnTo>
                <a:lnTo>
                  <a:pt x="797" y="218"/>
                </a:lnTo>
                <a:lnTo>
                  <a:pt x="793" y="216"/>
                </a:lnTo>
                <a:lnTo>
                  <a:pt x="793" y="216"/>
                </a:lnTo>
                <a:lnTo>
                  <a:pt x="789" y="214"/>
                </a:lnTo>
                <a:lnTo>
                  <a:pt x="789" y="214"/>
                </a:lnTo>
                <a:lnTo>
                  <a:pt x="784" y="212"/>
                </a:lnTo>
                <a:lnTo>
                  <a:pt x="780" y="208"/>
                </a:lnTo>
                <a:lnTo>
                  <a:pt x="780" y="208"/>
                </a:lnTo>
                <a:lnTo>
                  <a:pt x="778" y="206"/>
                </a:lnTo>
                <a:lnTo>
                  <a:pt x="778" y="206"/>
                </a:lnTo>
                <a:lnTo>
                  <a:pt x="772" y="202"/>
                </a:lnTo>
                <a:lnTo>
                  <a:pt x="772" y="202"/>
                </a:lnTo>
                <a:lnTo>
                  <a:pt x="768" y="198"/>
                </a:lnTo>
                <a:lnTo>
                  <a:pt x="768" y="198"/>
                </a:lnTo>
                <a:lnTo>
                  <a:pt x="764" y="194"/>
                </a:lnTo>
                <a:lnTo>
                  <a:pt x="762" y="189"/>
                </a:lnTo>
                <a:lnTo>
                  <a:pt x="762" y="181"/>
                </a:lnTo>
                <a:lnTo>
                  <a:pt x="762" y="181"/>
                </a:lnTo>
                <a:lnTo>
                  <a:pt x="764" y="179"/>
                </a:lnTo>
                <a:lnTo>
                  <a:pt x="766" y="179"/>
                </a:lnTo>
                <a:lnTo>
                  <a:pt x="766" y="179"/>
                </a:lnTo>
                <a:lnTo>
                  <a:pt x="774" y="185"/>
                </a:lnTo>
                <a:lnTo>
                  <a:pt x="782" y="191"/>
                </a:lnTo>
                <a:lnTo>
                  <a:pt x="782" y="191"/>
                </a:lnTo>
                <a:lnTo>
                  <a:pt x="795" y="200"/>
                </a:lnTo>
                <a:lnTo>
                  <a:pt x="795" y="200"/>
                </a:lnTo>
                <a:lnTo>
                  <a:pt x="803" y="202"/>
                </a:lnTo>
                <a:lnTo>
                  <a:pt x="803" y="202"/>
                </a:lnTo>
                <a:lnTo>
                  <a:pt x="814" y="206"/>
                </a:lnTo>
                <a:lnTo>
                  <a:pt x="814" y="206"/>
                </a:lnTo>
                <a:lnTo>
                  <a:pt x="820" y="210"/>
                </a:lnTo>
                <a:lnTo>
                  <a:pt x="824" y="216"/>
                </a:lnTo>
                <a:lnTo>
                  <a:pt x="824" y="216"/>
                </a:lnTo>
                <a:lnTo>
                  <a:pt x="826" y="219"/>
                </a:lnTo>
                <a:lnTo>
                  <a:pt x="826" y="219"/>
                </a:lnTo>
                <a:lnTo>
                  <a:pt x="841" y="223"/>
                </a:lnTo>
                <a:lnTo>
                  <a:pt x="841" y="223"/>
                </a:lnTo>
                <a:lnTo>
                  <a:pt x="849" y="223"/>
                </a:lnTo>
                <a:lnTo>
                  <a:pt x="855" y="221"/>
                </a:lnTo>
                <a:lnTo>
                  <a:pt x="855" y="221"/>
                </a:lnTo>
                <a:lnTo>
                  <a:pt x="855" y="219"/>
                </a:lnTo>
                <a:lnTo>
                  <a:pt x="855" y="219"/>
                </a:lnTo>
                <a:lnTo>
                  <a:pt x="853" y="216"/>
                </a:lnTo>
                <a:lnTo>
                  <a:pt x="853" y="214"/>
                </a:lnTo>
                <a:lnTo>
                  <a:pt x="853" y="212"/>
                </a:lnTo>
                <a:lnTo>
                  <a:pt x="853" y="212"/>
                </a:lnTo>
                <a:lnTo>
                  <a:pt x="855" y="208"/>
                </a:lnTo>
                <a:lnTo>
                  <a:pt x="851" y="206"/>
                </a:lnTo>
                <a:lnTo>
                  <a:pt x="851" y="206"/>
                </a:lnTo>
                <a:lnTo>
                  <a:pt x="847" y="204"/>
                </a:lnTo>
                <a:lnTo>
                  <a:pt x="847" y="204"/>
                </a:lnTo>
                <a:lnTo>
                  <a:pt x="845" y="200"/>
                </a:lnTo>
                <a:lnTo>
                  <a:pt x="843" y="198"/>
                </a:lnTo>
                <a:lnTo>
                  <a:pt x="843" y="198"/>
                </a:lnTo>
                <a:lnTo>
                  <a:pt x="845" y="194"/>
                </a:lnTo>
                <a:lnTo>
                  <a:pt x="847" y="193"/>
                </a:lnTo>
                <a:lnTo>
                  <a:pt x="847" y="193"/>
                </a:lnTo>
                <a:lnTo>
                  <a:pt x="847" y="191"/>
                </a:lnTo>
                <a:lnTo>
                  <a:pt x="847" y="191"/>
                </a:lnTo>
                <a:lnTo>
                  <a:pt x="843" y="187"/>
                </a:lnTo>
                <a:lnTo>
                  <a:pt x="836" y="179"/>
                </a:lnTo>
                <a:lnTo>
                  <a:pt x="836" y="179"/>
                </a:lnTo>
                <a:lnTo>
                  <a:pt x="832" y="177"/>
                </a:lnTo>
                <a:lnTo>
                  <a:pt x="824" y="175"/>
                </a:lnTo>
                <a:lnTo>
                  <a:pt x="818" y="173"/>
                </a:lnTo>
                <a:lnTo>
                  <a:pt x="814" y="175"/>
                </a:lnTo>
                <a:lnTo>
                  <a:pt x="814" y="175"/>
                </a:lnTo>
                <a:lnTo>
                  <a:pt x="809" y="177"/>
                </a:lnTo>
                <a:lnTo>
                  <a:pt x="803" y="175"/>
                </a:lnTo>
                <a:lnTo>
                  <a:pt x="803" y="175"/>
                </a:lnTo>
                <a:lnTo>
                  <a:pt x="801" y="173"/>
                </a:lnTo>
                <a:lnTo>
                  <a:pt x="801" y="171"/>
                </a:lnTo>
                <a:lnTo>
                  <a:pt x="801" y="171"/>
                </a:lnTo>
                <a:lnTo>
                  <a:pt x="801" y="167"/>
                </a:lnTo>
                <a:lnTo>
                  <a:pt x="797" y="166"/>
                </a:lnTo>
                <a:lnTo>
                  <a:pt x="797" y="166"/>
                </a:lnTo>
                <a:lnTo>
                  <a:pt x="793" y="167"/>
                </a:lnTo>
                <a:lnTo>
                  <a:pt x="793" y="167"/>
                </a:lnTo>
                <a:lnTo>
                  <a:pt x="789" y="171"/>
                </a:lnTo>
                <a:lnTo>
                  <a:pt x="787" y="171"/>
                </a:lnTo>
                <a:lnTo>
                  <a:pt x="787" y="171"/>
                </a:lnTo>
                <a:lnTo>
                  <a:pt x="786" y="167"/>
                </a:lnTo>
                <a:lnTo>
                  <a:pt x="786" y="167"/>
                </a:lnTo>
                <a:lnTo>
                  <a:pt x="782" y="164"/>
                </a:lnTo>
                <a:lnTo>
                  <a:pt x="780" y="162"/>
                </a:lnTo>
                <a:lnTo>
                  <a:pt x="778" y="162"/>
                </a:lnTo>
                <a:lnTo>
                  <a:pt x="778" y="162"/>
                </a:lnTo>
                <a:lnTo>
                  <a:pt x="770" y="164"/>
                </a:lnTo>
                <a:lnTo>
                  <a:pt x="762" y="162"/>
                </a:lnTo>
                <a:lnTo>
                  <a:pt x="762" y="162"/>
                </a:lnTo>
                <a:lnTo>
                  <a:pt x="757" y="160"/>
                </a:lnTo>
                <a:lnTo>
                  <a:pt x="751" y="162"/>
                </a:lnTo>
                <a:lnTo>
                  <a:pt x="751" y="162"/>
                </a:lnTo>
                <a:lnTo>
                  <a:pt x="749" y="162"/>
                </a:lnTo>
                <a:lnTo>
                  <a:pt x="749" y="162"/>
                </a:lnTo>
                <a:lnTo>
                  <a:pt x="747" y="162"/>
                </a:lnTo>
                <a:lnTo>
                  <a:pt x="745" y="160"/>
                </a:lnTo>
                <a:lnTo>
                  <a:pt x="739" y="152"/>
                </a:lnTo>
                <a:lnTo>
                  <a:pt x="739" y="152"/>
                </a:lnTo>
                <a:lnTo>
                  <a:pt x="739" y="150"/>
                </a:lnTo>
                <a:lnTo>
                  <a:pt x="739" y="150"/>
                </a:lnTo>
                <a:lnTo>
                  <a:pt x="737" y="146"/>
                </a:lnTo>
                <a:lnTo>
                  <a:pt x="737" y="146"/>
                </a:lnTo>
                <a:lnTo>
                  <a:pt x="735" y="142"/>
                </a:lnTo>
                <a:lnTo>
                  <a:pt x="734" y="140"/>
                </a:lnTo>
                <a:lnTo>
                  <a:pt x="734" y="140"/>
                </a:lnTo>
                <a:lnTo>
                  <a:pt x="730" y="142"/>
                </a:lnTo>
                <a:lnTo>
                  <a:pt x="730" y="142"/>
                </a:lnTo>
                <a:lnTo>
                  <a:pt x="724" y="142"/>
                </a:lnTo>
                <a:lnTo>
                  <a:pt x="720" y="142"/>
                </a:lnTo>
                <a:lnTo>
                  <a:pt x="720" y="142"/>
                </a:lnTo>
                <a:lnTo>
                  <a:pt x="716" y="140"/>
                </a:lnTo>
                <a:lnTo>
                  <a:pt x="710" y="140"/>
                </a:lnTo>
                <a:lnTo>
                  <a:pt x="710" y="140"/>
                </a:lnTo>
                <a:lnTo>
                  <a:pt x="709" y="142"/>
                </a:lnTo>
                <a:lnTo>
                  <a:pt x="705" y="142"/>
                </a:lnTo>
                <a:lnTo>
                  <a:pt x="697" y="140"/>
                </a:lnTo>
                <a:lnTo>
                  <a:pt x="697" y="140"/>
                </a:lnTo>
                <a:lnTo>
                  <a:pt x="693" y="137"/>
                </a:lnTo>
                <a:lnTo>
                  <a:pt x="693" y="137"/>
                </a:lnTo>
                <a:lnTo>
                  <a:pt x="695" y="131"/>
                </a:lnTo>
                <a:lnTo>
                  <a:pt x="701" y="121"/>
                </a:lnTo>
                <a:lnTo>
                  <a:pt x="701" y="121"/>
                </a:lnTo>
                <a:lnTo>
                  <a:pt x="701" y="117"/>
                </a:lnTo>
                <a:lnTo>
                  <a:pt x="701" y="113"/>
                </a:lnTo>
                <a:lnTo>
                  <a:pt x="699" y="108"/>
                </a:lnTo>
                <a:lnTo>
                  <a:pt x="699" y="108"/>
                </a:lnTo>
                <a:lnTo>
                  <a:pt x="697" y="108"/>
                </a:lnTo>
                <a:lnTo>
                  <a:pt x="697" y="108"/>
                </a:lnTo>
                <a:lnTo>
                  <a:pt x="697" y="102"/>
                </a:lnTo>
                <a:lnTo>
                  <a:pt x="699" y="96"/>
                </a:lnTo>
                <a:lnTo>
                  <a:pt x="699" y="96"/>
                </a:lnTo>
                <a:lnTo>
                  <a:pt x="703" y="92"/>
                </a:lnTo>
                <a:lnTo>
                  <a:pt x="709" y="92"/>
                </a:lnTo>
                <a:lnTo>
                  <a:pt x="709" y="92"/>
                </a:lnTo>
                <a:lnTo>
                  <a:pt x="712" y="90"/>
                </a:lnTo>
                <a:lnTo>
                  <a:pt x="716" y="88"/>
                </a:lnTo>
                <a:lnTo>
                  <a:pt x="716" y="88"/>
                </a:lnTo>
                <a:lnTo>
                  <a:pt x="716" y="88"/>
                </a:lnTo>
                <a:lnTo>
                  <a:pt x="716" y="88"/>
                </a:lnTo>
                <a:lnTo>
                  <a:pt x="716" y="85"/>
                </a:lnTo>
                <a:lnTo>
                  <a:pt x="718" y="81"/>
                </a:lnTo>
                <a:lnTo>
                  <a:pt x="718" y="81"/>
                </a:lnTo>
                <a:lnTo>
                  <a:pt x="720" y="77"/>
                </a:lnTo>
                <a:lnTo>
                  <a:pt x="720" y="77"/>
                </a:lnTo>
                <a:lnTo>
                  <a:pt x="722" y="73"/>
                </a:lnTo>
                <a:lnTo>
                  <a:pt x="724" y="71"/>
                </a:lnTo>
                <a:lnTo>
                  <a:pt x="724" y="71"/>
                </a:lnTo>
                <a:close/>
              </a:path>
            </a:pathLst>
          </a:custGeom>
          <a:solidFill>
            <a:srgbClr val="425A5F"/>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78" name="Freeform 123">
            <a:extLst>
              <a:ext uri="{FF2B5EF4-FFF2-40B4-BE49-F238E27FC236}">
                <a16:creationId xmlns:a16="http://schemas.microsoft.com/office/drawing/2014/main" id="{5F340B73-5C2B-C72D-FCED-B67E5BC70A5C}"/>
              </a:ext>
            </a:extLst>
          </p:cNvPr>
          <p:cNvSpPr>
            <a:spLocks/>
          </p:cNvSpPr>
          <p:nvPr/>
        </p:nvSpPr>
        <p:spPr bwMode="auto">
          <a:xfrm>
            <a:off x="10477635" y="3700475"/>
            <a:ext cx="861147" cy="407852"/>
          </a:xfrm>
          <a:custGeom>
            <a:avLst/>
            <a:gdLst>
              <a:gd name="T0" fmla="*/ 281 w 1096"/>
              <a:gd name="T1" fmla="*/ 195 h 507"/>
              <a:gd name="T2" fmla="*/ 222 w 1096"/>
              <a:gd name="T3" fmla="*/ 228 h 507"/>
              <a:gd name="T4" fmla="*/ 172 w 1096"/>
              <a:gd name="T5" fmla="*/ 247 h 507"/>
              <a:gd name="T6" fmla="*/ 147 w 1096"/>
              <a:gd name="T7" fmla="*/ 272 h 507"/>
              <a:gd name="T8" fmla="*/ 112 w 1096"/>
              <a:gd name="T9" fmla="*/ 310 h 507"/>
              <a:gd name="T10" fmla="*/ 52 w 1096"/>
              <a:gd name="T11" fmla="*/ 336 h 507"/>
              <a:gd name="T12" fmla="*/ 35 w 1096"/>
              <a:gd name="T13" fmla="*/ 374 h 507"/>
              <a:gd name="T14" fmla="*/ 2 w 1096"/>
              <a:gd name="T15" fmla="*/ 388 h 507"/>
              <a:gd name="T16" fmla="*/ 237 w 1096"/>
              <a:gd name="T17" fmla="*/ 368 h 507"/>
              <a:gd name="T18" fmla="*/ 437 w 1096"/>
              <a:gd name="T19" fmla="*/ 353 h 507"/>
              <a:gd name="T20" fmla="*/ 470 w 1096"/>
              <a:gd name="T21" fmla="*/ 382 h 507"/>
              <a:gd name="T22" fmla="*/ 807 w 1096"/>
              <a:gd name="T23" fmla="*/ 492 h 507"/>
              <a:gd name="T24" fmla="*/ 842 w 1096"/>
              <a:gd name="T25" fmla="*/ 480 h 507"/>
              <a:gd name="T26" fmla="*/ 850 w 1096"/>
              <a:gd name="T27" fmla="*/ 455 h 507"/>
              <a:gd name="T28" fmla="*/ 869 w 1096"/>
              <a:gd name="T29" fmla="*/ 457 h 507"/>
              <a:gd name="T30" fmla="*/ 873 w 1096"/>
              <a:gd name="T31" fmla="*/ 411 h 507"/>
              <a:gd name="T32" fmla="*/ 907 w 1096"/>
              <a:gd name="T33" fmla="*/ 364 h 507"/>
              <a:gd name="T34" fmla="*/ 890 w 1096"/>
              <a:gd name="T35" fmla="*/ 341 h 507"/>
              <a:gd name="T36" fmla="*/ 919 w 1096"/>
              <a:gd name="T37" fmla="*/ 351 h 507"/>
              <a:gd name="T38" fmla="*/ 934 w 1096"/>
              <a:gd name="T39" fmla="*/ 337 h 507"/>
              <a:gd name="T40" fmla="*/ 953 w 1096"/>
              <a:gd name="T41" fmla="*/ 337 h 507"/>
              <a:gd name="T42" fmla="*/ 988 w 1096"/>
              <a:gd name="T43" fmla="*/ 324 h 507"/>
              <a:gd name="T44" fmla="*/ 979 w 1096"/>
              <a:gd name="T45" fmla="*/ 309 h 507"/>
              <a:gd name="T46" fmla="*/ 1017 w 1096"/>
              <a:gd name="T47" fmla="*/ 309 h 507"/>
              <a:gd name="T48" fmla="*/ 1031 w 1096"/>
              <a:gd name="T49" fmla="*/ 270 h 507"/>
              <a:gd name="T50" fmla="*/ 1011 w 1096"/>
              <a:gd name="T51" fmla="*/ 274 h 507"/>
              <a:gd name="T52" fmla="*/ 1002 w 1096"/>
              <a:gd name="T53" fmla="*/ 278 h 507"/>
              <a:gd name="T54" fmla="*/ 950 w 1096"/>
              <a:gd name="T55" fmla="*/ 293 h 507"/>
              <a:gd name="T56" fmla="*/ 940 w 1096"/>
              <a:gd name="T57" fmla="*/ 272 h 507"/>
              <a:gd name="T58" fmla="*/ 965 w 1096"/>
              <a:gd name="T59" fmla="*/ 282 h 507"/>
              <a:gd name="T60" fmla="*/ 990 w 1096"/>
              <a:gd name="T61" fmla="*/ 264 h 507"/>
              <a:gd name="T62" fmla="*/ 986 w 1096"/>
              <a:gd name="T63" fmla="*/ 237 h 507"/>
              <a:gd name="T64" fmla="*/ 961 w 1096"/>
              <a:gd name="T65" fmla="*/ 224 h 507"/>
              <a:gd name="T66" fmla="*/ 919 w 1096"/>
              <a:gd name="T67" fmla="*/ 214 h 507"/>
              <a:gd name="T68" fmla="*/ 942 w 1096"/>
              <a:gd name="T69" fmla="*/ 204 h 507"/>
              <a:gd name="T70" fmla="*/ 971 w 1096"/>
              <a:gd name="T71" fmla="*/ 193 h 507"/>
              <a:gd name="T72" fmla="*/ 988 w 1096"/>
              <a:gd name="T73" fmla="*/ 189 h 507"/>
              <a:gd name="T74" fmla="*/ 998 w 1096"/>
              <a:gd name="T75" fmla="*/ 197 h 507"/>
              <a:gd name="T76" fmla="*/ 1029 w 1096"/>
              <a:gd name="T77" fmla="*/ 199 h 507"/>
              <a:gd name="T78" fmla="*/ 1057 w 1096"/>
              <a:gd name="T79" fmla="*/ 152 h 507"/>
              <a:gd name="T80" fmla="*/ 1079 w 1096"/>
              <a:gd name="T81" fmla="*/ 149 h 507"/>
              <a:gd name="T82" fmla="*/ 1086 w 1096"/>
              <a:gd name="T83" fmla="*/ 125 h 507"/>
              <a:gd name="T84" fmla="*/ 1090 w 1096"/>
              <a:gd name="T85" fmla="*/ 98 h 507"/>
              <a:gd name="T86" fmla="*/ 1071 w 1096"/>
              <a:gd name="T87" fmla="*/ 95 h 507"/>
              <a:gd name="T88" fmla="*/ 1054 w 1096"/>
              <a:gd name="T89" fmla="*/ 118 h 507"/>
              <a:gd name="T90" fmla="*/ 1040 w 1096"/>
              <a:gd name="T91" fmla="*/ 139 h 507"/>
              <a:gd name="T92" fmla="*/ 1029 w 1096"/>
              <a:gd name="T93" fmla="*/ 112 h 507"/>
              <a:gd name="T94" fmla="*/ 1023 w 1096"/>
              <a:gd name="T95" fmla="*/ 89 h 507"/>
              <a:gd name="T96" fmla="*/ 996 w 1096"/>
              <a:gd name="T97" fmla="*/ 118 h 507"/>
              <a:gd name="T98" fmla="*/ 961 w 1096"/>
              <a:gd name="T99" fmla="*/ 122 h 507"/>
              <a:gd name="T100" fmla="*/ 946 w 1096"/>
              <a:gd name="T101" fmla="*/ 110 h 507"/>
              <a:gd name="T102" fmla="*/ 932 w 1096"/>
              <a:gd name="T103" fmla="*/ 60 h 507"/>
              <a:gd name="T104" fmla="*/ 955 w 1096"/>
              <a:gd name="T105" fmla="*/ 87 h 507"/>
              <a:gd name="T106" fmla="*/ 979 w 1096"/>
              <a:gd name="T107" fmla="*/ 77 h 507"/>
              <a:gd name="T108" fmla="*/ 1004 w 1096"/>
              <a:gd name="T109" fmla="*/ 56 h 507"/>
              <a:gd name="T110" fmla="*/ 1025 w 1096"/>
              <a:gd name="T111" fmla="*/ 68 h 507"/>
              <a:gd name="T112" fmla="*/ 1046 w 1096"/>
              <a:gd name="T113" fmla="*/ 62 h 507"/>
              <a:gd name="T114" fmla="*/ 1021 w 1096"/>
              <a:gd name="T115" fmla="*/ 25 h 507"/>
              <a:gd name="T116" fmla="*/ 1032 w 1096"/>
              <a:gd name="T117" fmla="*/ 6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6" h="507">
                <a:moveTo>
                  <a:pt x="310" y="131"/>
                </a:moveTo>
                <a:lnTo>
                  <a:pt x="310" y="131"/>
                </a:lnTo>
                <a:lnTo>
                  <a:pt x="310" y="137"/>
                </a:lnTo>
                <a:lnTo>
                  <a:pt x="310" y="145"/>
                </a:lnTo>
                <a:lnTo>
                  <a:pt x="306" y="156"/>
                </a:lnTo>
                <a:lnTo>
                  <a:pt x="301" y="166"/>
                </a:lnTo>
                <a:lnTo>
                  <a:pt x="301" y="166"/>
                </a:lnTo>
                <a:lnTo>
                  <a:pt x="287" y="179"/>
                </a:lnTo>
                <a:lnTo>
                  <a:pt x="281" y="191"/>
                </a:lnTo>
                <a:lnTo>
                  <a:pt x="281" y="191"/>
                </a:lnTo>
                <a:lnTo>
                  <a:pt x="281" y="195"/>
                </a:lnTo>
                <a:lnTo>
                  <a:pt x="281" y="195"/>
                </a:lnTo>
                <a:lnTo>
                  <a:pt x="279" y="197"/>
                </a:lnTo>
                <a:lnTo>
                  <a:pt x="279" y="197"/>
                </a:lnTo>
                <a:lnTo>
                  <a:pt x="278" y="203"/>
                </a:lnTo>
                <a:lnTo>
                  <a:pt x="274" y="204"/>
                </a:lnTo>
                <a:lnTo>
                  <a:pt x="268" y="206"/>
                </a:lnTo>
                <a:lnTo>
                  <a:pt x="256" y="208"/>
                </a:lnTo>
                <a:lnTo>
                  <a:pt x="256" y="208"/>
                </a:lnTo>
                <a:lnTo>
                  <a:pt x="245" y="210"/>
                </a:lnTo>
                <a:lnTo>
                  <a:pt x="235" y="214"/>
                </a:lnTo>
                <a:lnTo>
                  <a:pt x="227" y="220"/>
                </a:lnTo>
                <a:lnTo>
                  <a:pt x="222" y="228"/>
                </a:lnTo>
                <a:lnTo>
                  <a:pt x="222" y="228"/>
                </a:lnTo>
                <a:lnTo>
                  <a:pt x="216" y="235"/>
                </a:lnTo>
                <a:lnTo>
                  <a:pt x="210" y="237"/>
                </a:lnTo>
                <a:lnTo>
                  <a:pt x="204" y="239"/>
                </a:lnTo>
                <a:lnTo>
                  <a:pt x="201" y="237"/>
                </a:lnTo>
                <a:lnTo>
                  <a:pt x="201" y="237"/>
                </a:lnTo>
                <a:lnTo>
                  <a:pt x="191" y="233"/>
                </a:lnTo>
                <a:lnTo>
                  <a:pt x="187" y="233"/>
                </a:lnTo>
                <a:lnTo>
                  <a:pt x="183" y="235"/>
                </a:lnTo>
                <a:lnTo>
                  <a:pt x="183" y="235"/>
                </a:lnTo>
                <a:lnTo>
                  <a:pt x="177" y="241"/>
                </a:lnTo>
                <a:lnTo>
                  <a:pt x="172" y="247"/>
                </a:lnTo>
                <a:lnTo>
                  <a:pt x="172" y="247"/>
                </a:lnTo>
                <a:lnTo>
                  <a:pt x="170" y="251"/>
                </a:lnTo>
                <a:lnTo>
                  <a:pt x="170" y="251"/>
                </a:lnTo>
                <a:lnTo>
                  <a:pt x="168" y="251"/>
                </a:lnTo>
                <a:lnTo>
                  <a:pt x="168" y="251"/>
                </a:lnTo>
                <a:lnTo>
                  <a:pt x="162" y="256"/>
                </a:lnTo>
                <a:lnTo>
                  <a:pt x="158" y="258"/>
                </a:lnTo>
                <a:lnTo>
                  <a:pt x="154" y="260"/>
                </a:lnTo>
                <a:lnTo>
                  <a:pt x="154" y="260"/>
                </a:lnTo>
                <a:lnTo>
                  <a:pt x="150" y="262"/>
                </a:lnTo>
                <a:lnTo>
                  <a:pt x="149" y="268"/>
                </a:lnTo>
                <a:lnTo>
                  <a:pt x="149" y="268"/>
                </a:lnTo>
                <a:lnTo>
                  <a:pt x="147" y="272"/>
                </a:lnTo>
                <a:lnTo>
                  <a:pt x="147" y="272"/>
                </a:lnTo>
                <a:lnTo>
                  <a:pt x="145" y="276"/>
                </a:lnTo>
                <a:lnTo>
                  <a:pt x="145" y="276"/>
                </a:lnTo>
                <a:lnTo>
                  <a:pt x="141" y="283"/>
                </a:lnTo>
                <a:lnTo>
                  <a:pt x="137" y="287"/>
                </a:lnTo>
                <a:lnTo>
                  <a:pt x="137" y="287"/>
                </a:lnTo>
                <a:lnTo>
                  <a:pt x="122" y="301"/>
                </a:lnTo>
                <a:lnTo>
                  <a:pt x="122" y="301"/>
                </a:lnTo>
                <a:lnTo>
                  <a:pt x="116" y="307"/>
                </a:lnTo>
                <a:lnTo>
                  <a:pt x="116" y="307"/>
                </a:lnTo>
                <a:lnTo>
                  <a:pt x="112" y="310"/>
                </a:lnTo>
                <a:lnTo>
                  <a:pt x="112" y="310"/>
                </a:lnTo>
                <a:lnTo>
                  <a:pt x="106" y="316"/>
                </a:lnTo>
                <a:lnTo>
                  <a:pt x="102" y="318"/>
                </a:lnTo>
                <a:lnTo>
                  <a:pt x="97" y="320"/>
                </a:lnTo>
                <a:lnTo>
                  <a:pt x="97" y="320"/>
                </a:lnTo>
                <a:lnTo>
                  <a:pt x="91" y="320"/>
                </a:lnTo>
                <a:lnTo>
                  <a:pt x="85" y="324"/>
                </a:lnTo>
                <a:lnTo>
                  <a:pt x="85" y="324"/>
                </a:lnTo>
                <a:lnTo>
                  <a:pt x="73" y="328"/>
                </a:lnTo>
                <a:lnTo>
                  <a:pt x="73" y="328"/>
                </a:lnTo>
                <a:lnTo>
                  <a:pt x="56" y="334"/>
                </a:lnTo>
                <a:lnTo>
                  <a:pt x="52" y="336"/>
                </a:lnTo>
                <a:lnTo>
                  <a:pt x="52" y="336"/>
                </a:lnTo>
                <a:lnTo>
                  <a:pt x="50" y="336"/>
                </a:lnTo>
                <a:lnTo>
                  <a:pt x="50" y="336"/>
                </a:lnTo>
                <a:lnTo>
                  <a:pt x="45" y="337"/>
                </a:lnTo>
                <a:lnTo>
                  <a:pt x="41" y="339"/>
                </a:lnTo>
                <a:lnTo>
                  <a:pt x="39" y="343"/>
                </a:lnTo>
                <a:lnTo>
                  <a:pt x="39" y="343"/>
                </a:lnTo>
                <a:lnTo>
                  <a:pt x="37" y="353"/>
                </a:lnTo>
                <a:lnTo>
                  <a:pt x="37" y="361"/>
                </a:lnTo>
                <a:lnTo>
                  <a:pt x="37" y="361"/>
                </a:lnTo>
                <a:lnTo>
                  <a:pt x="37" y="364"/>
                </a:lnTo>
                <a:lnTo>
                  <a:pt x="37" y="370"/>
                </a:lnTo>
                <a:lnTo>
                  <a:pt x="35" y="374"/>
                </a:lnTo>
                <a:lnTo>
                  <a:pt x="33" y="376"/>
                </a:lnTo>
                <a:lnTo>
                  <a:pt x="29" y="378"/>
                </a:lnTo>
                <a:lnTo>
                  <a:pt x="29" y="378"/>
                </a:lnTo>
                <a:lnTo>
                  <a:pt x="19" y="380"/>
                </a:lnTo>
                <a:lnTo>
                  <a:pt x="19" y="380"/>
                </a:lnTo>
                <a:lnTo>
                  <a:pt x="16" y="382"/>
                </a:lnTo>
                <a:lnTo>
                  <a:pt x="10" y="384"/>
                </a:lnTo>
                <a:lnTo>
                  <a:pt x="10" y="384"/>
                </a:lnTo>
                <a:lnTo>
                  <a:pt x="10" y="384"/>
                </a:lnTo>
                <a:lnTo>
                  <a:pt x="4" y="384"/>
                </a:lnTo>
                <a:lnTo>
                  <a:pt x="2" y="386"/>
                </a:lnTo>
                <a:lnTo>
                  <a:pt x="2" y="388"/>
                </a:lnTo>
                <a:lnTo>
                  <a:pt x="2" y="388"/>
                </a:lnTo>
                <a:lnTo>
                  <a:pt x="0" y="395"/>
                </a:lnTo>
                <a:lnTo>
                  <a:pt x="0" y="401"/>
                </a:lnTo>
                <a:lnTo>
                  <a:pt x="0" y="401"/>
                </a:lnTo>
                <a:lnTo>
                  <a:pt x="2" y="415"/>
                </a:lnTo>
                <a:lnTo>
                  <a:pt x="2" y="415"/>
                </a:lnTo>
                <a:lnTo>
                  <a:pt x="4" y="426"/>
                </a:lnTo>
                <a:lnTo>
                  <a:pt x="152" y="413"/>
                </a:lnTo>
                <a:lnTo>
                  <a:pt x="152" y="413"/>
                </a:lnTo>
                <a:lnTo>
                  <a:pt x="195" y="389"/>
                </a:lnTo>
                <a:lnTo>
                  <a:pt x="222" y="374"/>
                </a:lnTo>
                <a:lnTo>
                  <a:pt x="237" y="368"/>
                </a:lnTo>
                <a:lnTo>
                  <a:pt x="237" y="368"/>
                </a:lnTo>
                <a:lnTo>
                  <a:pt x="253" y="366"/>
                </a:lnTo>
                <a:lnTo>
                  <a:pt x="253" y="366"/>
                </a:lnTo>
                <a:lnTo>
                  <a:pt x="399" y="349"/>
                </a:lnTo>
                <a:lnTo>
                  <a:pt x="416" y="349"/>
                </a:lnTo>
                <a:lnTo>
                  <a:pt x="420" y="349"/>
                </a:lnTo>
                <a:lnTo>
                  <a:pt x="420" y="349"/>
                </a:lnTo>
                <a:lnTo>
                  <a:pt x="420" y="349"/>
                </a:lnTo>
                <a:lnTo>
                  <a:pt x="424" y="353"/>
                </a:lnTo>
                <a:lnTo>
                  <a:pt x="430" y="357"/>
                </a:lnTo>
                <a:lnTo>
                  <a:pt x="430" y="357"/>
                </a:lnTo>
                <a:lnTo>
                  <a:pt x="437" y="353"/>
                </a:lnTo>
                <a:lnTo>
                  <a:pt x="441" y="351"/>
                </a:lnTo>
                <a:lnTo>
                  <a:pt x="445" y="353"/>
                </a:lnTo>
                <a:lnTo>
                  <a:pt x="445" y="353"/>
                </a:lnTo>
                <a:lnTo>
                  <a:pt x="453" y="359"/>
                </a:lnTo>
                <a:lnTo>
                  <a:pt x="459" y="366"/>
                </a:lnTo>
                <a:lnTo>
                  <a:pt x="459" y="366"/>
                </a:lnTo>
                <a:lnTo>
                  <a:pt x="460" y="370"/>
                </a:lnTo>
                <a:lnTo>
                  <a:pt x="460" y="370"/>
                </a:lnTo>
                <a:lnTo>
                  <a:pt x="462" y="376"/>
                </a:lnTo>
                <a:lnTo>
                  <a:pt x="466" y="380"/>
                </a:lnTo>
                <a:lnTo>
                  <a:pt x="466" y="380"/>
                </a:lnTo>
                <a:lnTo>
                  <a:pt x="470" y="382"/>
                </a:lnTo>
                <a:lnTo>
                  <a:pt x="474" y="382"/>
                </a:lnTo>
                <a:lnTo>
                  <a:pt x="474" y="382"/>
                </a:lnTo>
                <a:lnTo>
                  <a:pt x="613" y="366"/>
                </a:lnTo>
                <a:lnTo>
                  <a:pt x="613" y="366"/>
                </a:lnTo>
                <a:lnTo>
                  <a:pt x="615" y="366"/>
                </a:lnTo>
                <a:lnTo>
                  <a:pt x="778" y="507"/>
                </a:lnTo>
                <a:lnTo>
                  <a:pt x="778" y="507"/>
                </a:lnTo>
                <a:lnTo>
                  <a:pt x="798" y="497"/>
                </a:lnTo>
                <a:lnTo>
                  <a:pt x="798" y="497"/>
                </a:lnTo>
                <a:lnTo>
                  <a:pt x="799" y="497"/>
                </a:lnTo>
                <a:lnTo>
                  <a:pt x="799" y="497"/>
                </a:lnTo>
                <a:lnTo>
                  <a:pt x="807" y="492"/>
                </a:lnTo>
                <a:lnTo>
                  <a:pt x="811" y="490"/>
                </a:lnTo>
                <a:lnTo>
                  <a:pt x="817" y="490"/>
                </a:lnTo>
                <a:lnTo>
                  <a:pt x="817" y="490"/>
                </a:lnTo>
                <a:lnTo>
                  <a:pt x="821" y="492"/>
                </a:lnTo>
                <a:lnTo>
                  <a:pt x="824" y="492"/>
                </a:lnTo>
                <a:lnTo>
                  <a:pt x="824" y="492"/>
                </a:lnTo>
                <a:lnTo>
                  <a:pt x="834" y="490"/>
                </a:lnTo>
                <a:lnTo>
                  <a:pt x="834" y="490"/>
                </a:lnTo>
                <a:lnTo>
                  <a:pt x="838" y="490"/>
                </a:lnTo>
                <a:lnTo>
                  <a:pt x="842" y="488"/>
                </a:lnTo>
                <a:lnTo>
                  <a:pt x="842" y="480"/>
                </a:lnTo>
                <a:lnTo>
                  <a:pt x="842" y="480"/>
                </a:lnTo>
                <a:lnTo>
                  <a:pt x="842" y="472"/>
                </a:lnTo>
                <a:lnTo>
                  <a:pt x="842" y="472"/>
                </a:lnTo>
                <a:lnTo>
                  <a:pt x="844" y="465"/>
                </a:lnTo>
                <a:lnTo>
                  <a:pt x="844" y="455"/>
                </a:lnTo>
                <a:lnTo>
                  <a:pt x="844" y="455"/>
                </a:lnTo>
                <a:lnTo>
                  <a:pt x="844" y="447"/>
                </a:lnTo>
                <a:lnTo>
                  <a:pt x="846" y="445"/>
                </a:lnTo>
                <a:lnTo>
                  <a:pt x="846" y="445"/>
                </a:lnTo>
                <a:lnTo>
                  <a:pt x="848" y="445"/>
                </a:lnTo>
                <a:lnTo>
                  <a:pt x="848" y="445"/>
                </a:lnTo>
                <a:lnTo>
                  <a:pt x="850" y="449"/>
                </a:lnTo>
                <a:lnTo>
                  <a:pt x="850" y="455"/>
                </a:lnTo>
                <a:lnTo>
                  <a:pt x="850" y="455"/>
                </a:lnTo>
                <a:lnTo>
                  <a:pt x="850" y="461"/>
                </a:lnTo>
                <a:lnTo>
                  <a:pt x="850" y="461"/>
                </a:lnTo>
                <a:lnTo>
                  <a:pt x="851" y="463"/>
                </a:lnTo>
                <a:lnTo>
                  <a:pt x="859" y="463"/>
                </a:lnTo>
                <a:lnTo>
                  <a:pt x="859" y="463"/>
                </a:lnTo>
                <a:lnTo>
                  <a:pt x="865" y="461"/>
                </a:lnTo>
                <a:lnTo>
                  <a:pt x="865" y="461"/>
                </a:lnTo>
                <a:lnTo>
                  <a:pt x="867" y="461"/>
                </a:lnTo>
                <a:lnTo>
                  <a:pt x="869" y="459"/>
                </a:lnTo>
                <a:lnTo>
                  <a:pt x="869" y="459"/>
                </a:lnTo>
                <a:lnTo>
                  <a:pt x="869" y="457"/>
                </a:lnTo>
                <a:lnTo>
                  <a:pt x="867" y="455"/>
                </a:lnTo>
                <a:lnTo>
                  <a:pt x="867" y="455"/>
                </a:lnTo>
                <a:lnTo>
                  <a:pt x="861" y="449"/>
                </a:lnTo>
                <a:lnTo>
                  <a:pt x="859" y="445"/>
                </a:lnTo>
                <a:lnTo>
                  <a:pt x="857" y="441"/>
                </a:lnTo>
                <a:lnTo>
                  <a:pt x="857" y="441"/>
                </a:lnTo>
                <a:lnTo>
                  <a:pt x="859" y="434"/>
                </a:lnTo>
                <a:lnTo>
                  <a:pt x="863" y="426"/>
                </a:lnTo>
                <a:lnTo>
                  <a:pt x="863" y="426"/>
                </a:lnTo>
                <a:lnTo>
                  <a:pt x="867" y="422"/>
                </a:lnTo>
                <a:lnTo>
                  <a:pt x="867" y="422"/>
                </a:lnTo>
                <a:lnTo>
                  <a:pt x="873" y="411"/>
                </a:lnTo>
                <a:lnTo>
                  <a:pt x="873" y="411"/>
                </a:lnTo>
                <a:lnTo>
                  <a:pt x="876" y="401"/>
                </a:lnTo>
                <a:lnTo>
                  <a:pt x="876" y="401"/>
                </a:lnTo>
                <a:lnTo>
                  <a:pt x="884" y="393"/>
                </a:lnTo>
                <a:lnTo>
                  <a:pt x="890" y="389"/>
                </a:lnTo>
                <a:lnTo>
                  <a:pt x="896" y="386"/>
                </a:lnTo>
                <a:lnTo>
                  <a:pt x="896" y="386"/>
                </a:lnTo>
                <a:lnTo>
                  <a:pt x="900" y="384"/>
                </a:lnTo>
                <a:lnTo>
                  <a:pt x="903" y="382"/>
                </a:lnTo>
                <a:lnTo>
                  <a:pt x="905" y="370"/>
                </a:lnTo>
                <a:lnTo>
                  <a:pt x="905" y="370"/>
                </a:lnTo>
                <a:lnTo>
                  <a:pt x="907" y="364"/>
                </a:lnTo>
                <a:lnTo>
                  <a:pt x="907" y="364"/>
                </a:lnTo>
                <a:lnTo>
                  <a:pt x="905" y="364"/>
                </a:lnTo>
                <a:lnTo>
                  <a:pt x="905" y="364"/>
                </a:lnTo>
                <a:lnTo>
                  <a:pt x="901" y="362"/>
                </a:lnTo>
                <a:lnTo>
                  <a:pt x="901" y="362"/>
                </a:lnTo>
                <a:lnTo>
                  <a:pt x="898" y="359"/>
                </a:lnTo>
                <a:lnTo>
                  <a:pt x="896" y="355"/>
                </a:lnTo>
                <a:lnTo>
                  <a:pt x="896" y="355"/>
                </a:lnTo>
                <a:lnTo>
                  <a:pt x="892" y="349"/>
                </a:lnTo>
                <a:lnTo>
                  <a:pt x="892" y="349"/>
                </a:lnTo>
                <a:lnTo>
                  <a:pt x="890" y="345"/>
                </a:lnTo>
                <a:lnTo>
                  <a:pt x="890" y="341"/>
                </a:lnTo>
                <a:lnTo>
                  <a:pt x="890" y="341"/>
                </a:lnTo>
                <a:lnTo>
                  <a:pt x="892" y="339"/>
                </a:lnTo>
                <a:lnTo>
                  <a:pt x="894" y="337"/>
                </a:lnTo>
                <a:lnTo>
                  <a:pt x="900" y="336"/>
                </a:lnTo>
                <a:lnTo>
                  <a:pt x="900" y="336"/>
                </a:lnTo>
                <a:lnTo>
                  <a:pt x="903" y="336"/>
                </a:lnTo>
                <a:lnTo>
                  <a:pt x="907" y="337"/>
                </a:lnTo>
                <a:lnTo>
                  <a:pt x="913" y="341"/>
                </a:lnTo>
                <a:lnTo>
                  <a:pt x="913" y="341"/>
                </a:lnTo>
                <a:lnTo>
                  <a:pt x="917" y="347"/>
                </a:lnTo>
                <a:lnTo>
                  <a:pt x="917" y="347"/>
                </a:lnTo>
                <a:lnTo>
                  <a:pt x="919" y="351"/>
                </a:lnTo>
                <a:lnTo>
                  <a:pt x="921" y="353"/>
                </a:lnTo>
                <a:lnTo>
                  <a:pt x="921" y="353"/>
                </a:lnTo>
                <a:lnTo>
                  <a:pt x="921" y="357"/>
                </a:lnTo>
                <a:lnTo>
                  <a:pt x="923" y="359"/>
                </a:lnTo>
                <a:lnTo>
                  <a:pt x="923" y="359"/>
                </a:lnTo>
                <a:lnTo>
                  <a:pt x="925" y="359"/>
                </a:lnTo>
                <a:lnTo>
                  <a:pt x="925" y="359"/>
                </a:lnTo>
                <a:lnTo>
                  <a:pt x="927" y="355"/>
                </a:lnTo>
                <a:lnTo>
                  <a:pt x="927" y="351"/>
                </a:lnTo>
                <a:lnTo>
                  <a:pt x="927" y="351"/>
                </a:lnTo>
                <a:lnTo>
                  <a:pt x="930" y="343"/>
                </a:lnTo>
                <a:lnTo>
                  <a:pt x="934" y="337"/>
                </a:lnTo>
                <a:lnTo>
                  <a:pt x="938" y="336"/>
                </a:lnTo>
                <a:lnTo>
                  <a:pt x="938" y="336"/>
                </a:lnTo>
                <a:lnTo>
                  <a:pt x="940" y="337"/>
                </a:lnTo>
                <a:lnTo>
                  <a:pt x="942" y="339"/>
                </a:lnTo>
                <a:lnTo>
                  <a:pt x="942" y="339"/>
                </a:lnTo>
                <a:lnTo>
                  <a:pt x="944" y="341"/>
                </a:lnTo>
                <a:lnTo>
                  <a:pt x="946" y="343"/>
                </a:lnTo>
                <a:lnTo>
                  <a:pt x="946" y="343"/>
                </a:lnTo>
                <a:lnTo>
                  <a:pt x="950" y="341"/>
                </a:lnTo>
                <a:lnTo>
                  <a:pt x="953" y="339"/>
                </a:lnTo>
                <a:lnTo>
                  <a:pt x="953" y="339"/>
                </a:lnTo>
                <a:lnTo>
                  <a:pt x="953" y="337"/>
                </a:lnTo>
                <a:lnTo>
                  <a:pt x="953" y="337"/>
                </a:lnTo>
                <a:lnTo>
                  <a:pt x="953" y="334"/>
                </a:lnTo>
                <a:lnTo>
                  <a:pt x="957" y="332"/>
                </a:lnTo>
                <a:lnTo>
                  <a:pt x="961" y="330"/>
                </a:lnTo>
                <a:lnTo>
                  <a:pt x="971" y="328"/>
                </a:lnTo>
                <a:lnTo>
                  <a:pt x="971" y="328"/>
                </a:lnTo>
                <a:lnTo>
                  <a:pt x="979" y="328"/>
                </a:lnTo>
                <a:lnTo>
                  <a:pt x="984" y="328"/>
                </a:lnTo>
                <a:lnTo>
                  <a:pt x="988" y="324"/>
                </a:lnTo>
                <a:lnTo>
                  <a:pt x="988" y="324"/>
                </a:lnTo>
                <a:lnTo>
                  <a:pt x="988" y="324"/>
                </a:lnTo>
                <a:lnTo>
                  <a:pt x="988" y="324"/>
                </a:lnTo>
                <a:lnTo>
                  <a:pt x="988" y="322"/>
                </a:lnTo>
                <a:lnTo>
                  <a:pt x="988" y="322"/>
                </a:lnTo>
                <a:lnTo>
                  <a:pt x="984" y="322"/>
                </a:lnTo>
                <a:lnTo>
                  <a:pt x="984" y="322"/>
                </a:lnTo>
                <a:lnTo>
                  <a:pt x="977" y="322"/>
                </a:lnTo>
                <a:lnTo>
                  <a:pt x="973" y="320"/>
                </a:lnTo>
                <a:lnTo>
                  <a:pt x="971" y="318"/>
                </a:lnTo>
                <a:lnTo>
                  <a:pt x="971" y="318"/>
                </a:lnTo>
                <a:lnTo>
                  <a:pt x="971" y="314"/>
                </a:lnTo>
                <a:lnTo>
                  <a:pt x="971" y="314"/>
                </a:lnTo>
                <a:lnTo>
                  <a:pt x="973" y="310"/>
                </a:lnTo>
                <a:lnTo>
                  <a:pt x="979" y="309"/>
                </a:lnTo>
                <a:lnTo>
                  <a:pt x="979" y="309"/>
                </a:lnTo>
                <a:lnTo>
                  <a:pt x="982" y="307"/>
                </a:lnTo>
                <a:lnTo>
                  <a:pt x="982" y="307"/>
                </a:lnTo>
                <a:lnTo>
                  <a:pt x="986" y="307"/>
                </a:lnTo>
                <a:lnTo>
                  <a:pt x="990" y="309"/>
                </a:lnTo>
                <a:lnTo>
                  <a:pt x="996" y="314"/>
                </a:lnTo>
                <a:lnTo>
                  <a:pt x="996" y="314"/>
                </a:lnTo>
                <a:lnTo>
                  <a:pt x="1007" y="314"/>
                </a:lnTo>
                <a:lnTo>
                  <a:pt x="1007" y="314"/>
                </a:lnTo>
                <a:lnTo>
                  <a:pt x="1013" y="312"/>
                </a:lnTo>
                <a:lnTo>
                  <a:pt x="1017" y="309"/>
                </a:lnTo>
                <a:lnTo>
                  <a:pt x="1017" y="309"/>
                </a:lnTo>
                <a:lnTo>
                  <a:pt x="1023" y="305"/>
                </a:lnTo>
                <a:lnTo>
                  <a:pt x="1023" y="305"/>
                </a:lnTo>
                <a:lnTo>
                  <a:pt x="1027" y="299"/>
                </a:lnTo>
                <a:lnTo>
                  <a:pt x="1031" y="293"/>
                </a:lnTo>
                <a:lnTo>
                  <a:pt x="1031" y="293"/>
                </a:lnTo>
                <a:lnTo>
                  <a:pt x="1034" y="287"/>
                </a:lnTo>
                <a:lnTo>
                  <a:pt x="1034" y="287"/>
                </a:lnTo>
                <a:lnTo>
                  <a:pt x="1036" y="280"/>
                </a:lnTo>
                <a:lnTo>
                  <a:pt x="1036" y="276"/>
                </a:lnTo>
                <a:lnTo>
                  <a:pt x="1034" y="272"/>
                </a:lnTo>
                <a:lnTo>
                  <a:pt x="1034" y="272"/>
                </a:lnTo>
                <a:lnTo>
                  <a:pt x="1031" y="270"/>
                </a:lnTo>
                <a:lnTo>
                  <a:pt x="1031" y="270"/>
                </a:lnTo>
                <a:lnTo>
                  <a:pt x="1029" y="272"/>
                </a:lnTo>
                <a:lnTo>
                  <a:pt x="1029" y="272"/>
                </a:lnTo>
                <a:lnTo>
                  <a:pt x="1029" y="274"/>
                </a:lnTo>
                <a:lnTo>
                  <a:pt x="1025" y="278"/>
                </a:lnTo>
                <a:lnTo>
                  <a:pt x="1021" y="282"/>
                </a:lnTo>
                <a:lnTo>
                  <a:pt x="1017" y="282"/>
                </a:lnTo>
                <a:lnTo>
                  <a:pt x="1017" y="282"/>
                </a:lnTo>
                <a:lnTo>
                  <a:pt x="1011" y="280"/>
                </a:lnTo>
                <a:lnTo>
                  <a:pt x="1011" y="280"/>
                </a:lnTo>
                <a:lnTo>
                  <a:pt x="1011" y="278"/>
                </a:lnTo>
                <a:lnTo>
                  <a:pt x="1011" y="274"/>
                </a:lnTo>
                <a:lnTo>
                  <a:pt x="1011" y="274"/>
                </a:lnTo>
                <a:lnTo>
                  <a:pt x="1013" y="268"/>
                </a:lnTo>
                <a:lnTo>
                  <a:pt x="1013" y="268"/>
                </a:lnTo>
                <a:lnTo>
                  <a:pt x="1011" y="264"/>
                </a:lnTo>
                <a:lnTo>
                  <a:pt x="1009" y="262"/>
                </a:lnTo>
                <a:lnTo>
                  <a:pt x="1009" y="262"/>
                </a:lnTo>
                <a:lnTo>
                  <a:pt x="1007" y="262"/>
                </a:lnTo>
                <a:lnTo>
                  <a:pt x="1007" y="262"/>
                </a:lnTo>
                <a:lnTo>
                  <a:pt x="1005" y="264"/>
                </a:lnTo>
                <a:lnTo>
                  <a:pt x="1004" y="268"/>
                </a:lnTo>
                <a:lnTo>
                  <a:pt x="1004" y="268"/>
                </a:lnTo>
                <a:lnTo>
                  <a:pt x="1002" y="278"/>
                </a:lnTo>
                <a:lnTo>
                  <a:pt x="1002" y="278"/>
                </a:lnTo>
                <a:lnTo>
                  <a:pt x="996" y="285"/>
                </a:lnTo>
                <a:lnTo>
                  <a:pt x="986" y="291"/>
                </a:lnTo>
                <a:lnTo>
                  <a:pt x="986" y="291"/>
                </a:lnTo>
                <a:lnTo>
                  <a:pt x="979" y="295"/>
                </a:lnTo>
                <a:lnTo>
                  <a:pt x="979" y="295"/>
                </a:lnTo>
                <a:lnTo>
                  <a:pt x="967" y="299"/>
                </a:lnTo>
                <a:lnTo>
                  <a:pt x="959" y="299"/>
                </a:lnTo>
                <a:lnTo>
                  <a:pt x="953" y="297"/>
                </a:lnTo>
                <a:lnTo>
                  <a:pt x="950" y="293"/>
                </a:lnTo>
                <a:lnTo>
                  <a:pt x="950" y="293"/>
                </a:lnTo>
                <a:lnTo>
                  <a:pt x="950" y="293"/>
                </a:lnTo>
                <a:lnTo>
                  <a:pt x="948" y="291"/>
                </a:lnTo>
                <a:lnTo>
                  <a:pt x="948" y="291"/>
                </a:lnTo>
                <a:lnTo>
                  <a:pt x="944" y="287"/>
                </a:lnTo>
                <a:lnTo>
                  <a:pt x="938" y="283"/>
                </a:lnTo>
                <a:lnTo>
                  <a:pt x="938" y="283"/>
                </a:lnTo>
                <a:lnTo>
                  <a:pt x="936" y="278"/>
                </a:lnTo>
                <a:lnTo>
                  <a:pt x="934" y="274"/>
                </a:lnTo>
                <a:lnTo>
                  <a:pt x="934" y="272"/>
                </a:lnTo>
                <a:lnTo>
                  <a:pt x="934" y="272"/>
                </a:lnTo>
                <a:lnTo>
                  <a:pt x="936" y="270"/>
                </a:lnTo>
                <a:lnTo>
                  <a:pt x="938" y="270"/>
                </a:lnTo>
                <a:lnTo>
                  <a:pt x="940" y="272"/>
                </a:lnTo>
                <a:lnTo>
                  <a:pt x="940" y="272"/>
                </a:lnTo>
                <a:lnTo>
                  <a:pt x="944" y="274"/>
                </a:lnTo>
                <a:lnTo>
                  <a:pt x="946" y="274"/>
                </a:lnTo>
                <a:lnTo>
                  <a:pt x="946" y="274"/>
                </a:lnTo>
                <a:lnTo>
                  <a:pt x="950" y="274"/>
                </a:lnTo>
                <a:lnTo>
                  <a:pt x="953" y="276"/>
                </a:lnTo>
                <a:lnTo>
                  <a:pt x="953" y="276"/>
                </a:lnTo>
                <a:lnTo>
                  <a:pt x="957" y="278"/>
                </a:lnTo>
                <a:lnTo>
                  <a:pt x="957" y="278"/>
                </a:lnTo>
                <a:lnTo>
                  <a:pt x="963" y="282"/>
                </a:lnTo>
                <a:lnTo>
                  <a:pt x="963" y="282"/>
                </a:lnTo>
                <a:lnTo>
                  <a:pt x="965" y="282"/>
                </a:lnTo>
                <a:lnTo>
                  <a:pt x="967" y="280"/>
                </a:lnTo>
                <a:lnTo>
                  <a:pt x="967" y="280"/>
                </a:lnTo>
                <a:lnTo>
                  <a:pt x="973" y="278"/>
                </a:lnTo>
                <a:lnTo>
                  <a:pt x="973" y="278"/>
                </a:lnTo>
                <a:lnTo>
                  <a:pt x="975" y="276"/>
                </a:lnTo>
                <a:lnTo>
                  <a:pt x="979" y="274"/>
                </a:lnTo>
                <a:lnTo>
                  <a:pt x="979" y="274"/>
                </a:lnTo>
                <a:lnTo>
                  <a:pt x="986" y="268"/>
                </a:lnTo>
                <a:lnTo>
                  <a:pt x="986" y="268"/>
                </a:lnTo>
                <a:lnTo>
                  <a:pt x="988" y="266"/>
                </a:lnTo>
                <a:lnTo>
                  <a:pt x="990" y="264"/>
                </a:lnTo>
                <a:lnTo>
                  <a:pt x="990" y="264"/>
                </a:lnTo>
                <a:lnTo>
                  <a:pt x="986" y="262"/>
                </a:lnTo>
                <a:lnTo>
                  <a:pt x="986" y="262"/>
                </a:lnTo>
                <a:lnTo>
                  <a:pt x="982" y="260"/>
                </a:lnTo>
                <a:lnTo>
                  <a:pt x="979" y="258"/>
                </a:lnTo>
                <a:lnTo>
                  <a:pt x="975" y="255"/>
                </a:lnTo>
                <a:lnTo>
                  <a:pt x="975" y="255"/>
                </a:lnTo>
                <a:lnTo>
                  <a:pt x="975" y="251"/>
                </a:lnTo>
                <a:lnTo>
                  <a:pt x="975" y="247"/>
                </a:lnTo>
                <a:lnTo>
                  <a:pt x="977" y="243"/>
                </a:lnTo>
                <a:lnTo>
                  <a:pt x="980" y="241"/>
                </a:lnTo>
                <a:lnTo>
                  <a:pt x="980" y="241"/>
                </a:lnTo>
                <a:lnTo>
                  <a:pt x="986" y="237"/>
                </a:lnTo>
                <a:lnTo>
                  <a:pt x="986" y="237"/>
                </a:lnTo>
                <a:lnTo>
                  <a:pt x="996" y="230"/>
                </a:lnTo>
                <a:lnTo>
                  <a:pt x="996" y="230"/>
                </a:lnTo>
                <a:lnTo>
                  <a:pt x="992" y="224"/>
                </a:lnTo>
                <a:lnTo>
                  <a:pt x="992" y="224"/>
                </a:lnTo>
                <a:lnTo>
                  <a:pt x="992" y="224"/>
                </a:lnTo>
                <a:lnTo>
                  <a:pt x="990" y="224"/>
                </a:lnTo>
                <a:lnTo>
                  <a:pt x="980" y="226"/>
                </a:lnTo>
                <a:lnTo>
                  <a:pt x="980" y="226"/>
                </a:lnTo>
                <a:lnTo>
                  <a:pt x="975" y="226"/>
                </a:lnTo>
                <a:lnTo>
                  <a:pt x="969" y="226"/>
                </a:lnTo>
                <a:lnTo>
                  <a:pt x="961" y="224"/>
                </a:lnTo>
                <a:lnTo>
                  <a:pt x="959" y="222"/>
                </a:lnTo>
                <a:lnTo>
                  <a:pt x="959" y="222"/>
                </a:lnTo>
                <a:lnTo>
                  <a:pt x="957" y="222"/>
                </a:lnTo>
                <a:lnTo>
                  <a:pt x="957" y="222"/>
                </a:lnTo>
                <a:lnTo>
                  <a:pt x="952" y="218"/>
                </a:lnTo>
                <a:lnTo>
                  <a:pt x="948" y="220"/>
                </a:lnTo>
                <a:lnTo>
                  <a:pt x="948" y="220"/>
                </a:lnTo>
                <a:lnTo>
                  <a:pt x="942" y="220"/>
                </a:lnTo>
                <a:lnTo>
                  <a:pt x="936" y="220"/>
                </a:lnTo>
                <a:lnTo>
                  <a:pt x="923" y="216"/>
                </a:lnTo>
                <a:lnTo>
                  <a:pt x="923" y="216"/>
                </a:lnTo>
                <a:lnTo>
                  <a:pt x="919" y="214"/>
                </a:lnTo>
                <a:lnTo>
                  <a:pt x="915" y="210"/>
                </a:lnTo>
                <a:lnTo>
                  <a:pt x="915" y="210"/>
                </a:lnTo>
                <a:lnTo>
                  <a:pt x="917" y="208"/>
                </a:lnTo>
                <a:lnTo>
                  <a:pt x="917" y="204"/>
                </a:lnTo>
                <a:lnTo>
                  <a:pt x="923" y="201"/>
                </a:lnTo>
                <a:lnTo>
                  <a:pt x="923" y="201"/>
                </a:lnTo>
                <a:lnTo>
                  <a:pt x="925" y="199"/>
                </a:lnTo>
                <a:lnTo>
                  <a:pt x="928" y="201"/>
                </a:lnTo>
                <a:lnTo>
                  <a:pt x="936" y="203"/>
                </a:lnTo>
                <a:lnTo>
                  <a:pt x="936" y="203"/>
                </a:lnTo>
                <a:lnTo>
                  <a:pt x="942" y="204"/>
                </a:lnTo>
                <a:lnTo>
                  <a:pt x="942" y="204"/>
                </a:lnTo>
                <a:lnTo>
                  <a:pt x="946" y="204"/>
                </a:lnTo>
                <a:lnTo>
                  <a:pt x="946" y="204"/>
                </a:lnTo>
                <a:lnTo>
                  <a:pt x="948" y="203"/>
                </a:lnTo>
                <a:lnTo>
                  <a:pt x="952" y="201"/>
                </a:lnTo>
                <a:lnTo>
                  <a:pt x="957" y="199"/>
                </a:lnTo>
                <a:lnTo>
                  <a:pt x="965" y="201"/>
                </a:lnTo>
                <a:lnTo>
                  <a:pt x="965" y="201"/>
                </a:lnTo>
                <a:lnTo>
                  <a:pt x="971" y="203"/>
                </a:lnTo>
                <a:lnTo>
                  <a:pt x="973" y="201"/>
                </a:lnTo>
                <a:lnTo>
                  <a:pt x="973" y="201"/>
                </a:lnTo>
                <a:lnTo>
                  <a:pt x="973" y="197"/>
                </a:lnTo>
                <a:lnTo>
                  <a:pt x="971" y="193"/>
                </a:lnTo>
                <a:lnTo>
                  <a:pt x="971" y="193"/>
                </a:lnTo>
                <a:lnTo>
                  <a:pt x="969" y="189"/>
                </a:lnTo>
                <a:lnTo>
                  <a:pt x="969" y="185"/>
                </a:lnTo>
                <a:lnTo>
                  <a:pt x="975" y="176"/>
                </a:lnTo>
                <a:lnTo>
                  <a:pt x="975" y="176"/>
                </a:lnTo>
                <a:lnTo>
                  <a:pt x="980" y="174"/>
                </a:lnTo>
                <a:lnTo>
                  <a:pt x="984" y="176"/>
                </a:lnTo>
                <a:lnTo>
                  <a:pt x="984" y="176"/>
                </a:lnTo>
                <a:lnTo>
                  <a:pt x="986" y="177"/>
                </a:lnTo>
                <a:lnTo>
                  <a:pt x="988" y="183"/>
                </a:lnTo>
                <a:lnTo>
                  <a:pt x="990" y="187"/>
                </a:lnTo>
                <a:lnTo>
                  <a:pt x="988" y="189"/>
                </a:lnTo>
                <a:lnTo>
                  <a:pt x="988" y="189"/>
                </a:lnTo>
                <a:lnTo>
                  <a:pt x="986" y="193"/>
                </a:lnTo>
                <a:lnTo>
                  <a:pt x="986" y="199"/>
                </a:lnTo>
                <a:lnTo>
                  <a:pt x="986" y="199"/>
                </a:lnTo>
                <a:lnTo>
                  <a:pt x="988" y="201"/>
                </a:lnTo>
                <a:lnTo>
                  <a:pt x="988" y="201"/>
                </a:lnTo>
                <a:lnTo>
                  <a:pt x="990" y="203"/>
                </a:lnTo>
                <a:lnTo>
                  <a:pt x="994" y="201"/>
                </a:lnTo>
                <a:lnTo>
                  <a:pt x="998" y="199"/>
                </a:lnTo>
                <a:lnTo>
                  <a:pt x="998" y="199"/>
                </a:lnTo>
                <a:lnTo>
                  <a:pt x="998" y="197"/>
                </a:lnTo>
                <a:lnTo>
                  <a:pt x="998" y="197"/>
                </a:lnTo>
                <a:lnTo>
                  <a:pt x="1002" y="193"/>
                </a:lnTo>
                <a:lnTo>
                  <a:pt x="1004" y="193"/>
                </a:lnTo>
                <a:lnTo>
                  <a:pt x="1007" y="193"/>
                </a:lnTo>
                <a:lnTo>
                  <a:pt x="1007" y="193"/>
                </a:lnTo>
                <a:lnTo>
                  <a:pt x="1011" y="195"/>
                </a:lnTo>
                <a:lnTo>
                  <a:pt x="1013" y="199"/>
                </a:lnTo>
                <a:lnTo>
                  <a:pt x="1013" y="199"/>
                </a:lnTo>
                <a:lnTo>
                  <a:pt x="1015" y="203"/>
                </a:lnTo>
                <a:lnTo>
                  <a:pt x="1017" y="204"/>
                </a:lnTo>
                <a:lnTo>
                  <a:pt x="1017" y="204"/>
                </a:lnTo>
                <a:lnTo>
                  <a:pt x="1023" y="203"/>
                </a:lnTo>
                <a:lnTo>
                  <a:pt x="1029" y="199"/>
                </a:lnTo>
                <a:lnTo>
                  <a:pt x="1029" y="199"/>
                </a:lnTo>
                <a:lnTo>
                  <a:pt x="1032" y="197"/>
                </a:lnTo>
                <a:lnTo>
                  <a:pt x="1032" y="197"/>
                </a:lnTo>
                <a:lnTo>
                  <a:pt x="1044" y="187"/>
                </a:lnTo>
                <a:lnTo>
                  <a:pt x="1052" y="176"/>
                </a:lnTo>
                <a:lnTo>
                  <a:pt x="1052" y="176"/>
                </a:lnTo>
                <a:lnTo>
                  <a:pt x="1057" y="168"/>
                </a:lnTo>
                <a:lnTo>
                  <a:pt x="1059" y="160"/>
                </a:lnTo>
                <a:lnTo>
                  <a:pt x="1059" y="160"/>
                </a:lnTo>
                <a:lnTo>
                  <a:pt x="1057" y="154"/>
                </a:lnTo>
                <a:lnTo>
                  <a:pt x="1057" y="154"/>
                </a:lnTo>
                <a:lnTo>
                  <a:pt x="1057" y="152"/>
                </a:lnTo>
                <a:lnTo>
                  <a:pt x="1059" y="151"/>
                </a:lnTo>
                <a:lnTo>
                  <a:pt x="1059" y="151"/>
                </a:lnTo>
                <a:lnTo>
                  <a:pt x="1061" y="151"/>
                </a:lnTo>
                <a:lnTo>
                  <a:pt x="1063" y="151"/>
                </a:lnTo>
                <a:lnTo>
                  <a:pt x="1063" y="151"/>
                </a:lnTo>
                <a:lnTo>
                  <a:pt x="1067" y="154"/>
                </a:lnTo>
                <a:lnTo>
                  <a:pt x="1071" y="154"/>
                </a:lnTo>
                <a:lnTo>
                  <a:pt x="1071" y="154"/>
                </a:lnTo>
                <a:lnTo>
                  <a:pt x="1075" y="152"/>
                </a:lnTo>
                <a:lnTo>
                  <a:pt x="1075" y="152"/>
                </a:lnTo>
                <a:lnTo>
                  <a:pt x="1077" y="151"/>
                </a:lnTo>
                <a:lnTo>
                  <a:pt x="1079" y="149"/>
                </a:lnTo>
                <a:lnTo>
                  <a:pt x="1083" y="149"/>
                </a:lnTo>
                <a:lnTo>
                  <a:pt x="1083" y="149"/>
                </a:lnTo>
                <a:lnTo>
                  <a:pt x="1086" y="149"/>
                </a:lnTo>
                <a:lnTo>
                  <a:pt x="1086" y="147"/>
                </a:lnTo>
                <a:lnTo>
                  <a:pt x="1086" y="147"/>
                </a:lnTo>
                <a:lnTo>
                  <a:pt x="1084" y="141"/>
                </a:lnTo>
                <a:lnTo>
                  <a:pt x="1084" y="141"/>
                </a:lnTo>
                <a:lnTo>
                  <a:pt x="1084" y="137"/>
                </a:lnTo>
                <a:lnTo>
                  <a:pt x="1084" y="131"/>
                </a:lnTo>
                <a:lnTo>
                  <a:pt x="1084" y="131"/>
                </a:lnTo>
                <a:lnTo>
                  <a:pt x="1086" y="125"/>
                </a:lnTo>
                <a:lnTo>
                  <a:pt x="1086" y="125"/>
                </a:lnTo>
                <a:lnTo>
                  <a:pt x="1086" y="124"/>
                </a:lnTo>
                <a:lnTo>
                  <a:pt x="1084" y="122"/>
                </a:lnTo>
                <a:lnTo>
                  <a:pt x="1084" y="122"/>
                </a:lnTo>
                <a:lnTo>
                  <a:pt x="1084" y="116"/>
                </a:lnTo>
                <a:lnTo>
                  <a:pt x="1086" y="112"/>
                </a:lnTo>
                <a:lnTo>
                  <a:pt x="1094" y="104"/>
                </a:lnTo>
                <a:lnTo>
                  <a:pt x="1094" y="104"/>
                </a:lnTo>
                <a:lnTo>
                  <a:pt x="1096" y="102"/>
                </a:lnTo>
                <a:lnTo>
                  <a:pt x="1096" y="102"/>
                </a:lnTo>
                <a:lnTo>
                  <a:pt x="1094" y="102"/>
                </a:lnTo>
                <a:lnTo>
                  <a:pt x="1094" y="102"/>
                </a:lnTo>
                <a:lnTo>
                  <a:pt x="1090" y="98"/>
                </a:lnTo>
                <a:lnTo>
                  <a:pt x="1086" y="97"/>
                </a:lnTo>
                <a:lnTo>
                  <a:pt x="1086" y="97"/>
                </a:lnTo>
                <a:lnTo>
                  <a:pt x="1084" y="95"/>
                </a:lnTo>
                <a:lnTo>
                  <a:pt x="1081" y="97"/>
                </a:lnTo>
                <a:lnTo>
                  <a:pt x="1081" y="97"/>
                </a:lnTo>
                <a:lnTo>
                  <a:pt x="1079" y="98"/>
                </a:lnTo>
                <a:lnTo>
                  <a:pt x="1075" y="98"/>
                </a:lnTo>
                <a:lnTo>
                  <a:pt x="1075" y="98"/>
                </a:lnTo>
                <a:lnTo>
                  <a:pt x="1073" y="97"/>
                </a:lnTo>
                <a:lnTo>
                  <a:pt x="1073" y="97"/>
                </a:lnTo>
                <a:lnTo>
                  <a:pt x="1071" y="95"/>
                </a:lnTo>
                <a:lnTo>
                  <a:pt x="1071" y="95"/>
                </a:lnTo>
                <a:lnTo>
                  <a:pt x="1069" y="95"/>
                </a:lnTo>
                <a:lnTo>
                  <a:pt x="1067" y="97"/>
                </a:lnTo>
                <a:lnTo>
                  <a:pt x="1067" y="97"/>
                </a:lnTo>
                <a:lnTo>
                  <a:pt x="1063" y="102"/>
                </a:lnTo>
                <a:lnTo>
                  <a:pt x="1063" y="102"/>
                </a:lnTo>
                <a:lnTo>
                  <a:pt x="1061" y="108"/>
                </a:lnTo>
                <a:lnTo>
                  <a:pt x="1057" y="112"/>
                </a:lnTo>
                <a:lnTo>
                  <a:pt x="1057" y="112"/>
                </a:lnTo>
                <a:lnTo>
                  <a:pt x="1056" y="112"/>
                </a:lnTo>
                <a:lnTo>
                  <a:pt x="1054" y="114"/>
                </a:lnTo>
                <a:lnTo>
                  <a:pt x="1054" y="114"/>
                </a:lnTo>
                <a:lnTo>
                  <a:pt x="1054" y="118"/>
                </a:lnTo>
                <a:lnTo>
                  <a:pt x="1054" y="118"/>
                </a:lnTo>
                <a:lnTo>
                  <a:pt x="1054" y="122"/>
                </a:lnTo>
                <a:lnTo>
                  <a:pt x="1054" y="124"/>
                </a:lnTo>
                <a:lnTo>
                  <a:pt x="1050" y="129"/>
                </a:lnTo>
                <a:lnTo>
                  <a:pt x="1050" y="131"/>
                </a:lnTo>
                <a:lnTo>
                  <a:pt x="1050" y="131"/>
                </a:lnTo>
                <a:lnTo>
                  <a:pt x="1046" y="135"/>
                </a:lnTo>
                <a:lnTo>
                  <a:pt x="1046" y="135"/>
                </a:lnTo>
                <a:lnTo>
                  <a:pt x="1044" y="139"/>
                </a:lnTo>
                <a:lnTo>
                  <a:pt x="1042" y="139"/>
                </a:lnTo>
                <a:lnTo>
                  <a:pt x="1042" y="139"/>
                </a:lnTo>
                <a:lnTo>
                  <a:pt x="1040" y="139"/>
                </a:lnTo>
                <a:lnTo>
                  <a:pt x="1038" y="137"/>
                </a:lnTo>
                <a:lnTo>
                  <a:pt x="1038" y="137"/>
                </a:lnTo>
                <a:lnTo>
                  <a:pt x="1036" y="133"/>
                </a:lnTo>
                <a:lnTo>
                  <a:pt x="1036" y="133"/>
                </a:lnTo>
                <a:lnTo>
                  <a:pt x="1034" y="129"/>
                </a:lnTo>
                <a:lnTo>
                  <a:pt x="1034" y="129"/>
                </a:lnTo>
                <a:lnTo>
                  <a:pt x="1029" y="125"/>
                </a:lnTo>
                <a:lnTo>
                  <a:pt x="1027" y="120"/>
                </a:lnTo>
                <a:lnTo>
                  <a:pt x="1027" y="120"/>
                </a:lnTo>
                <a:lnTo>
                  <a:pt x="1027" y="114"/>
                </a:lnTo>
                <a:lnTo>
                  <a:pt x="1027" y="114"/>
                </a:lnTo>
                <a:lnTo>
                  <a:pt x="1029" y="112"/>
                </a:lnTo>
                <a:lnTo>
                  <a:pt x="1029" y="108"/>
                </a:lnTo>
                <a:lnTo>
                  <a:pt x="1029" y="108"/>
                </a:lnTo>
                <a:lnTo>
                  <a:pt x="1027" y="102"/>
                </a:lnTo>
                <a:lnTo>
                  <a:pt x="1027" y="95"/>
                </a:lnTo>
                <a:lnTo>
                  <a:pt x="1027" y="95"/>
                </a:lnTo>
                <a:lnTo>
                  <a:pt x="1027" y="95"/>
                </a:lnTo>
                <a:lnTo>
                  <a:pt x="1027" y="91"/>
                </a:lnTo>
                <a:lnTo>
                  <a:pt x="1027" y="91"/>
                </a:lnTo>
                <a:lnTo>
                  <a:pt x="1027" y="87"/>
                </a:lnTo>
                <a:lnTo>
                  <a:pt x="1027" y="85"/>
                </a:lnTo>
                <a:lnTo>
                  <a:pt x="1027" y="85"/>
                </a:lnTo>
                <a:lnTo>
                  <a:pt x="1023" y="89"/>
                </a:lnTo>
                <a:lnTo>
                  <a:pt x="1023" y="89"/>
                </a:lnTo>
                <a:lnTo>
                  <a:pt x="1021" y="93"/>
                </a:lnTo>
                <a:lnTo>
                  <a:pt x="1017" y="97"/>
                </a:lnTo>
                <a:lnTo>
                  <a:pt x="1017" y="97"/>
                </a:lnTo>
                <a:lnTo>
                  <a:pt x="1013" y="97"/>
                </a:lnTo>
                <a:lnTo>
                  <a:pt x="1013" y="97"/>
                </a:lnTo>
                <a:lnTo>
                  <a:pt x="1011" y="98"/>
                </a:lnTo>
                <a:lnTo>
                  <a:pt x="1007" y="104"/>
                </a:lnTo>
                <a:lnTo>
                  <a:pt x="1007" y="104"/>
                </a:lnTo>
                <a:lnTo>
                  <a:pt x="1000" y="114"/>
                </a:lnTo>
                <a:lnTo>
                  <a:pt x="996" y="118"/>
                </a:lnTo>
                <a:lnTo>
                  <a:pt x="996" y="118"/>
                </a:lnTo>
                <a:lnTo>
                  <a:pt x="992" y="116"/>
                </a:lnTo>
                <a:lnTo>
                  <a:pt x="990" y="114"/>
                </a:lnTo>
                <a:lnTo>
                  <a:pt x="990" y="114"/>
                </a:lnTo>
                <a:lnTo>
                  <a:pt x="986" y="112"/>
                </a:lnTo>
                <a:lnTo>
                  <a:pt x="982" y="112"/>
                </a:lnTo>
                <a:lnTo>
                  <a:pt x="977" y="114"/>
                </a:lnTo>
                <a:lnTo>
                  <a:pt x="977" y="114"/>
                </a:lnTo>
                <a:lnTo>
                  <a:pt x="971" y="118"/>
                </a:lnTo>
                <a:lnTo>
                  <a:pt x="971" y="118"/>
                </a:lnTo>
                <a:lnTo>
                  <a:pt x="967" y="122"/>
                </a:lnTo>
                <a:lnTo>
                  <a:pt x="963" y="122"/>
                </a:lnTo>
                <a:lnTo>
                  <a:pt x="961" y="122"/>
                </a:lnTo>
                <a:lnTo>
                  <a:pt x="961" y="122"/>
                </a:lnTo>
                <a:lnTo>
                  <a:pt x="955" y="124"/>
                </a:lnTo>
                <a:lnTo>
                  <a:pt x="950" y="127"/>
                </a:lnTo>
                <a:lnTo>
                  <a:pt x="950" y="127"/>
                </a:lnTo>
                <a:lnTo>
                  <a:pt x="946" y="131"/>
                </a:lnTo>
                <a:lnTo>
                  <a:pt x="944" y="131"/>
                </a:lnTo>
                <a:lnTo>
                  <a:pt x="944" y="131"/>
                </a:lnTo>
                <a:lnTo>
                  <a:pt x="942" y="129"/>
                </a:lnTo>
                <a:lnTo>
                  <a:pt x="942" y="127"/>
                </a:lnTo>
                <a:lnTo>
                  <a:pt x="942" y="127"/>
                </a:lnTo>
                <a:lnTo>
                  <a:pt x="944" y="118"/>
                </a:lnTo>
                <a:lnTo>
                  <a:pt x="946" y="110"/>
                </a:lnTo>
                <a:lnTo>
                  <a:pt x="946" y="110"/>
                </a:lnTo>
                <a:lnTo>
                  <a:pt x="946" y="102"/>
                </a:lnTo>
                <a:lnTo>
                  <a:pt x="944" y="97"/>
                </a:lnTo>
                <a:lnTo>
                  <a:pt x="944" y="97"/>
                </a:lnTo>
                <a:lnTo>
                  <a:pt x="942" y="93"/>
                </a:lnTo>
                <a:lnTo>
                  <a:pt x="942" y="93"/>
                </a:lnTo>
                <a:lnTo>
                  <a:pt x="940" y="87"/>
                </a:lnTo>
                <a:lnTo>
                  <a:pt x="936" y="79"/>
                </a:lnTo>
                <a:lnTo>
                  <a:pt x="936" y="79"/>
                </a:lnTo>
                <a:lnTo>
                  <a:pt x="932" y="73"/>
                </a:lnTo>
                <a:lnTo>
                  <a:pt x="932" y="66"/>
                </a:lnTo>
                <a:lnTo>
                  <a:pt x="932" y="60"/>
                </a:lnTo>
                <a:lnTo>
                  <a:pt x="934" y="56"/>
                </a:lnTo>
                <a:lnTo>
                  <a:pt x="934" y="56"/>
                </a:lnTo>
                <a:lnTo>
                  <a:pt x="938" y="54"/>
                </a:lnTo>
                <a:lnTo>
                  <a:pt x="942" y="52"/>
                </a:lnTo>
                <a:lnTo>
                  <a:pt x="942" y="52"/>
                </a:lnTo>
                <a:lnTo>
                  <a:pt x="948" y="54"/>
                </a:lnTo>
                <a:lnTo>
                  <a:pt x="952" y="58"/>
                </a:lnTo>
                <a:lnTo>
                  <a:pt x="952" y="58"/>
                </a:lnTo>
                <a:lnTo>
                  <a:pt x="953" y="68"/>
                </a:lnTo>
                <a:lnTo>
                  <a:pt x="955" y="75"/>
                </a:lnTo>
                <a:lnTo>
                  <a:pt x="955" y="75"/>
                </a:lnTo>
                <a:lnTo>
                  <a:pt x="955" y="87"/>
                </a:lnTo>
                <a:lnTo>
                  <a:pt x="955" y="87"/>
                </a:lnTo>
                <a:lnTo>
                  <a:pt x="959" y="91"/>
                </a:lnTo>
                <a:lnTo>
                  <a:pt x="963" y="97"/>
                </a:lnTo>
                <a:lnTo>
                  <a:pt x="963" y="97"/>
                </a:lnTo>
                <a:lnTo>
                  <a:pt x="967" y="98"/>
                </a:lnTo>
                <a:lnTo>
                  <a:pt x="973" y="98"/>
                </a:lnTo>
                <a:lnTo>
                  <a:pt x="973" y="98"/>
                </a:lnTo>
                <a:lnTo>
                  <a:pt x="977" y="97"/>
                </a:lnTo>
                <a:lnTo>
                  <a:pt x="977" y="89"/>
                </a:lnTo>
                <a:lnTo>
                  <a:pt x="977" y="87"/>
                </a:lnTo>
                <a:lnTo>
                  <a:pt x="977" y="87"/>
                </a:lnTo>
                <a:lnTo>
                  <a:pt x="979" y="77"/>
                </a:lnTo>
                <a:lnTo>
                  <a:pt x="980" y="72"/>
                </a:lnTo>
                <a:lnTo>
                  <a:pt x="984" y="70"/>
                </a:lnTo>
                <a:lnTo>
                  <a:pt x="984" y="70"/>
                </a:lnTo>
                <a:lnTo>
                  <a:pt x="988" y="70"/>
                </a:lnTo>
                <a:lnTo>
                  <a:pt x="992" y="66"/>
                </a:lnTo>
                <a:lnTo>
                  <a:pt x="992" y="66"/>
                </a:lnTo>
                <a:lnTo>
                  <a:pt x="992" y="64"/>
                </a:lnTo>
                <a:lnTo>
                  <a:pt x="992" y="64"/>
                </a:lnTo>
                <a:lnTo>
                  <a:pt x="994" y="60"/>
                </a:lnTo>
                <a:lnTo>
                  <a:pt x="1000" y="56"/>
                </a:lnTo>
                <a:lnTo>
                  <a:pt x="1000" y="56"/>
                </a:lnTo>
                <a:lnTo>
                  <a:pt x="1004" y="56"/>
                </a:lnTo>
                <a:lnTo>
                  <a:pt x="1005" y="58"/>
                </a:lnTo>
                <a:lnTo>
                  <a:pt x="1005" y="58"/>
                </a:lnTo>
                <a:lnTo>
                  <a:pt x="1007" y="62"/>
                </a:lnTo>
                <a:lnTo>
                  <a:pt x="1011" y="66"/>
                </a:lnTo>
                <a:lnTo>
                  <a:pt x="1011" y="66"/>
                </a:lnTo>
                <a:lnTo>
                  <a:pt x="1015" y="68"/>
                </a:lnTo>
                <a:lnTo>
                  <a:pt x="1015" y="68"/>
                </a:lnTo>
                <a:lnTo>
                  <a:pt x="1017" y="70"/>
                </a:lnTo>
                <a:lnTo>
                  <a:pt x="1019" y="70"/>
                </a:lnTo>
                <a:lnTo>
                  <a:pt x="1019" y="70"/>
                </a:lnTo>
                <a:lnTo>
                  <a:pt x="1025" y="68"/>
                </a:lnTo>
                <a:lnTo>
                  <a:pt x="1025" y="68"/>
                </a:lnTo>
                <a:lnTo>
                  <a:pt x="1023" y="60"/>
                </a:lnTo>
                <a:lnTo>
                  <a:pt x="1025" y="54"/>
                </a:lnTo>
                <a:lnTo>
                  <a:pt x="1025" y="54"/>
                </a:lnTo>
                <a:lnTo>
                  <a:pt x="1027" y="52"/>
                </a:lnTo>
                <a:lnTo>
                  <a:pt x="1027" y="52"/>
                </a:lnTo>
                <a:lnTo>
                  <a:pt x="1029" y="54"/>
                </a:lnTo>
                <a:lnTo>
                  <a:pt x="1040" y="66"/>
                </a:lnTo>
                <a:lnTo>
                  <a:pt x="1040" y="66"/>
                </a:lnTo>
                <a:lnTo>
                  <a:pt x="1052" y="72"/>
                </a:lnTo>
                <a:lnTo>
                  <a:pt x="1052" y="72"/>
                </a:lnTo>
                <a:lnTo>
                  <a:pt x="1050" y="68"/>
                </a:lnTo>
                <a:lnTo>
                  <a:pt x="1046" y="62"/>
                </a:lnTo>
                <a:lnTo>
                  <a:pt x="1046" y="62"/>
                </a:lnTo>
                <a:lnTo>
                  <a:pt x="1042" y="58"/>
                </a:lnTo>
                <a:lnTo>
                  <a:pt x="1040" y="52"/>
                </a:lnTo>
                <a:lnTo>
                  <a:pt x="1036" y="43"/>
                </a:lnTo>
                <a:lnTo>
                  <a:pt x="1034" y="41"/>
                </a:lnTo>
                <a:lnTo>
                  <a:pt x="1034" y="41"/>
                </a:lnTo>
                <a:lnTo>
                  <a:pt x="1032" y="33"/>
                </a:lnTo>
                <a:lnTo>
                  <a:pt x="1031" y="29"/>
                </a:lnTo>
                <a:lnTo>
                  <a:pt x="1029" y="27"/>
                </a:lnTo>
                <a:lnTo>
                  <a:pt x="1029" y="27"/>
                </a:lnTo>
                <a:lnTo>
                  <a:pt x="1021" y="25"/>
                </a:lnTo>
                <a:lnTo>
                  <a:pt x="1021" y="25"/>
                </a:lnTo>
                <a:lnTo>
                  <a:pt x="1013" y="23"/>
                </a:lnTo>
                <a:lnTo>
                  <a:pt x="1007" y="21"/>
                </a:lnTo>
                <a:lnTo>
                  <a:pt x="1007" y="21"/>
                </a:lnTo>
                <a:lnTo>
                  <a:pt x="1005" y="19"/>
                </a:lnTo>
                <a:lnTo>
                  <a:pt x="1005" y="16"/>
                </a:lnTo>
                <a:lnTo>
                  <a:pt x="1005" y="16"/>
                </a:lnTo>
                <a:lnTo>
                  <a:pt x="1007" y="14"/>
                </a:lnTo>
                <a:lnTo>
                  <a:pt x="1009" y="12"/>
                </a:lnTo>
                <a:lnTo>
                  <a:pt x="1023" y="10"/>
                </a:lnTo>
                <a:lnTo>
                  <a:pt x="1023" y="10"/>
                </a:lnTo>
                <a:lnTo>
                  <a:pt x="1031" y="8"/>
                </a:lnTo>
                <a:lnTo>
                  <a:pt x="1032" y="6"/>
                </a:lnTo>
                <a:lnTo>
                  <a:pt x="1032" y="6"/>
                </a:lnTo>
                <a:lnTo>
                  <a:pt x="1034" y="0"/>
                </a:lnTo>
                <a:lnTo>
                  <a:pt x="310" y="131"/>
                </a:lnTo>
                <a:close/>
              </a:path>
            </a:pathLst>
          </a:custGeom>
          <a:solidFill>
            <a:srgbClr val="0F3738"/>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79" name="Freeform 124">
            <a:extLst>
              <a:ext uri="{FF2B5EF4-FFF2-40B4-BE49-F238E27FC236}">
                <a16:creationId xmlns:a16="http://schemas.microsoft.com/office/drawing/2014/main" id="{6A7B2C0B-4C69-07A9-C925-B2BC8A2613BD}"/>
              </a:ext>
            </a:extLst>
          </p:cNvPr>
          <p:cNvSpPr>
            <a:spLocks/>
          </p:cNvSpPr>
          <p:nvPr/>
        </p:nvSpPr>
        <p:spPr bwMode="auto">
          <a:xfrm>
            <a:off x="11453498" y="2136772"/>
            <a:ext cx="353573" cy="609361"/>
          </a:xfrm>
          <a:custGeom>
            <a:avLst/>
            <a:gdLst>
              <a:gd name="T0" fmla="*/ 430 w 451"/>
              <a:gd name="T1" fmla="*/ 360 h 755"/>
              <a:gd name="T2" fmla="*/ 430 w 451"/>
              <a:gd name="T3" fmla="*/ 329 h 755"/>
              <a:gd name="T4" fmla="*/ 401 w 451"/>
              <a:gd name="T5" fmla="*/ 308 h 755"/>
              <a:gd name="T6" fmla="*/ 386 w 451"/>
              <a:gd name="T7" fmla="*/ 314 h 755"/>
              <a:gd name="T8" fmla="*/ 370 w 451"/>
              <a:gd name="T9" fmla="*/ 296 h 755"/>
              <a:gd name="T10" fmla="*/ 353 w 451"/>
              <a:gd name="T11" fmla="*/ 273 h 755"/>
              <a:gd name="T12" fmla="*/ 355 w 451"/>
              <a:gd name="T13" fmla="*/ 252 h 755"/>
              <a:gd name="T14" fmla="*/ 332 w 451"/>
              <a:gd name="T15" fmla="*/ 242 h 755"/>
              <a:gd name="T16" fmla="*/ 308 w 451"/>
              <a:gd name="T17" fmla="*/ 237 h 755"/>
              <a:gd name="T18" fmla="*/ 308 w 451"/>
              <a:gd name="T19" fmla="*/ 212 h 755"/>
              <a:gd name="T20" fmla="*/ 280 w 451"/>
              <a:gd name="T21" fmla="*/ 140 h 755"/>
              <a:gd name="T22" fmla="*/ 268 w 451"/>
              <a:gd name="T23" fmla="*/ 104 h 755"/>
              <a:gd name="T24" fmla="*/ 253 w 451"/>
              <a:gd name="T25" fmla="*/ 75 h 755"/>
              <a:gd name="T26" fmla="*/ 241 w 451"/>
              <a:gd name="T27" fmla="*/ 46 h 755"/>
              <a:gd name="T28" fmla="*/ 214 w 451"/>
              <a:gd name="T29" fmla="*/ 19 h 755"/>
              <a:gd name="T30" fmla="*/ 166 w 451"/>
              <a:gd name="T31" fmla="*/ 5 h 755"/>
              <a:gd name="T32" fmla="*/ 147 w 451"/>
              <a:gd name="T33" fmla="*/ 17 h 755"/>
              <a:gd name="T34" fmla="*/ 118 w 451"/>
              <a:gd name="T35" fmla="*/ 54 h 755"/>
              <a:gd name="T36" fmla="*/ 97 w 451"/>
              <a:gd name="T37" fmla="*/ 29 h 755"/>
              <a:gd name="T38" fmla="*/ 79 w 451"/>
              <a:gd name="T39" fmla="*/ 15 h 755"/>
              <a:gd name="T40" fmla="*/ 62 w 451"/>
              <a:gd name="T41" fmla="*/ 73 h 755"/>
              <a:gd name="T42" fmla="*/ 52 w 451"/>
              <a:gd name="T43" fmla="*/ 131 h 755"/>
              <a:gd name="T44" fmla="*/ 43 w 451"/>
              <a:gd name="T45" fmla="*/ 169 h 755"/>
              <a:gd name="T46" fmla="*/ 43 w 451"/>
              <a:gd name="T47" fmla="*/ 231 h 755"/>
              <a:gd name="T48" fmla="*/ 45 w 451"/>
              <a:gd name="T49" fmla="*/ 283 h 755"/>
              <a:gd name="T50" fmla="*/ 31 w 451"/>
              <a:gd name="T51" fmla="*/ 345 h 755"/>
              <a:gd name="T52" fmla="*/ 29 w 451"/>
              <a:gd name="T53" fmla="*/ 391 h 755"/>
              <a:gd name="T54" fmla="*/ 29 w 451"/>
              <a:gd name="T55" fmla="*/ 422 h 755"/>
              <a:gd name="T56" fmla="*/ 4 w 451"/>
              <a:gd name="T57" fmla="*/ 414 h 755"/>
              <a:gd name="T58" fmla="*/ 116 w 451"/>
              <a:gd name="T59" fmla="*/ 722 h 755"/>
              <a:gd name="T60" fmla="*/ 147 w 451"/>
              <a:gd name="T61" fmla="*/ 745 h 755"/>
              <a:gd name="T62" fmla="*/ 162 w 451"/>
              <a:gd name="T63" fmla="*/ 695 h 755"/>
              <a:gd name="T64" fmla="*/ 156 w 451"/>
              <a:gd name="T65" fmla="*/ 680 h 755"/>
              <a:gd name="T66" fmla="*/ 168 w 451"/>
              <a:gd name="T67" fmla="*/ 630 h 755"/>
              <a:gd name="T68" fmla="*/ 187 w 451"/>
              <a:gd name="T69" fmla="*/ 607 h 755"/>
              <a:gd name="T70" fmla="*/ 201 w 451"/>
              <a:gd name="T71" fmla="*/ 603 h 755"/>
              <a:gd name="T72" fmla="*/ 206 w 451"/>
              <a:gd name="T73" fmla="*/ 620 h 755"/>
              <a:gd name="T74" fmla="*/ 218 w 451"/>
              <a:gd name="T75" fmla="*/ 607 h 755"/>
              <a:gd name="T76" fmla="*/ 228 w 451"/>
              <a:gd name="T77" fmla="*/ 585 h 755"/>
              <a:gd name="T78" fmla="*/ 239 w 451"/>
              <a:gd name="T79" fmla="*/ 566 h 755"/>
              <a:gd name="T80" fmla="*/ 256 w 451"/>
              <a:gd name="T81" fmla="*/ 568 h 755"/>
              <a:gd name="T82" fmla="*/ 264 w 451"/>
              <a:gd name="T83" fmla="*/ 516 h 755"/>
              <a:gd name="T84" fmla="*/ 264 w 451"/>
              <a:gd name="T85" fmla="*/ 472 h 755"/>
              <a:gd name="T86" fmla="*/ 258 w 451"/>
              <a:gd name="T87" fmla="*/ 451 h 755"/>
              <a:gd name="T88" fmla="*/ 282 w 451"/>
              <a:gd name="T89" fmla="*/ 452 h 755"/>
              <a:gd name="T90" fmla="*/ 285 w 451"/>
              <a:gd name="T91" fmla="*/ 483 h 755"/>
              <a:gd name="T92" fmla="*/ 297 w 451"/>
              <a:gd name="T93" fmla="*/ 493 h 755"/>
              <a:gd name="T94" fmla="*/ 312 w 451"/>
              <a:gd name="T95" fmla="*/ 493 h 755"/>
              <a:gd name="T96" fmla="*/ 305 w 451"/>
              <a:gd name="T97" fmla="*/ 466 h 755"/>
              <a:gd name="T98" fmla="*/ 316 w 451"/>
              <a:gd name="T99" fmla="*/ 460 h 755"/>
              <a:gd name="T100" fmla="*/ 328 w 451"/>
              <a:gd name="T101" fmla="*/ 451 h 755"/>
              <a:gd name="T102" fmla="*/ 355 w 451"/>
              <a:gd name="T103" fmla="*/ 449 h 755"/>
              <a:gd name="T104" fmla="*/ 362 w 451"/>
              <a:gd name="T105" fmla="*/ 452 h 755"/>
              <a:gd name="T106" fmla="*/ 366 w 451"/>
              <a:gd name="T107" fmla="*/ 437 h 755"/>
              <a:gd name="T108" fmla="*/ 374 w 451"/>
              <a:gd name="T109" fmla="*/ 427 h 755"/>
              <a:gd name="T110" fmla="*/ 389 w 451"/>
              <a:gd name="T111" fmla="*/ 427 h 755"/>
              <a:gd name="T112" fmla="*/ 407 w 451"/>
              <a:gd name="T113" fmla="*/ 416 h 755"/>
              <a:gd name="T114" fmla="*/ 395 w 451"/>
              <a:gd name="T115" fmla="*/ 400 h 755"/>
              <a:gd name="T116" fmla="*/ 412 w 451"/>
              <a:gd name="T117" fmla="*/ 397 h 755"/>
              <a:gd name="T118" fmla="*/ 418 w 451"/>
              <a:gd name="T119" fmla="*/ 383 h 755"/>
              <a:gd name="T120" fmla="*/ 438 w 451"/>
              <a:gd name="T121" fmla="*/ 379 h 755"/>
              <a:gd name="T122" fmla="*/ 451 w 451"/>
              <a:gd name="T123" fmla="*/ 356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1" h="755">
                <a:moveTo>
                  <a:pt x="445" y="352"/>
                </a:moveTo>
                <a:lnTo>
                  <a:pt x="445" y="352"/>
                </a:lnTo>
                <a:lnTo>
                  <a:pt x="443" y="352"/>
                </a:lnTo>
                <a:lnTo>
                  <a:pt x="441" y="356"/>
                </a:lnTo>
                <a:lnTo>
                  <a:pt x="441" y="356"/>
                </a:lnTo>
                <a:lnTo>
                  <a:pt x="441" y="358"/>
                </a:lnTo>
                <a:lnTo>
                  <a:pt x="441" y="358"/>
                </a:lnTo>
                <a:lnTo>
                  <a:pt x="436" y="362"/>
                </a:lnTo>
                <a:lnTo>
                  <a:pt x="430" y="360"/>
                </a:lnTo>
                <a:lnTo>
                  <a:pt x="430" y="360"/>
                </a:lnTo>
                <a:lnTo>
                  <a:pt x="428" y="358"/>
                </a:lnTo>
                <a:lnTo>
                  <a:pt x="426" y="354"/>
                </a:lnTo>
                <a:lnTo>
                  <a:pt x="424" y="350"/>
                </a:lnTo>
                <a:lnTo>
                  <a:pt x="424" y="345"/>
                </a:lnTo>
                <a:lnTo>
                  <a:pt x="424" y="345"/>
                </a:lnTo>
                <a:lnTo>
                  <a:pt x="428" y="337"/>
                </a:lnTo>
                <a:lnTo>
                  <a:pt x="428" y="337"/>
                </a:lnTo>
                <a:lnTo>
                  <a:pt x="430" y="331"/>
                </a:lnTo>
                <a:lnTo>
                  <a:pt x="430" y="331"/>
                </a:lnTo>
                <a:lnTo>
                  <a:pt x="430" y="329"/>
                </a:lnTo>
                <a:lnTo>
                  <a:pt x="428" y="327"/>
                </a:lnTo>
                <a:lnTo>
                  <a:pt x="420" y="323"/>
                </a:lnTo>
                <a:lnTo>
                  <a:pt x="420" y="323"/>
                </a:lnTo>
                <a:lnTo>
                  <a:pt x="412" y="320"/>
                </a:lnTo>
                <a:lnTo>
                  <a:pt x="409" y="316"/>
                </a:lnTo>
                <a:lnTo>
                  <a:pt x="407" y="314"/>
                </a:lnTo>
                <a:lnTo>
                  <a:pt x="407" y="314"/>
                </a:lnTo>
                <a:lnTo>
                  <a:pt x="405" y="310"/>
                </a:lnTo>
                <a:lnTo>
                  <a:pt x="401" y="308"/>
                </a:lnTo>
                <a:lnTo>
                  <a:pt x="401" y="308"/>
                </a:lnTo>
                <a:lnTo>
                  <a:pt x="399" y="310"/>
                </a:lnTo>
                <a:lnTo>
                  <a:pt x="399" y="310"/>
                </a:lnTo>
                <a:lnTo>
                  <a:pt x="397" y="314"/>
                </a:lnTo>
                <a:lnTo>
                  <a:pt x="393" y="318"/>
                </a:lnTo>
                <a:lnTo>
                  <a:pt x="393" y="318"/>
                </a:lnTo>
                <a:lnTo>
                  <a:pt x="389" y="320"/>
                </a:lnTo>
                <a:lnTo>
                  <a:pt x="387" y="318"/>
                </a:lnTo>
                <a:lnTo>
                  <a:pt x="387" y="318"/>
                </a:lnTo>
                <a:lnTo>
                  <a:pt x="386" y="316"/>
                </a:lnTo>
                <a:lnTo>
                  <a:pt x="386" y="314"/>
                </a:lnTo>
                <a:lnTo>
                  <a:pt x="386" y="314"/>
                </a:lnTo>
                <a:lnTo>
                  <a:pt x="386" y="310"/>
                </a:lnTo>
                <a:lnTo>
                  <a:pt x="386" y="310"/>
                </a:lnTo>
                <a:lnTo>
                  <a:pt x="386" y="310"/>
                </a:lnTo>
                <a:lnTo>
                  <a:pt x="386" y="306"/>
                </a:lnTo>
                <a:lnTo>
                  <a:pt x="382" y="302"/>
                </a:lnTo>
                <a:lnTo>
                  <a:pt x="382" y="302"/>
                </a:lnTo>
                <a:lnTo>
                  <a:pt x="376" y="298"/>
                </a:lnTo>
                <a:lnTo>
                  <a:pt x="370" y="296"/>
                </a:lnTo>
                <a:lnTo>
                  <a:pt x="370" y="296"/>
                </a:lnTo>
                <a:lnTo>
                  <a:pt x="366" y="294"/>
                </a:lnTo>
                <a:lnTo>
                  <a:pt x="364" y="291"/>
                </a:lnTo>
                <a:lnTo>
                  <a:pt x="360" y="285"/>
                </a:lnTo>
                <a:lnTo>
                  <a:pt x="360" y="285"/>
                </a:lnTo>
                <a:lnTo>
                  <a:pt x="360" y="281"/>
                </a:lnTo>
                <a:lnTo>
                  <a:pt x="360" y="281"/>
                </a:lnTo>
                <a:lnTo>
                  <a:pt x="359" y="279"/>
                </a:lnTo>
                <a:lnTo>
                  <a:pt x="355" y="275"/>
                </a:lnTo>
                <a:lnTo>
                  <a:pt x="353" y="273"/>
                </a:lnTo>
                <a:lnTo>
                  <a:pt x="353" y="273"/>
                </a:lnTo>
                <a:lnTo>
                  <a:pt x="351" y="269"/>
                </a:lnTo>
                <a:lnTo>
                  <a:pt x="351" y="266"/>
                </a:lnTo>
                <a:lnTo>
                  <a:pt x="351" y="266"/>
                </a:lnTo>
                <a:lnTo>
                  <a:pt x="353" y="262"/>
                </a:lnTo>
                <a:lnTo>
                  <a:pt x="355" y="260"/>
                </a:lnTo>
                <a:lnTo>
                  <a:pt x="355" y="260"/>
                </a:lnTo>
                <a:lnTo>
                  <a:pt x="355" y="260"/>
                </a:lnTo>
                <a:lnTo>
                  <a:pt x="355" y="260"/>
                </a:lnTo>
                <a:lnTo>
                  <a:pt x="355" y="256"/>
                </a:lnTo>
                <a:lnTo>
                  <a:pt x="355" y="252"/>
                </a:lnTo>
                <a:lnTo>
                  <a:pt x="355" y="252"/>
                </a:lnTo>
                <a:lnTo>
                  <a:pt x="351" y="250"/>
                </a:lnTo>
                <a:lnTo>
                  <a:pt x="345" y="248"/>
                </a:lnTo>
                <a:lnTo>
                  <a:pt x="345" y="248"/>
                </a:lnTo>
                <a:lnTo>
                  <a:pt x="341" y="246"/>
                </a:lnTo>
                <a:lnTo>
                  <a:pt x="341" y="246"/>
                </a:lnTo>
                <a:lnTo>
                  <a:pt x="341" y="246"/>
                </a:lnTo>
                <a:lnTo>
                  <a:pt x="334" y="242"/>
                </a:lnTo>
                <a:lnTo>
                  <a:pt x="332" y="242"/>
                </a:lnTo>
                <a:lnTo>
                  <a:pt x="332" y="242"/>
                </a:lnTo>
                <a:lnTo>
                  <a:pt x="330" y="242"/>
                </a:lnTo>
                <a:lnTo>
                  <a:pt x="330" y="242"/>
                </a:lnTo>
                <a:lnTo>
                  <a:pt x="324" y="246"/>
                </a:lnTo>
                <a:lnTo>
                  <a:pt x="318" y="248"/>
                </a:lnTo>
                <a:lnTo>
                  <a:pt x="318" y="248"/>
                </a:lnTo>
                <a:lnTo>
                  <a:pt x="312" y="248"/>
                </a:lnTo>
                <a:lnTo>
                  <a:pt x="310" y="244"/>
                </a:lnTo>
                <a:lnTo>
                  <a:pt x="307" y="239"/>
                </a:lnTo>
                <a:lnTo>
                  <a:pt x="307" y="239"/>
                </a:lnTo>
                <a:lnTo>
                  <a:pt x="308" y="237"/>
                </a:lnTo>
                <a:lnTo>
                  <a:pt x="310" y="233"/>
                </a:lnTo>
                <a:lnTo>
                  <a:pt x="316" y="229"/>
                </a:lnTo>
                <a:lnTo>
                  <a:pt x="316" y="229"/>
                </a:lnTo>
                <a:lnTo>
                  <a:pt x="316" y="227"/>
                </a:lnTo>
                <a:lnTo>
                  <a:pt x="316" y="227"/>
                </a:lnTo>
                <a:lnTo>
                  <a:pt x="316" y="225"/>
                </a:lnTo>
                <a:lnTo>
                  <a:pt x="314" y="223"/>
                </a:lnTo>
                <a:lnTo>
                  <a:pt x="314" y="223"/>
                </a:lnTo>
                <a:lnTo>
                  <a:pt x="312" y="221"/>
                </a:lnTo>
                <a:lnTo>
                  <a:pt x="308" y="212"/>
                </a:lnTo>
                <a:lnTo>
                  <a:pt x="308" y="212"/>
                </a:lnTo>
                <a:lnTo>
                  <a:pt x="303" y="198"/>
                </a:lnTo>
                <a:lnTo>
                  <a:pt x="295" y="187"/>
                </a:lnTo>
                <a:lnTo>
                  <a:pt x="295" y="185"/>
                </a:lnTo>
                <a:lnTo>
                  <a:pt x="295" y="185"/>
                </a:lnTo>
                <a:lnTo>
                  <a:pt x="287" y="171"/>
                </a:lnTo>
                <a:lnTo>
                  <a:pt x="285" y="162"/>
                </a:lnTo>
                <a:lnTo>
                  <a:pt x="282" y="152"/>
                </a:lnTo>
                <a:lnTo>
                  <a:pt x="282" y="152"/>
                </a:lnTo>
                <a:lnTo>
                  <a:pt x="280" y="140"/>
                </a:lnTo>
                <a:lnTo>
                  <a:pt x="276" y="136"/>
                </a:lnTo>
                <a:lnTo>
                  <a:pt x="276" y="136"/>
                </a:lnTo>
                <a:lnTo>
                  <a:pt x="272" y="131"/>
                </a:lnTo>
                <a:lnTo>
                  <a:pt x="272" y="131"/>
                </a:lnTo>
                <a:lnTo>
                  <a:pt x="268" y="119"/>
                </a:lnTo>
                <a:lnTo>
                  <a:pt x="268" y="109"/>
                </a:lnTo>
                <a:lnTo>
                  <a:pt x="268" y="109"/>
                </a:lnTo>
                <a:lnTo>
                  <a:pt x="268" y="109"/>
                </a:lnTo>
                <a:lnTo>
                  <a:pt x="268" y="104"/>
                </a:lnTo>
                <a:lnTo>
                  <a:pt x="268" y="104"/>
                </a:lnTo>
                <a:lnTo>
                  <a:pt x="268" y="98"/>
                </a:lnTo>
                <a:lnTo>
                  <a:pt x="266" y="94"/>
                </a:lnTo>
                <a:lnTo>
                  <a:pt x="266" y="94"/>
                </a:lnTo>
                <a:lnTo>
                  <a:pt x="264" y="92"/>
                </a:lnTo>
                <a:lnTo>
                  <a:pt x="264" y="92"/>
                </a:lnTo>
                <a:lnTo>
                  <a:pt x="258" y="88"/>
                </a:lnTo>
                <a:lnTo>
                  <a:pt x="255" y="84"/>
                </a:lnTo>
                <a:lnTo>
                  <a:pt x="255" y="84"/>
                </a:lnTo>
                <a:lnTo>
                  <a:pt x="255" y="79"/>
                </a:lnTo>
                <a:lnTo>
                  <a:pt x="253" y="75"/>
                </a:lnTo>
                <a:lnTo>
                  <a:pt x="253" y="75"/>
                </a:lnTo>
                <a:lnTo>
                  <a:pt x="253" y="71"/>
                </a:lnTo>
                <a:lnTo>
                  <a:pt x="253" y="67"/>
                </a:lnTo>
                <a:lnTo>
                  <a:pt x="253" y="67"/>
                </a:lnTo>
                <a:lnTo>
                  <a:pt x="245" y="57"/>
                </a:lnTo>
                <a:lnTo>
                  <a:pt x="245" y="57"/>
                </a:lnTo>
                <a:lnTo>
                  <a:pt x="243" y="54"/>
                </a:lnTo>
                <a:lnTo>
                  <a:pt x="243" y="54"/>
                </a:lnTo>
                <a:lnTo>
                  <a:pt x="241" y="50"/>
                </a:lnTo>
                <a:lnTo>
                  <a:pt x="241" y="46"/>
                </a:lnTo>
                <a:lnTo>
                  <a:pt x="241" y="46"/>
                </a:lnTo>
                <a:lnTo>
                  <a:pt x="241" y="34"/>
                </a:lnTo>
                <a:lnTo>
                  <a:pt x="241" y="34"/>
                </a:lnTo>
                <a:lnTo>
                  <a:pt x="239" y="30"/>
                </a:lnTo>
                <a:lnTo>
                  <a:pt x="237" y="29"/>
                </a:lnTo>
                <a:lnTo>
                  <a:pt x="230" y="27"/>
                </a:lnTo>
                <a:lnTo>
                  <a:pt x="230" y="27"/>
                </a:lnTo>
                <a:lnTo>
                  <a:pt x="226" y="25"/>
                </a:lnTo>
                <a:lnTo>
                  <a:pt x="226" y="25"/>
                </a:lnTo>
                <a:lnTo>
                  <a:pt x="214" y="19"/>
                </a:lnTo>
                <a:lnTo>
                  <a:pt x="206" y="13"/>
                </a:lnTo>
                <a:lnTo>
                  <a:pt x="206" y="13"/>
                </a:lnTo>
                <a:lnTo>
                  <a:pt x="197" y="7"/>
                </a:lnTo>
                <a:lnTo>
                  <a:pt x="187" y="2"/>
                </a:lnTo>
                <a:lnTo>
                  <a:pt x="187" y="2"/>
                </a:lnTo>
                <a:lnTo>
                  <a:pt x="178" y="0"/>
                </a:lnTo>
                <a:lnTo>
                  <a:pt x="170" y="2"/>
                </a:lnTo>
                <a:lnTo>
                  <a:pt x="170" y="2"/>
                </a:lnTo>
                <a:lnTo>
                  <a:pt x="166" y="5"/>
                </a:lnTo>
                <a:lnTo>
                  <a:pt x="166" y="5"/>
                </a:lnTo>
                <a:lnTo>
                  <a:pt x="164" y="9"/>
                </a:lnTo>
                <a:lnTo>
                  <a:pt x="164" y="9"/>
                </a:lnTo>
                <a:lnTo>
                  <a:pt x="160" y="13"/>
                </a:lnTo>
                <a:lnTo>
                  <a:pt x="160" y="13"/>
                </a:lnTo>
                <a:lnTo>
                  <a:pt x="154" y="15"/>
                </a:lnTo>
                <a:lnTo>
                  <a:pt x="151" y="15"/>
                </a:lnTo>
                <a:lnTo>
                  <a:pt x="151" y="15"/>
                </a:lnTo>
                <a:lnTo>
                  <a:pt x="147" y="15"/>
                </a:lnTo>
                <a:lnTo>
                  <a:pt x="147" y="15"/>
                </a:lnTo>
                <a:lnTo>
                  <a:pt x="147" y="17"/>
                </a:lnTo>
                <a:lnTo>
                  <a:pt x="147" y="17"/>
                </a:lnTo>
                <a:lnTo>
                  <a:pt x="145" y="25"/>
                </a:lnTo>
                <a:lnTo>
                  <a:pt x="141" y="32"/>
                </a:lnTo>
                <a:lnTo>
                  <a:pt x="141" y="32"/>
                </a:lnTo>
                <a:lnTo>
                  <a:pt x="135" y="40"/>
                </a:lnTo>
                <a:lnTo>
                  <a:pt x="135" y="40"/>
                </a:lnTo>
                <a:lnTo>
                  <a:pt x="127" y="50"/>
                </a:lnTo>
                <a:lnTo>
                  <a:pt x="127" y="50"/>
                </a:lnTo>
                <a:lnTo>
                  <a:pt x="124" y="54"/>
                </a:lnTo>
                <a:lnTo>
                  <a:pt x="118" y="54"/>
                </a:lnTo>
                <a:lnTo>
                  <a:pt x="114" y="54"/>
                </a:lnTo>
                <a:lnTo>
                  <a:pt x="110" y="52"/>
                </a:lnTo>
                <a:lnTo>
                  <a:pt x="110" y="52"/>
                </a:lnTo>
                <a:lnTo>
                  <a:pt x="104" y="46"/>
                </a:lnTo>
                <a:lnTo>
                  <a:pt x="102" y="38"/>
                </a:lnTo>
                <a:lnTo>
                  <a:pt x="102" y="38"/>
                </a:lnTo>
                <a:lnTo>
                  <a:pt x="102" y="34"/>
                </a:lnTo>
                <a:lnTo>
                  <a:pt x="102" y="34"/>
                </a:lnTo>
                <a:lnTo>
                  <a:pt x="101" y="30"/>
                </a:lnTo>
                <a:lnTo>
                  <a:pt x="97" y="29"/>
                </a:lnTo>
                <a:lnTo>
                  <a:pt x="89" y="27"/>
                </a:lnTo>
                <a:lnTo>
                  <a:pt x="89" y="27"/>
                </a:lnTo>
                <a:lnTo>
                  <a:pt x="85" y="25"/>
                </a:lnTo>
                <a:lnTo>
                  <a:pt x="83" y="19"/>
                </a:lnTo>
                <a:lnTo>
                  <a:pt x="83" y="19"/>
                </a:lnTo>
                <a:lnTo>
                  <a:pt x="81" y="15"/>
                </a:lnTo>
                <a:lnTo>
                  <a:pt x="81" y="15"/>
                </a:lnTo>
                <a:lnTo>
                  <a:pt x="79" y="15"/>
                </a:lnTo>
                <a:lnTo>
                  <a:pt x="79" y="15"/>
                </a:lnTo>
                <a:lnTo>
                  <a:pt x="79" y="15"/>
                </a:lnTo>
                <a:lnTo>
                  <a:pt x="79" y="15"/>
                </a:lnTo>
                <a:lnTo>
                  <a:pt x="75" y="19"/>
                </a:lnTo>
                <a:lnTo>
                  <a:pt x="75" y="19"/>
                </a:lnTo>
                <a:lnTo>
                  <a:pt x="72" y="25"/>
                </a:lnTo>
                <a:lnTo>
                  <a:pt x="70" y="40"/>
                </a:lnTo>
                <a:lnTo>
                  <a:pt x="70" y="40"/>
                </a:lnTo>
                <a:lnTo>
                  <a:pt x="68" y="54"/>
                </a:lnTo>
                <a:lnTo>
                  <a:pt x="64" y="65"/>
                </a:lnTo>
                <a:lnTo>
                  <a:pt x="64" y="65"/>
                </a:lnTo>
                <a:lnTo>
                  <a:pt x="62" y="73"/>
                </a:lnTo>
                <a:lnTo>
                  <a:pt x="62" y="73"/>
                </a:lnTo>
                <a:lnTo>
                  <a:pt x="58" y="84"/>
                </a:lnTo>
                <a:lnTo>
                  <a:pt x="56" y="98"/>
                </a:lnTo>
                <a:lnTo>
                  <a:pt x="56" y="98"/>
                </a:lnTo>
                <a:lnTo>
                  <a:pt x="54" y="111"/>
                </a:lnTo>
                <a:lnTo>
                  <a:pt x="56" y="121"/>
                </a:lnTo>
                <a:lnTo>
                  <a:pt x="56" y="121"/>
                </a:lnTo>
                <a:lnTo>
                  <a:pt x="56" y="125"/>
                </a:lnTo>
                <a:lnTo>
                  <a:pt x="56" y="125"/>
                </a:lnTo>
                <a:lnTo>
                  <a:pt x="52" y="131"/>
                </a:lnTo>
                <a:lnTo>
                  <a:pt x="49" y="138"/>
                </a:lnTo>
                <a:lnTo>
                  <a:pt x="49" y="138"/>
                </a:lnTo>
                <a:lnTo>
                  <a:pt x="47" y="142"/>
                </a:lnTo>
                <a:lnTo>
                  <a:pt x="47" y="146"/>
                </a:lnTo>
                <a:lnTo>
                  <a:pt x="49" y="158"/>
                </a:lnTo>
                <a:lnTo>
                  <a:pt x="49" y="158"/>
                </a:lnTo>
                <a:lnTo>
                  <a:pt x="49" y="162"/>
                </a:lnTo>
                <a:lnTo>
                  <a:pt x="47" y="165"/>
                </a:lnTo>
                <a:lnTo>
                  <a:pt x="43" y="169"/>
                </a:lnTo>
                <a:lnTo>
                  <a:pt x="43" y="169"/>
                </a:lnTo>
                <a:lnTo>
                  <a:pt x="39" y="173"/>
                </a:lnTo>
                <a:lnTo>
                  <a:pt x="39" y="173"/>
                </a:lnTo>
                <a:lnTo>
                  <a:pt x="37" y="177"/>
                </a:lnTo>
                <a:lnTo>
                  <a:pt x="35" y="183"/>
                </a:lnTo>
                <a:lnTo>
                  <a:pt x="35" y="188"/>
                </a:lnTo>
                <a:lnTo>
                  <a:pt x="37" y="196"/>
                </a:lnTo>
                <a:lnTo>
                  <a:pt x="37" y="196"/>
                </a:lnTo>
                <a:lnTo>
                  <a:pt x="41" y="215"/>
                </a:lnTo>
                <a:lnTo>
                  <a:pt x="43" y="225"/>
                </a:lnTo>
                <a:lnTo>
                  <a:pt x="43" y="231"/>
                </a:lnTo>
                <a:lnTo>
                  <a:pt x="43" y="231"/>
                </a:lnTo>
                <a:lnTo>
                  <a:pt x="39" y="244"/>
                </a:lnTo>
                <a:lnTo>
                  <a:pt x="39" y="244"/>
                </a:lnTo>
                <a:lnTo>
                  <a:pt x="37" y="250"/>
                </a:lnTo>
                <a:lnTo>
                  <a:pt x="37" y="250"/>
                </a:lnTo>
                <a:lnTo>
                  <a:pt x="37" y="256"/>
                </a:lnTo>
                <a:lnTo>
                  <a:pt x="39" y="262"/>
                </a:lnTo>
                <a:lnTo>
                  <a:pt x="45" y="281"/>
                </a:lnTo>
                <a:lnTo>
                  <a:pt x="45" y="283"/>
                </a:lnTo>
                <a:lnTo>
                  <a:pt x="45" y="283"/>
                </a:lnTo>
                <a:lnTo>
                  <a:pt x="49" y="294"/>
                </a:lnTo>
                <a:lnTo>
                  <a:pt x="49" y="304"/>
                </a:lnTo>
                <a:lnTo>
                  <a:pt x="45" y="320"/>
                </a:lnTo>
                <a:lnTo>
                  <a:pt x="45" y="320"/>
                </a:lnTo>
                <a:lnTo>
                  <a:pt x="45" y="323"/>
                </a:lnTo>
                <a:lnTo>
                  <a:pt x="45" y="323"/>
                </a:lnTo>
                <a:lnTo>
                  <a:pt x="43" y="329"/>
                </a:lnTo>
                <a:lnTo>
                  <a:pt x="39" y="335"/>
                </a:lnTo>
                <a:lnTo>
                  <a:pt x="31" y="345"/>
                </a:lnTo>
                <a:lnTo>
                  <a:pt x="31" y="345"/>
                </a:lnTo>
                <a:lnTo>
                  <a:pt x="27" y="348"/>
                </a:lnTo>
                <a:lnTo>
                  <a:pt x="27" y="352"/>
                </a:lnTo>
                <a:lnTo>
                  <a:pt x="27" y="360"/>
                </a:lnTo>
                <a:lnTo>
                  <a:pt x="31" y="366"/>
                </a:lnTo>
                <a:lnTo>
                  <a:pt x="31" y="366"/>
                </a:lnTo>
                <a:lnTo>
                  <a:pt x="33" y="373"/>
                </a:lnTo>
                <a:lnTo>
                  <a:pt x="33" y="381"/>
                </a:lnTo>
                <a:lnTo>
                  <a:pt x="31" y="385"/>
                </a:lnTo>
                <a:lnTo>
                  <a:pt x="29" y="391"/>
                </a:lnTo>
                <a:lnTo>
                  <a:pt x="29" y="391"/>
                </a:lnTo>
                <a:lnTo>
                  <a:pt x="27" y="393"/>
                </a:lnTo>
                <a:lnTo>
                  <a:pt x="27" y="397"/>
                </a:lnTo>
                <a:lnTo>
                  <a:pt x="29" y="402"/>
                </a:lnTo>
                <a:lnTo>
                  <a:pt x="29" y="402"/>
                </a:lnTo>
                <a:lnTo>
                  <a:pt x="31" y="404"/>
                </a:lnTo>
                <a:lnTo>
                  <a:pt x="33" y="408"/>
                </a:lnTo>
                <a:lnTo>
                  <a:pt x="33" y="416"/>
                </a:lnTo>
                <a:lnTo>
                  <a:pt x="33" y="416"/>
                </a:lnTo>
                <a:lnTo>
                  <a:pt x="33" y="420"/>
                </a:lnTo>
                <a:lnTo>
                  <a:pt x="29" y="422"/>
                </a:lnTo>
                <a:lnTo>
                  <a:pt x="29" y="422"/>
                </a:lnTo>
                <a:lnTo>
                  <a:pt x="25" y="422"/>
                </a:lnTo>
                <a:lnTo>
                  <a:pt x="20" y="420"/>
                </a:lnTo>
                <a:lnTo>
                  <a:pt x="20" y="420"/>
                </a:lnTo>
                <a:lnTo>
                  <a:pt x="16" y="416"/>
                </a:lnTo>
                <a:lnTo>
                  <a:pt x="12" y="414"/>
                </a:lnTo>
                <a:lnTo>
                  <a:pt x="12" y="414"/>
                </a:lnTo>
                <a:lnTo>
                  <a:pt x="8" y="414"/>
                </a:lnTo>
                <a:lnTo>
                  <a:pt x="8" y="414"/>
                </a:lnTo>
                <a:lnTo>
                  <a:pt x="4" y="414"/>
                </a:lnTo>
                <a:lnTo>
                  <a:pt x="0" y="416"/>
                </a:lnTo>
                <a:lnTo>
                  <a:pt x="97" y="670"/>
                </a:lnTo>
                <a:lnTo>
                  <a:pt x="97" y="670"/>
                </a:lnTo>
                <a:lnTo>
                  <a:pt x="104" y="716"/>
                </a:lnTo>
                <a:lnTo>
                  <a:pt x="104" y="716"/>
                </a:lnTo>
                <a:lnTo>
                  <a:pt x="106" y="718"/>
                </a:lnTo>
                <a:lnTo>
                  <a:pt x="110" y="720"/>
                </a:lnTo>
                <a:lnTo>
                  <a:pt x="110" y="720"/>
                </a:lnTo>
                <a:lnTo>
                  <a:pt x="116" y="722"/>
                </a:lnTo>
                <a:lnTo>
                  <a:pt x="116" y="722"/>
                </a:lnTo>
                <a:lnTo>
                  <a:pt x="122" y="728"/>
                </a:lnTo>
                <a:lnTo>
                  <a:pt x="129" y="743"/>
                </a:lnTo>
                <a:lnTo>
                  <a:pt x="129" y="743"/>
                </a:lnTo>
                <a:lnTo>
                  <a:pt x="135" y="751"/>
                </a:lnTo>
                <a:lnTo>
                  <a:pt x="139" y="753"/>
                </a:lnTo>
                <a:lnTo>
                  <a:pt x="141" y="755"/>
                </a:lnTo>
                <a:lnTo>
                  <a:pt x="141" y="755"/>
                </a:lnTo>
                <a:lnTo>
                  <a:pt x="143" y="753"/>
                </a:lnTo>
                <a:lnTo>
                  <a:pt x="143" y="753"/>
                </a:lnTo>
                <a:lnTo>
                  <a:pt x="147" y="745"/>
                </a:lnTo>
                <a:lnTo>
                  <a:pt x="149" y="730"/>
                </a:lnTo>
                <a:lnTo>
                  <a:pt x="149" y="730"/>
                </a:lnTo>
                <a:lnTo>
                  <a:pt x="149" y="720"/>
                </a:lnTo>
                <a:lnTo>
                  <a:pt x="149" y="720"/>
                </a:lnTo>
                <a:lnTo>
                  <a:pt x="151" y="707"/>
                </a:lnTo>
                <a:lnTo>
                  <a:pt x="151" y="707"/>
                </a:lnTo>
                <a:lnTo>
                  <a:pt x="153" y="703"/>
                </a:lnTo>
                <a:lnTo>
                  <a:pt x="154" y="699"/>
                </a:lnTo>
                <a:lnTo>
                  <a:pt x="162" y="695"/>
                </a:lnTo>
                <a:lnTo>
                  <a:pt x="162" y="695"/>
                </a:lnTo>
                <a:lnTo>
                  <a:pt x="164" y="693"/>
                </a:lnTo>
                <a:lnTo>
                  <a:pt x="164" y="693"/>
                </a:lnTo>
                <a:lnTo>
                  <a:pt x="166" y="691"/>
                </a:lnTo>
                <a:lnTo>
                  <a:pt x="166" y="690"/>
                </a:lnTo>
                <a:lnTo>
                  <a:pt x="166" y="690"/>
                </a:lnTo>
                <a:lnTo>
                  <a:pt x="164" y="688"/>
                </a:lnTo>
                <a:lnTo>
                  <a:pt x="162" y="686"/>
                </a:lnTo>
                <a:lnTo>
                  <a:pt x="162" y="686"/>
                </a:lnTo>
                <a:lnTo>
                  <a:pt x="158" y="684"/>
                </a:lnTo>
                <a:lnTo>
                  <a:pt x="156" y="680"/>
                </a:lnTo>
                <a:lnTo>
                  <a:pt x="156" y="672"/>
                </a:lnTo>
                <a:lnTo>
                  <a:pt x="156" y="672"/>
                </a:lnTo>
                <a:lnTo>
                  <a:pt x="156" y="668"/>
                </a:lnTo>
                <a:lnTo>
                  <a:pt x="156" y="668"/>
                </a:lnTo>
                <a:lnTo>
                  <a:pt x="158" y="659"/>
                </a:lnTo>
                <a:lnTo>
                  <a:pt x="162" y="645"/>
                </a:lnTo>
                <a:lnTo>
                  <a:pt x="162" y="645"/>
                </a:lnTo>
                <a:lnTo>
                  <a:pt x="164" y="639"/>
                </a:lnTo>
                <a:lnTo>
                  <a:pt x="164" y="639"/>
                </a:lnTo>
                <a:lnTo>
                  <a:pt x="168" y="630"/>
                </a:lnTo>
                <a:lnTo>
                  <a:pt x="170" y="626"/>
                </a:lnTo>
                <a:lnTo>
                  <a:pt x="174" y="624"/>
                </a:lnTo>
                <a:lnTo>
                  <a:pt x="174" y="624"/>
                </a:lnTo>
                <a:lnTo>
                  <a:pt x="178" y="618"/>
                </a:lnTo>
                <a:lnTo>
                  <a:pt x="179" y="612"/>
                </a:lnTo>
                <a:lnTo>
                  <a:pt x="179" y="612"/>
                </a:lnTo>
                <a:lnTo>
                  <a:pt x="181" y="609"/>
                </a:lnTo>
                <a:lnTo>
                  <a:pt x="183" y="605"/>
                </a:lnTo>
                <a:lnTo>
                  <a:pt x="183" y="605"/>
                </a:lnTo>
                <a:lnTo>
                  <a:pt x="187" y="607"/>
                </a:lnTo>
                <a:lnTo>
                  <a:pt x="187" y="607"/>
                </a:lnTo>
                <a:lnTo>
                  <a:pt x="189" y="609"/>
                </a:lnTo>
                <a:lnTo>
                  <a:pt x="189" y="609"/>
                </a:lnTo>
                <a:lnTo>
                  <a:pt x="193" y="612"/>
                </a:lnTo>
                <a:lnTo>
                  <a:pt x="193" y="612"/>
                </a:lnTo>
                <a:lnTo>
                  <a:pt x="193" y="612"/>
                </a:lnTo>
                <a:lnTo>
                  <a:pt x="193" y="612"/>
                </a:lnTo>
                <a:lnTo>
                  <a:pt x="195" y="605"/>
                </a:lnTo>
                <a:lnTo>
                  <a:pt x="197" y="603"/>
                </a:lnTo>
                <a:lnTo>
                  <a:pt x="201" y="603"/>
                </a:lnTo>
                <a:lnTo>
                  <a:pt x="201" y="603"/>
                </a:lnTo>
                <a:lnTo>
                  <a:pt x="203" y="603"/>
                </a:lnTo>
                <a:lnTo>
                  <a:pt x="203" y="605"/>
                </a:lnTo>
                <a:lnTo>
                  <a:pt x="203" y="605"/>
                </a:lnTo>
                <a:lnTo>
                  <a:pt x="204" y="612"/>
                </a:lnTo>
                <a:lnTo>
                  <a:pt x="204" y="612"/>
                </a:lnTo>
                <a:lnTo>
                  <a:pt x="204" y="620"/>
                </a:lnTo>
                <a:lnTo>
                  <a:pt x="204" y="620"/>
                </a:lnTo>
                <a:lnTo>
                  <a:pt x="206" y="620"/>
                </a:lnTo>
                <a:lnTo>
                  <a:pt x="206" y="620"/>
                </a:lnTo>
                <a:lnTo>
                  <a:pt x="206" y="614"/>
                </a:lnTo>
                <a:lnTo>
                  <a:pt x="206" y="614"/>
                </a:lnTo>
                <a:lnTo>
                  <a:pt x="206" y="611"/>
                </a:lnTo>
                <a:lnTo>
                  <a:pt x="206" y="611"/>
                </a:lnTo>
                <a:lnTo>
                  <a:pt x="210" y="609"/>
                </a:lnTo>
                <a:lnTo>
                  <a:pt x="216" y="609"/>
                </a:lnTo>
                <a:lnTo>
                  <a:pt x="216" y="609"/>
                </a:lnTo>
                <a:lnTo>
                  <a:pt x="218" y="609"/>
                </a:lnTo>
                <a:lnTo>
                  <a:pt x="218" y="609"/>
                </a:lnTo>
                <a:lnTo>
                  <a:pt x="218" y="607"/>
                </a:lnTo>
                <a:lnTo>
                  <a:pt x="218" y="607"/>
                </a:lnTo>
                <a:lnTo>
                  <a:pt x="216" y="601"/>
                </a:lnTo>
                <a:lnTo>
                  <a:pt x="216" y="601"/>
                </a:lnTo>
                <a:lnTo>
                  <a:pt x="218" y="597"/>
                </a:lnTo>
                <a:lnTo>
                  <a:pt x="220" y="593"/>
                </a:lnTo>
                <a:lnTo>
                  <a:pt x="224" y="589"/>
                </a:lnTo>
                <a:lnTo>
                  <a:pt x="224" y="589"/>
                </a:lnTo>
                <a:lnTo>
                  <a:pt x="228" y="585"/>
                </a:lnTo>
                <a:lnTo>
                  <a:pt x="228" y="585"/>
                </a:lnTo>
                <a:lnTo>
                  <a:pt x="228" y="585"/>
                </a:lnTo>
                <a:lnTo>
                  <a:pt x="226" y="584"/>
                </a:lnTo>
                <a:lnTo>
                  <a:pt x="226" y="584"/>
                </a:lnTo>
                <a:lnTo>
                  <a:pt x="224" y="580"/>
                </a:lnTo>
                <a:lnTo>
                  <a:pt x="224" y="580"/>
                </a:lnTo>
                <a:lnTo>
                  <a:pt x="224" y="576"/>
                </a:lnTo>
                <a:lnTo>
                  <a:pt x="226" y="574"/>
                </a:lnTo>
                <a:lnTo>
                  <a:pt x="231" y="570"/>
                </a:lnTo>
                <a:lnTo>
                  <a:pt x="233" y="570"/>
                </a:lnTo>
                <a:lnTo>
                  <a:pt x="233" y="570"/>
                </a:lnTo>
                <a:lnTo>
                  <a:pt x="239" y="566"/>
                </a:lnTo>
                <a:lnTo>
                  <a:pt x="239" y="566"/>
                </a:lnTo>
                <a:lnTo>
                  <a:pt x="247" y="564"/>
                </a:lnTo>
                <a:lnTo>
                  <a:pt x="247" y="564"/>
                </a:lnTo>
                <a:lnTo>
                  <a:pt x="251" y="564"/>
                </a:lnTo>
                <a:lnTo>
                  <a:pt x="255" y="566"/>
                </a:lnTo>
                <a:lnTo>
                  <a:pt x="255" y="566"/>
                </a:lnTo>
                <a:lnTo>
                  <a:pt x="256" y="568"/>
                </a:lnTo>
                <a:lnTo>
                  <a:pt x="256" y="568"/>
                </a:lnTo>
                <a:lnTo>
                  <a:pt x="256" y="568"/>
                </a:lnTo>
                <a:lnTo>
                  <a:pt x="256" y="568"/>
                </a:lnTo>
                <a:lnTo>
                  <a:pt x="260" y="558"/>
                </a:lnTo>
                <a:lnTo>
                  <a:pt x="266" y="551"/>
                </a:lnTo>
                <a:lnTo>
                  <a:pt x="266" y="551"/>
                </a:lnTo>
                <a:lnTo>
                  <a:pt x="266" y="551"/>
                </a:lnTo>
                <a:lnTo>
                  <a:pt x="268" y="543"/>
                </a:lnTo>
                <a:lnTo>
                  <a:pt x="268" y="535"/>
                </a:lnTo>
                <a:lnTo>
                  <a:pt x="268" y="535"/>
                </a:lnTo>
                <a:lnTo>
                  <a:pt x="264" y="526"/>
                </a:lnTo>
                <a:lnTo>
                  <a:pt x="264" y="516"/>
                </a:lnTo>
                <a:lnTo>
                  <a:pt x="264" y="516"/>
                </a:lnTo>
                <a:lnTo>
                  <a:pt x="266" y="512"/>
                </a:lnTo>
                <a:lnTo>
                  <a:pt x="266" y="512"/>
                </a:lnTo>
                <a:lnTo>
                  <a:pt x="266" y="506"/>
                </a:lnTo>
                <a:lnTo>
                  <a:pt x="266" y="501"/>
                </a:lnTo>
                <a:lnTo>
                  <a:pt x="266" y="501"/>
                </a:lnTo>
                <a:lnTo>
                  <a:pt x="262" y="491"/>
                </a:lnTo>
                <a:lnTo>
                  <a:pt x="258" y="481"/>
                </a:lnTo>
                <a:lnTo>
                  <a:pt x="258" y="481"/>
                </a:lnTo>
                <a:lnTo>
                  <a:pt x="260" y="478"/>
                </a:lnTo>
                <a:lnTo>
                  <a:pt x="264" y="472"/>
                </a:lnTo>
                <a:lnTo>
                  <a:pt x="264" y="472"/>
                </a:lnTo>
                <a:lnTo>
                  <a:pt x="268" y="468"/>
                </a:lnTo>
                <a:lnTo>
                  <a:pt x="268" y="468"/>
                </a:lnTo>
                <a:lnTo>
                  <a:pt x="268" y="466"/>
                </a:lnTo>
                <a:lnTo>
                  <a:pt x="266" y="462"/>
                </a:lnTo>
                <a:lnTo>
                  <a:pt x="266" y="462"/>
                </a:lnTo>
                <a:lnTo>
                  <a:pt x="260" y="458"/>
                </a:lnTo>
                <a:lnTo>
                  <a:pt x="260" y="458"/>
                </a:lnTo>
                <a:lnTo>
                  <a:pt x="258" y="456"/>
                </a:lnTo>
                <a:lnTo>
                  <a:pt x="258" y="451"/>
                </a:lnTo>
                <a:lnTo>
                  <a:pt x="258" y="451"/>
                </a:lnTo>
                <a:lnTo>
                  <a:pt x="260" y="447"/>
                </a:lnTo>
                <a:lnTo>
                  <a:pt x="264" y="445"/>
                </a:lnTo>
                <a:lnTo>
                  <a:pt x="264" y="445"/>
                </a:lnTo>
                <a:lnTo>
                  <a:pt x="268" y="445"/>
                </a:lnTo>
                <a:lnTo>
                  <a:pt x="270" y="445"/>
                </a:lnTo>
                <a:lnTo>
                  <a:pt x="276" y="449"/>
                </a:lnTo>
                <a:lnTo>
                  <a:pt x="276" y="449"/>
                </a:lnTo>
                <a:lnTo>
                  <a:pt x="282" y="452"/>
                </a:lnTo>
                <a:lnTo>
                  <a:pt x="282" y="452"/>
                </a:lnTo>
                <a:lnTo>
                  <a:pt x="283" y="454"/>
                </a:lnTo>
                <a:lnTo>
                  <a:pt x="285" y="456"/>
                </a:lnTo>
                <a:lnTo>
                  <a:pt x="287" y="464"/>
                </a:lnTo>
                <a:lnTo>
                  <a:pt x="287" y="464"/>
                </a:lnTo>
                <a:lnTo>
                  <a:pt x="289" y="466"/>
                </a:lnTo>
                <a:lnTo>
                  <a:pt x="289" y="466"/>
                </a:lnTo>
                <a:lnTo>
                  <a:pt x="289" y="472"/>
                </a:lnTo>
                <a:lnTo>
                  <a:pt x="289" y="476"/>
                </a:lnTo>
                <a:lnTo>
                  <a:pt x="285" y="483"/>
                </a:lnTo>
                <a:lnTo>
                  <a:pt x="285" y="483"/>
                </a:lnTo>
                <a:lnTo>
                  <a:pt x="283" y="487"/>
                </a:lnTo>
                <a:lnTo>
                  <a:pt x="283" y="491"/>
                </a:lnTo>
                <a:lnTo>
                  <a:pt x="287" y="495"/>
                </a:lnTo>
                <a:lnTo>
                  <a:pt x="287" y="495"/>
                </a:lnTo>
                <a:lnTo>
                  <a:pt x="287" y="497"/>
                </a:lnTo>
                <a:lnTo>
                  <a:pt x="289" y="495"/>
                </a:lnTo>
                <a:lnTo>
                  <a:pt x="289" y="495"/>
                </a:lnTo>
                <a:lnTo>
                  <a:pt x="293" y="493"/>
                </a:lnTo>
                <a:lnTo>
                  <a:pt x="297" y="493"/>
                </a:lnTo>
                <a:lnTo>
                  <a:pt x="297" y="493"/>
                </a:lnTo>
                <a:lnTo>
                  <a:pt x="303" y="495"/>
                </a:lnTo>
                <a:lnTo>
                  <a:pt x="307" y="497"/>
                </a:lnTo>
                <a:lnTo>
                  <a:pt x="307" y="497"/>
                </a:lnTo>
                <a:lnTo>
                  <a:pt x="308" y="499"/>
                </a:lnTo>
                <a:lnTo>
                  <a:pt x="312" y="501"/>
                </a:lnTo>
                <a:lnTo>
                  <a:pt x="312" y="501"/>
                </a:lnTo>
                <a:lnTo>
                  <a:pt x="314" y="499"/>
                </a:lnTo>
                <a:lnTo>
                  <a:pt x="314" y="499"/>
                </a:lnTo>
                <a:lnTo>
                  <a:pt x="314" y="497"/>
                </a:lnTo>
                <a:lnTo>
                  <a:pt x="312" y="493"/>
                </a:lnTo>
                <a:lnTo>
                  <a:pt x="312" y="493"/>
                </a:lnTo>
                <a:lnTo>
                  <a:pt x="308" y="489"/>
                </a:lnTo>
                <a:lnTo>
                  <a:pt x="308" y="489"/>
                </a:lnTo>
                <a:lnTo>
                  <a:pt x="305" y="485"/>
                </a:lnTo>
                <a:lnTo>
                  <a:pt x="303" y="483"/>
                </a:lnTo>
                <a:lnTo>
                  <a:pt x="303" y="483"/>
                </a:lnTo>
                <a:lnTo>
                  <a:pt x="301" y="478"/>
                </a:lnTo>
                <a:lnTo>
                  <a:pt x="303" y="474"/>
                </a:lnTo>
                <a:lnTo>
                  <a:pt x="303" y="474"/>
                </a:lnTo>
                <a:lnTo>
                  <a:pt x="305" y="466"/>
                </a:lnTo>
                <a:lnTo>
                  <a:pt x="305" y="466"/>
                </a:lnTo>
                <a:lnTo>
                  <a:pt x="307" y="460"/>
                </a:lnTo>
                <a:lnTo>
                  <a:pt x="307" y="456"/>
                </a:lnTo>
                <a:lnTo>
                  <a:pt x="308" y="454"/>
                </a:lnTo>
                <a:lnTo>
                  <a:pt x="308" y="454"/>
                </a:lnTo>
                <a:lnTo>
                  <a:pt x="312" y="454"/>
                </a:lnTo>
                <a:lnTo>
                  <a:pt x="312" y="454"/>
                </a:lnTo>
                <a:lnTo>
                  <a:pt x="314" y="456"/>
                </a:lnTo>
                <a:lnTo>
                  <a:pt x="314" y="456"/>
                </a:lnTo>
                <a:lnTo>
                  <a:pt x="316" y="460"/>
                </a:lnTo>
                <a:lnTo>
                  <a:pt x="318" y="462"/>
                </a:lnTo>
                <a:lnTo>
                  <a:pt x="318" y="462"/>
                </a:lnTo>
                <a:lnTo>
                  <a:pt x="320" y="458"/>
                </a:lnTo>
                <a:lnTo>
                  <a:pt x="320" y="458"/>
                </a:lnTo>
                <a:lnTo>
                  <a:pt x="320" y="456"/>
                </a:lnTo>
                <a:lnTo>
                  <a:pt x="320" y="456"/>
                </a:lnTo>
                <a:lnTo>
                  <a:pt x="320" y="454"/>
                </a:lnTo>
                <a:lnTo>
                  <a:pt x="322" y="452"/>
                </a:lnTo>
                <a:lnTo>
                  <a:pt x="328" y="451"/>
                </a:lnTo>
                <a:lnTo>
                  <a:pt x="328" y="451"/>
                </a:lnTo>
                <a:lnTo>
                  <a:pt x="334" y="449"/>
                </a:lnTo>
                <a:lnTo>
                  <a:pt x="335" y="445"/>
                </a:lnTo>
                <a:lnTo>
                  <a:pt x="335" y="445"/>
                </a:lnTo>
                <a:lnTo>
                  <a:pt x="337" y="443"/>
                </a:lnTo>
                <a:lnTo>
                  <a:pt x="341" y="441"/>
                </a:lnTo>
                <a:lnTo>
                  <a:pt x="345" y="441"/>
                </a:lnTo>
                <a:lnTo>
                  <a:pt x="345" y="441"/>
                </a:lnTo>
                <a:lnTo>
                  <a:pt x="351" y="443"/>
                </a:lnTo>
                <a:lnTo>
                  <a:pt x="353" y="445"/>
                </a:lnTo>
                <a:lnTo>
                  <a:pt x="355" y="449"/>
                </a:lnTo>
                <a:lnTo>
                  <a:pt x="355" y="449"/>
                </a:lnTo>
                <a:lnTo>
                  <a:pt x="355" y="452"/>
                </a:lnTo>
                <a:lnTo>
                  <a:pt x="357" y="456"/>
                </a:lnTo>
                <a:lnTo>
                  <a:pt x="359" y="456"/>
                </a:lnTo>
                <a:lnTo>
                  <a:pt x="359" y="456"/>
                </a:lnTo>
                <a:lnTo>
                  <a:pt x="360" y="458"/>
                </a:lnTo>
                <a:lnTo>
                  <a:pt x="360" y="458"/>
                </a:lnTo>
                <a:lnTo>
                  <a:pt x="362" y="456"/>
                </a:lnTo>
                <a:lnTo>
                  <a:pt x="362" y="452"/>
                </a:lnTo>
                <a:lnTo>
                  <a:pt x="362" y="452"/>
                </a:lnTo>
                <a:lnTo>
                  <a:pt x="362" y="451"/>
                </a:lnTo>
                <a:lnTo>
                  <a:pt x="360" y="447"/>
                </a:lnTo>
                <a:lnTo>
                  <a:pt x="360" y="447"/>
                </a:lnTo>
                <a:lnTo>
                  <a:pt x="359" y="445"/>
                </a:lnTo>
                <a:lnTo>
                  <a:pt x="359" y="445"/>
                </a:lnTo>
                <a:lnTo>
                  <a:pt x="359" y="441"/>
                </a:lnTo>
                <a:lnTo>
                  <a:pt x="359" y="441"/>
                </a:lnTo>
                <a:lnTo>
                  <a:pt x="362" y="439"/>
                </a:lnTo>
                <a:lnTo>
                  <a:pt x="366" y="437"/>
                </a:lnTo>
                <a:lnTo>
                  <a:pt x="366" y="437"/>
                </a:lnTo>
                <a:lnTo>
                  <a:pt x="370" y="439"/>
                </a:lnTo>
                <a:lnTo>
                  <a:pt x="370" y="439"/>
                </a:lnTo>
                <a:lnTo>
                  <a:pt x="372" y="439"/>
                </a:lnTo>
                <a:lnTo>
                  <a:pt x="372" y="439"/>
                </a:lnTo>
                <a:lnTo>
                  <a:pt x="372" y="439"/>
                </a:lnTo>
                <a:lnTo>
                  <a:pt x="374" y="435"/>
                </a:lnTo>
                <a:lnTo>
                  <a:pt x="374" y="431"/>
                </a:lnTo>
                <a:lnTo>
                  <a:pt x="374" y="431"/>
                </a:lnTo>
                <a:lnTo>
                  <a:pt x="374" y="427"/>
                </a:lnTo>
                <a:lnTo>
                  <a:pt x="374" y="427"/>
                </a:lnTo>
                <a:lnTo>
                  <a:pt x="376" y="424"/>
                </a:lnTo>
                <a:lnTo>
                  <a:pt x="378" y="420"/>
                </a:lnTo>
                <a:lnTo>
                  <a:pt x="378" y="420"/>
                </a:lnTo>
                <a:lnTo>
                  <a:pt x="382" y="420"/>
                </a:lnTo>
                <a:lnTo>
                  <a:pt x="382" y="420"/>
                </a:lnTo>
                <a:lnTo>
                  <a:pt x="386" y="422"/>
                </a:lnTo>
                <a:lnTo>
                  <a:pt x="387" y="426"/>
                </a:lnTo>
                <a:lnTo>
                  <a:pt x="387" y="426"/>
                </a:lnTo>
                <a:lnTo>
                  <a:pt x="389" y="427"/>
                </a:lnTo>
                <a:lnTo>
                  <a:pt x="389" y="427"/>
                </a:lnTo>
                <a:lnTo>
                  <a:pt x="391" y="426"/>
                </a:lnTo>
                <a:lnTo>
                  <a:pt x="391" y="426"/>
                </a:lnTo>
                <a:lnTo>
                  <a:pt x="393" y="424"/>
                </a:lnTo>
                <a:lnTo>
                  <a:pt x="393" y="424"/>
                </a:lnTo>
                <a:lnTo>
                  <a:pt x="399" y="420"/>
                </a:lnTo>
                <a:lnTo>
                  <a:pt x="405" y="418"/>
                </a:lnTo>
                <a:lnTo>
                  <a:pt x="405" y="418"/>
                </a:lnTo>
                <a:lnTo>
                  <a:pt x="407" y="416"/>
                </a:lnTo>
                <a:lnTo>
                  <a:pt x="407" y="416"/>
                </a:lnTo>
                <a:lnTo>
                  <a:pt x="407" y="416"/>
                </a:lnTo>
                <a:lnTo>
                  <a:pt x="407" y="416"/>
                </a:lnTo>
                <a:lnTo>
                  <a:pt x="405" y="414"/>
                </a:lnTo>
                <a:lnTo>
                  <a:pt x="405" y="414"/>
                </a:lnTo>
                <a:lnTo>
                  <a:pt x="403" y="410"/>
                </a:lnTo>
                <a:lnTo>
                  <a:pt x="403" y="410"/>
                </a:lnTo>
                <a:lnTo>
                  <a:pt x="399" y="406"/>
                </a:lnTo>
                <a:lnTo>
                  <a:pt x="399" y="406"/>
                </a:lnTo>
                <a:lnTo>
                  <a:pt x="397" y="404"/>
                </a:lnTo>
                <a:lnTo>
                  <a:pt x="397" y="404"/>
                </a:lnTo>
                <a:lnTo>
                  <a:pt x="395" y="400"/>
                </a:lnTo>
                <a:lnTo>
                  <a:pt x="395" y="397"/>
                </a:lnTo>
                <a:lnTo>
                  <a:pt x="395" y="397"/>
                </a:lnTo>
                <a:lnTo>
                  <a:pt x="399" y="395"/>
                </a:lnTo>
                <a:lnTo>
                  <a:pt x="399" y="395"/>
                </a:lnTo>
                <a:lnTo>
                  <a:pt x="403" y="395"/>
                </a:lnTo>
                <a:lnTo>
                  <a:pt x="407" y="395"/>
                </a:lnTo>
                <a:lnTo>
                  <a:pt x="407" y="395"/>
                </a:lnTo>
                <a:lnTo>
                  <a:pt x="411" y="397"/>
                </a:lnTo>
                <a:lnTo>
                  <a:pt x="411" y="397"/>
                </a:lnTo>
                <a:lnTo>
                  <a:pt x="412" y="397"/>
                </a:lnTo>
                <a:lnTo>
                  <a:pt x="412" y="397"/>
                </a:lnTo>
                <a:lnTo>
                  <a:pt x="411" y="395"/>
                </a:lnTo>
                <a:lnTo>
                  <a:pt x="411" y="395"/>
                </a:lnTo>
                <a:lnTo>
                  <a:pt x="411" y="391"/>
                </a:lnTo>
                <a:lnTo>
                  <a:pt x="411" y="391"/>
                </a:lnTo>
                <a:lnTo>
                  <a:pt x="412" y="387"/>
                </a:lnTo>
                <a:lnTo>
                  <a:pt x="414" y="381"/>
                </a:lnTo>
                <a:lnTo>
                  <a:pt x="414" y="381"/>
                </a:lnTo>
                <a:lnTo>
                  <a:pt x="418" y="383"/>
                </a:lnTo>
                <a:lnTo>
                  <a:pt x="418" y="383"/>
                </a:lnTo>
                <a:lnTo>
                  <a:pt x="422" y="387"/>
                </a:lnTo>
                <a:lnTo>
                  <a:pt x="422" y="387"/>
                </a:lnTo>
                <a:lnTo>
                  <a:pt x="424" y="393"/>
                </a:lnTo>
                <a:lnTo>
                  <a:pt x="424" y="393"/>
                </a:lnTo>
                <a:lnTo>
                  <a:pt x="428" y="393"/>
                </a:lnTo>
                <a:lnTo>
                  <a:pt x="430" y="391"/>
                </a:lnTo>
                <a:lnTo>
                  <a:pt x="430" y="391"/>
                </a:lnTo>
                <a:lnTo>
                  <a:pt x="430" y="391"/>
                </a:lnTo>
                <a:lnTo>
                  <a:pt x="430" y="391"/>
                </a:lnTo>
                <a:lnTo>
                  <a:pt x="438" y="379"/>
                </a:lnTo>
                <a:lnTo>
                  <a:pt x="438" y="379"/>
                </a:lnTo>
                <a:lnTo>
                  <a:pt x="439" y="375"/>
                </a:lnTo>
                <a:lnTo>
                  <a:pt x="439" y="375"/>
                </a:lnTo>
                <a:lnTo>
                  <a:pt x="443" y="366"/>
                </a:lnTo>
                <a:lnTo>
                  <a:pt x="443" y="366"/>
                </a:lnTo>
                <a:lnTo>
                  <a:pt x="447" y="362"/>
                </a:lnTo>
                <a:lnTo>
                  <a:pt x="449" y="358"/>
                </a:lnTo>
                <a:lnTo>
                  <a:pt x="449" y="358"/>
                </a:lnTo>
                <a:lnTo>
                  <a:pt x="451" y="356"/>
                </a:lnTo>
                <a:lnTo>
                  <a:pt x="451" y="356"/>
                </a:lnTo>
                <a:lnTo>
                  <a:pt x="449" y="352"/>
                </a:lnTo>
                <a:lnTo>
                  <a:pt x="445" y="352"/>
                </a:lnTo>
                <a:lnTo>
                  <a:pt x="445" y="352"/>
                </a:lnTo>
                <a:close/>
              </a:path>
            </a:pathLst>
          </a:custGeom>
          <a:solidFill>
            <a:srgbClr val="70CACB"/>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80" name="Freeform 125">
            <a:extLst>
              <a:ext uri="{FF2B5EF4-FFF2-40B4-BE49-F238E27FC236}">
                <a16:creationId xmlns:a16="http://schemas.microsoft.com/office/drawing/2014/main" id="{3765BC7B-E398-B2A9-26A7-A52CCAFAA0E4}"/>
              </a:ext>
            </a:extLst>
          </p:cNvPr>
          <p:cNvSpPr>
            <a:spLocks/>
          </p:cNvSpPr>
          <p:nvPr/>
        </p:nvSpPr>
        <p:spPr bwMode="auto">
          <a:xfrm>
            <a:off x="11406354" y="2473694"/>
            <a:ext cx="163430" cy="364326"/>
          </a:xfrm>
          <a:custGeom>
            <a:avLst/>
            <a:gdLst>
              <a:gd name="T0" fmla="*/ 177 w 208"/>
              <a:gd name="T1" fmla="*/ 310 h 451"/>
              <a:gd name="T2" fmla="*/ 169 w 208"/>
              <a:gd name="T3" fmla="*/ 306 h 451"/>
              <a:gd name="T4" fmla="*/ 161 w 208"/>
              <a:gd name="T5" fmla="*/ 300 h 451"/>
              <a:gd name="T6" fmla="*/ 54 w 208"/>
              <a:gd name="T7" fmla="*/ 2 h 451"/>
              <a:gd name="T8" fmla="*/ 36 w 208"/>
              <a:gd name="T9" fmla="*/ 9 h 451"/>
              <a:gd name="T10" fmla="*/ 25 w 208"/>
              <a:gd name="T11" fmla="*/ 13 h 451"/>
              <a:gd name="T12" fmla="*/ 17 w 208"/>
              <a:gd name="T13" fmla="*/ 38 h 451"/>
              <a:gd name="T14" fmla="*/ 25 w 208"/>
              <a:gd name="T15" fmla="*/ 56 h 451"/>
              <a:gd name="T16" fmla="*/ 27 w 208"/>
              <a:gd name="T17" fmla="*/ 61 h 451"/>
              <a:gd name="T18" fmla="*/ 30 w 208"/>
              <a:gd name="T19" fmla="*/ 77 h 451"/>
              <a:gd name="T20" fmla="*/ 29 w 208"/>
              <a:gd name="T21" fmla="*/ 90 h 451"/>
              <a:gd name="T22" fmla="*/ 27 w 208"/>
              <a:gd name="T23" fmla="*/ 108 h 451"/>
              <a:gd name="T24" fmla="*/ 38 w 208"/>
              <a:gd name="T25" fmla="*/ 117 h 451"/>
              <a:gd name="T26" fmla="*/ 40 w 208"/>
              <a:gd name="T27" fmla="*/ 129 h 451"/>
              <a:gd name="T28" fmla="*/ 34 w 208"/>
              <a:gd name="T29" fmla="*/ 137 h 451"/>
              <a:gd name="T30" fmla="*/ 42 w 208"/>
              <a:gd name="T31" fmla="*/ 144 h 451"/>
              <a:gd name="T32" fmla="*/ 38 w 208"/>
              <a:gd name="T33" fmla="*/ 152 h 451"/>
              <a:gd name="T34" fmla="*/ 23 w 208"/>
              <a:gd name="T35" fmla="*/ 167 h 451"/>
              <a:gd name="T36" fmla="*/ 15 w 208"/>
              <a:gd name="T37" fmla="*/ 181 h 451"/>
              <a:gd name="T38" fmla="*/ 2 w 208"/>
              <a:gd name="T39" fmla="*/ 191 h 451"/>
              <a:gd name="T40" fmla="*/ 5 w 208"/>
              <a:gd name="T41" fmla="*/ 204 h 451"/>
              <a:gd name="T42" fmla="*/ 11 w 208"/>
              <a:gd name="T43" fmla="*/ 221 h 451"/>
              <a:gd name="T44" fmla="*/ 9 w 208"/>
              <a:gd name="T45" fmla="*/ 248 h 451"/>
              <a:gd name="T46" fmla="*/ 9 w 208"/>
              <a:gd name="T47" fmla="*/ 264 h 451"/>
              <a:gd name="T48" fmla="*/ 4 w 208"/>
              <a:gd name="T49" fmla="*/ 279 h 451"/>
              <a:gd name="T50" fmla="*/ 2 w 208"/>
              <a:gd name="T51" fmla="*/ 287 h 451"/>
              <a:gd name="T52" fmla="*/ 9 w 208"/>
              <a:gd name="T53" fmla="*/ 297 h 451"/>
              <a:gd name="T54" fmla="*/ 11 w 208"/>
              <a:gd name="T55" fmla="*/ 318 h 451"/>
              <a:gd name="T56" fmla="*/ 11 w 208"/>
              <a:gd name="T57" fmla="*/ 351 h 451"/>
              <a:gd name="T58" fmla="*/ 13 w 208"/>
              <a:gd name="T59" fmla="*/ 368 h 451"/>
              <a:gd name="T60" fmla="*/ 11 w 208"/>
              <a:gd name="T61" fmla="*/ 379 h 451"/>
              <a:gd name="T62" fmla="*/ 15 w 208"/>
              <a:gd name="T63" fmla="*/ 385 h 451"/>
              <a:gd name="T64" fmla="*/ 23 w 208"/>
              <a:gd name="T65" fmla="*/ 399 h 451"/>
              <a:gd name="T66" fmla="*/ 17 w 208"/>
              <a:gd name="T67" fmla="*/ 414 h 451"/>
              <a:gd name="T68" fmla="*/ 17 w 208"/>
              <a:gd name="T69" fmla="*/ 422 h 451"/>
              <a:gd name="T70" fmla="*/ 11 w 208"/>
              <a:gd name="T71" fmla="*/ 431 h 451"/>
              <a:gd name="T72" fmla="*/ 13 w 208"/>
              <a:gd name="T73" fmla="*/ 441 h 451"/>
              <a:gd name="T74" fmla="*/ 154 w 208"/>
              <a:gd name="T75" fmla="*/ 416 h 451"/>
              <a:gd name="T76" fmla="*/ 160 w 208"/>
              <a:gd name="T77" fmla="*/ 401 h 451"/>
              <a:gd name="T78" fmla="*/ 161 w 208"/>
              <a:gd name="T79" fmla="*/ 395 h 451"/>
              <a:gd name="T80" fmla="*/ 171 w 208"/>
              <a:gd name="T81" fmla="*/ 393 h 451"/>
              <a:gd name="T82" fmla="*/ 177 w 208"/>
              <a:gd name="T83" fmla="*/ 387 h 451"/>
              <a:gd name="T84" fmla="*/ 192 w 208"/>
              <a:gd name="T85" fmla="*/ 381 h 451"/>
              <a:gd name="T86" fmla="*/ 200 w 208"/>
              <a:gd name="T87" fmla="*/ 381 h 451"/>
              <a:gd name="T88" fmla="*/ 200 w 208"/>
              <a:gd name="T89" fmla="*/ 374 h 451"/>
              <a:gd name="T90" fmla="*/ 206 w 208"/>
              <a:gd name="T91" fmla="*/ 358 h 451"/>
              <a:gd name="T92" fmla="*/ 204 w 208"/>
              <a:gd name="T93" fmla="*/ 347 h 451"/>
              <a:gd name="T94" fmla="*/ 192 w 208"/>
              <a:gd name="T95" fmla="*/ 337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8" h="451">
                <a:moveTo>
                  <a:pt x="186" y="325"/>
                </a:moveTo>
                <a:lnTo>
                  <a:pt x="186" y="325"/>
                </a:lnTo>
                <a:lnTo>
                  <a:pt x="181" y="316"/>
                </a:lnTo>
                <a:lnTo>
                  <a:pt x="177" y="310"/>
                </a:lnTo>
                <a:lnTo>
                  <a:pt x="173" y="308"/>
                </a:lnTo>
                <a:lnTo>
                  <a:pt x="173" y="308"/>
                </a:lnTo>
                <a:lnTo>
                  <a:pt x="169" y="306"/>
                </a:lnTo>
                <a:lnTo>
                  <a:pt x="169" y="306"/>
                </a:lnTo>
                <a:lnTo>
                  <a:pt x="163" y="304"/>
                </a:lnTo>
                <a:lnTo>
                  <a:pt x="161" y="302"/>
                </a:lnTo>
                <a:lnTo>
                  <a:pt x="161" y="300"/>
                </a:lnTo>
                <a:lnTo>
                  <a:pt x="161" y="300"/>
                </a:lnTo>
                <a:lnTo>
                  <a:pt x="152" y="254"/>
                </a:lnTo>
                <a:lnTo>
                  <a:pt x="56" y="0"/>
                </a:lnTo>
                <a:lnTo>
                  <a:pt x="56" y="0"/>
                </a:lnTo>
                <a:lnTo>
                  <a:pt x="54" y="2"/>
                </a:lnTo>
                <a:lnTo>
                  <a:pt x="54" y="2"/>
                </a:lnTo>
                <a:lnTo>
                  <a:pt x="52" y="6"/>
                </a:lnTo>
                <a:lnTo>
                  <a:pt x="48" y="8"/>
                </a:lnTo>
                <a:lnTo>
                  <a:pt x="36" y="9"/>
                </a:lnTo>
                <a:lnTo>
                  <a:pt x="36" y="9"/>
                </a:lnTo>
                <a:lnTo>
                  <a:pt x="36" y="9"/>
                </a:lnTo>
                <a:lnTo>
                  <a:pt x="30" y="11"/>
                </a:lnTo>
                <a:lnTo>
                  <a:pt x="25" y="13"/>
                </a:lnTo>
                <a:lnTo>
                  <a:pt x="19" y="19"/>
                </a:lnTo>
                <a:lnTo>
                  <a:pt x="19" y="19"/>
                </a:lnTo>
                <a:lnTo>
                  <a:pt x="17" y="31"/>
                </a:lnTo>
                <a:lnTo>
                  <a:pt x="17" y="38"/>
                </a:lnTo>
                <a:lnTo>
                  <a:pt x="21" y="44"/>
                </a:lnTo>
                <a:lnTo>
                  <a:pt x="21" y="44"/>
                </a:lnTo>
                <a:lnTo>
                  <a:pt x="23" y="50"/>
                </a:lnTo>
                <a:lnTo>
                  <a:pt x="25" y="56"/>
                </a:lnTo>
                <a:lnTo>
                  <a:pt x="27" y="61"/>
                </a:lnTo>
                <a:lnTo>
                  <a:pt x="27" y="61"/>
                </a:lnTo>
                <a:lnTo>
                  <a:pt x="27" y="61"/>
                </a:lnTo>
                <a:lnTo>
                  <a:pt x="27" y="61"/>
                </a:lnTo>
                <a:lnTo>
                  <a:pt x="27" y="61"/>
                </a:lnTo>
                <a:lnTo>
                  <a:pt x="27" y="67"/>
                </a:lnTo>
                <a:lnTo>
                  <a:pt x="30" y="77"/>
                </a:lnTo>
                <a:lnTo>
                  <a:pt x="30" y="77"/>
                </a:lnTo>
                <a:lnTo>
                  <a:pt x="30" y="81"/>
                </a:lnTo>
                <a:lnTo>
                  <a:pt x="30" y="85"/>
                </a:lnTo>
                <a:lnTo>
                  <a:pt x="29" y="90"/>
                </a:lnTo>
                <a:lnTo>
                  <a:pt x="29" y="90"/>
                </a:lnTo>
                <a:lnTo>
                  <a:pt x="25" y="96"/>
                </a:lnTo>
                <a:lnTo>
                  <a:pt x="25" y="96"/>
                </a:lnTo>
                <a:lnTo>
                  <a:pt x="25" y="104"/>
                </a:lnTo>
                <a:lnTo>
                  <a:pt x="27" y="108"/>
                </a:lnTo>
                <a:lnTo>
                  <a:pt x="30" y="112"/>
                </a:lnTo>
                <a:lnTo>
                  <a:pt x="32" y="114"/>
                </a:lnTo>
                <a:lnTo>
                  <a:pt x="32" y="114"/>
                </a:lnTo>
                <a:lnTo>
                  <a:pt x="38" y="117"/>
                </a:lnTo>
                <a:lnTo>
                  <a:pt x="42" y="123"/>
                </a:lnTo>
                <a:lnTo>
                  <a:pt x="42" y="123"/>
                </a:lnTo>
                <a:lnTo>
                  <a:pt x="40" y="129"/>
                </a:lnTo>
                <a:lnTo>
                  <a:pt x="40" y="129"/>
                </a:lnTo>
                <a:lnTo>
                  <a:pt x="36" y="133"/>
                </a:lnTo>
                <a:lnTo>
                  <a:pt x="36" y="133"/>
                </a:lnTo>
                <a:lnTo>
                  <a:pt x="34" y="137"/>
                </a:lnTo>
                <a:lnTo>
                  <a:pt x="34" y="137"/>
                </a:lnTo>
                <a:lnTo>
                  <a:pt x="36" y="139"/>
                </a:lnTo>
                <a:lnTo>
                  <a:pt x="36" y="139"/>
                </a:lnTo>
                <a:lnTo>
                  <a:pt x="40" y="140"/>
                </a:lnTo>
                <a:lnTo>
                  <a:pt x="42" y="144"/>
                </a:lnTo>
                <a:lnTo>
                  <a:pt x="42" y="144"/>
                </a:lnTo>
                <a:lnTo>
                  <a:pt x="40" y="148"/>
                </a:lnTo>
                <a:lnTo>
                  <a:pt x="38" y="152"/>
                </a:lnTo>
                <a:lnTo>
                  <a:pt x="38" y="152"/>
                </a:lnTo>
                <a:lnTo>
                  <a:pt x="32" y="158"/>
                </a:lnTo>
                <a:lnTo>
                  <a:pt x="32" y="158"/>
                </a:lnTo>
                <a:lnTo>
                  <a:pt x="23" y="167"/>
                </a:lnTo>
                <a:lnTo>
                  <a:pt x="23" y="167"/>
                </a:lnTo>
                <a:lnTo>
                  <a:pt x="19" y="175"/>
                </a:lnTo>
                <a:lnTo>
                  <a:pt x="19" y="175"/>
                </a:lnTo>
                <a:lnTo>
                  <a:pt x="15" y="181"/>
                </a:lnTo>
                <a:lnTo>
                  <a:pt x="15" y="181"/>
                </a:lnTo>
                <a:lnTo>
                  <a:pt x="9" y="185"/>
                </a:lnTo>
                <a:lnTo>
                  <a:pt x="9" y="185"/>
                </a:lnTo>
                <a:lnTo>
                  <a:pt x="4" y="189"/>
                </a:lnTo>
                <a:lnTo>
                  <a:pt x="2" y="191"/>
                </a:lnTo>
                <a:lnTo>
                  <a:pt x="2" y="193"/>
                </a:lnTo>
                <a:lnTo>
                  <a:pt x="2" y="193"/>
                </a:lnTo>
                <a:lnTo>
                  <a:pt x="2" y="198"/>
                </a:lnTo>
                <a:lnTo>
                  <a:pt x="5" y="204"/>
                </a:lnTo>
                <a:lnTo>
                  <a:pt x="7" y="208"/>
                </a:lnTo>
                <a:lnTo>
                  <a:pt x="7" y="208"/>
                </a:lnTo>
                <a:lnTo>
                  <a:pt x="11" y="216"/>
                </a:lnTo>
                <a:lnTo>
                  <a:pt x="11" y="221"/>
                </a:lnTo>
                <a:lnTo>
                  <a:pt x="11" y="237"/>
                </a:lnTo>
                <a:lnTo>
                  <a:pt x="11" y="237"/>
                </a:lnTo>
                <a:lnTo>
                  <a:pt x="9" y="248"/>
                </a:lnTo>
                <a:lnTo>
                  <a:pt x="9" y="248"/>
                </a:lnTo>
                <a:lnTo>
                  <a:pt x="9" y="260"/>
                </a:lnTo>
                <a:lnTo>
                  <a:pt x="9" y="260"/>
                </a:lnTo>
                <a:lnTo>
                  <a:pt x="9" y="264"/>
                </a:lnTo>
                <a:lnTo>
                  <a:pt x="9" y="264"/>
                </a:lnTo>
                <a:lnTo>
                  <a:pt x="9" y="272"/>
                </a:lnTo>
                <a:lnTo>
                  <a:pt x="5" y="277"/>
                </a:lnTo>
                <a:lnTo>
                  <a:pt x="5" y="277"/>
                </a:lnTo>
                <a:lnTo>
                  <a:pt x="4" y="279"/>
                </a:lnTo>
                <a:lnTo>
                  <a:pt x="4" y="279"/>
                </a:lnTo>
                <a:lnTo>
                  <a:pt x="0" y="285"/>
                </a:lnTo>
                <a:lnTo>
                  <a:pt x="2" y="287"/>
                </a:lnTo>
                <a:lnTo>
                  <a:pt x="2" y="287"/>
                </a:lnTo>
                <a:lnTo>
                  <a:pt x="4" y="289"/>
                </a:lnTo>
                <a:lnTo>
                  <a:pt x="4" y="289"/>
                </a:lnTo>
                <a:lnTo>
                  <a:pt x="7" y="293"/>
                </a:lnTo>
                <a:lnTo>
                  <a:pt x="9" y="297"/>
                </a:lnTo>
                <a:lnTo>
                  <a:pt x="9" y="300"/>
                </a:lnTo>
                <a:lnTo>
                  <a:pt x="9" y="300"/>
                </a:lnTo>
                <a:lnTo>
                  <a:pt x="11" y="318"/>
                </a:lnTo>
                <a:lnTo>
                  <a:pt x="11" y="318"/>
                </a:lnTo>
                <a:lnTo>
                  <a:pt x="11" y="331"/>
                </a:lnTo>
                <a:lnTo>
                  <a:pt x="11" y="343"/>
                </a:lnTo>
                <a:lnTo>
                  <a:pt x="11" y="343"/>
                </a:lnTo>
                <a:lnTo>
                  <a:pt x="11" y="351"/>
                </a:lnTo>
                <a:lnTo>
                  <a:pt x="13" y="354"/>
                </a:lnTo>
                <a:lnTo>
                  <a:pt x="13" y="354"/>
                </a:lnTo>
                <a:lnTo>
                  <a:pt x="13" y="360"/>
                </a:lnTo>
                <a:lnTo>
                  <a:pt x="13" y="368"/>
                </a:lnTo>
                <a:lnTo>
                  <a:pt x="13" y="368"/>
                </a:lnTo>
                <a:lnTo>
                  <a:pt x="11" y="376"/>
                </a:lnTo>
                <a:lnTo>
                  <a:pt x="11" y="376"/>
                </a:lnTo>
                <a:lnTo>
                  <a:pt x="11" y="379"/>
                </a:lnTo>
                <a:lnTo>
                  <a:pt x="11" y="383"/>
                </a:lnTo>
                <a:lnTo>
                  <a:pt x="11" y="383"/>
                </a:lnTo>
                <a:lnTo>
                  <a:pt x="15" y="385"/>
                </a:lnTo>
                <a:lnTo>
                  <a:pt x="15" y="385"/>
                </a:lnTo>
                <a:lnTo>
                  <a:pt x="17" y="387"/>
                </a:lnTo>
                <a:lnTo>
                  <a:pt x="21" y="393"/>
                </a:lnTo>
                <a:lnTo>
                  <a:pt x="21" y="393"/>
                </a:lnTo>
                <a:lnTo>
                  <a:pt x="23" y="399"/>
                </a:lnTo>
                <a:lnTo>
                  <a:pt x="23" y="403"/>
                </a:lnTo>
                <a:lnTo>
                  <a:pt x="19" y="410"/>
                </a:lnTo>
                <a:lnTo>
                  <a:pt x="19" y="410"/>
                </a:lnTo>
                <a:lnTo>
                  <a:pt x="17" y="414"/>
                </a:lnTo>
                <a:lnTo>
                  <a:pt x="17" y="418"/>
                </a:lnTo>
                <a:lnTo>
                  <a:pt x="17" y="418"/>
                </a:lnTo>
                <a:lnTo>
                  <a:pt x="17" y="422"/>
                </a:lnTo>
                <a:lnTo>
                  <a:pt x="17" y="422"/>
                </a:lnTo>
                <a:lnTo>
                  <a:pt x="15" y="426"/>
                </a:lnTo>
                <a:lnTo>
                  <a:pt x="15" y="426"/>
                </a:lnTo>
                <a:lnTo>
                  <a:pt x="11" y="431"/>
                </a:lnTo>
                <a:lnTo>
                  <a:pt x="11" y="431"/>
                </a:lnTo>
                <a:lnTo>
                  <a:pt x="9" y="435"/>
                </a:lnTo>
                <a:lnTo>
                  <a:pt x="11" y="439"/>
                </a:lnTo>
                <a:lnTo>
                  <a:pt x="11" y="439"/>
                </a:lnTo>
                <a:lnTo>
                  <a:pt x="13" y="441"/>
                </a:lnTo>
                <a:lnTo>
                  <a:pt x="13" y="441"/>
                </a:lnTo>
                <a:lnTo>
                  <a:pt x="21" y="445"/>
                </a:lnTo>
                <a:lnTo>
                  <a:pt x="29" y="451"/>
                </a:lnTo>
                <a:lnTo>
                  <a:pt x="154" y="416"/>
                </a:lnTo>
                <a:lnTo>
                  <a:pt x="154" y="416"/>
                </a:lnTo>
                <a:lnTo>
                  <a:pt x="156" y="412"/>
                </a:lnTo>
                <a:lnTo>
                  <a:pt x="160" y="408"/>
                </a:lnTo>
                <a:lnTo>
                  <a:pt x="160" y="401"/>
                </a:lnTo>
                <a:lnTo>
                  <a:pt x="160" y="401"/>
                </a:lnTo>
                <a:lnTo>
                  <a:pt x="160" y="397"/>
                </a:lnTo>
                <a:lnTo>
                  <a:pt x="161" y="395"/>
                </a:lnTo>
                <a:lnTo>
                  <a:pt x="161" y="395"/>
                </a:lnTo>
                <a:lnTo>
                  <a:pt x="163" y="393"/>
                </a:lnTo>
                <a:lnTo>
                  <a:pt x="167" y="393"/>
                </a:lnTo>
                <a:lnTo>
                  <a:pt x="167" y="393"/>
                </a:lnTo>
                <a:lnTo>
                  <a:pt x="171" y="393"/>
                </a:lnTo>
                <a:lnTo>
                  <a:pt x="171" y="393"/>
                </a:lnTo>
                <a:lnTo>
                  <a:pt x="173" y="389"/>
                </a:lnTo>
                <a:lnTo>
                  <a:pt x="177" y="387"/>
                </a:lnTo>
                <a:lnTo>
                  <a:pt x="177" y="387"/>
                </a:lnTo>
                <a:lnTo>
                  <a:pt x="183" y="385"/>
                </a:lnTo>
                <a:lnTo>
                  <a:pt x="183" y="385"/>
                </a:lnTo>
                <a:lnTo>
                  <a:pt x="186" y="381"/>
                </a:lnTo>
                <a:lnTo>
                  <a:pt x="192" y="381"/>
                </a:lnTo>
                <a:lnTo>
                  <a:pt x="192" y="381"/>
                </a:lnTo>
                <a:lnTo>
                  <a:pt x="192" y="381"/>
                </a:lnTo>
                <a:lnTo>
                  <a:pt x="192" y="381"/>
                </a:lnTo>
                <a:lnTo>
                  <a:pt x="200" y="381"/>
                </a:lnTo>
                <a:lnTo>
                  <a:pt x="200" y="381"/>
                </a:lnTo>
                <a:lnTo>
                  <a:pt x="200" y="376"/>
                </a:lnTo>
                <a:lnTo>
                  <a:pt x="200" y="374"/>
                </a:lnTo>
                <a:lnTo>
                  <a:pt x="200" y="374"/>
                </a:lnTo>
                <a:lnTo>
                  <a:pt x="202" y="366"/>
                </a:lnTo>
                <a:lnTo>
                  <a:pt x="204" y="360"/>
                </a:lnTo>
                <a:lnTo>
                  <a:pt x="206" y="358"/>
                </a:lnTo>
                <a:lnTo>
                  <a:pt x="206" y="358"/>
                </a:lnTo>
                <a:lnTo>
                  <a:pt x="208" y="352"/>
                </a:lnTo>
                <a:lnTo>
                  <a:pt x="206" y="349"/>
                </a:lnTo>
                <a:lnTo>
                  <a:pt x="206" y="349"/>
                </a:lnTo>
                <a:lnTo>
                  <a:pt x="204" y="347"/>
                </a:lnTo>
                <a:lnTo>
                  <a:pt x="200" y="341"/>
                </a:lnTo>
                <a:lnTo>
                  <a:pt x="200" y="341"/>
                </a:lnTo>
                <a:lnTo>
                  <a:pt x="196" y="339"/>
                </a:lnTo>
                <a:lnTo>
                  <a:pt x="192" y="337"/>
                </a:lnTo>
                <a:lnTo>
                  <a:pt x="186" y="325"/>
                </a:lnTo>
                <a:lnTo>
                  <a:pt x="186" y="325"/>
                </a:lnTo>
                <a:close/>
              </a:path>
            </a:pathLst>
          </a:custGeom>
          <a:solidFill>
            <a:srgbClr val="70CACB"/>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81" name="Freeform 126">
            <a:extLst>
              <a:ext uri="{FF2B5EF4-FFF2-40B4-BE49-F238E27FC236}">
                <a16:creationId xmlns:a16="http://schemas.microsoft.com/office/drawing/2014/main" id="{1E790283-D811-B1BC-4BF5-0229D5A3F8B5}"/>
              </a:ext>
            </a:extLst>
          </p:cNvPr>
          <p:cNvSpPr>
            <a:spLocks/>
          </p:cNvSpPr>
          <p:nvPr/>
        </p:nvSpPr>
        <p:spPr bwMode="auto">
          <a:xfrm>
            <a:off x="11505355" y="2905728"/>
            <a:ext cx="64429" cy="93500"/>
          </a:xfrm>
          <a:custGeom>
            <a:avLst/>
            <a:gdLst>
              <a:gd name="T0" fmla="*/ 75 w 81"/>
              <a:gd name="T1" fmla="*/ 28 h 115"/>
              <a:gd name="T2" fmla="*/ 71 w 81"/>
              <a:gd name="T3" fmla="*/ 26 h 115"/>
              <a:gd name="T4" fmla="*/ 67 w 81"/>
              <a:gd name="T5" fmla="*/ 23 h 115"/>
              <a:gd name="T6" fmla="*/ 67 w 81"/>
              <a:gd name="T7" fmla="*/ 17 h 115"/>
              <a:gd name="T8" fmla="*/ 69 w 81"/>
              <a:gd name="T9" fmla="*/ 15 h 115"/>
              <a:gd name="T10" fmla="*/ 69 w 81"/>
              <a:gd name="T11" fmla="*/ 13 h 115"/>
              <a:gd name="T12" fmla="*/ 69 w 81"/>
              <a:gd name="T13" fmla="*/ 11 h 115"/>
              <a:gd name="T14" fmla="*/ 65 w 81"/>
              <a:gd name="T15" fmla="*/ 9 h 115"/>
              <a:gd name="T16" fmla="*/ 0 w 81"/>
              <a:gd name="T17" fmla="*/ 13 h 115"/>
              <a:gd name="T18" fmla="*/ 29 w 81"/>
              <a:gd name="T19" fmla="*/ 115 h 115"/>
              <a:gd name="T20" fmla="*/ 34 w 81"/>
              <a:gd name="T21" fmla="*/ 111 h 115"/>
              <a:gd name="T22" fmla="*/ 34 w 81"/>
              <a:gd name="T23" fmla="*/ 109 h 115"/>
              <a:gd name="T24" fmla="*/ 42 w 81"/>
              <a:gd name="T25" fmla="*/ 102 h 115"/>
              <a:gd name="T26" fmla="*/ 48 w 81"/>
              <a:gd name="T27" fmla="*/ 100 h 115"/>
              <a:gd name="T28" fmla="*/ 56 w 81"/>
              <a:gd name="T29" fmla="*/ 98 h 115"/>
              <a:gd name="T30" fmla="*/ 59 w 81"/>
              <a:gd name="T31" fmla="*/ 94 h 115"/>
              <a:gd name="T32" fmla="*/ 63 w 81"/>
              <a:gd name="T33" fmla="*/ 90 h 115"/>
              <a:gd name="T34" fmla="*/ 65 w 81"/>
              <a:gd name="T35" fmla="*/ 84 h 115"/>
              <a:gd name="T36" fmla="*/ 65 w 81"/>
              <a:gd name="T37" fmla="*/ 79 h 115"/>
              <a:gd name="T38" fmla="*/ 67 w 81"/>
              <a:gd name="T39" fmla="*/ 75 h 115"/>
              <a:gd name="T40" fmla="*/ 65 w 81"/>
              <a:gd name="T41" fmla="*/ 73 h 115"/>
              <a:gd name="T42" fmla="*/ 63 w 81"/>
              <a:gd name="T43" fmla="*/ 71 h 115"/>
              <a:gd name="T44" fmla="*/ 54 w 81"/>
              <a:gd name="T45" fmla="*/ 63 h 115"/>
              <a:gd name="T46" fmla="*/ 50 w 81"/>
              <a:gd name="T47" fmla="*/ 57 h 115"/>
              <a:gd name="T48" fmla="*/ 48 w 81"/>
              <a:gd name="T49" fmla="*/ 55 h 115"/>
              <a:gd name="T50" fmla="*/ 52 w 81"/>
              <a:gd name="T51" fmla="*/ 46 h 115"/>
              <a:gd name="T52" fmla="*/ 54 w 81"/>
              <a:gd name="T53" fmla="*/ 42 h 115"/>
              <a:gd name="T54" fmla="*/ 58 w 81"/>
              <a:gd name="T55" fmla="*/ 36 h 115"/>
              <a:gd name="T56" fmla="*/ 61 w 81"/>
              <a:gd name="T57" fmla="*/ 36 h 115"/>
              <a:gd name="T58" fmla="*/ 65 w 81"/>
              <a:gd name="T59" fmla="*/ 38 h 115"/>
              <a:gd name="T60" fmla="*/ 69 w 81"/>
              <a:gd name="T61" fmla="*/ 42 h 115"/>
              <a:gd name="T62" fmla="*/ 73 w 81"/>
              <a:gd name="T63" fmla="*/ 42 h 115"/>
              <a:gd name="T64" fmla="*/ 77 w 81"/>
              <a:gd name="T65" fmla="*/ 36 h 115"/>
              <a:gd name="T66" fmla="*/ 81 w 81"/>
              <a:gd name="T67" fmla="*/ 32 h 115"/>
              <a:gd name="T68" fmla="*/ 79 w 81"/>
              <a:gd name="T69" fmla="*/ 30 h 115"/>
              <a:gd name="T70" fmla="*/ 75 w 81"/>
              <a:gd name="T71" fmla="*/ 2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15">
                <a:moveTo>
                  <a:pt x="75" y="28"/>
                </a:moveTo>
                <a:lnTo>
                  <a:pt x="75" y="28"/>
                </a:lnTo>
                <a:lnTo>
                  <a:pt x="71" y="26"/>
                </a:lnTo>
                <a:lnTo>
                  <a:pt x="71" y="26"/>
                </a:lnTo>
                <a:lnTo>
                  <a:pt x="67" y="25"/>
                </a:lnTo>
                <a:lnTo>
                  <a:pt x="67" y="23"/>
                </a:lnTo>
                <a:lnTo>
                  <a:pt x="67" y="17"/>
                </a:lnTo>
                <a:lnTo>
                  <a:pt x="67" y="17"/>
                </a:lnTo>
                <a:lnTo>
                  <a:pt x="69" y="15"/>
                </a:lnTo>
                <a:lnTo>
                  <a:pt x="69" y="15"/>
                </a:lnTo>
                <a:lnTo>
                  <a:pt x="69" y="13"/>
                </a:lnTo>
                <a:lnTo>
                  <a:pt x="69" y="13"/>
                </a:lnTo>
                <a:lnTo>
                  <a:pt x="69" y="11"/>
                </a:lnTo>
                <a:lnTo>
                  <a:pt x="69" y="11"/>
                </a:lnTo>
                <a:lnTo>
                  <a:pt x="65" y="9"/>
                </a:lnTo>
                <a:lnTo>
                  <a:pt x="65" y="9"/>
                </a:lnTo>
                <a:lnTo>
                  <a:pt x="46" y="0"/>
                </a:lnTo>
                <a:lnTo>
                  <a:pt x="0" y="13"/>
                </a:lnTo>
                <a:lnTo>
                  <a:pt x="29" y="115"/>
                </a:lnTo>
                <a:lnTo>
                  <a:pt x="29" y="115"/>
                </a:lnTo>
                <a:lnTo>
                  <a:pt x="34" y="111"/>
                </a:lnTo>
                <a:lnTo>
                  <a:pt x="34" y="111"/>
                </a:lnTo>
                <a:lnTo>
                  <a:pt x="34" y="109"/>
                </a:lnTo>
                <a:lnTo>
                  <a:pt x="34" y="109"/>
                </a:lnTo>
                <a:lnTo>
                  <a:pt x="38" y="104"/>
                </a:lnTo>
                <a:lnTo>
                  <a:pt x="42" y="102"/>
                </a:lnTo>
                <a:lnTo>
                  <a:pt x="48" y="100"/>
                </a:lnTo>
                <a:lnTo>
                  <a:pt x="48" y="100"/>
                </a:lnTo>
                <a:lnTo>
                  <a:pt x="52" y="100"/>
                </a:lnTo>
                <a:lnTo>
                  <a:pt x="56" y="98"/>
                </a:lnTo>
                <a:lnTo>
                  <a:pt x="59" y="94"/>
                </a:lnTo>
                <a:lnTo>
                  <a:pt x="59" y="94"/>
                </a:lnTo>
                <a:lnTo>
                  <a:pt x="63" y="90"/>
                </a:lnTo>
                <a:lnTo>
                  <a:pt x="63" y="90"/>
                </a:lnTo>
                <a:lnTo>
                  <a:pt x="65" y="88"/>
                </a:lnTo>
                <a:lnTo>
                  <a:pt x="65" y="84"/>
                </a:lnTo>
                <a:lnTo>
                  <a:pt x="65" y="84"/>
                </a:lnTo>
                <a:lnTo>
                  <a:pt x="65" y="79"/>
                </a:lnTo>
                <a:lnTo>
                  <a:pt x="65" y="79"/>
                </a:lnTo>
                <a:lnTo>
                  <a:pt x="67" y="75"/>
                </a:lnTo>
                <a:lnTo>
                  <a:pt x="65" y="73"/>
                </a:lnTo>
                <a:lnTo>
                  <a:pt x="65" y="73"/>
                </a:lnTo>
                <a:lnTo>
                  <a:pt x="63" y="71"/>
                </a:lnTo>
                <a:lnTo>
                  <a:pt x="63" y="71"/>
                </a:lnTo>
                <a:lnTo>
                  <a:pt x="59" y="69"/>
                </a:lnTo>
                <a:lnTo>
                  <a:pt x="54" y="63"/>
                </a:lnTo>
                <a:lnTo>
                  <a:pt x="54" y="63"/>
                </a:lnTo>
                <a:lnTo>
                  <a:pt x="50" y="57"/>
                </a:lnTo>
                <a:lnTo>
                  <a:pt x="50" y="57"/>
                </a:lnTo>
                <a:lnTo>
                  <a:pt x="48" y="55"/>
                </a:lnTo>
                <a:lnTo>
                  <a:pt x="48" y="52"/>
                </a:lnTo>
                <a:lnTo>
                  <a:pt x="52" y="46"/>
                </a:lnTo>
                <a:lnTo>
                  <a:pt x="52" y="46"/>
                </a:lnTo>
                <a:lnTo>
                  <a:pt x="54" y="42"/>
                </a:lnTo>
                <a:lnTo>
                  <a:pt x="54" y="42"/>
                </a:lnTo>
                <a:lnTo>
                  <a:pt x="58" y="36"/>
                </a:lnTo>
                <a:lnTo>
                  <a:pt x="61" y="36"/>
                </a:lnTo>
                <a:lnTo>
                  <a:pt x="61" y="36"/>
                </a:lnTo>
                <a:lnTo>
                  <a:pt x="63" y="36"/>
                </a:lnTo>
                <a:lnTo>
                  <a:pt x="65" y="38"/>
                </a:lnTo>
                <a:lnTo>
                  <a:pt x="65" y="38"/>
                </a:lnTo>
                <a:lnTo>
                  <a:pt x="69" y="42"/>
                </a:lnTo>
                <a:lnTo>
                  <a:pt x="73" y="42"/>
                </a:lnTo>
                <a:lnTo>
                  <a:pt x="73" y="42"/>
                </a:lnTo>
                <a:lnTo>
                  <a:pt x="75" y="38"/>
                </a:lnTo>
                <a:lnTo>
                  <a:pt x="77" y="36"/>
                </a:lnTo>
                <a:lnTo>
                  <a:pt x="77" y="36"/>
                </a:lnTo>
                <a:lnTo>
                  <a:pt x="81" y="32"/>
                </a:lnTo>
                <a:lnTo>
                  <a:pt x="81" y="32"/>
                </a:lnTo>
                <a:lnTo>
                  <a:pt x="79" y="30"/>
                </a:lnTo>
                <a:lnTo>
                  <a:pt x="75" y="28"/>
                </a:lnTo>
                <a:lnTo>
                  <a:pt x="75" y="28"/>
                </a:lnTo>
                <a:close/>
              </a:path>
            </a:pathLst>
          </a:custGeom>
          <a:solidFill>
            <a:srgbClr val="03798A"/>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82" name="Freeform 127">
            <a:extLst>
              <a:ext uri="{FF2B5EF4-FFF2-40B4-BE49-F238E27FC236}">
                <a16:creationId xmlns:a16="http://schemas.microsoft.com/office/drawing/2014/main" id="{76C8311D-4010-9BDB-DDAA-C782657579B4}"/>
              </a:ext>
            </a:extLst>
          </p:cNvPr>
          <p:cNvSpPr>
            <a:spLocks/>
          </p:cNvSpPr>
          <p:nvPr/>
        </p:nvSpPr>
        <p:spPr bwMode="auto">
          <a:xfrm>
            <a:off x="11351354" y="2784821"/>
            <a:ext cx="339431" cy="172492"/>
          </a:xfrm>
          <a:custGeom>
            <a:avLst/>
            <a:gdLst>
              <a:gd name="T0" fmla="*/ 262 w 432"/>
              <a:gd name="T1" fmla="*/ 0 h 214"/>
              <a:gd name="T2" fmla="*/ 255 w 432"/>
              <a:gd name="T3" fmla="*/ 2 h 214"/>
              <a:gd name="T4" fmla="*/ 243 w 432"/>
              <a:gd name="T5" fmla="*/ 10 h 214"/>
              <a:gd name="T6" fmla="*/ 233 w 432"/>
              <a:gd name="T7" fmla="*/ 12 h 214"/>
              <a:gd name="T8" fmla="*/ 230 w 432"/>
              <a:gd name="T9" fmla="*/ 29 h 214"/>
              <a:gd name="T10" fmla="*/ 4 w 432"/>
              <a:gd name="T11" fmla="*/ 152 h 214"/>
              <a:gd name="T12" fmla="*/ 243 w 432"/>
              <a:gd name="T13" fmla="*/ 147 h 214"/>
              <a:gd name="T14" fmla="*/ 264 w 432"/>
              <a:gd name="T15" fmla="*/ 156 h 214"/>
              <a:gd name="T16" fmla="*/ 268 w 432"/>
              <a:gd name="T17" fmla="*/ 168 h 214"/>
              <a:gd name="T18" fmla="*/ 270 w 432"/>
              <a:gd name="T19" fmla="*/ 174 h 214"/>
              <a:gd name="T20" fmla="*/ 282 w 432"/>
              <a:gd name="T21" fmla="*/ 181 h 214"/>
              <a:gd name="T22" fmla="*/ 289 w 432"/>
              <a:gd name="T23" fmla="*/ 189 h 214"/>
              <a:gd name="T24" fmla="*/ 303 w 432"/>
              <a:gd name="T25" fmla="*/ 206 h 214"/>
              <a:gd name="T26" fmla="*/ 314 w 432"/>
              <a:gd name="T27" fmla="*/ 210 h 214"/>
              <a:gd name="T28" fmla="*/ 322 w 432"/>
              <a:gd name="T29" fmla="*/ 199 h 214"/>
              <a:gd name="T30" fmla="*/ 316 w 432"/>
              <a:gd name="T31" fmla="*/ 197 h 214"/>
              <a:gd name="T32" fmla="*/ 322 w 432"/>
              <a:gd name="T33" fmla="*/ 181 h 214"/>
              <a:gd name="T34" fmla="*/ 333 w 432"/>
              <a:gd name="T35" fmla="*/ 181 h 214"/>
              <a:gd name="T36" fmla="*/ 345 w 432"/>
              <a:gd name="T37" fmla="*/ 164 h 214"/>
              <a:gd name="T38" fmla="*/ 355 w 432"/>
              <a:gd name="T39" fmla="*/ 166 h 214"/>
              <a:gd name="T40" fmla="*/ 357 w 432"/>
              <a:gd name="T41" fmla="*/ 181 h 214"/>
              <a:gd name="T42" fmla="*/ 360 w 432"/>
              <a:gd name="T43" fmla="*/ 191 h 214"/>
              <a:gd name="T44" fmla="*/ 366 w 432"/>
              <a:gd name="T45" fmla="*/ 187 h 214"/>
              <a:gd name="T46" fmla="*/ 378 w 432"/>
              <a:gd name="T47" fmla="*/ 181 h 214"/>
              <a:gd name="T48" fmla="*/ 387 w 432"/>
              <a:gd name="T49" fmla="*/ 174 h 214"/>
              <a:gd name="T50" fmla="*/ 399 w 432"/>
              <a:gd name="T51" fmla="*/ 166 h 214"/>
              <a:gd name="T52" fmla="*/ 422 w 432"/>
              <a:gd name="T53" fmla="*/ 152 h 214"/>
              <a:gd name="T54" fmla="*/ 432 w 432"/>
              <a:gd name="T55" fmla="*/ 145 h 214"/>
              <a:gd name="T56" fmla="*/ 426 w 432"/>
              <a:gd name="T57" fmla="*/ 120 h 214"/>
              <a:gd name="T58" fmla="*/ 412 w 432"/>
              <a:gd name="T59" fmla="*/ 98 h 214"/>
              <a:gd name="T60" fmla="*/ 397 w 432"/>
              <a:gd name="T61" fmla="*/ 81 h 214"/>
              <a:gd name="T62" fmla="*/ 384 w 432"/>
              <a:gd name="T63" fmla="*/ 81 h 214"/>
              <a:gd name="T64" fmla="*/ 389 w 432"/>
              <a:gd name="T65" fmla="*/ 89 h 214"/>
              <a:gd name="T66" fmla="*/ 399 w 432"/>
              <a:gd name="T67" fmla="*/ 100 h 214"/>
              <a:gd name="T68" fmla="*/ 411 w 432"/>
              <a:gd name="T69" fmla="*/ 118 h 214"/>
              <a:gd name="T70" fmla="*/ 409 w 432"/>
              <a:gd name="T71" fmla="*/ 133 h 214"/>
              <a:gd name="T72" fmla="*/ 397 w 432"/>
              <a:gd name="T73" fmla="*/ 151 h 214"/>
              <a:gd name="T74" fmla="*/ 380 w 432"/>
              <a:gd name="T75" fmla="*/ 154 h 214"/>
              <a:gd name="T76" fmla="*/ 364 w 432"/>
              <a:gd name="T77" fmla="*/ 152 h 214"/>
              <a:gd name="T78" fmla="*/ 355 w 432"/>
              <a:gd name="T79" fmla="*/ 145 h 214"/>
              <a:gd name="T80" fmla="*/ 341 w 432"/>
              <a:gd name="T81" fmla="*/ 127 h 214"/>
              <a:gd name="T82" fmla="*/ 330 w 432"/>
              <a:gd name="T83" fmla="*/ 124 h 214"/>
              <a:gd name="T84" fmla="*/ 326 w 432"/>
              <a:gd name="T85" fmla="*/ 112 h 214"/>
              <a:gd name="T86" fmla="*/ 322 w 432"/>
              <a:gd name="T87" fmla="*/ 98 h 214"/>
              <a:gd name="T88" fmla="*/ 312 w 432"/>
              <a:gd name="T89" fmla="*/ 91 h 214"/>
              <a:gd name="T90" fmla="*/ 307 w 432"/>
              <a:gd name="T91" fmla="*/ 83 h 214"/>
              <a:gd name="T92" fmla="*/ 297 w 432"/>
              <a:gd name="T93" fmla="*/ 91 h 214"/>
              <a:gd name="T94" fmla="*/ 289 w 432"/>
              <a:gd name="T95" fmla="*/ 93 h 214"/>
              <a:gd name="T96" fmla="*/ 282 w 432"/>
              <a:gd name="T97" fmla="*/ 91 h 214"/>
              <a:gd name="T98" fmla="*/ 276 w 432"/>
              <a:gd name="T99" fmla="*/ 87 h 214"/>
              <a:gd name="T100" fmla="*/ 282 w 432"/>
              <a:gd name="T101" fmla="*/ 66 h 214"/>
              <a:gd name="T102" fmla="*/ 282 w 432"/>
              <a:gd name="T103" fmla="*/ 46 h 214"/>
              <a:gd name="T104" fmla="*/ 289 w 432"/>
              <a:gd name="T105" fmla="*/ 41 h 214"/>
              <a:gd name="T106" fmla="*/ 301 w 432"/>
              <a:gd name="T107" fmla="*/ 31 h 214"/>
              <a:gd name="T108" fmla="*/ 310 w 432"/>
              <a:gd name="T109" fmla="*/ 14 h 214"/>
              <a:gd name="T110" fmla="*/ 308 w 432"/>
              <a:gd name="T111" fmla="*/ 12 h 214"/>
              <a:gd name="T112" fmla="*/ 289 w 432"/>
              <a:gd name="T113" fmla="*/ 23 h 214"/>
              <a:gd name="T114" fmla="*/ 280 w 432"/>
              <a:gd name="T115" fmla="*/ 19 h 214"/>
              <a:gd name="T116" fmla="*/ 272 w 432"/>
              <a:gd name="T117" fmla="*/ 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2" h="214">
                <a:moveTo>
                  <a:pt x="272" y="0"/>
                </a:moveTo>
                <a:lnTo>
                  <a:pt x="272" y="0"/>
                </a:lnTo>
                <a:lnTo>
                  <a:pt x="270" y="0"/>
                </a:lnTo>
                <a:lnTo>
                  <a:pt x="270" y="0"/>
                </a:lnTo>
                <a:lnTo>
                  <a:pt x="262" y="0"/>
                </a:lnTo>
                <a:lnTo>
                  <a:pt x="262" y="0"/>
                </a:lnTo>
                <a:lnTo>
                  <a:pt x="260" y="0"/>
                </a:lnTo>
                <a:lnTo>
                  <a:pt x="260" y="0"/>
                </a:lnTo>
                <a:lnTo>
                  <a:pt x="258" y="0"/>
                </a:lnTo>
                <a:lnTo>
                  <a:pt x="255" y="2"/>
                </a:lnTo>
                <a:lnTo>
                  <a:pt x="255" y="2"/>
                </a:lnTo>
                <a:lnTo>
                  <a:pt x="251" y="4"/>
                </a:lnTo>
                <a:lnTo>
                  <a:pt x="249" y="6"/>
                </a:lnTo>
                <a:lnTo>
                  <a:pt x="249" y="6"/>
                </a:lnTo>
                <a:lnTo>
                  <a:pt x="243" y="10"/>
                </a:lnTo>
                <a:lnTo>
                  <a:pt x="243" y="10"/>
                </a:lnTo>
                <a:lnTo>
                  <a:pt x="241" y="12"/>
                </a:lnTo>
                <a:lnTo>
                  <a:pt x="237" y="12"/>
                </a:lnTo>
                <a:lnTo>
                  <a:pt x="237" y="12"/>
                </a:lnTo>
                <a:lnTo>
                  <a:pt x="233" y="12"/>
                </a:lnTo>
                <a:lnTo>
                  <a:pt x="233" y="12"/>
                </a:lnTo>
                <a:lnTo>
                  <a:pt x="233" y="16"/>
                </a:lnTo>
                <a:lnTo>
                  <a:pt x="233" y="16"/>
                </a:lnTo>
                <a:lnTo>
                  <a:pt x="231" y="23"/>
                </a:lnTo>
                <a:lnTo>
                  <a:pt x="230" y="29"/>
                </a:lnTo>
                <a:lnTo>
                  <a:pt x="226" y="33"/>
                </a:lnTo>
                <a:lnTo>
                  <a:pt x="0" y="97"/>
                </a:lnTo>
                <a:lnTo>
                  <a:pt x="0" y="97"/>
                </a:lnTo>
                <a:lnTo>
                  <a:pt x="4" y="152"/>
                </a:lnTo>
                <a:lnTo>
                  <a:pt x="4" y="152"/>
                </a:lnTo>
                <a:lnTo>
                  <a:pt x="6" y="177"/>
                </a:lnTo>
                <a:lnTo>
                  <a:pt x="6" y="177"/>
                </a:lnTo>
                <a:lnTo>
                  <a:pt x="6" y="195"/>
                </a:lnTo>
                <a:lnTo>
                  <a:pt x="8" y="214"/>
                </a:lnTo>
                <a:lnTo>
                  <a:pt x="243" y="147"/>
                </a:lnTo>
                <a:lnTo>
                  <a:pt x="243" y="147"/>
                </a:lnTo>
                <a:lnTo>
                  <a:pt x="245" y="147"/>
                </a:lnTo>
                <a:lnTo>
                  <a:pt x="245" y="147"/>
                </a:lnTo>
                <a:lnTo>
                  <a:pt x="264" y="156"/>
                </a:lnTo>
                <a:lnTo>
                  <a:pt x="264" y="156"/>
                </a:lnTo>
                <a:lnTo>
                  <a:pt x="270" y="160"/>
                </a:lnTo>
                <a:lnTo>
                  <a:pt x="270" y="162"/>
                </a:lnTo>
                <a:lnTo>
                  <a:pt x="270" y="166"/>
                </a:lnTo>
                <a:lnTo>
                  <a:pt x="270" y="166"/>
                </a:lnTo>
                <a:lnTo>
                  <a:pt x="268" y="168"/>
                </a:lnTo>
                <a:lnTo>
                  <a:pt x="268" y="168"/>
                </a:lnTo>
                <a:lnTo>
                  <a:pt x="268" y="170"/>
                </a:lnTo>
                <a:lnTo>
                  <a:pt x="268" y="170"/>
                </a:lnTo>
                <a:lnTo>
                  <a:pt x="268" y="172"/>
                </a:lnTo>
                <a:lnTo>
                  <a:pt x="270" y="174"/>
                </a:lnTo>
                <a:lnTo>
                  <a:pt x="270" y="174"/>
                </a:lnTo>
                <a:lnTo>
                  <a:pt x="274" y="176"/>
                </a:lnTo>
                <a:lnTo>
                  <a:pt x="274" y="176"/>
                </a:lnTo>
                <a:lnTo>
                  <a:pt x="278" y="179"/>
                </a:lnTo>
                <a:lnTo>
                  <a:pt x="282" y="181"/>
                </a:lnTo>
                <a:lnTo>
                  <a:pt x="282" y="181"/>
                </a:lnTo>
                <a:lnTo>
                  <a:pt x="282" y="181"/>
                </a:lnTo>
                <a:lnTo>
                  <a:pt x="282" y="181"/>
                </a:lnTo>
                <a:lnTo>
                  <a:pt x="285" y="183"/>
                </a:lnTo>
                <a:lnTo>
                  <a:pt x="289" y="189"/>
                </a:lnTo>
                <a:lnTo>
                  <a:pt x="289" y="189"/>
                </a:lnTo>
                <a:lnTo>
                  <a:pt x="291" y="193"/>
                </a:lnTo>
                <a:lnTo>
                  <a:pt x="291" y="193"/>
                </a:lnTo>
                <a:lnTo>
                  <a:pt x="297" y="197"/>
                </a:lnTo>
                <a:lnTo>
                  <a:pt x="303" y="206"/>
                </a:lnTo>
                <a:lnTo>
                  <a:pt x="303" y="206"/>
                </a:lnTo>
                <a:lnTo>
                  <a:pt x="307" y="208"/>
                </a:lnTo>
                <a:lnTo>
                  <a:pt x="308" y="210"/>
                </a:lnTo>
                <a:lnTo>
                  <a:pt x="314" y="210"/>
                </a:lnTo>
                <a:lnTo>
                  <a:pt x="314" y="210"/>
                </a:lnTo>
                <a:lnTo>
                  <a:pt x="318" y="206"/>
                </a:lnTo>
                <a:lnTo>
                  <a:pt x="322" y="203"/>
                </a:lnTo>
                <a:lnTo>
                  <a:pt x="322" y="203"/>
                </a:lnTo>
                <a:lnTo>
                  <a:pt x="322" y="199"/>
                </a:lnTo>
                <a:lnTo>
                  <a:pt x="322" y="199"/>
                </a:lnTo>
                <a:lnTo>
                  <a:pt x="320" y="199"/>
                </a:lnTo>
                <a:lnTo>
                  <a:pt x="320" y="199"/>
                </a:lnTo>
                <a:lnTo>
                  <a:pt x="318" y="197"/>
                </a:lnTo>
                <a:lnTo>
                  <a:pt x="316" y="197"/>
                </a:lnTo>
                <a:lnTo>
                  <a:pt x="316" y="197"/>
                </a:lnTo>
                <a:lnTo>
                  <a:pt x="314" y="189"/>
                </a:lnTo>
                <a:lnTo>
                  <a:pt x="316" y="181"/>
                </a:lnTo>
                <a:lnTo>
                  <a:pt x="316" y="181"/>
                </a:lnTo>
                <a:lnTo>
                  <a:pt x="318" y="181"/>
                </a:lnTo>
                <a:lnTo>
                  <a:pt x="322" y="181"/>
                </a:lnTo>
                <a:lnTo>
                  <a:pt x="330" y="185"/>
                </a:lnTo>
                <a:lnTo>
                  <a:pt x="330" y="185"/>
                </a:lnTo>
                <a:lnTo>
                  <a:pt x="333" y="185"/>
                </a:lnTo>
                <a:lnTo>
                  <a:pt x="333" y="185"/>
                </a:lnTo>
                <a:lnTo>
                  <a:pt x="333" y="181"/>
                </a:lnTo>
                <a:lnTo>
                  <a:pt x="335" y="176"/>
                </a:lnTo>
                <a:lnTo>
                  <a:pt x="343" y="168"/>
                </a:lnTo>
                <a:lnTo>
                  <a:pt x="343" y="168"/>
                </a:lnTo>
                <a:lnTo>
                  <a:pt x="345" y="164"/>
                </a:lnTo>
                <a:lnTo>
                  <a:pt x="345" y="164"/>
                </a:lnTo>
                <a:lnTo>
                  <a:pt x="347" y="162"/>
                </a:lnTo>
                <a:lnTo>
                  <a:pt x="351" y="164"/>
                </a:lnTo>
                <a:lnTo>
                  <a:pt x="351" y="164"/>
                </a:lnTo>
                <a:lnTo>
                  <a:pt x="351" y="164"/>
                </a:lnTo>
                <a:lnTo>
                  <a:pt x="355" y="166"/>
                </a:lnTo>
                <a:lnTo>
                  <a:pt x="355" y="168"/>
                </a:lnTo>
                <a:lnTo>
                  <a:pt x="357" y="176"/>
                </a:lnTo>
                <a:lnTo>
                  <a:pt x="357" y="176"/>
                </a:lnTo>
                <a:lnTo>
                  <a:pt x="357" y="181"/>
                </a:lnTo>
                <a:lnTo>
                  <a:pt x="357" y="181"/>
                </a:lnTo>
                <a:lnTo>
                  <a:pt x="359" y="185"/>
                </a:lnTo>
                <a:lnTo>
                  <a:pt x="359" y="185"/>
                </a:lnTo>
                <a:lnTo>
                  <a:pt x="359" y="189"/>
                </a:lnTo>
                <a:lnTo>
                  <a:pt x="360" y="191"/>
                </a:lnTo>
                <a:lnTo>
                  <a:pt x="360" y="191"/>
                </a:lnTo>
                <a:lnTo>
                  <a:pt x="362" y="191"/>
                </a:lnTo>
                <a:lnTo>
                  <a:pt x="362" y="191"/>
                </a:lnTo>
                <a:lnTo>
                  <a:pt x="364" y="189"/>
                </a:lnTo>
                <a:lnTo>
                  <a:pt x="366" y="187"/>
                </a:lnTo>
                <a:lnTo>
                  <a:pt x="366" y="187"/>
                </a:lnTo>
                <a:lnTo>
                  <a:pt x="366" y="185"/>
                </a:lnTo>
                <a:lnTo>
                  <a:pt x="368" y="183"/>
                </a:lnTo>
                <a:lnTo>
                  <a:pt x="372" y="181"/>
                </a:lnTo>
                <a:lnTo>
                  <a:pt x="378" y="181"/>
                </a:lnTo>
                <a:lnTo>
                  <a:pt x="378" y="181"/>
                </a:lnTo>
                <a:lnTo>
                  <a:pt x="384" y="179"/>
                </a:lnTo>
                <a:lnTo>
                  <a:pt x="385" y="177"/>
                </a:lnTo>
                <a:lnTo>
                  <a:pt x="385" y="177"/>
                </a:lnTo>
                <a:lnTo>
                  <a:pt x="387" y="174"/>
                </a:lnTo>
                <a:lnTo>
                  <a:pt x="387" y="174"/>
                </a:lnTo>
                <a:lnTo>
                  <a:pt x="391" y="172"/>
                </a:lnTo>
                <a:lnTo>
                  <a:pt x="391" y="172"/>
                </a:lnTo>
                <a:lnTo>
                  <a:pt x="395" y="170"/>
                </a:lnTo>
                <a:lnTo>
                  <a:pt x="399" y="166"/>
                </a:lnTo>
                <a:lnTo>
                  <a:pt x="399" y="166"/>
                </a:lnTo>
                <a:lnTo>
                  <a:pt x="405" y="160"/>
                </a:lnTo>
                <a:lnTo>
                  <a:pt x="416" y="156"/>
                </a:lnTo>
                <a:lnTo>
                  <a:pt x="416" y="156"/>
                </a:lnTo>
                <a:lnTo>
                  <a:pt x="420" y="154"/>
                </a:lnTo>
                <a:lnTo>
                  <a:pt x="422" y="152"/>
                </a:lnTo>
                <a:lnTo>
                  <a:pt x="422" y="152"/>
                </a:lnTo>
                <a:lnTo>
                  <a:pt x="426" y="149"/>
                </a:lnTo>
                <a:lnTo>
                  <a:pt x="430" y="147"/>
                </a:lnTo>
                <a:lnTo>
                  <a:pt x="430" y="147"/>
                </a:lnTo>
                <a:lnTo>
                  <a:pt x="432" y="145"/>
                </a:lnTo>
                <a:lnTo>
                  <a:pt x="432" y="141"/>
                </a:lnTo>
                <a:lnTo>
                  <a:pt x="432" y="133"/>
                </a:lnTo>
                <a:lnTo>
                  <a:pt x="432" y="133"/>
                </a:lnTo>
                <a:lnTo>
                  <a:pt x="428" y="124"/>
                </a:lnTo>
                <a:lnTo>
                  <a:pt x="426" y="120"/>
                </a:lnTo>
                <a:lnTo>
                  <a:pt x="422" y="116"/>
                </a:lnTo>
                <a:lnTo>
                  <a:pt x="422" y="116"/>
                </a:lnTo>
                <a:lnTo>
                  <a:pt x="416" y="108"/>
                </a:lnTo>
                <a:lnTo>
                  <a:pt x="412" y="98"/>
                </a:lnTo>
                <a:lnTo>
                  <a:pt x="412" y="98"/>
                </a:lnTo>
                <a:lnTo>
                  <a:pt x="409" y="95"/>
                </a:lnTo>
                <a:lnTo>
                  <a:pt x="405" y="91"/>
                </a:lnTo>
                <a:lnTo>
                  <a:pt x="405" y="91"/>
                </a:lnTo>
                <a:lnTo>
                  <a:pt x="401" y="87"/>
                </a:lnTo>
                <a:lnTo>
                  <a:pt x="397" y="81"/>
                </a:lnTo>
                <a:lnTo>
                  <a:pt x="397" y="81"/>
                </a:lnTo>
                <a:lnTo>
                  <a:pt x="395" y="79"/>
                </a:lnTo>
                <a:lnTo>
                  <a:pt x="391" y="79"/>
                </a:lnTo>
                <a:lnTo>
                  <a:pt x="384" y="81"/>
                </a:lnTo>
                <a:lnTo>
                  <a:pt x="384" y="81"/>
                </a:lnTo>
                <a:lnTo>
                  <a:pt x="380" y="85"/>
                </a:lnTo>
                <a:lnTo>
                  <a:pt x="380" y="87"/>
                </a:lnTo>
                <a:lnTo>
                  <a:pt x="380" y="87"/>
                </a:lnTo>
                <a:lnTo>
                  <a:pt x="385" y="89"/>
                </a:lnTo>
                <a:lnTo>
                  <a:pt x="389" y="89"/>
                </a:lnTo>
                <a:lnTo>
                  <a:pt x="393" y="93"/>
                </a:lnTo>
                <a:lnTo>
                  <a:pt x="393" y="93"/>
                </a:lnTo>
                <a:lnTo>
                  <a:pt x="393" y="95"/>
                </a:lnTo>
                <a:lnTo>
                  <a:pt x="393" y="95"/>
                </a:lnTo>
                <a:lnTo>
                  <a:pt x="399" y="100"/>
                </a:lnTo>
                <a:lnTo>
                  <a:pt x="399" y="100"/>
                </a:lnTo>
                <a:lnTo>
                  <a:pt x="405" y="106"/>
                </a:lnTo>
                <a:lnTo>
                  <a:pt x="405" y="106"/>
                </a:lnTo>
                <a:lnTo>
                  <a:pt x="411" y="118"/>
                </a:lnTo>
                <a:lnTo>
                  <a:pt x="411" y="118"/>
                </a:lnTo>
                <a:lnTo>
                  <a:pt x="412" y="120"/>
                </a:lnTo>
                <a:lnTo>
                  <a:pt x="412" y="120"/>
                </a:lnTo>
                <a:lnTo>
                  <a:pt x="412" y="125"/>
                </a:lnTo>
                <a:lnTo>
                  <a:pt x="409" y="133"/>
                </a:lnTo>
                <a:lnTo>
                  <a:pt x="409" y="133"/>
                </a:lnTo>
                <a:lnTo>
                  <a:pt x="405" y="143"/>
                </a:lnTo>
                <a:lnTo>
                  <a:pt x="405" y="143"/>
                </a:lnTo>
                <a:lnTo>
                  <a:pt x="401" y="147"/>
                </a:lnTo>
                <a:lnTo>
                  <a:pt x="401" y="147"/>
                </a:lnTo>
                <a:lnTo>
                  <a:pt x="397" y="151"/>
                </a:lnTo>
                <a:lnTo>
                  <a:pt x="387" y="154"/>
                </a:lnTo>
                <a:lnTo>
                  <a:pt x="387" y="154"/>
                </a:lnTo>
                <a:lnTo>
                  <a:pt x="384" y="154"/>
                </a:lnTo>
                <a:lnTo>
                  <a:pt x="384" y="154"/>
                </a:lnTo>
                <a:lnTo>
                  <a:pt x="380" y="154"/>
                </a:lnTo>
                <a:lnTo>
                  <a:pt x="376" y="154"/>
                </a:lnTo>
                <a:lnTo>
                  <a:pt x="376" y="154"/>
                </a:lnTo>
                <a:lnTo>
                  <a:pt x="372" y="156"/>
                </a:lnTo>
                <a:lnTo>
                  <a:pt x="368" y="156"/>
                </a:lnTo>
                <a:lnTo>
                  <a:pt x="364" y="152"/>
                </a:lnTo>
                <a:lnTo>
                  <a:pt x="364" y="152"/>
                </a:lnTo>
                <a:lnTo>
                  <a:pt x="362" y="152"/>
                </a:lnTo>
                <a:lnTo>
                  <a:pt x="362" y="152"/>
                </a:lnTo>
                <a:lnTo>
                  <a:pt x="359" y="149"/>
                </a:lnTo>
                <a:lnTo>
                  <a:pt x="355" y="145"/>
                </a:lnTo>
                <a:lnTo>
                  <a:pt x="355" y="145"/>
                </a:lnTo>
                <a:lnTo>
                  <a:pt x="353" y="141"/>
                </a:lnTo>
                <a:lnTo>
                  <a:pt x="353" y="141"/>
                </a:lnTo>
                <a:lnTo>
                  <a:pt x="341" y="127"/>
                </a:lnTo>
                <a:lnTo>
                  <a:pt x="341" y="127"/>
                </a:lnTo>
                <a:lnTo>
                  <a:pt x="339" y="125"/>
                </a:lnTo>
                <a:lnTo>
                  <a:pt x="337" y="125"/>
                </a:lnTo>
                <a:lnTo>
                  <a:pt x="337" y="125"/>
                </a:lnTo>
                <a:lnTo>
                  <a:pt x="333" y="125"/>
                </a:lnTo>
                <a:lnTo>
                  <a:pt x="330" y="124"/>
                </a:lnTo>
                <a:lnTo>
                  <a:pt x="330" y="124"/>
                </a:lnTo>
                <a:lnTo>
                  <a:pt x="326" y="120"/>
                </a:lnTo>
                <a:lnTo>
                  <a:pt x="326" y="118"/>
                </a:lnTo>
                <a:lnTo>
                  <a:pt x="326" y="112"/>
                </a:lnTo>
                <a:lnTo>
                  <a:pt x="326" y="112"/>
                </a:lnTo>
                <a:lnTo>
                  <a:pt x="328" y="110"/>
                </a:lnTo>
                <a:lnTo>
                  <a:pt x="328" y="110"/>
                </a:lnTo>
                <a:lnTo>
                  <a:pt x="324" y="104"/>
                </a:lnTo>
                <a:lnTo>
                  <a:pt x="324" y="104"/>
                </a:lnTo>
                <a:lnTo>
                  <a:pt x="322" y="98"/>
                </a:lnTo>
                <a:lnTo>
                  <a:pt x="322" y="98"/>
                </a:lnTo>
                <a:lnTo>
                  <a:pt x="320" y="97"/>
                </a:lnTo>
                <a:lnTo>
                  <a:pt x="316" y="95"/>
                </a:lnTo>
                <a:lnTo>
                  <a:pt x="316" y="95"/>
                </a:lnTo>
                <a:lnTo>
                  <a:pt x="312" y="91"/>
                </a:lnTo>
                <a:lnTo>
                  <a:pt x="312" y="91"/>
                </a:lnTo>
                <a:lnTo>
                  <a:pt x="308" y="87"/>
                </a:lnTo>
                <a:lnTo>
                  <a:pt x="308" y="87"/>
                </a:lnTo>
                <a:lnTo>
                  <a:pt x="307" y="83"/>
                </a:lnTo>
                <a:lnTo>
                  <a:pt x="307" y="83"/>
                </a:lnTo>
                <a:lnTo>
                  <a:pt x="303" y="87"/>
                </a:lnTo>
                <a:lnTo>
                  <a:pt x="303" y="87"/>
                </a:lnTo>
                <a:lnTo>
                  <a:pt x="301" y="89"/>
                </a:lnTo>
                <a:lnTo>
                  <a:pt x="297" y="91"/>
                </a:lnTo>
                <a:lnTo>
                  <a:pt x="297" y="91"/>
                </a:lnTo>
                <a:lnTo>
                  <a:pt x="295" y="91"/>
                </a:lnTo>
                <a:lnTo>
                  <a:pt x="295" y="91"/>
                </a:lnTo>
                <a:lnTo>
                  <a:pt x="291" y="91"/>
                </a:lnTo>
                <a:lnTo>
                  <a:pt x="289" y="93"/>
                </a:lnTo>
                <a:lnTo>
                  <a:pt x="289" y="93"/>
                </a:lnTo>
                <a:lnTo>
                  <a:pt x="287" y="95"/>
                </a:lnTo>
                <a:lnTo>
                  <a:pt x="287" y="95"/>
                </a:lnTo>
                <a:lnTo>
                  <a:pt x="283" y="95"/>
                </a:lnTo>
                <a:lnTo>
                  <a:pt x="282" y="91"/>
                </a:lnTo>
                <a:lnTo>
                  <a:pt x="282" y="91"/>
                </a:lnTo>
                <a:lnTo>
                  <a:pt x="280" y="91"/>
                </a:lnTo>
                <a:lnTo>
                  <a:pt x="280" y="91"/>
                </a:lnTo>
                <a:lnTo>
                  <a:pt x="278" y="89"/>
                </a:lnTo>
                <a:lnTo>
                  <a:pt x="278" y="89"/>
                </a:lnTo>
                <a:lnTo>
                  <a:pt x="276" y="87"/>
                </a:lnTo>
                <a:lnTo>
                  <a:pt x="276" y="83"/>
                </a:lnTo>
                <a:lnTo>
                  <a:pt x="276" y="75"/>
                </a:lnTo>
                <a:lnTo>
                  <a:pt x="276" y="75"/>
                </a:lnTo>
                <a:lnTo>
                  <a:pt x="278" y="70"/>
                </a:lnTo>
                <a:lnTo>
                  <a:pt x="282" y="66"/>
                </a:lnTo>
                <a:lnTo>
                  <a:pt x="282" y="66"/>
                </a:lnTo>
                <a:lnTo>
                  <a:pt x="282" y="62"/>
                </a:lnTo>
                <a:lnTo>
                  <a:pt x="282" y="56"/>
                </a:lnTo>
                <a:lnTo>
                  <a:pt x="282" y="56"/>
                </a:lnTo>
                <a:lnTo>
                  <a:pt x="282" y="46"/>
                </a:lnTo>
                <a:lnTo>
                  <a:pt x="282" y="46"/>
                </a:lnTo>
                <a:lnTo>
                  <a:pt x="282" y="45"/>
                </a:lnTo>
                <a:lnTo>
                  <a:pt x="283" y="43"/>
                </a:lnTo>
                <a:lnTo>
                  <a:pt x="289" y="41"/>
                </a:lnTo>
                <a:lnTo>
                  <a:pt x="289" y="41"/>
                </a:lnTo>
                <a:lnTo>
                  <a:pt x="293" y="39"/>
                </a:lnTo>
                <a:lnTo>
                  <a:pt x="293" y="39"/>
                </a:lnTo>
                <a:lnTo>
                  <a:pt x="297" y="35"/>
                </a:lnTo>
                <a:lnTo>
                  <a:pt x="301" y="31"/>
                </a:lnTo>
                <a:lnTo>
                  <a:pt x="301" y="31"/>
                </a:lnTo>
                <a:lnTo>
                  <a:pt x="305" y="23"/>
                </a:lnTo>
                <a:lnTo>
                  <a:pt x="305" y="23"/>
                </a:lnTo>
                <a:lnTo>
                  <a:pt x="310" y="16"/>
                </a:lnTo>
                <a:lnTo>
                  <a:pt x="310" y="16"/>
                </a:lnTo>
                <a:lnTo>
                  <a:pt x="310" y="14"/>
                </a:lnTo>
                <a:lnTo>
                  <a:pt x="310" y="12"/>
                </a:lnTo>
                <a:lnTo>
                  <a:pt x="310" y="12"/>
                </a:lnTo>
                <a:lnTo>
                  <a:pt x="308" y="10"/>
                </a:lnTo>
                <a:lnTo>
                  <a:pt x="308" y="10"/>
                </a:lnTo>
                <a:lnTo>
                  <a:pt x="308" y="12"/>
                </a:lnTo>
                <a:lnTo>
                  <a:pt x="308" y="12"/>
                </a:lnTo>
                <a:lnTo>
                  <a:pt x="303" y="19"/>
                </a:lnTo>
                <a:lnTo>
                  <a:pt x="299" y="21"/>
                </a:lnTo>
                <a:lnTo>
                  <a:pt x="299" y="21"/>
                </a:lnTo>
                <a:lnTo>
                  <a:pt x="289" y="23"/>
                </a:lnTo>
                <a:lnTo>
                  <a:pt x="289" y="23"/>
                </a:lnTo>
                <a:lnTo>
                  <a:pt x="287" y="25"/>
                </a:lnTo>
                <a:lnTo>
                  <a:pt x="287" y="25"/>
                </a:lnTo>
                <a:lnTo>
                  <a:pt x="283" y="23"/>
                </a:lnTo>
                <a:lnTo>
                  <a:pt x="280" y="19"/>
                </a:lnTo>
                <a:lnTo>
                  <a:pt x="280" y="19"/>
                </a:lnTo>
                <a:lnTo>
                  <a:pt x="276" y="16"/>
                </a:lnTo>
                <a:lnTo>
                  <a:pt x="276" y="16"/>
                </a:lnTo>
                <a:lnTo>
                  <a:pt x="272" y="12"/>
                </a:lnTo>
                <a:lnTo>
                  <a:pt x="272" y="6"/>
                </a:lnTo>
                <a:lnTo>
                  <a:pt x="272" y="6"/>
                </a:lnTo>
                <a:lnTo>
                  <a:pt x="272" y="0"/>
                </a:lnTo>
                <a:lnTo>
                  <a:pt x="272" y="0"/>
                </a:lnTo>
                <a:close/>
              </a:path>
            </a:pathLst>
          </a:custGeom>
          <a:solidFill>
            <a:srgbClr val="03798A"/>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83" name="Freeform 128">
            <a:extLst>
              <a:ext uri="{FF2B5EF4-FFF2-40B4-BE49-F238E27FC236}">
                <a16:creationId xmlns:a16="http://schemas.microsoft.com/office/drawing/2014/main" id="{367869F7-3DA4-02F6-6B93-40E97817ECC4}"/>
              </a:ext>
            </a:extLst>
          </p:cNvPr>
          <p:cNvSpPr>
            <a:spLocks/>
          </p:cNvSpPr>
          <p:nvPr/>
        </p:nvSpPr>
        <p:spPr bwMode="auto">
          <a:xfrm>
            <a:off x="7396049" y="2083574"/>
            <a:ext cx="595575" cy="1010765"/>
          </a:xfrm>
          <a:custGeom>
            <a:avLst/>
            <a:gdLst>
              <a:gd name="T0" fmla="*/ 183 w 757"/>
              <a:gd name="T1" fmla="*/ 499 h 1255"/>
              <a:gd name="T2" fmla="*/ 185 w 757"/>
              <a:gd name="T3" fmla="*/ 511 h 1255"/>
              <a:gd name="T4" fmla="*/ 204 w 757"/>
              <a:gd name="T5" fmla="*/ 540 h 1255"/>
              <a:gd name="T6" fmla="*/ 193 w 757"/>
              <a:gd name="T7" fmla="*/ 561 h 1255"/>
              <a:gd name="T8" fmla="*/ 158 w 757"/>
              <a:gd name="T9" fmla="*/ 611 h 1255"/>
              <a:gd name="T10" fmla="*/ 137 w 757"/>
              <a:gd name="T11" fmla="*/ 628 h 1255"/>
              <a:gd name="T12" fmla="*/ 106 w 757"/>
              <a:gd name="T13" fmla="*/ 665 h 1255"/>
              <a:gd name="T14" fmla="*/ 97 w 757"/>
              <a:gd name="T15" fmla="*/ 682 h 1255"/>
              <a:gd name="T16" fmla="*/ 83 w 757"/>
              <a:gd name="T17" fmla="*/ 704 h 1255"/>
              <a:gd name="T18" fmla="*/ 75 w 757"/>
              <a:gd name="T19" fmla="*/ 731 h 1255"/>
              <a:gd name="T20" fmla="*/ 66 w 757"/>
              <a:gd name="T21" fmla="*/ 748 h 1255"/>
              <a:gd name="T22" fmla="*/ 91 w 757"/>
              <a:gd name="T23" fmla="*/ 763 h 1255"/>
              <a:gd name="T24" fmla="*/ 89 w 757"/>
              <a:gd name="T25" fmla="*/ 790 h 1255"/>
              <a:gd name="T26" fmla="*/ 77 w 757"/>
              <a:gd name="T27" fmla="*/ 817 h 1255"/>
              <a:gd name="T28" fmla="*/ 0 w 757"/>
              <a:gd name="T29" fmla="*/ 1112 h 1255"/>
              <a:gd name="T30" fmla="*/ 749 w 757"/>
              <a:gd name="T31" fmla="*/ 910 h 1255"/>
              <a:gd name="T32" fmla="*/ 749 w 757"/>
              <a:gd name="T33" fmla="*/ 889 h 1255"/>
              <a:gd name="T34" fmla="*/ 757 w 757"/>
              <a:gd name="T35" fmla="*/ 871 h 1255"/>
              <a:gd name="T36" fmla="*/ 753 w 757"/>
              <a:gd name="T37" fmla="*/ 862 h 1255"/>
              <a:gd name="T38" fmla="*/ 732 w 757"/>
              <a:gd name="T39" fmla="*/ 825 h 1255"/>
              <a:gd name="T40" fmla="*/ 719 w 757"/>
              <a:gd name="T41" fmla="*/ 846 h 1255"/>
              <a:gd name="T42" fmla="*/ 696 w 757"/>
              <a:gd name="T43" fmla="*/ 844 h 1255"/>
              <a:gd name="T44" fmla="*/ 661 w 757"/>
              <a:gd name="T45" fmla="*/ 842 h 1255"/>
              <a:gd name="T46" fmla="*/ 642 w 757"/>
              <a:gd name="T47" fmla="*/ 837 h 1255"/>
              <a:gd name="T48" fmla="*/ 622 w 757"/>
              <a:gd name="T49" fmla="*/ 833 h 1255"/>
              <a:gd name="T50" fmla="*/ 607 w 757"/>
              <a:gd name="T51" fmla="*/ 838 h 1255"/>
              <a:gd name="T52" fmla="*/ 588 w 757"/>
              <a:gd name="T53" fmla="*/ 831 h 1255"/>
              <a:gd name="T54" fmla="*/ 563 w 757"/>
              <a:gd name="T55" fmla="*/ 844 h 1255"/>
              <a:gd name="T56" fmla="*/ 547 w 757"/>
              <a:gd name="T57" fmla="*/ 827 h 1255"/>
              <a:gd name="T58" fmla="*/ 545 w 757"/>
              <a:gd name="T59" fmla="*/ 811 h 1255"/>
              <a:gd name="T60" fmla="*/ 545 w 757"/>
              <a:gd name="T61" fmla="*/ 788 h 1255"/>
              <a:gd name="T62" fmla="*/ 538 w 757"/>
              <a:gd name="T63" fmla="*/ 783 h 1255"/>
              <a:gd name="T64" fmla="*/ 522 w 757"/>
              <a:gd name="T65" fmla="*/ 767 h 1255"/>
              <a:gd name="T66" fmla="*/ 513 w 757"/>
              <a:gd name="T67" fmla="*/ 734 h 1255"/>
              <a:gd name="T68" fmla="*/ 513 w 757"/>
              <a:gd name="T69" fmla="*/ 715 h 1255"/>
              <a:gd name="T70" fmla="*/ 505 w 757"/>
              <a:gd name="T71" fmla="*/ 682 h 1255"/>
              <a:gd name="T72" fmla="*/ 491 w 757"/>
              <a:gd name="T73" fmla="*/ 659 h 1255"/>
              <a:gd name="T74" fmla="*/ 489 w 757"/>
              <a:gd name="T75" fmla="*/ 632 h 1255"/>
              <a:gd name="T76" fmla="*/ 476 w 757"/>
              <a:gd name="T77" fmla="*/ 617 h 1255"/>
              <a:gd name="T78" fmla="*/ 439 w 757"/>
              <a:gd name="T79" fmla="*/ 632 h 1255"/>
              <a:gd name="T80" fmla="*/ 411 w 757"/>
              <a:gd name="T81" fmla="*/ 626 h 1255"/>
              <a:gd name="T82" fmla="*/ 403 w 757"/>
              <a:gd name="T83" fmla="*/ 607 h 1255"/>
              <a:gd name="T84" fmla="*/ 416 w 757"/>
              <a:gd name="T85" fmla="*/ 594 h 1255"/>
              <a:gd name="T86" fmla="*/ 434 w 757"/>
              <a:gd name="T87" fmla="*/ 569 h 1255"/>
              <a:gd name="T88" fmla="*/ 428 w 757"/>
              <a:gd name="T89" fmla="*/ 546 h 1255"/>
              <a:gd name="T90" fmla="*/ 441 w 757"/>
              <a:gd name="T91" fmla="*/ 520 h 1255"/>
              <a:gd name="T92" fmla="*/ 441 w 757"/>
              <a:gd name="T93" fmla="*/ 499 h 1255"/>
              <a:gd name="T94" fmla="*/ 455 w 757"/>
              <a:gd name="T95" fmla="*/ 465 h 1255"/>
              <a:gd name="T96" fmla="*/ 464 w 757"/>
              <a:gd name="T97" fmla="*/ 445 h 1255"/>
              <a:gd name="T98" fmla="*/ 439 w 757"/>
              <a:gd name="T99" fmla="*/ 428 h 1255"/>
              <a:gd name="T100" fmla="*/ 428 w 757"/>
              <a:gd name="T101" fmla="*/ 426 h 1255"/>
              <a:gd name="T102" fmla="*/ 420 w 757"/>
              <a:gd name="T103" fmla="*/ 415 h 1255"/>
              <a:gd name="T104" fmla="*/ 414 w 757"/>
              <a:gd name="T105" fmla="*/ 389 h 1255"/>
              <a:gd name="T106" fmla="*/ 397 w 757"/>
              <a:gd name="T107" fmla="*/ 368 h 1255"/>
              <a:gd name="T108" fmla="*/ 376 w 757"/>
              <a:gd name="T109" fmla="*/ 337 h 1255"/>
              <a:gd name="T110" fmla="*/ 347 w 757"/>
              <a:gd name="T111" fmla="*/ 301 h 1255"/>
              <a:gd name="T112" fmla="*/ 364 w 757"/>
              <a:gd name="T113" fmla="*/ 287 h 1255"/>
              <a:gd name="T114" fmla="*/ 360 w 757"/>
              <a:gd name="T115" fmla="*/ 268 h 1255"/>
              <a:gd name="T116" fmla="*/ 364 w 757"/>
              <a:gd name="T117" fmla="*/ 256 h 1255"/>
              <a:gd name="T118" fmla="*/ 355 w 757"/>
              <a:gd name="T119" fmla="*/ 228 h 1255"/>
              <a:gd name="T120" fmla="*/ 345 w 757"/>
              <a:gd name="T121" fmla="*/ 208 h 1255"/>
              <a:gd name="T122" fmla="*/ 332 w 757"/>
              <a:gd name="T123" fmla="*/ 14 h 1255"/>
              <a:gd name="T124" fmla="*/ 170 w 757"/>
              <a:gd name="T125" fmla="*/ 492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7" h="1255">
                <a:moveTo>
                  <a:pt x="170" y="492"/>
                </a:moveTo>
                <a:lnTo>
                  <a:pt x="170" y="492"/>
                </a:lnTo>
                <a:lnTo>
                  <a:pt x="170" y="494"/>
                </a:lnTo>
                <a:lnTo>
                  <a:pt x="170" y="494"/>
                </a:lnTo>
                <a:lnTo>
                  <a:pt x="183" y="497"/>
                </a:lnTo>
                <a:lnTo>
                  <a:pt x="183" y="497"/>
                </a:lnTo>
                <a:lnTo>
                  <a:pt x="183" y="499"/>
                </a:lnTo>
                <a:lnTo>
                  <a:pt x="183" y="499"/>
                </a:lnTo>
                <a:lnTo>
                  <a:pt x="183" y="501"/>
                </a:lnTo>
                <a:lnTo>
                  <a:pt x="183" y="501"/>
                </a:lnTo>
                <a:lnTo>
                  <a:pt x="181" y="503"/>
                </a:lnTo>
                <a:lnTo>
                  <a:pt x="181" y="507"/>
                </a:lnTo>
                <a:lnTo>
                  <a:pt x="181" y="507"/>
                </a:lnTo>
                <a:lnTo>
                  <a:pt x="181" y="509"/>
                </a:lnTo>
                <a:lnTo>
                  <a:pt x="185" y="511"/>
                </a:lnTo>
                <a:lnTo>
                  <a:pt x="185" y="511"/>
                </a:lnTo>
                <a:lnTo>
                  <a:pt x="191" y="513"/>
                </a:lnTo>
                <a:lnTo>
                  <a:pt x="195" y="517"/>
                </a:lnTo>
                <a:lnTo>
                  <a:pt x="199" y="522"/>
                </a:lnTo>
                <a:lnTo>
                  <a:pt x="199" y="522"/>
                </a:lnTo>
                <a:lnTo>
                  <a:pt x="201" y="530"/>
                </a:lnTo>
                <a:lnTo>
                  <a:pt x="201" y="530"/>
                </a:lnTo>
                <a:lnTo>
                  <a:pt x="204" y="536"/>
                </a:lnTo>
                <a:lnTo>
                  <a:pt x="204" y="540"/>
                </a:lnTo>
                <a:lnTo>
                  <a:pt x="203" y="547"/>
                </a:lnTo>
                <a:lnTo>
                  <a:pt x="203" y="547"/>
                </a:lnTo>
                <a:lnTo>
                  <a:pt x="201" y="553"/>
                </a:lnTo>
                <a:lnTo>
                  <a:pt x="201" y="553"/>
                </a:lnTo>
                <a:lnTo>
                  <a:pt x="199" y="557"/>
                </a:lnTo>
                <a:lnTo>
                  <a:pt x="197" y="559"/>
                </a:lnTo>
                <a:lnTo>
                  <a:pt x="193" y="561"/>
                </a:lnTo>
                <a:lnTo>
                  <a:pt x="193" y="561"/>
                </a:lnTo>
                <a:lnTo>
                  <a:pt x="189" y="561"/>
                </a:lnTo>
                <a:lnTo>
                  <a:pt x="187" y="563"/>
                </a:lnTo>
                <a:lnTo>
                  <a:pt x="183" y="567"/>
                </a:lnTo>
                <a:lnTo>
                  <a:pt x="181" y="574"/>
                </a:lnTo>
                <a:lnTo>
                  <a:pt x="181" y="574"/>
                </a:lnTo>
                <a:lnTo>
                  <a:pt x="177" y="586"/>
                </a:lnTo>
                <a:lnTo>
                  <a:pt x="172" y="596"/>
                </a:lnTo>
                <a:lnTo>
                  <a:pt x="158" y="611"/>
                </a:lnTo>
                <a:lnTo>
                  <a:pt x="158" y="611"/>
                </a:lnTo>
                <a:lnTo>
                  <a:pt x="152" y="617"/>
                </a:lnTo>
                <a:lnTo>
                  <a:pt x="152" y="617"/>
                </a:lnTo>
                <a:lnTo>
                  <a:pt x="149" y="621"/>
                </a:lnTo>
                <a:lnTo>
                  <a:pt x="145" y="623"/>
                </a:lnTo>
                <a:lnTo>
                  <a:pt x="145" y="623"/>
                </a:lnTo>
                <a:lnTo>
                  <a:pt x="139" y="625"/>
                </a:lnTo>
                <a:lnTo>
                  <a:pt x="137" y="628"/>
                </a:lnTo>
                <a:lnTo>
                  <a:pt x="133" y="634"/>
                </a:lnTo>
                <a:lnTo>
                  <a:pt x="133" y="640"/>
                </a:lnTo>
                <a:lnTo>
                  <a:pt x="133" y="640"/>
                </a:lnTo>
                <a:lnTo>
                  <a:pt x="131" y="646"/>
                </a:lnTo>
                <a:lnTo>
                  <a:pt x="129" y="652"/>
                </a:lnTo>
                <a:lnTo>
                  <a:pt x="122" y="659"/>
                </a:lnTo>
                <a:lnTo>
                  <a:pt x="114" y="663"/>
                </a:lnTo>
                <a:lnTo>
                  <a:pt x="106" y="665"/>
                </a:lnTo>
                <a:lnTo>
                  <a:pt x="106" y="665"/>
                </a:lnTo>
                <a:lnTo>
                  <a:pt x="100" y="667"/>
                </a:lnTo>
                <a:lnTo>
                  <a:pt x="95" y="669"/>
                </a:lnTo>
                <a:lnTo>
                  <a:pt x="95" y="669"/>
                </a:lnTo>
                <a:lnTo>
                  <a:pt x="95" y="671"/>
                </a:lnTo>
                <a:lnTo>
                  <a:pt x="95" y="671"/>
                </a:lnTo>
                <a:lnTo>
                  <a:pt x="97" y="677"/>
                </a:lnTo>
                <a:lnTo>
                  <a:pt x="97" y="682"/>
                </a:lnTo>
                <a:lnTo>
                  <a:pt x="97" y="682"/>
                </a:lnTo>
                <a:lnTo>
                  <a:pt x="95" y="688"/>
                </a:lnTo>
                <a:lnTo>
                  <a:pt x="91" y="692"/>
                </a:lnTo>
                <a:lnTo>
                  <a:pt x="91" y="692"/>
                </a:lnTo>
                <a:lnTo>
                  <a:pt x="87" y="694"/>
                </a:lnTo>
                <a:lnTo>
                  <a:pt x="85" y="698"/>
                </a:lnTo>
                <a:lnTo>
                  <a:pt x="85" y="698"/>
                </a:lnTo>
                <a:lnTo>
                  <a:pt x="83" y="704"/>
                </a:lnTo>
                <a:lnTo>
                  <a:pt x="79" y="711"/>
                </a:lnTo>
                <a:lnTo>
                  <a:pt x="79" y="711"/>
                </a:lnTo>
                <a:lnTo>
                  <a:pt x="75" y="715"/>
                </a:lnTo>
                <a:lnTo>
                  <a:pt x="75" y="719"/>
                </a:lnTo>
                <a:lnTo>
                  <a:pt x="77" y="723"/>
                </a:lnTo>
                <a:lnTo>
                  <a:pt x="77" y="723"/>
                </a:lnTo>
                <a:lnTo>
                  <a:pt x="77" y="729"/>
                </a:lnTo>
                <a:lnTo>
                  <a:pt x="75" y="731"/>
                </a:lnTo>
                <a:lnTo>
                  <a:pt x="73" y="732"/>
                </a:lnTo>
                <a:lnTo>
                  <a:pt x="73" y="732"/>
                </a:lnTo>
                <a:lnTo>
                  <a:pt x="70" y="736"/>
                </a:lnTo>
                <a:lnTo>
                  <a:pt x="68" y="738"/>
                </a:lnTo>
                <a:lnTo>
                  <a:pt x="66" y="744"/>
                </a:lnTo>
                <a:lnTo>
                  <a:pt x="66" y="744"/>
                </a:lnTo>
                <a:lnTo>
                  <a:pt x="66" y="748"/>
                </a:lnTo>
                <a:lnTo>
                  <a:pt x="66" y="748"/>
                </a:lnTo>
                <a:lnTo>
                  <a:pt x="73" y="748"/>
                </a:lnTo>
                <a:lnTo>
                  <a:pt x="81" y="752"/>
                </a:lnTo>
                <a:lnTo>
                  <a:pt x="81" y="752"/>
                </a:lnTo>
                <a:lnTo>
                  <a:pt x="85" y="754"/>
                </a:lnTo>
                <a:lnTo>
                  <a:pt x="85" y="754"/>
                </a:lnTo>
                <a:lnTo>
                  <a:pt x="87" y="756"/>
                </a:lnTo>
                <a:lnTo>
                  <a:pt x="91" y="759"/>
                </a:lnTo>
                <a:lnTo>
                  <a:pt x="91" y="763"/>
                </a:lnTo>
                <a:lnTo>
                  <a:pt x="89" y="769"/>
                </a:lnTo>
                <a:lnTo>
                  <a:pt x="89" y="769"/>
                </a:lnTo>
                <a:lnTo>
                  <a:pt x="87" y="773"/>
                </a:lnTo>
                <a:lnTo>
                  <a:pt x="89" y="777"/>
                </a:lnTo>
                <a:lnTo>
                  <a:pt x="89" y="777"/>
                </a:lnTo>
                <a:lnTo>
                  <a:pt x="91" y="783"/>
                </a:lnTo>
                <a:lnTo>
                  <a:pt x="91" y="786"/>
                </a:lnTo>
                <a:lnTo>
                  <a:pt x="89" y="790"/>
                </a:lnTo>
                <a:lnTo>
                  <a:pt x="89" y="790"/>
                </a:lnTo>
                <a:lnTo>
                  <a:pt x="85" y="796"/>
                </a:lnTo>
                <a:lnTo>
                  <a:pt x="85" y="802"/>
                </a:lnTo>
                <a:lnTo>
                  <a:pt x="85" y="808"/>
                </a:lnTo>
                <a:lnTo>
                  <a:pt x="85" y="808"/>
                </a:lnTo>
                <a:lnTo>
                  <a:pt x="83" y="810"/>
                </a:lnTo>
                <a:lnTo>
                  <a:pt x="83" y="810"/>
                </a:lnTo>
                <a:lnTo>
                  <a:pt x="77" y="817"/>
                </a:lnTo>
                <a:lnTo>
                  <a:pt x="72" y="823"/>
                </a:lnTo>
                <a:lnTo>
                  <a:pt x="70" y="831"/>
                </a:lnTo>
                <a:lnTo>
                  <a:pt x="68" y="837"/>
                </a:lnTo>
                <a:lnTo>
                  <a:pt x="66" y="848"/>
                </a:lnTo>
                <a:lnTo>
                  <a:pt x="68" y="852"/>
                </a:lnTo>
                <a:lnTo>
                  <a:pt x="68" y="852"/>
                </a:lnTo>
                <a:lnTo>
                  <a:pt x="68" y="854"/>
                </a:lnTo>
                <a:lnTo>
                  <a:pt x="0" y="1112"/>
                </a:lnTo>
                <a:lnTo>
                  <a:pt x="0" y="1112"/>
                </a:lnTo>
                <a:lnTo>
                  <a:pt x="145" y="1145"/>
                </a:lnTo>
                <a:lnTo>
                  <a:pt x="274" y="1174"/>
                </a:lnTo>
                <a:lnTo>
                  <a:pt x="484" y="1218"/>
                </a:lnTo>
                <a:lnTo>
                  <a:pt x="624" y="1245"/>
                </a:lnTo>
                <a:lnTo>
                  <a:pt x="684" y="1255"/>
                </a:lnTo>
                <a:lnTo>
                  <a:pt x="749" y="910"/>
                </a:lnTo>
                <a:lnTo>
                  <a:pt x="749" y="910"/>
                </a:lnTo>
                <a:lnTo>
                  <a:pt x="748" y="906"/>
                </a:lnTo>
                <a:lnTo>
                  <a:pt x="748" y="902"/>
                </a:lnTo>
                <a:lnTo>
                  <a:pt x="748" y="898"/>
                </a:lnTo>
                <a:lnTo>
                  <a:pt x="749" y="894"/>
                </a:lnTo>
                <a:lnTo>
                  <a:pt x="749" y="894"/>
                </a:lnTo>
                <a:lnTo>
                  <a:pt x="751" y="890"/>
                </a:lnTo>
                <a:lnTo>
                  <a:pt x="751" y="890"/>
                </a:lnTo>
                <a:lnTo>
                  <a:pt x="749" y="889"/>
                </a:lnTo>
                <a:lnTo>
                  <a:pt x="748" y="885"/>
                </a:lnTo>
                <a:lnTo>
                  <a:pt x="748" y="885"/>
                </a:lnTo>
                <a:lnTo>
                  <a:pt x="746" y="883"/>
                </a:lnTo>
                <a:lnTo>
                  <a:pt x="746" y="883"/>
                </a:lnTo>
                <a:lnTo>
                  <a:pt x="746" y="881"/>
                </a:lnTo>
                <a:lnTo>
                  <a:pt x="749" y="877"/>
                </a:lnTo>
                <a:lnTo>
                  <a:pt x="757" y="871"/>
                </a:lnTo>
                <a:lnTo>
                  <a:pt x="757" y="871"/>
                </a:lnTo>
                <a:lnTo>
                  <a:pt x="757" y="869"/>
                </a:lnTo>
                <a:lnTo>
                  <a:pt x="757" y="869"/>
                </a:lnTo>
                <a:lnTo>
                  <a:pt x="753" y="867"/>
                </a:lnTo>
                <a:lnTo>
                  <a:pt x="751" y="865"/>
                </a:lnTo>
                <a:lnTo>
                  <a:pt x="751" y="862"/>
                </a:lnTo>
                <a:lnTo>
                  <a:pt x="751" y="862"/>
                </a:lnTo>
                <a:lnTo>
                  <a:pt x="753" y="862"/>
                </a:lnTo>
                <a:lnTo>
                  <a:pt x="753" y="862"/>
                </a:lnTo>
                <a:lnTo>
                  <a:pt x="746" y="858"/>
                </a:lnTo>
                <a:lnTo>
                  <a:pt x="740" y="852"/>
                </a:lnTo>
                <a:lnTo>
                  <a:pt x="738" y="848"/>
                </a:lnTo>
                <a:lnTo>
                  <a:pt x="738" y="842"/>
                </a:lnTo>
                <a:lnTo>
                  <a:pt x="738" y="842"/>
                </a:lnTo>
                <a:lnTo>
                  <a:pt x="734" y="829"/>
                </a:lnTo>
                <a:lnTo>
                  <a:pt x="734" y="829"/>
                </a:lnTo>
                <a:lnTo>
                  <a:pt x="732" y="825"/>
                </a:lnTo>
                <a:lnTo>
                  <a:pt x="728" y="823"/>
                </a:lnTo>
                <a:lnTo>
                  <a:pt x="728" y="823"/>
                </a:lnTo>
                <a:lnTo>
                  <a:pt x="726" y="825"/>
                </a:lnTo>
                <a:lnTo>
                  <a:pt x="724" y="827"/>
                </a:lnTo>
                <a:lnTo>
                  <a:pt x="722" y="833"/>
                </a:lnTo>
                <a:lnTo>
                  <a:pt x="721" y="838"/>
                </a:lnTo>
                <a:lnTo>
                  <a:pt x="721" y="838"/>
                </a:lnTo>
                <a:lnTo>
                  <a:pt x="719" y="846"/>
                </a:lnTo>
                <a:lnTo>
                  <a:pt x="715" y="848"/>
                </a:lnTo>
                <a:lnTo>
                  <a:pt x="715" y="848"/>
                </a:lnTo>
                <a:lnTo>
                  <a:pt x="711" y="848"/>
                </a:lnTo>
                <a:lnTo>
                  <a:pt x="707" y="848"/>
                </a:lnTo>
                <a:lnTo>
                  <a:pt x="701" y="846"/>
                </a:lnTo>
                <a:lnTo>
                  <a:pt x="701" y="846"/>
                </a:lnTo>
                <a:lnTo>
                  <a:pt x="699" y="844"/>
                </a:lnTo>
                <a:lnTo>
                  <a:pt x="696" y="844"/>
                </a:lnTo>
                <a:lnTo>
                  <a:pt x="690" y="844"/>
                </a:lnTo>
                <a:lnTo>
                  <a:pt x="690" y="844"/>
                </a:lnTo>
                <a:lnTo>
                  <a:pt x="686" y="846"/>
                </a:lnTo>
                <a:lnTo>
                  <a:pt x="680" y="846"/>
                </a:lnTo>
                <a:lnTo>
                  <a:pt x="672" y="842"/>
                </a:lnTo>
                <a:lnTo>
                  <a:pt x="672" y="842"/>
                </a:lnTo>
                <a:lnTo>
                  <a:pt x="669" y="842"/>
                </a:lnTo>
                <a:lnTo>
                  <a:pt x="661" y="842"/>
                </a:lnTo>
                <a:lnTo>
                  <a:pt x="661" y="842"/>
                </a:lnTo>
                <a:lnTo>
                  <a:pt x="655" y="840"/>
                </a:lnTo>
                <a:lnTo>
                  <a:pt x="655" y="840"/>
                </a:lnTo>
                <a:lnTo>
                  <a:pt x="651" y="838"/>
                </a:lnTo>
                <a:lnTo>
                  <a:pt x="651" y="838"/>
                </a:lnTo>
                <a:lnTo>
                  <a:pt x="647" y="835"/>
                </a:lnTo>
                <a:lnTo>
                  <a:pt x="647" y="835"/>
                </a:lnTo>
                <a:lnTo>
                  <a:pt x="642" y="837"/>
                </a:lnTo>
                <a:lnTo>
                  <a:pt x="642" y="837"/>
                </a:lnTo>
                <a:lnTo>
                  <a:pt x="636" y="837"/>
                </a:lnTo>
                <a:lnTo>
                  <a:pt x="634" y="837"/>
                </a:lnTo>
                <a:lnTo>
                  <a:pt x="630" y="835"/>
                </a:lnTo>
                <a:lnTo>
                  <a:pt x="630" y="835"/>
                </a:lnTo>
                <a:lnTo>
                  <a:pt x="626" y="833"/>
                </a:lnTo>
                <a:lnTo>
                  <a:pt x="626" y="833"/>
                </a:lnTo>
                <a:lnTo>
                  <a:pt x="622" y="833"/>
                </a:lnTo>
                <a:lnTo>
                  <a:pt x="620" y="837"/>
                </a:lnTo>
                <a:lnTo>
                  <a:pt x="620" y="837"/>
                </a:lnTo>
                <a:lnTo>
                  <a:pt x="617" y="838"/>
                </a:lnTo>
                <a:lnTo>
                  <a:pt x="613" y="840"/>
                </a:lnTo>
                <a:lnTo>
                  <a:pt x="613" y="840"/>
                </a:lnTo>
                <a:lnTo>
                  <a:pt x="613" y="840"/>
                </a:lnTo>
                <a:lnTo>
                  <a:pt x="613" y="840"/>
                </a:lnTo>
                <a:lnTo>
                  <a:pt x="607" y="838"/>
                </a:lnTo>
                <a:lnTo>
                  <a:pt x="603" y="833"/>
                </a:lnTo>
                <a:lnTo>
                  <a:pt x="603" y="833"/>
                </a:lnTo>
                <a:lnTo>
                  <a:pt x="597" y="831"/>
                </a:lnTo>
                <a:lnTo>
                  <a:pt x="592" y="831"/>
                </a:lnTo>
                <a:lnTo>
                  <a:pt x="592" y="831"/>
                </a:lnTo>
                <a:lnTo>
                  <a:pt x="588" y="831"/>
                </a:lnTo>
                <a:lnTo>
                  <a:pt x="588" y="831"/>
                </a:lnTo>
                <a:lnTo>
                  <a:pt x="588" y="831"/>
                </a:lnTo>
                <a:lnTo>
                  <a:pt x="588" y="831"/>
                </a:lnTo>
                <a:lnTo>
                  <a:pt x="584" y="831"/>
                </a:lnTo>
                <a:lnTo>
                  <a:pt x="580" y="835"/>
                </a:lnTo>
                <a:lnTo>
                  <a:pt x="572" y="842"/>
                </a:lnTo>
                <a:lnTo>
                  <a:pt x="572" y="842"/>
                </a:lnTo>
                <a:lnTo>
                  <a:pt x="570" y="842"/>
                </a:lnTo>
                <a:lnTo>
                  <a:pt x="570" y="842"/>
                </a:lnTo>
                <a:lnTo>
                  <a:pt x="563" y="844"/>
                </a:lnTo>
                <a:lnTo>
                  <a:pt x="557" y="844"/>
                </a:lnTo>
                <a:lnTo>
                  <a:pt x="557" y="844"/>
                </a:lnTo>
                <a:lnTo>
                  <a:pt x="553" y="842"/>
                </a:lnTo>
                <a:lnTo>
                  <a:pt x="551" y="838"/>
                </a:lnTo>
                <a:lnTo>
                  <a:pt x="549" y="831"/>
                </a:lnTo>
                <a:lnTo>
                  <a:pt x="549" y="831"/>
                </a:lnTo>
                <a:lnTo>
                  <a:pt x="547" y="827"/>
                </a:lnTo>
                <a:lnTo>
                  <a:pt x="547" y="827"/>
                </a:lnTo>
                <a:lnTo>
                  <a:pt x="547" y="823"/>
                </a:lnTo>
                <a:lnTo>
                  <a:pt x="549" y="819"/>
                </a:lnTo>
                <a:lnTo>
                  <a:pt x="549" y="819"/>
                </a:lnTo>
                <a:lnTo>
                  <a:pt x="551" y="815"/>
                </a:lnTo>
                <a:lnTo>
                  <a:pt x="551" y="815"/>
                </a:lnTo>
                <a:lnTo>
                  <a:pt x="549" y="813"/>
                </a:lnTo>
                <a:lnTo>
                  <a:pt x="545" y="811"/>
                </a:lnTo>
                <a:lnTo>
                  <a:pt x="545" y="811"/>
                </a:lnTo>
                <a:lnTo>
                  <a:pt x="540" y="808"/>
                </a:lnTo>
                <a:lnTo>
                  <a:pt x="538" y="802"/>
                </a:lnTo>
                <a:lnTo>
                  <a:pt x="538" y="802"/>
                </a:lnTo>
                <a:lnTo>
                  <a:pt x="538" y="800"/>
                </a:lnTo>
                <a:lnTo>
                  <a:pt x="540" y="796"/>
                </a:lnTo>
                <a:lnTo>
                  <a:pt x="543" y="792"/>
                </a:lnTo>
                <a:lnTo>
                  <a:pt x="543" y="792"/>
                </a:lnTo>
                <a:lnTo>
                  <a:pt x="545" y="788"/>
                </a:lnTo>
                <a:lnTo>
                  <a:pt x="545" y="788"/>
                </a:lnTo>
                <a:lnTo>
                  <a:pt x="545" y="786"/>
                </a:lnTo>
                <a:lnTo>
                  <a:pt x="545" y="784"/>
                </a:lnTo>
                <a:lnTo>
                  <a:pt x="545" y="784"/>
                </a:lnTo>
                <a:lnTo>
                  <a:pt x="543" y="783"/>
                </a:lnTo>
                <a:lnTo>
                  <a:pt x="541" y="783"/>
                </a:lnTo>
                <a:lnTo>
                  <a:pt x="541" y="783"/>
                </a:lnTo>
                <a:lnTo>
                  <a:pt x="538" y="783"/>
                </a:lnTo>
                <a:lnTo>
                  <a:pt x="536" y="783"/>
                </a:lnTo>
                <a:lnTo>
                  <a:pt x="534" y="779"/>
                </a:lnTo>
                <a:lnTo>
                  <a:pt x="534" y="779"/>
                </a:lnTo>
                <a:lnTo>
                  <a:pt x="528" y="771"/>
                </a:lnTo>
                <a:lnTo>
                  <a:pt x="528" y="771"/>
                </a:lnTo>
                <a:lnTo>
                  <a:pt x="526" y="769"/>
                </a:lnTo>
                <a:lnTo>
                  <a:pt x="526" y="769"/>
                </a:lnTo>
                <a:lnTo>
                  <a:pt x="522" y="767"/>
                </a:lnTo>
                <a:lnTo>
                  <a:pt x="511" y="758"/>
                </a:lnTo>
                <a:lnTo>
                  <a:pt x="511" y="758"/>
                </a:lnTo>
                <a:lnTo>
                  <a:pt x="507" y="750"/>
                </a:lnTo>
                <a:lnTo>
                  <a:pt x="505" y="744"/>
                </a:lnTo>
                <a:lnTo>
                  <a:pt x="505" y="744"/>
                </a:lnTo>
                <a:lnTo>
                  <a:pt x="505" y="740"/>
                </a:lnTo>
                <a:lnTo>
                  <a:pt x="507" y="738"/>
                </a:lnTo>
                <a:lnTo>
                  <a:pt x="513" y="734"/>
                </a:lnTo>
                <a:lnTo>
                  <a:pt x="513" y="734"/>
                </a:lnTo>
                <a:lnTo>
                  <a:pt x="518" y="729"/>
                </a:lnTo>
                <a:lnTo>
                  <a:pt x="518" y="729"/>
                </a:lnTo>
                <a:lnTo>
                  <a:pt x="520" y="725"/>
                </a:lnTo>
                <a:lnTo>
                  <a:pt x="520" y="723"/>
                </a:lnTo>
                <a:lnTo>
                  <a:pt x="520" y="723"/>
                </a:lnTo>
                <a:lnTo>
                  <a:pt x="518" y="717"/>
                </a:lnTo>
                <a:lnTo>
                  <a:pt x="513" y="715"/>
                </a:lnTo>
                <a:lnTo>
                  <a:pt x="513" y="715"/>
                </a:lnTo>
                <a:lnTo>
                  <a:pt x="511" y="711"/>
                </a:lnTo>
                <a:lnTo>
                  <a:pt x="507" y="705"/>
                </a:lnTo>
                <a:lnTo>
                  <a:pt x="505" y="700"/>
                </a:lnTo>
                <a:lnTo>
                  <a:pt x="505" y="694"/>
                </a:lnTo>
                <a:lnTo>
                  <a:pt x="505" y="694"/>
                </a:lnTo>
                <a:lnTo>
                  <a:pt x="507" y="686"/>
                </a:lnTo>
                <a:lnTo>
                  <a:pt x="505" y="682"/>
                </a:lnTo>
                <a:lnTo>
                  <a:pt x="503" y="680"/>
                </a:lnTo>
                <a:lnTo>
                  <a:pt x="503" y="680"/>
                </a:lnTo>
                <a:lnTo>
                  <a:pt x="501" y="679"/>
                </a:lnTo>
                <a:lnTo>
                  <a:pt x="497" y="677"/>
                </a:lnTo>
                <a:lnTo>
                  <a:pt x="495" y="667"/>
                </a:lnTo>
                <a:lnTo>
                  <a:pt x="493" y="665"/>
                </a:lnTo>
                <a:lnTo>
                  <a:pt x="493" y="665"/>
                </a:lnTo>
                <a:lnTo>
                  <a:pt x="491" y="659"/>
                </a:lnTo>
                <a:lnTo>
                  <a:pt x="491" y="652"/>
                </a:lnTo>
                <a:lnTo>
                  <a:pt x="491" y="652"/>
                </a:lnTo>
                <a:lnTo>
                  <a:pt x="491" y="646"/>
                </a:lnTo>
                <a:lnTo>
                  <a:pt x="491" y="640"/>
                </a:lnTo>
                <a:lnTo>
                  <a:pt x="491" y="640"/>
                </a:lnTo>
                <a:lnTo>
                  <a:pt x="489" y="638"/>
                </a:lnTo>
                <a:lnTo>
                  <a:pt x="489" y="632"/>
                </a:lnTo>
                <a:lnTo>
                  <a:pt x="489" y="632"/>
                </a:lnTo>
                <a:lnTo>
                  <a:pt x="488" y="619"/>
                </a:lnTo>
                <a:lnTo>
                  <a:pt x="488" y="619"/>
                </a:lnTo>
                <a:lnTo>
                  <a:pt x="486" y="613"/>
                </a:lnTo>
                <a:lnTo>
                  <a:pt x="484" y="611"/>
                </a:lnTo>
                <a:lnTo>
                  <a:pt x="484" y="611"/>
                </a:lnTo>
                <a:lnTo>
                  <a:pt x="480" y="613"/>
                </a:lnTo>
                <a:lnTo>
                  <a:pt x="476" y="617"/>
                </a:lnTo>
                <a:lnTo>
                  <a:pt x="476" y="617"/>
                </a:lnTo>
                <a:lnTo>
                  <a:pt x="472" y="621"/>
                </a:lnTo>
                <a:lnTo>
                  <a:pt x="472" y="621"/>
                </a:lnTo>
                <a:lnTo>
                  <a:pt x="451" y="628"/>
                </a:lnTo>
                <a:lnTo>
                  <a:pt x="451" y="628"/>
                </a:lnTo>
                <a:lnTo>
                  <a:pt x="445" y="630"/>
                </a:lnTo>
                <a:lnTo>
                  <a:pt x="445" y="630"/>
                </a:lnTo>
                <a:lnTo>
                  <a:pt x="439" y="632"/>
                </a:lnTo>
                <a:lnTo>
                  <a:pt x="439" y="632"/>
                </a:lnTo>
                <a:lnTo>
                  <a:pt x="436" y="636"/>
                </a:lnTo>
                <a:lnTo>
                  <a:pt x="428" y="636"/>
                </a:lnTo>
                <a:lnTo>
                  <a:pt x="428" y="636"/>
                </a:lnTo>
                <a:lnTo>
                  <a:pt x="424" y="634"/>
                </a:lnTo>
                <a:lnTo>
                  <a:pt x="422" y="632"/>
                </a:lnTo>
                <a:lnTo>
                  <a:pt x="422" y="632"/>
                </a:lnTo>
                <a:lnTo>
                  <a:pt x="418" y="628"/>
                </a:lnTo>
                <a:lnTo>
                  <a:pt x="411" y="626"/>
                </a:lnTo>
                <a:lnTo>
                  <a:pt x="411" y="626"/>
                </a:lnTo>
                <a:lnTo>
                  <a:pt x="407" y="626"/>
                </a:lnTo>
                <a:lnTo>
                  <a:pt x="403" y="625"/>
                </a:lnTo>
                <a:lnTo>
                  <a:pt x="401" y="619"/>
                </a:lnTo>
                <a:lnTo>
                  <a:pt x="401" y="619"/>
                </a:lnTo>
                <a:lnTo>
                  <a:pt x="401" y="613"/>
                </a:lnTo>
                <a:lnTo>
                  <a:pt x="403" y="607"/>
                </a:lnTo>
                <a:lnTo>
                  <a:pt x="403" y="607"/>
                </a:lnTo>
                <a:lnTo>
                  <a:pt x="407" y="605"/>
                </a:lnTo>
                <a:lnTo>
                  <a:pt x="407" y="605"/>
                </a:lnTo>
                <a:lnTo>
                  <a:pt x="412" y="601"/>
                </a:lnTo>
                <a:lnTo>
                  <a:pt x="416" y="600"/>
                </a:lnTo>
                <a:lnTo>
                  <a:pt x="418" y="598"/>
                </a:lnTo>
                <a:lnTo>
                  <a:pt x="418" y="598"/>
                </a:lnTo>
                <a:lnTo>
                  <a:pt x="416" y="594"/>
                </a:lnTo>
                <a:lnTo>
                  <a:pt x="416" y="594"/>
                </a:lnTo>
                <a:lnTo>
                  <a:pt x="414" y="588"/>
                </a:lnTo>
                <a:lnTo>
                  <a:pt x="414" y="582"/>
                </a:lnTo>
                <a:lnTo>
                  <a:pt x="414" y="582"/>
                </a:lnTo>
                <a:lnTo>
                  <a:pt x="418" y="578"/>
                </a:lnTo>
                <a:lnTo>
                  <a:pt x="422" y="574"/>
                </a:lnTo>
                <a:lnTo>
                  <a:pt x="422" y="574"/>
                </a:lnTo>
                <a:lnTo>
                  <a:pt x="430" y="573"/>
                </a:lnTo>
                <a:lnTo>
                  <a:pt x="434" y="569"/>
                </a:lnTo>
                <a:lnTo>
                  <a:pt x="436" y="565"/>
                </a:lnTo>
                <a:lnTo>
                  <a:pt x="436" y="565"/>
                </a:lnTo>
                <a:lnTo>
                  <a:pt x="436" y="563"/>
                </a:lnTo>
                <a:lnTo>
                  <a:pt x="434" y="557"/>
                </a:lnTo>
                <a:lnTo>
                  <a:pt x="434" y="557"/>
                </a:lnTo>
                <a:lnTo>
                  <a:pt x="428" y="551"/>
                </a:lnTo>
                <a:lnTo>
                  <a:pt x="428" y="546"/>
                </a:lnTo>
                <a:lnTo>
                  <a:pt x="428" y="546"/>
                </a:lnTo>
                <a:lnTo>
                  <a:pt x="428" y="540"/>
                </a:lnTo>
                <a:lnTo>
                  <a:pt x="430" y="536"/>
                </a:lnTo>
                <a:lnTo>
                  <a:pt x="436" y="532"/>
                </a:lnTo>
                <a:lnTo>
                  <a:pt x="436" y="530"/>
                </a:lnTo>
                <a:lnTo>
                  <a:pt x="436" y="530"/>
                </a:lnTo>
                <a:lnTo>
                  <a:pt x="439" y="526"/>
                </a:lnTo>
                <a:lnTo>
                  <a:pt x="441" y="520"/>
                </a:lnTo>
                <a:lnTo>
                  <a:pt x="441" y="520"/>
                </a:lnTo>
                <a:lnTo>
                  <a:pt x="441" y="519"/>
                </a:lnTo>
                <a:lnTo>
                  <a:pt x="441" y="519"/>
                </a:lnTo>
                <a:lnTo>
                  <a:pt x="437" y="513"/>
                </a:lnTo>
                <a:lnTo>
                  <a:pt x="436" y="507"/>
                </a:lnTo>
                <a:lnTo>
                  <a:pt x="436" y="507"/>
                </a:lnTo>
                <a:lnTo>
                  <a:pt x="437" y="503"/>
                </a:lnTo>
                <a:lnTo>
                  <a:pt x="441" y="499"/>
                </a:lnTo>
                <a:lnTo>
                  <a:pt x="441" y="499"/>
                </a:lnTo>
                <a:lnTo>
                  <a:pt x="453" y="490"/>
                </a:lnTo>
                <a:lnTo>
                  <a:pt x="459" y="482"/>
                </a:lnTo>
                <a:lnTo>
                  <a:pt x="461" y="476"/>
                </a:lnTo>
                <a:lnTo>
                  <a:pt x="461" y="476"/>
                </a:lnTo>
                <a:lnTo>
                  <a:pt x="461" y="472"/>
                </a:lnTo>
                <a:lnTo>
                  <a:pt x="461" y="472"/>
                </a:lnTo>
                <a:lnTo>
                  <a:pt x="457" y="467"/>
                </a:lnTo>
                <a:lnTo>
                  <a:pt x="455" y="465"/>
                </a:lnTo>
                <a:lnTo>
                  <a:pt x="457" y="461"/>
                </a:lnTo>
                <a:lnTo>
                  <a:pt x="459" y="457"/>
                </a:lnTo>
                <a:lnTo>
                  <a:pt x="459" y="457"/>
                </a:lnTo>
                <a:lnTo>
                  <a:pt x="462" y="453"/>
                </a:lnTo>
                <a:lnTo>
                  <a:pt x="462" y="453"/>
                </a:lnTo>
                <a:lnTo>
                  <a:pt x="464" y="449"/>
                </a:lnTo>
                <a:lnTo>
                  <a:pt x="464" y="445"/>
                </a:lnTo>
                <a:lnTo>
                  <a:pt x="464" y="445"/>
                </a:lnTo>
                <a:lnTo>
                  <a:pt x="461" y="441"/>
                </a:lnTo>
                <a:lnTo>
                  <a:pt x="453" y="441"/>
                </a:lnTo>
                <a:lnTo>
                  <a:pt x="453" y="441"/>
                </a:lnTo>
                <a:lnTo>
                  <a:pt x="447" y="440"/>
                </a:lnTo>
                <a:lnTo>
                  <a:pt x="443" y="436"/>
                </a:lnTo>
                <a:lnTo>
                  <a:pt x="439" y="432"/>
                </a:lnTo>
                <a:lnTo>
                  <a:pt x="439" y="428"/>
                </a:lnTo>
                <a:lnTo>
                  <a:pt x="439" y="428"/>
                </a:lnTo>
                <a:lnTo>
                  <a:pt x="437" y="424"/>
                </a:lnTo>
                <a:lnTo>
                  <a:pt x="437" y="424"/>
                </a:lnTo>
                <a:lnTo>
                  <a:pt x="436" y="422"/>
                </a:lnTo>
                <a:lnTo>
                  <a:pt x="436" y="422"/>
                </a:lnTo>
                <a:lnTo>
                  <a:pt x="432" y="424"/>
                </a:lnTo>
                <a:lnTo>
                  <a:pt x="432" y="424"/>
                </a:lnTo>
                <a:lnTo>
                  <a:pt x="428" y="426"/>
                </a:lnTo>
                <a:lnTo>
                  <a:pt x="428" y="426"/>
                </a:lnTo>
                <a:lnTo>
                  <a:pt x="426" y="426"/>
                </a:lnTo>
                <a:lnTo>
                  <a:pt x="424" y="426"/>
                </a:lnTo>
                <a:lnTo>
                  <a:pt x="424" y="426"/>
                </a:lnTo>
                <a:lnTo>
                  <a:pt x="422" y="424"/>
                </a:lnTo>
                <a:lnTo>
                  <a:pt x="422" y="420"/>
                </a:lnTo>
                <a:lnTo>
                  <a:pt x="422" y="420"/>
                </a:lnTo>
                <a:lnTo>
                  <a:pt x="422" y="416"/>
                </a:lnTo>
                <a:lnTo>
                  <a:pt x="420" y="415"/>
                </a:lnTo>
                <a:lnTo>
                  <a:pt x="420" y="415"/>
                </a:lnTo>
                <a:lnTo>
                  <a:pt x="416" y="411"/>
                </a:lnTo>
                <a:lnTo>
                  <a:pt x="416" y="407"/>
                </a:lnTo>
                <a:lnTo>
                  <a:pt x="414" y="399"/>
                </a:lnTo>
                <a:lnTo>
                  <a:pt x="414" y="399"/>
                </a:lnTo>
                <a:lnTo>
                  <a:pt x="414" y="391"/>
                </a:lnTo>
                <a:lnTo>
                  <a:pt x="414" y="391"/>
                </a:lnTo>
                <a:lnTo>
                  <a:pt x="414" y="389"/>
                </a:lnTo>
                <a:lnTo>
                  <a:pt x="412" y="386"/>
                </a:lnTo>
                <a:lnTo>
                  <a:pt x="407" y="384"/>
                </a:lnTo>
                <a:lnTo>
                  <a:pt x="407" y="384"/>
                </a:lnTo>
                <a:lnTo>
                  <a:pt x="403" y="380"/>
                </a:lnTo>
                <a:lnTo>
                  <a:pt x="401" y="378"/>
                </a:lnTo>
                <a:lnTo>
                  <a:pt x="399" y="374"/>
                </a:lnTo>
                <a:lnTo>
                  <a:pt x="399" y="374"/>
                </a:lnTo>
                <a:lnTo>
                  <a:pt x="397" y="368"/>
                </a:lnTo>
                <a:lnTo>
                  <a:pt x="395" y="366"/>
                </a:lnTo>
                <a:lnTo>
                  <a:pt x="395" y="366"/>
                </a:lnTo>
                <a:lnTo>
                  <a:pt x="391" y="362"/>
                </a:lnTo>
                <a:lnTo>
                  <a:pt x="389" y="355"/>
                </a:lnTo>
                <a:lnTo>
                  <a:pt x="389" y="355"/>
                </a:lnTo>
                <a:lnTo>
                  <a:pt x="387" y="351"/>
                </a:lnTo>
                <a:lnTo>
                  <a:pt x="385" y="345"/>
                </a:lnTo>
                <a:lnTo>
                  <a:pt x="376" y="337"/>
                </a:lnTo>
                <a:lnTo>
                  <a:pt x="374" y="337"/>
                </a:lnTo>
                <a:lnTo>
                  <a:pt x="374" y="337"/>
                </a:lnTo>
                <a:lnTo>
                  <a:pt x="366" y="330"/>
                </a:lnTo>
                <a:lnTo>
                  <a:pt x="360" y="322"/>
                </a:lnTo>
                <a:lnTo>
                  <a:pt x="353" y="310"/>
                </a:lnTo>
                <a:lnTo>
                  <a:pt x="353" y="310"/>
                </a:lnTo>
                <a:lnTo>
                  <a:pt x="349" y="305"/>
                </a:lnTo>
                <a:lnTo>
                  <a:pt x="347" y="301"/>
                </a:lnTo>
                <a:lnTo>
                  <a:pt x="347" y="301"/>
                </a:lnTo>
                <a:lnTo>
                  <a:pt x="349" y="299"/>
                </a:lnTo>
                <a:lnTo>
                  <a:pt x="351" y="295"/>
                </a:lnTo>
                <a:lnTo>
                  <a:pt x="359" y="291"/>
                </a:lnTo>
                <a:lnTo>
                  <a:pt x="359" y="291"/>
                </a:lnTo>
                <a:lnTo>
                  <a:pt x="362" y="289"/>
                </a:lnTo>
                <a:lnTo>
                  <a:pt x="364" y="287"/>
                </a:lnTo>
                <a:lnTo>
                  <a:pt x="364" y="287"/>
                </a:lnTo>
                <a:lnTo>
                  <a:pt x="362" y="285"/>
                </a:lnTo>
                <a:lnTo>
                  <a:pt x="362" y="285"/>
                </a:lnTo>
                <a:lnTo>
                  <a:pt x="359" y="282"/>
                </a:lnTo>
                <a:lnTo>
                  <a:pt x="359" y="278"/>
                </a:lnTo>
                <a:lnTo>
                  <a:pt x="360" y="274"/>
                </a:lnTo>
                <a:lnTo>
                  <a:pt x="360" y="274"/>
                </a:lnTo>
                <a:lnTo>
                  <a:pt x="360" y="270"/>
                </a:lnTo>
                <a:lnTo>
                  <a:pt x="360" y="268"/>
                </a:lnTo>
                <a:lnTo>
                  <a:pt x="360" y="268"/>
                </a:lnTo>
                <a:lnTo>
                  <a:pt x="360" y="264"/>
                </a:lnTo>
                <a:lnTo>
                  <a:pt x="360" y="260"/>
                </a:lnTo>
                <a:lnTo>
                  <a:pt x="360" y="260"/>
                </a:lnTo>
                <a:lnTo>
                  <a:pt x="362" y="258"/>
                </a:lnTo>
                <a:lnTo>
                  <a:pt x="362" y="258"/>
                </a:lnTo>
                <a:lnTo>
                  <a:pt x="364" y="256"/>
                </a:lnTo>
                <a:lnTo>
                  <a:pt x="364" y="256"/>
                </a:lnTo>
                <a:lnTo>
                  <a:pt x="357" y="255"/>
                </a:lnTo>
                <a:lnTo>
                  <a:pt x="351" y="253"/>
                </a:lnTo>
                <a:lnTo>
                  <a:pt x="351" y="253"/>
                </a:lnTo>
                <a:lnTo>
                  <a:pt x="351" y="247"/>
                </a:lnTo>
                <a:lnTo>
                  <a:pt x="353" y="233"/>
                </a:lnTo>
                <a:lnTo>
                  <a:pt x="353" y="233"/>
                </a:lnTo>
                <a:lnTo>
                  <a:pt x="355" y="228"/>
                </a:lnTo>
                <a:lnTo>
                  <a:pt x="355" y="228"/>
                </a:lnTo>
                <a:lnTo>
                  <a:pt x="357" y="224"/>
                </a:lnTo>
                <a:lnTo>
                  <a:pt x="357" y="224"/>
                </a:lnTo>
                <a:lnTo>
                  <a:pt x="359" y="218"/>
                </a:lnTo>
                <a:lnTo>
                  <a:pt x="359" y="218"/>
                </a:lnTo>
                <a:lnTo>
                  <a:pt x="355" y="216"/>
                </a:lnTo>
                <a:lnTo>
                  <a:pt x="349" y="210"/>
                </a:lnTo>
                <a:lnTo>
                  <a:pt x="349" y="210"/>
                </a:lnTo>
                <a:lnTo>
                  <a:pt x="345" y="208"/>
                </a:lnTo>
                <a:lnTo>
                  <a:pt x="343" y="203"/>
                </a:lnTo>
                <a:lnTo>
                  <a:pt x="341" y="199"/>
                </a:lnTo>
                <a:lnTo>
                  <a:pt x="341" y="193"/>
                </a:lnTo>
                <a:lnTo>
                  <a:pt x="343" y="183"/>
                </a:lnTo>
                <a:lnTo>
                  <a:pt x="349" y="174"/>
                </a:lnTo>
                <a:lnTo>
                  <a:pt x="382" y="27"/>
                </a:lnTo>
                <a:lnTo>
                  <a:pt x="382" y="27"/>
                </a:lnTo>
                <a:lnTo>
                  <a:pt x="332" y="14"/>
                </a:lnTo>
                <a:lnTo>
                  <a:pt x="332" y="14"/>
                </a:lnTo>
                <a:lnTo>
                  <a:pt x="291" y="0"/>
                </a:lnTo>
                <a:lnTo>
                  <a:pt x="164" y="474"/>
                </a:lnTo>
                <a:lnTo>
                  <a:pt x="164" y="474"/>
                </a:lnTo>
                <a:lnTo>
                  <a:pt x="170" y="478"/>
                </a:lnTo>
                <a:lnTo>
                  <a:pt x="172" y="484"/>
                </a:lnTo>
                <a:lnTo>
                  <a:pt x="170" y="490"/>
                </a:lnTo>
                <a:lnTo>
                  <a:pt x="170" y="492"/>
                </a:lnTo>
                <a:lnTo>
                  <a:pt x="170" y="492"/>
                </a:lnTo>
                <a:close/>
              </a:path>
            </a:pathLst>
          </a:custGeom>
          <a:solidFill>
            <a:srgbClr val="70CACB"/>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84" name="Freeform 129">
            <a:extLst>
              <a:ext uri="{FF2B5EF4-FFF2-40B4-BE49-F238E27FC236}">
                <a16:creationId xmlns:a16="http://schemas.microsoft.com/office/drawing/2014/main" id="{7BED828A-68BB-DD1A-BF34-C26B4E3FC085}"/>
              </a:ext>
            </a:extLst>
          </p:cNvPr>
          <p:cNvSpPr>
            <a:spLocks/>
          </p:cNvSpPr>
          <p:nvPr/>
        </p:nvSpPr>
        <p:spPr bwMode="auto">
          <a:xfrm>
            <a:off x="6742332" y="2252841"/>
            <a:ext cx="810861" cy="727041"/>
          </a:xfrm>
          <a:custGeom>
            <a:avLst/>
            <a:gdLst>
              <a:gd name="T0" fmla="*/ 482 w 1033"/>
              <a:gd name="T1" fmla="*/ 812 h 902"/>
              <a:gd name="T2" fmla="*/ 828 w 1033"/>
              <a:gd name="T3" fmla="*/ 902 h 902"/>
              <a:gd name="T4" fmla="*/ 913 w 1033"/>
              <a:gd name="T5" fmla="*/ 598 h 902"/>
              <a:gd name="T6" fmla="*/ 917 w 1033"/>
              <a:gd name="T7" fmla="*/ 569 h 902"/>
              <a:gd name="T8" fmla="*/ 915 w 1033"/>
              <a:gd name="T9" fmla="*/ 548 h 902"/>
              <a:gd name="T10" fmla="*/ 894 w 1033"/>
              <a:gd name="T11" fmla="*/ 538 h 902"/>
              <a:gd name="T12" fmla="*/ 905 w 1033"/>
              <a:gd name="T13" fmla="*/ 515 h 902"/>
              <a:gd name="T14" fmla="*/ 917 w 1033"/>
              <a:gd name="T15" fmla="*/ 482 h 902"/>
              <a:gd name="T16" fmla="*/ 925 w 1033"/>
              <a:gd name="T17" fmla="*/ 463 h 902"/>
              <a:gd name="T18" fmla="*/ 942 w 1033"/>
              <a:gd name="T19" fmla="*/ 451 h 902"/>
              <a:gd name="T20" fmla="*/ 965 w 1033"/>
              <a:gd name="T21" fmla="*/ 416 h 902"/>
              <a:gd name="T22" fmla="*/ 988 w 1033"/>
              <a:gd name="T23" fmla="*/ 397 h 902"/>
              <a:gd name="T24" fmla="*/ 1025 w 1033"/>
              <a:gd name="T25" fmla="*/ 347 h 902"/>
              <a:gd name="T26" fmla="*/ 1033 w 1033"/>
              <a:gd name="T27" fmla="*/ 326 h 902"/>
              <a:gd name="T28" fmla="*/ 1011 w 1033"/>
              <a:gd name="T29" fmla="*/ 303 h 902"/>
              <a:gd name="T30" fmla="*/ 998 w 1033"/>
              <a:gd name="T31" fmla="*/ 285 h 902"/>
              <a:gd name="T32" fmla="*/ 782 w 1033"/>
              <a:gd name="T33" fmla="*/ 212 h 902"/>
              <a:gd name="T34" fmla="*/ 746 w 1033"/>
              <a:gd name="T35" fmla="*/ 205 h 902"/>
              <a:gd name="T36" fmla="*/ 713 w 1033"/>
              <a:gd name="T37" fmla="*/ 203 h 902"/>
              <a:gd name="T38" fmla="*/ 688 w 1033"/>
              <a:gd name="T39" fmla="*/ 205 h 902"/>
              <a:gd name="T40" fmla="*/ 669 w 1033"/>
              <a:gd name="T41" fmla="*/ 197 h 902"/>
              <a:gd name="T42" fmla="*/ 649 w 1033"/>
              <a:gd name="T43" fmla="*/ 195 h 902"/>
              <a:gd name="T44" fmla="*/ 619 w 1033"/>
              <a:gd name="T45" fmla="*/ 201 h 902"/>
              <a:gd name="T46" fmla="*/ 586 w 1033"/>
              <a:gd name="T47" fmla="*/ 193 h 902"/>
              <a:gd name="T48" fmla="*/ 549 w 1033"/>
              <a:gd name="T49" fmla="*/ 189 h 902"/>
              <a:gd name="T50" fmla="*/ 530 w 1033"/>
              <a:gd name="T51" fmla="*/ 189 h 902"/>
              <a:gd name="T52" fmla="*/ 518 w 1033"/>
              <a:gd name="T53" fmla="*/ 174 h 902"/>
              <a:gd name="T54" fmla="*/ 495 w 1033"/>
              <a:gd name="T55" fmla="*/ 164 h 902"/>
              <a:gd name="T56" fmla="*/ 468 w 1033"/>
              <a:gd name="T57" fmla="*/ 156 h 902"/>
              <a:gd name="T58" fmla="*/ 426 w 1033"/>
              <a:gd name="T59" fmla="*/ 170 h 902"/>
              <a:gd name="T60" fmla="*/ 391 w 1033"/>
              <a:gd name="T61" fmla="*/ 160 h 902"/>
              <a:gd name="T62" fmla="*/ 387 w 1033"/>
              <a:gd name="T63" fmla="*/ 137 h 902"/>
              <a:gd name="T64" fmla="*/ 378 w 1033"/>
              <a:gd name="T65" fmla="*/ 95 h 902"/>
              <a:gd name="T66" fmla="*/ 374 w 1033"/>
              <a:gd name="T67" fmla="*/ 70 h 902"/>
              <a:gd name="T68" fmla="*/ 351 w 1033"/>
              <a:gd name="T69" fmla="*/ 43 h 902"/>
              <a:gd name="T70" fmla="*/ 326 w 1033"/>
              <a:gd name="T71" fmla="*/ 27 h 902"/>
              <a:gd name="T72" fmla="*/ 305 w 1033"/>
              <a:gd name="T73" fmla="*/ 10 h 902"/>
              <a:gd name="T74" fmla="*/ 274 w 1033"/>
              <a:gd name="T75" fmla="*/ 8 h 902"/>
              <a:gd name="T76" fmla="*/ 249 w 1033"/>
              <a:gd name="T77" fmla="*/ 73 h 902"/>
              <a:gd name="T78" fmla="*/ 255 w 1033"/>
              <a:gd name="T79" fmla="*/ 89 h 902"/>
              <a:gd name="T80" fmla="*/ 235 w 1033"/>
              <a:gd name="T81" fmla="*/ 135 h 902"/>
              <a:gd name="T82" fmla="*/ 220 w 1033"/>
              <a:gd name="T83" fmla="*/ 141 h 902"/>
              <a:gd name="T84" fmla="*/ 216 w 1033"/>
              <a:gd name="T85" fmla="*/ 166 h 902"/>
              <a:gd name="T86" fmla="*/ 197 w 1033"/>
              <a:gd name="T87" fmla="*/ 191 h 902"/>
              <a:gd name="T88" fmla="*/ 181 w 1033"/>
              <a:gd name="T89" fmla="*/ 224 h 902"/>
              <a:gd name="T90" fmla="*/ 172 w 1033"/>
              <a:gd name="T91" fmla="*/ 251 h 902"/>
              <a:gd name="T92" fmla="*/ 160 w 1033"/>
              <a:gd name="T93" fmla="*/ 264 h 902"/>
              <a:gd name="T94" fmla="*/ 149 w 1033"/>
              <a:gd name="T95" fmla="*/ 289 h 902"/>
              <a:gd name="T96" fmla="*/ 147 w 1033"/>
              <a:gd name="T97" fmla="*/ 310 h 902"/>
              <a:gd name="T98" fmla="*/ 114 w 1033"/>
              <a:gd name="T99" fmla="*/ 399 h 902"/>
              <a:gd name="T100" fmla="*/ 108 w 1033"/>
              <a:gd name="T101" fmla="*/ 407 h 902"/>
              <a:gd name="T102" fmla="*/ 97 w 1033"/>
              <a:gd name="T103" fmla="*/ 434 h 902"/>
              <a:gd name="T104" fmla="*/ 104 w 1033"/>
              <a:gd name="T105" fmla="*/ 449 h 902"/>
              <a:gd name="T106" fmla="*/ 66 w 1033"/>
              <a:gd name="T107" fmla="*/ 465 h 902"/>
              <a:gd name="T108" fmla="*/ 49 w 1033"/>
              <a:gd name="T109" fmla="*/ 495 h 902"/>
              <a:gd name="T110" fmla="*/ 25 w 1033"/>
              <a:gd name="T111" fmla="*/ 515 h 902"/>
              <a:gd name="T112" fmla="*/ 22 w 1033"/>
              <a:gd name="T113" fmla="*/ 551 h 902"/>
              <a:gd name="T114" fmla="*/ 4 w 1033"/>
              <a:gd name="T115" fmla="*/ 600 h 902"/>
              <a:gd name="T116" fmla="*/ 2 w 1033"/>
              <a:gd name="T117" fmla="*/ 646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3" h="902">
                <a:moveTo>
                  <a:pt x="6" y="661"/>
                </a:moveTo>
                <a:lnTo>
                  <a:pt x="6" y="661"/>
                </a:lnTo>
                <a:lnTo>
                  <a:pt x="39" y="675"/>
                </a:lnTo>
                <a:lnTo>
                  <a:pt x="129" y="706"/>
                </a:lnTo>
                <a:lnTo>
                  <a:pt x="278" y="752"/>
                </a:lnTo>
                <a:lnTo>
                  <a:pt x="374" y="781"/>
                </a:lnTo>
                <a:lnTo>
                  <a:pt x="482" y="812"/>
                </a:lnTo>
                <a:lnTo>
                  <a:pt x="482" y="812"/>
                </a:lnTo>
                <a:lnTo>
                  <a:pt x="484" y="812"/>
                </a:lnTo>
                <a:lnTo>
                  <a:pt x="484" y="812"/>
                </a:lnTo>
                <a:lnTo>
                  <a:pt x="484" y="813"/>
                </a:lnTo>
                <a:lnTo>
                  <a:pt x="484" y="813"/>
                </a:lnTo>
                <a:lnTo>
                  <a:pt x="605" y="846"/>
                </a:lnTo>
                <a:lnTo>
                  <a:pt x="740" y="879"/>
                </a:lnTo>
                <a:lnTo>
                  <a:pt x="740" y="879"/>
                </a:lnTo>
                <a:lnTo>
                  <a:pt x="828" y="902"/>
                </a:lnTo>
                <a:lnTo>
                  <a:pt x="896" y="642"/>
                </a:lnTo>
                <a:lnTo>
                  <a:pt x="896" y="642"/>
                </a:lnTo>
                <a:lnTo>
                  <a:pt x="896" y="636"/>
                </a:lnTo>
                <a:lnTo>
                  <a:pt x="896" y="625"/>
                </a:lnTo>
                <a:lnTo>
                  <a:pt x="898" y="619"/>
                </a:lnTo>
                <a:lnTo>
                  <a:pt x="902" y="611"/>
                </a:lnTo>
                <a:lnTo>
                  <a:pt x="905" y="603"/>
                </a:lnTo>
                <a:lnTo>
                  <a:pt x="913" y="598"/>
                </a:lnTo>
                <a:lnTo>
                  <a:pt x="913" y="598"/>
                </a:lnTo>
                <a:lnTo>
                  <a:pt x="913" y="590"/>
                </a:lnTo>
                <a:lnTo>
                  <a:pt x="915" y="584"/>
                </a:lnTo>
                <a:lnTo>
                  <a:pt x="917" y="576"/>
                </a:lnTo>
                <a:lnTo>
                  <a:pt x="917" y="576"/>
                </a:lnTo>
                <a:lnTo>
                  <a:pt x="919" y="573"/>
                </a:lnTo>
                <a:lnTo>
                  <a:pt x="917" y="569"/>
                </a:lnTo>
                <a:lnTo>
                  <a:pt x="917" y="569"/>
                </a:lnTo>
                <a:lnTo>
                  <a:pt x="915" y="565"/>
                </a:lnTo>
                <a:lnTo>
                  <a:pt x="915" y="561"/>
                </a:lnTo>
                <a:lnTo>
                  <a:pt x="917" y="557"/>
                </a:lnTo>
                <a:lnTo>
                  <a:pt x="917" y="557"/>
                </a:lnTo>
                <a:lnTo>
                  <a:pt x="919" y="553"/>
                </a:lnTo>
                <a:lnTo>
                  <a:pt x="919" y="551"/>
                </a:lnTo>
                <a:lnTo>
                  <a:pt x="915" y="548"/>
                </a:lnTo>
                <a:lnTo>
                  <a:pt x="915" y="548"/>
                </a:lnTo>
                <a:lnTo>
                  <a:pt x="911" y="546"/>
                </a:lnTo>
                <a:lnTo>
                  <a:pt x="911" y="546"/>
                </a:lnTo>
                <a:lnTo>
                  <a:pt x="904" y="542"/>
                </a:lnTo>
                <a:lnTo>
                  <a:pt x="898" y="542"/>
                </a:lnTo>
                <a:lnTo>
                  <a:pt x="898" y="542"/>
                </a:lnTo>
                <a:lnTo>
                  <a:pt x="896" y="540"/>
                </a:lnTo>
                <a:lnTo>
                  <a:pt x="894" y="538"/>
                </a:lnTo>
                <a:lnTo>
                  <a:pt x="894" y="538"/>
                </a:lnTo>
                <a:lnTo>
                  <a:pt x="894" y="534"/>
                </a:lnTo>
                <a:lnTo>
                  <a:pt x="896" y="528"/>
                </a:lnTo>
                <a:lnTo>
                  <a:pt x="898" y="524"/>
                </a:lnTo>
                <a:lnTo>
                  <a:pt x="904" y="521"/>
                </a:lnTo>
                <a:lnTo>
                  <a:pt x="904" y="521"/>
                </a:lnTo>
                <a:lnTo>
                  <a:pt x="905" y="517"/>
                </a:lnTo>
                <a:lnTo>
                  <a:pt x="905" y="515"/>
                </a:lnTo>
                <a:lnTo>
                  <a:pt x="905" y="515"/>
                </a:lnTo>
                <a:lnTo>
                  <a:pt x="904" y="509"/>
                </a:lnTo>
                <a:lnTo>
                  <a:pt x="905" y="505"/>
                </a:lnTo>
                <a:lnTo>
                  <a:pt x="907" y="499"/>
                </a:lnTo>
                <a:lnTo>
                  <a:pt x="907" y="499"/>
                </a:lnTo>
                <a:lnTo>
                  <a:pt x="913" y="492"/>
                </a:lnTo>
                <a:lnTo>
                  <a:pt x="915" y="488"/>
                </a:lnTo>
                <a:lnTo>
                  <a:pt x="915" y="488"/>
                </a:lnTo>
                <a:lnTo>
                  <a:pt x="917" y="482"/>
                </a:lnTo>
                <a:lnTo>
                  <a:pt x="921" y="478"/>
                </a:lnTo>
                <a:lnTo>
                  <a:pt x="921" y="478"/>
                </a:lnTo>
                <a:lnTo>
                  <a:pt x="925" y="476"/>
                </a:lnTo>
                <a:lnTo>
                  <a:pt x="927" y="472"/>
                </a:lnTo>
                <a:lnTo>
                  <a:pt x="927" y="472"/>
                </a:lnTo>
                <a:lnTo>
                  <a:pt x="927" y="467"/>
                </a:lnTo>
                <a:lnTo>
                  <a:pt x="925" y="463"/>
                </a:lnTo>
                <a:lnTo>
                  <a:pt x="925" y="463"/>
                </a:lnTo>
                <a:lnTo>
                  <a:pt x="923" y="461"/>
                </a:lnTo>
                <a:lnTo>
                  <a:pt x="925" y="457"/>
                </a:lnTo>
                <a:lnTo>
                  <a:pt x="925" y="457"/>
                </a:lnTo>
                <a:lnTo>
                  <a:pt x="927" y="455"/>
                </a:lnTo>
                <a:lnTo>
                  <a:pt x="932" y="453"/>
                </a:lnTo>
                <a:lnTo>
                  <a:pt x="938" y="451"/>
                </a:lnTo>
                <a:lnTo>
                  <a:pt x="938" y="451"/>
                </a:lnTo>
                <a:lnTo>
                  <a:pt x="942" y="451"/>
                </a:lnTo>
                <a:lnTo>
                  <a:pt x="950" y="447"/>
                </a:lnTo>
                <a:lnTo>
                  <a:pt x="954" y="445"/>
                </a:lnTo>
                <a:lnTo>
                  <a:pt x="957" y="442"/>
                </a:lnTo>
                <a:lnTo>
                  <a:pt x="959" y="436"/>
                </a:lnTo>
                <a:lnTo>
                  <a:pt x="961" y="430"/>
                </a:lnTo>
                <a:lnTo>
                  <a:pt x="961" y="430"/>
                </a:lnTo>
                <a:lnTo>
                  <a:pt x="963" y="422"/>
                </a:lnTo>
                <a:lnTo>
                  <a:pt x="965" y="416"/>
                </a:lnTo>
                <a:lnTo>
                  <a:pt x="969" y="413"/>
                </a:lnTo>
                <a:lnTo>
                  <a:pt x="975" y="411"/>
                </a:lnTo>
                <a:lnTo>
                  <a:pt x="975" y="411"/>
                </a:lnTo>
                <a:lnTo>
                  <a:pt x="979" y="407"/>
                </a:lnTo>
                <a:lnTo>
                  <a:pt x="981" y="405"/>
                </a:lnTo>
                <a:lnTo>
                  <a:pt x="981" y="405"/>
                </a:lnTo>
                <a:lnTo>
                  <a:pt x="988" y="397"/>
                </a:lnTo>
                <a:lnTo>
                  <a:pt x="988" y="397"/>
                </a:lnTo>
                <a:lnTo>
                  <a:pt x="1000" y="384"/>
                </a:lnTo>
                <a:lnTo>
                  <a:pt x="1006" y="374"/>
                </a:lnTo>
                <a:lnTo>
                  <a:pt x="1009" y="364"/>
                </a:lnTo>
                <a:lnTo>
                  <a:pt x="1009" y="364"/>
                </a:lnTo>
                <a:lnTo>
                  <a:pt x="1013" y="355"/>
                </a:lnTo>
                <a:lnTo>
                  <a:pt x="1017" y="351"/>
                </a:lnTo>
                <a:lnTo>
                  <a:pt x="1021" y="347"/>
                </a:lnTo>
                <a:lnTo>
                  <a:pt x="1025" y="347"/>
                </a:lnTo>
                <a:lnTo>
                  <a:pt x="1025" y="347"/>
                </a:lnTo>
                <a:lnTo>
                  <a:pt x="1027" y="345"/>
                </a:lnTo>
                <a:lnTo>
                  <a:pt x="1029" y="343"/>
                </a:lnTo>
                <a:lnTo>
                  <a:pt x="1029" y="343"/>
                </a:lnTo>
                <a:lnTo>
                  <a:pt x="1031" y="336"/>
                </a:lnTo>
                <a:lnTo>
                  <a:pt x="1031" y="336"/>
                </a:lnTo>
                <a:lnTo>
                  <a:pt x="1033" y="330"/>
                </a:lnTo>
                <a:lnTo>
                  <a:pt x="1033" y="326"/>
                </a:lnTo>
                <a:lnTo>
                  <a:pt x="1031" y="322"/>
                </a:lnTo>
                <a:lnTo>
                  <a:pt x="1031" y="322"/>
                </a:lnTo>
                <a:lnTo>
                  <a:pt x="1027" y="314"/>
                </a:lnTo>
                <a:lnTo>
                  <a:pt x="1027" y="314"/>
                </a:lnTo>
                <a:lnTo>
                  <a:pt x="1023" y="309"/>
                </a:lnTo>
                <a:lnTo>
                  <a:pt x="1017" y="305"/>
                </a:lnTo>
                <a:lnTo>
                  <a:pt x="1017" y="305"/>
                </a:lnTo>
                <a:lnTo>
                  <a:pt x="1011" y="303"/>
                </a:lnTo>
                <a:lnTo>
                  <a:pt x="1009" y="299"/>
                </a:lnTo>
                <a:lnTo>
                  <a:pt x="1009" y="299"/>
                </a:lnTo>
                <a:lnTo>
                  <a:pt x="1009" y="295"/>
                </a:lnTo>
                <a:lnTo>
                  <a:pt x="1011" y="291"/>
                </a:lnTo>
                <a:lnTo>
                  <a:pt x="1011" y="291"/>
                </a:lnTo>
                <a:lnTo>
                  <a:pt x="1000" y="287"/>
                </a:lnTo>
                <a:lnTo>
                  <a:pt x="1000" y="287"/>
                </a:lnTo>
                <a:lnTo>
                  <a:pt x="998" y="285"/>
                </a:lnTo>
                <a:lnTo>
                  <a:pt x="998" y="285"/>
                </a:lnTo>
                <a:lnTo>
                  <a:pt x="998" y="284"/>
                </a:lnTo>
                <a:lnTo>
                  <a:pt x="998" y="282"/>
                </a:lnTo>
                <a:lnTo>
                  <a:pt x="998" y="282"/>
                </a:lnTo>
                <a:lnTo>
                  <a:pt x="1000" y="274"/>
                </a:lnTo>
                <a:lnTo>
                  <a:pt x="998" y="270"/>
                </a:lnTo>
                <a:lnTo>
                  <a:pt x="994" y="266"/>
                </a:lnTo>
                <a:lnTo>
                  <a:pt x="782" y="212"/>
                </a:lnTo>
                <a:lnTo>
                  <a:pt x="782" y="212"/>
                </a:lnTo>
                <a:lnTo>
                  <a:pt x="776" y="216"/>
                </a:lnTo>
                <a:lnTo>
                  <a:pt x="771" y="218"/>
                </a:lnTo>
                <a:lnTo>
                  <a:pt x="763" y="218"/>
                </a:lnTo>
                <a:lnTo>
                  <a:pt x="763" y="218"/>
                </a:lnTo>
                <a:lnTo>
                  <a:pt x="759" y="216"/>
                </a:lnTo>
                <a:lnTo>
                  <a:pt x="753" y="214"/>
                </a:lnTo>
                <a:lnTo>
                  <a:pt x="746" y="205"/>
                </a:lnTo>
                <a:lnTo>
                  <a:pt x="746" y="205"/>
                </a:lnTo>
                <a:lnTo>
                  <a:pt x="742" y="205"/>
                </a:lnTo>
                <a:lnTo>
                  <a:pt x="738" y="206"/>
                </a:lnTo>
                <a:lnTo>
                  <a:pt x="734" y="210"/>
                </a:lnTo>
                <a:lnTo>
                  <a:pt x="734" y="210"/>
                </a:lnTo>
                <a:lnTo>
                  <a:pt x="728" y="212"/>
                </a:lnTo>
                <a:lnTo>
                  <a:pt x="723" y="210"/>
                </a:lnTo>
                <a:lnTo>
                  <a:pt x="713" y="203"/>
                </a:lnTo>
                <a:lnTo>
                  <a:pt x="713" y="203"/>
                </a:lnTo>
                <a:lnTo>
                  <a:pt x="709" y="199"/>
                </a:lnTo>
                <a:lnTo>
                  <a:pt x="705" y="199"/>
                </a:lnTo>
                <a:lnTo>
                  <a:pt x="705" y="199"/>
                </a:lnTo>
                <a:lnTo>
                  <a:pt x="699" y="201"/>
                </a:lnTo>
                <a:lnTo>
                  <a:pt x="699" y="201"/>
                </a:lnTo>
                <a:lnTo>
                  <a:pt x="692" y="205"/>
                </a:lnTo>
                <a:lnTo>
                  <a:pt x="688" y="205"/>
                </a:lnTo>
                <a:lnTo>
                  <a:pt x="684" y="203"/>
                </a:lnTo>
                <a:lnTo>
                  <a:pt x="684" y="203"/>
                </a:lnTo>
                <a:lnTo>
                  <a:pt x="682" y="201"/>
                </a:lnTo>
                <a:lnTo>
                  <a:pt x="682" y="201"/>
                </a:lnTo>
                <a:lnTo>
                  <a:pt x="680" y="199"/>
                </a:lnTo>
                <a:lnTo>
                  <a:pt x="678" y="197"/>
                </a:lnTo>
                <a:lnTo>
                  <a:pt x="674" y="197"/>
                </a:lnTo>
                <a:lnTo>
                  <a:pt x="669" y="197"/>
                </a:lnTo>
                <a:lnTo>
                  <a:pt x="669" y="197"/>
                </a:lnTo>
                <a:lnTo>
                  <a:pt x="663" y="199"/>
                </a:lnTo>
                <a:lnTo>
                  <a:pt x="659" y="199"/>
                </a:lnTo>
                <a:lnTo>
                  <a:pt x="653" y="195"/>
                </a:lnTo>
                <a:lnTo>
                  <a:pt x="653" y="195"/>
                </a:lnTo>
                <a:lnTo>
                  <a:pt x="651" y="195"/>
                </a:lnTo>
                <a:lnTo>
                  <a:pt x="649" y="195"/>
                </a:lnTo>
                <a:lnTo>
                  <a:pt x="649" y="195"/>
                </a:lnTo>
                <a:lnTo>
                  <a:pt x="646" y="197"/>
                </a:lnTo>
                <a:lnTo>
                  <a:pt x="646" y="197"/>
                </a:lnTo>
                <a:lnTo>
                  <a:pt x="642" y="199"/>
                </a:lnTo>
                <a:lnTo>
                  <a:pt x="634" y="201"/>
                </a:lnTo>
                <a:lnTo>
                  <a:pt x="634" y="201"/>
                </a:lnTo>
                <a:lnTo>
                  <a:pt x="630" y="201"/>
                </a:lnTo>
                <a:lnTo>
                  <a:pt x="630" y="201"/>
                </a:lnTo>
                <a:lnTo>
                  <a:pt x="619" y="201"/>
                </a:lnTo>
                <a:lnTo>
                  <a:pt x="613" y="199"/>
                </a:lnTo>
                <a:lnTo>
                  <a:pt x="605" y="195"/>
                </a:lnTo>
                <a:lnTo>
                  <a:pt x="605" y="195"/>
                </a:lnTo>
                <a:lnTo>
                  <a:pt x="601" y="191"/>
                </a:lnTo>
                <a:lnTo>
                  <a:pt x="597" y="189"/>
                </a:lnTo>
                <a:lnTo>
                  <a:pt x="592" y="191"/>
                </a:lnTo>
                <a:lnTo>
                  <a:pt x="592" y="191"/>
                </a:lnTo>
                <a:lnTo>
                  <a:pt x="586" y="193"/>
                </a:lnTo>
                <a:lnTo>
                  <a:pt x="586" y="193"/>
                </a:lnTo>
                <a:lnTo>
                  <a:pt x="572" y="195"/>
                </a:lnTo>
                <a:lnTo>
                  <a:pt x="565" y="195"/>
                </a:lnTo>
                <a:lnTo>
                  <a:pt x="559" y="193"/>
                </a:lnTo>
                <a:lnTo>
                  <a:pt x="559" y="193"/>
                </a:lnTo>
                <a:lnTo>
                  <a:pt x="557" y="191"/>
                </a:lnTo>
                <a:lnTo>
                  <a:pt x="557" y="191"/>
                </a:lnTo>
                <a:lnTo>
                  <a:pt x="549" y="189"/>
                </a:lnTo>
                <a:lnTo>
                  <a:pt x="545" y="189"/>
                </a:lnTo>
                <a:lnTo>
                  <a:pt x="542" y="193"/>
                </a:lnTo>
                <a:lnTo>
                  <a:pt x="542" y="193"/>
                </a:lnTo>
                <a:lnTo>
                  <a:pt x="540" y="195"/>
                </a:lnTo>
                <a:lnTo>
                  <a:pt x="536" y="195"/>
                </a:lnTo>
                <a:lnTo>
                  <a:pt x="536" y="195"/>
                </a:lnTo>
                <a:lnTo>
                  <a:pt x="532" y="193"/>
                </a:lnTo>
                <a:lnTo>
                  <a:pt x="530" y="189"/>
                </a:lnTo>
                <a:lnTo>
                  <a:pt x="522" y="179"/>
                </a:lnTo>
                <a:lnTo>
                  <a:pt x="522" y="179"/>
                </a:lnTo>
                <a:lnTo>
                  <a:pt x="522" y="179"/>
                </a:lnTo>
                <a:lnTo>
                  <a:pt x="522" y="179"/>
                </a:lnTo>
                <a:lnTo>
                  <a:pt x="522" y="178"/>
                </a:lnTo>
                <a:lnTo>
                  <a:pt x="522" y="178"/>
                </a:lnTo>
                <a:lnTo>
                  <a:pt x="520" y="176"/>
                </a:lnTo>
                <a:lnTo>
                  <a:pt x="518" y="174"/>
                </a:lnTo>
                <a:lnTo>
                  <a:pt x="515" y="172"/>
                </a:lnTo>
                <a:lnTo>
                  <a:pt x="507" y="172"/>
                </a:lnTo>
                <a:lnTo>
                  <a:pt x="507" y="172"/>
                </a:lnTo>
                <a:lnTo>
                  <a:pt x="503" y="172"/>
                </a:lnTo>
                <a:lnTo>
                  <a:pt x="499" y="172"/>
                </a:lnTo>
                <a:lnTo>
                  <a:pt x="497" y="166"/>
                </a:lnTo>
                <a:lnTo>
                  <a:pt x="497" y="166"/>
                </a:lnTo>
                <a:lnTo>
                  <a:pt x="495" y="164"/>
                </a:lnTo>
                <a:lnTo>
                  <a:pt x="488" y="162"/>
                </a:lnTo>
                <a:lnTo>
                  <a:pt x="488" y="162"/>
                </a:lnTo>
                <a:lnTo>
                  <a:pt x="474" y="162"/>
                </a:lnTo>
                <a:lnTo>
                  <a:pt x="472" y="160"/>
                </a:lnTo>
                <a:lnTo>
                  <a:pt x="470" y="158"/>
                </a:lnTo>
                <a:lnTo>
                  <a:pt x="470" y="158"/>
                </a:lnTo>
                <a:lnTo>
                  <a:pt x="468" y="156"/>
                </a:lnTo>
                <a:lnTo>
                  <a:pt x="468" y="156"/>
                </a:lnTo>
                <a:lnTo>
                  <a:pt x="464" y="156"/>
                </a:lnTo>
                <a:lnTo>
                  <a:pt x="459" y="160"/>
                </a:lnTo>
                <a:lnTo>
                  <a:pt x="459" y="160"/>
                </a:lnTo>
                <a:lnTo>
                  <a:pt x="451" y="164"/>
                </a:lnTo>
                <a:lnTo>
                  <a:pt x="443" y="168"/>
                </a:lnTo>
                <a:lnTo>
                  <a:pt x="434" y="170"/>
                </a:lnTo>
                <a:lnTo>
                  <a:pt x="426" y="170"/>
                </a:lnTo>
                <a:lnTo>
                  <a:pt x="426" y="170"/>
                </a:lnTo>
                <a:lnTo>
                  <a:pt x="414" y="166"/>
                </a:lnTo>
                <a:lnTo>
                  <a:pt x="414" y="166"/>
                </a:lnTo>
                <a:lnTo>
                  <a:pt x="414" y="166"/>
                </a:lnTo>
                <a:lnTo>
                  <a:pt x="414" y="166"/>
                </a:lnTo>
                <a:lnTo>
                  <a:pt x="412" y="168"/>
                </a:lnTo>
                <a:lnTo>
                  <a:pt x="412" y="168"/>
                </a:lnTo>
                <a:lnTo>
                  <a:pt x="399" y="164"/>
                </a:lnTo>
                <a:lnTo>
                  <a:pt x="391" y="160"/>
                </a:lnTo>
                <a:lnTo>
                  <a:pt x="387" y="156"/>
                </a:lnTo>
                <a:lnTo>
                  <a:pt x="387" y="156"/>
                </a:lnTo>
                <a:lnTo>
                  <a:pt x="387" y="149"/>
                </a:lnTo>
                <a:lnTo>
                  <a:pt x="391" y="141"/>
                </a:lnTo>
                <a:lnTo>
                  <a:pt x="391" y="141"/>
                </a:lnTo>
                <a:lnTo>
                  <a:pt x="391" y="139"/>
                </a:lnTo>
                <a:lnTo>
                  <a:pt x="391" y="139"/>
                </a:lnTo>
                <a:lnTo>
                  <a:pt x="387" y="137"/>
                </a:lnTo>
                <a:lnTo>
                  <a:pt x="387" y="137"/>
                </a:lnTo>
                <a:lnTo>
                  <a:pt x="384" y="133"/>
                </a:lnTo>
                <a:lnTo>
                  <a:pt x="380" y="129"/>
                </a:lnTo>
                <a:lnTo>
                  <a:pt x="380" y="129"/>
                </a:lnTo>
                <a:lnTo>
                  <a:pt x="376" y="114"/>
                </a:lnTo>
                <a:lnTo>
                  <a:pt x="376" y="104"/>
                </a:lnTo>
                <a:lnTo>
                  <a:pt x="378" y="95"/>
                </a:lnTo>
                <a:lnTo>
                  <a:pt x="378" y="95"/>
                </a:lnTo>
                <a:lnTo>
                  <a:pt x="380" y="89"/>
                </a:lnTo>
                <a:lnTo>
                  <a:pt x="380" y="89"/>
                </a:lnTo>
                <a:lnTo>
                  <a:pt x="382" y="83"/>
                </a:lnTo>
                <a:lnTo>
                  <a:pt x="380" y="83"/>
                </a:lnTo>
                <a:lnTo>
                  <a:pt x="380" y="83"/>
                </a:lnTo>
                <a:lnTo>
                  <a:pt x="376" y="77"/>
                </a:lnTo>
                <a:lnTo>
                  <a:pt x="374" y="73"/>
                </a:lnTo>
                <a:lnTo>
                  <a:pt x="374" y="70"/>
                </a:lnTo>
                <a:lnTo>
                  <a:pt x="374" y="70"/>
                </a:lnTo>
                <a:lnTo>
                  <a:pt x="374" y="66"/>
                </a:lnTo>
                <a:lnTo>
                  <a:pt x="370" y="58"/>
                </a:lnTo>
                <a:lnTo>
                  <a:pt x="364" y="52"/>
                </a:lnTo>
                <a:lnTo>
                  <a:pt x="359" y="46"/>
                </a:lnTo>
                <a:lnTo>
                  <a:pt x="359" y="46"/>
                </a:lnTo>
                <a:lnTo>
                  <a:pt x="351" y="43"/>
                </a:lnTo>
                <a:lnTo>
                  <a:pt x="351" y="43"/>
                </a:lnTo>
                <a:lnTo>
                  <a:pt x="345" y="39"/>
                </a:lnTo>
                <a:lnTo>
                  <a:pt x="339" y="37"/>
                </a:lnTo>
                <a:lnTo>
                  <a:pt x="339" y="37"/>
                </a:lnTo>
                <a:lnTo>
                  <a:pt x="334" y="35"/>
                </a:lnTo>
                <a:lnTo>
                  <a:pt x="330" y="33"/>
                </a:lnTo>
                <a:lnTo>
                  <a:pt x="326" y="27"/>
                </a:lnTo>
                <a:lnTo>
                  <a:pt x="326" y="27"/>
                </a:lnTo>
                <a:lnTo>
                  <a:pt x="326" y="27"/>
                </a:lnTo>
                <a:lnTo>
                  <a:pt x="324" y="23"/>
                </a:lnTo>
                <a:lnTo>
                  <a:pt x="324" y="23"/>
                </a:lnTo>
                <a:lnTo>
                  <a:pt x="324" y="20"/>
                </a:lnTo>
                <a:lnTo>
                  <a:pt x="322" y="16"/>
                </a:lnTo>
                <a:lnTo>
                  <a:pt x="318" y="14"/>
                </a:lnTo>
                <a:lnTo>
                  <a:pt x="310" y="10"/>
                </a:lnTo>
                <a:lnTo>
                  <a:pt x="310" y="10"/>
                </a:lnTo>
                <a:lnTo>
                  <a:pt x="305" y="10"/>
                </a:lnTo>
                <a:lnTo>
                  <a:pt x="301" y="8"/>
                </a:lnTo>
                <a:lnTo>
                  <a:pt x="297" y="2"/>
                </a:lnTo>
                <a:lnTo>
                  <a:pt x="297" y="2"/>
                </a:lnTo>
                <a:lnTo>
                  <a:pt x="297" y="0"/>
                </a:lnTo>
                <a:lnTo>
                  <a:pt x="295" y="0"/>
                </a:lnTo>
                <a:lnTo>
                  <a:pt x="287" y="4"/>
                </a:lnTo>
                <a:lnTo>
                  <a:pt x="287" y="4"/>
                </a:lnTo>
                <a:lnTo>
                  <a:pt x="274" y="8"/>
                </a:lnTo>
                <a:lnTo>
                  <a:pt x="268" y="31"/>
                </a:lnTo>
                <a:lnTo>
                  <a:pt x="268" y="31"/>
                </a:lnTo>
                <a:lnTo>
                  <a:pt x="264" y="46"/>
                </a:lnTo>
                <a:lnTo>
                  <a:pt x="260" y="58"/>
                </a:lnTo>
                <a:lnTo>
                  <a:pt x="258" y="64"/>
                </a:lnTo>
                <a:lnTo>
                  <a:pt x="255" y="68"/>
                </a:lnTo>
                <a:lnTo>
                  <a:pt x="255" y="68"/>
                </a:lnTo>
                <a:lnTo>
                  <a:pt x="249" y="73"/>
                </a:lnTo>
                <a:lnTo>
                  <a:pt x="247" y="77"/>
                </a:lnTo>
                <a:lnTo>
                  <a:pt x="247" y="77"/>
                </a:lnTo>
                <a:lnTo>
                  <a:pt x="251" y="81"/>
                </a:lnTo>
                <a:lnTo>
                  <a:pt x="255" y="83"/>
                </a:lnTo>
                <a:lnTo>
                  <a:pt x="255" y="83"/>
                </a:lnTo>
                <a:lnTo>
                  <a:pt x="255" y="87"/>
                </a:lnTo>
                <a:lnTo>
                  <a:pt x="255" y="89"/>
                </a:lnTo>
                <a:lnTo>
                  <a:pt x="255" y="89"/>
                </a:lnTo>
                <a:lnTo>
                  <a:pt x="253" y="89"/>
                </a:lnTo>
                <a:lnTo>
                  <a:pt x="253" y="89"/>
                </a:lnTo>
                <a:lnTo>
                  <a:pt x="249" y="95"/>
                </a:lnTo>
                <a:lnTo>
                  <a:pt x="245" y="102"/>
                </a:lnTo>
                <a:lnTo>
                  <a:pt x="241" y="120"/>
                </a:lnTo>
                <a:lnTo>
                  <a:pt x="241" y="120"/>
                </a:lnTo>
                <a:lnTo>
                  <a:pt x="237" y="131"/>
                </a:lnTo>
                <a:lnTo>
                  <a:pt x="235" y="135"/>
                </a:lnTo>
                <a:lnTo>
                  <a:pt x="235" y="135"/>
                </a:lnTo>
                <a:lnTo>
                  <a:pt x="231" y="135"/>
                </a:lnTo>
                <a:lnTo>
                  <a:pt x="231" y="135"/>
                </a:lnTo>
                <a:lnTo>
                  <a:pt x="230" y="135"/>
                </a:lnTo>
                <a:lnTo>
                  <a:pt x="226" y="139"/>
                </a:lnTo>
                <a:lnTo>
                  <a:pt x="226" y="139"/>
                </a:lnTo>
                <a:lnTo>
                  <a:pt x="220" y="141"/>
                </a:lnTo>
                <a:lnTo>
                  <a:pt x="220" y="141"/>
                </a:lnTo>
                <a:lnTo>
                  <a:pt x="218" y="143"/>
                </a:lnTo>
                <a:lnTo>
                  <a:pt x="216" y="145"/>
                </a:lnTo>
                <a:lnTo>
                  <a:pt x="216" y="145"/>
                </a:lnTo>
                <a:lnTo>
                  <a:pt x="214" y="151"/>
                </a:lnTo>
                <a:lnTo>
                  <a:pt x="216" y="154"/>
                </a:lnTo>
                <a:lnTo>
                  <a:pt x="216" y="154"/>
                </a:lnTo>
                <a:lnTo>
                  <a:pt x="218" y="162"/>
                </a:lnTo>
                <a:lnTo>
                  <a:pt x="216" y="166"/>
                </a:lnTo>
                <a:lnTo>
                  <a:pt x="214" y="168"/>
                </a:lnTo>
                <a:lnTo>
                  <a:pt x="212" y="170"/>
                </a:lnTo>
                <a:lnTo>
                  <a:pt x="212" y="170"/>
                </a:lnTo>
                <a:lnTo>
                  <a:pt x="210" y="172"/>
                </a:lnTo>
                <a:lnTo>
                  <a:pt x="210" y="172"/>
                </a:lnTo>
                <a:lnTo>
                  <a:pt x="203" y="179"/>
                </a:lnTo>
                <a:lnTo>
                  <a:pt x="197" y="191"/>
                </a:lnTo>
                <a:lnTo>
                  <a:pt x="197" y="191"/>
                </a:lnTo>
                <a:lnTo>
                  <a:pt x="197" y="193"/>
                </a:lnTo>
                <a:lnTo>
                  <a:pt x="197" y="193"/>
                </a:lnTo>
                <a:lnTo>
                  <a:pt x="187" y="203"/>
                </a:lnTo>
                <a:lnTo>
                  <a:pt x="181" y="208"/>
                </a:lnTo>
                <a:lnTo>
                  <a:pt x="179" y="214"/>
                </a:lnTo>
                <a:lnTo>
                  <a:pt x="181" y="218"/>
                </a:lnTo>
                <a:lnTo>
                  <a:pt x="181" y="218"/>
                </a:lnTo>
                <a:lnTo>
                  <a:pt x="181" y="224"/>
                </a:lnTo>
                <a:lnTo>
                  <a:pt x="179" y="226"/>
                </a:lnTo>
                <a:lnTo>
                  <a:pt x="178" y="230"/>
                </a:lnTo>
                <a:lnTo>
                  <a:pt x="178" y="230"/>
                </a:lnTo>
                <a:lnTo>
                  <a:pt x="172" y="235"/>
                </a:lnTo>
                <a:lnTo>
                  <a:pt x="172" y="239"/>
                </a:lnTo>
                <a:lnTo>
                  <a:pt x="172" y="249"/>
                </a:lnTo>
                <a:lnTo>
                  <a:pt x="172" y="249"/>
                </a:lnTo>
                <a:lnTo>
                  <a:pt x="172" y="251"/>
                </a:lnTo>
                <a:lnTo>
                  <a:pt x="172" y="251"/>
                </a:lnTo>
                <a:lnTo>
                  <a:pt x="170" y="253"/>
                </a:lnTo>
                <a:lnTo>
                  <a:pt x="170" y="253"/>
                </a:lnTo>
                <a:lnTo>
                  <a:pt x="164" y="255"/>
                </a:lnTo>
                <a:lnTo>
                  <a:pt x="162" y="257"/>
                </a:lnTo>
                <a:lnTo>
                  <a:pt x="160" y="260"/>
                </a:lnTo>
                <a:lnTo>
                  <a:pt x="160" y="260"/>
                </a:lnTo>
                <a:lnTo>
                  <a:pt x="160" y="264"/>
                </a:lnTo>
                <a:lnTo>
                  <a:pt x="160" y="264"/>
                </a:lnTo>
                <a:lnTo>
                  <a:pt x="162" y="272"/>
                </a:lnTo>
                <a:lnTo>
                  <a:pt x="162" y="278"/>
                </a:lnTo>
                <a:lnTo>
                  <a:pt x="162" y="278"/>
                </a:lnTo>
                <a:lnTo>
                  <a:pt x="160" y="284"/>
                </a:lnTo>
                <a:lnTo>
                  <a:pt x="154" y="287"/>
                </a:lnTo>
                <a:lnTo>
                  <a:pt x="154" y="287"/>
                </a:lnTo>
                <a:lnTo>
                  <a:pt x="149" y="289"/>
                </a:lnTo>
                <a:lnTo>
                  <a:pt x="149" y="289"/>
                </a:lnTo>
                <a:lnTo>
                  <a:pt x="145" y="289"/>
                </a:lnTo>
                <a:lnTo>
                  <a:pt x="145" y="289"/>
                </a:lnTo>
                <a:lnTo>
                  <a:pt x="147" y="293"/>
                </a:lnTo>
                <a:lnTo>
                  <a:pt x="147" y="293"/>
                </a:lnTo>
                <a:lnTo>
                  <a:pt x="149" y="301"/>
                </a:lnTo>
                <a:lnTo>
                  <a:pt x="149" y="307"/>
                </a:lnTo>
                <a:lnTo>
                  <a:pt x="147" y="310"/>
                </a:lnTo>
                <a:lnTo>
                  <a:pt x="147" y="310"/>
                </a:lnTo>
                <a:lnTo>
                  <a:pt x="129" y="343"/>
                </a:lnTo>
                <a:lnTo>
                  <a:pt x="108" y="386"/>
                </a:lnTo>
                <a:lnTo>
                  <a:pt x="108" y="386"/>
                </a:lnTo>
                <a:lnTo>
                  <a:pt x="108" y="390"/>
                </a:lnTo>
                <a:lnTo>
                  <a:pt x="108" y="393"/>
                </a:lnTo>
                <a:lnTo>
                  <a:pt x="114" y="399"/>
                </a:lnTo>
                <a:lnTo>
                  <a:pt x="114" y="399"/>
                </a:lnTo>
                <a:lnTo>
                  <a:pt x="116" y="403"/>
                </a:lnTo>
                <a:lnTo>
                  <a:pt x="118" y="405"/>
                </a:lnTo>
                <a:lnTo>
                  <a:pt x="118" y="405"/>
                </a:lnTo>
                <a:lnTo>
                  <a:pt x="114" y="407"/>
                </a:lnTo>
                <a:lnTo>
                  <a:pt x="108" y="407"/>
                </a:lnTo>
                <a:lnTo>
                  <a:pt x="108" y="407"/>
                </a:lnTo>
                <a:lnTo>
                  <a:pt x="108" y="407"/>
                </a:lnTo>
                <a:lnTo>
                  <a:pt x="108" y="407"/>
                </a:lnTo>
                <a:lnTo>
                  <a:pt x="104" y="409"/>
                </a:lnTo>
                <a:lnTo>
                  <a:pt x="99" y="411"/>
                </a:lnTo>
                <a:lnTo>
                  <a:pt x="91" y="418"/>
                </a:lnTo>
                <a:lnTo>
                  <a:pt x="85" y="428"/>
                </a:lnTo>
                <a:lnTo>
                  <a:pt x="81" y="436"/>
                </a:lnTo>
                <a:lnTo>
                  <a:pt x="81" y="436"/>
                </a:lnTo>
                <a:lnTo>
                  <a:pt x="97" y="434"/>
                </a:lnTo>
                <a:lnTo>
                  <a:pt x="97" y="434"/>
                </a:lnTo>
                <a:lnTo>
                  <a:pt x="101" y="434"/>
                </a:lnTo>
                <a:lnTo>
                  <a:pt x="104" y="436"/>
                </a:lnTo>
                <a:lnTo>
                  <a:pt x="104" y="436"/>
                </a:lnTo>
                <a:lnTo>
                  <a:pt x="106" y="440"/>
                </a:lnTo>
                <a:lnTo>
                  <a:pt x="108" y="443"/>
                </a:lnTo>
                <a:lnTo>
                  <a:pt x="108" y="445"/>
                </a:lnTo>
                <a:lnTo>
                  <a:pt x="108" y="445"/>
                </a:lnTo>
                <a:lnTo>
                  <a:pt x="104" y="449"/>
                </a:lnTo>
                <a:lnTo>
                  <a:pt x="99" y="449"/>
                </a:lnTo>
                <a:lnTo>
                  <a:pt x="99" y="449"/>
                </a:lnTo>
                <a:lnTo>
                  <a:pt x="93" y="449"/>
                </a:lnTo>
                <a:lnTo>
                  <a:pt x="89" y="451"/>
                </a:lnTo>
                <a:lnTo>
                  <a:pt x="81" y="457"/>
                </a:lnTo>
                <a:lnTo>
                  <a:pt x="81" y="457"/>
                </a:lnTo>
                <a:lnTo>
                  <a:pt x="74" y="461"/>
                </a:lnTo>
                <a:lnTo>
                  <a:pt x="66" y="465"/>
                </a:lnTo>
                <a:lnTo>
                  <a:pt x="66" y="465"/>
                </a:lnTo>
                <a:lnTo>
                  <a:pt x="62" y="467"/>
                </a:lnTo>
                <a:lnTo>
                  <a:pt x="60" y="470"/>
                </a:lnTo>
                <a:lnTo>
                  <a:pt x="56" y="480"/>
                </a:lnTo>
                <a:lnTo>
                  <a:pt x="56" y="480"/>
                </a:lnTo>
                <a:lnTo>
                  <a:pt x="54" y="486"/>
                </a:lnTo>
                <a:lnTo>
                  <a:pt x="52" y="492"/>
                </a:lnTo>
                <a:lnTo>
                  <a:pt x="49" y="495"/>
                </a:lnTo>
                <a:lnTo>
                  <a:pt x="43" y="497"/>
                </a:lnTo>
                <a:lnTo>
                  <a:pt x="43" y="497"/>
                </a:lnTo>
                <a:lnTo>
                  <a:pt x="37" y="499"/>
                </a:lnTo>
                <a:lnTo>
                  <a:pt x="35" y="501"/>
                </a:lnTo>
                <a:lnTo>
                  <a:pt x="35" y="501"/>
                </a:lnTo>
                <a:lnTo>
                  <a:pt x="35" y="509"/>
                </a:lnTo>
                <a:lnTo>
                  <a:pt x="31" y="511"/>
                </a:lnTo>
                <a:lnTo>
                  <a:pt x="25" y="515"/>
                </a:lnTo>
                <a:lnTo>
                  <a:pt x="25" y="515"/>
                </a:lnTo>
                <a:lnTo>
                  <a:pt x="18" y="519"/>
                </a:lnTo>
                <a:lnTo>
                  <a:pt x="16" y="524"/>
                </a:lnTo>
                <a:lnTo>
                  <a:pt x="14" y="530"/>
                </a:lnTo>
                <a:lnTo>
                  <a:pt x="14" y="532"/>
                </a:lnTo>
                <a:lnTo>
                  <a:pt x="14" y="532"/>
                </a:lnTo>
                <a:lnTo>
                  <a:pt x="20" y="544"/>
                </a:lnTo>
                <a:lnTo>
                  <a:pt x="22" y="551"/>
                </a:lnTo>
                <a:lnTo>
                  <a:pt x="23" y="561"/>
                </a:lnTo>
                <a:lnTo>
                  <a:pt x="23" y="567"/>
                </a:lnTo>
                <a:lnTo>
                  <a:pt x="22" y="573"/>
                </a:lnTo>
                <a:lnTo>
                  <a:pt x="18" y="578"/>
                </a:lnTo>
                <a:lnTo>
                  <a:pt x="10" y="590"/>
                </a:lnTo>
                <a:lnTo>
                  <a:pt x="10" y="590"/>
                </a:lnTo>
                <a:lnTo>
                  <a:pt x="6" y="596"/>
                </a:lnTo>
                <a:lnTo>
                  <a:pt x="4" y="600"/>
                </a:lnTo>
                <a:lnTo>
                  <a:pt x="4" y="609"/>
                </a:lnTo>
                <a:lnTo>
                  <a:pt x="4" y="617"/>
                </a:lnTo>
                <a:lnTo>
                  <a:pt x="6" y="619"/>
                </a:lnTo>
                <a:lnTo>
                  <a:pt x="6" y="619"/>
                </a:lnTo>
                <a:lnTo>
                  <a:pt x="6" y="619"/>
                </a:lnTo>
                <a:lnTo>
                  <a:pt x="6" y="619"/>
                </a:lnTo>
                <a:lnTo>
                  <a:pt x="6" y="628"/>
                </a:lnTo>
                <a:lnTo>
                  <a:pt x="2" y="646"/>
                </a:lnTo>
                <a:lnTo>
                  <a:pt x="2" y="646"/>
                </a:lnTo>
                <a:lnTo>
                  <a:pt x="0" y="652"/>
                </a:lnTo>
                <a:lnTo>
                  <a:pt x="2" y="657"/>
                </a:lnTo>
                <a:lnTo>
                  <a:pt x="6" y="663"/>
                </a:lnTo>
                <a:lnTo>
                  <a:pt x="6" y="663"/>
                </a:lnTo>
                <a:lnTo>
                  <a:pt x="6" y="661"/>
                </a:lnTo>
                <a:lnTo>
                  <a:pt x="6" y="661"/>
                </a:lnTo>
                <a:close/>
              </a:path>
            </a:pathLst>
          </a:custGeom>
          <a:solidFill>
            <a:srgbClr val="03798A"/>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85" name="Freeform 130">
            <a:extLst>
              <a:ext uri="{FF2B5EF4-FFF2-40B4-BE49-F238E27FC236}">
                <a16:creationId xmlns:a16="http://schemas.microsoft.com/office/drawing/2014/main" id="{D21BF105-BE7D-385E-0700-654EAD5B5532}"/>
              </a:ext>
            </a:extLst>
          </p:cNvPr>
          <p:cNvSpPr>
            <a:spLocks/>
          </p:cNvSpPr>
          <p:nvPr/>
        </p:nvSpPr>
        <p:spPr bwMode="auto">
          <a:xfrm>
            <a:off x="6668474" y="2789659"/>
            <a:ext cx="795147" cy="1452471"/>
          </a:xfrm>
          <a:custGeom>
            <a:avLst/>
            <a:gdLst>
              <a:gd name="T0" fmla="*/ 907 w 1011"/>
              <a:gd name="T1" fmla="*/ 1750 h 1802"/>
              <a:gd name="T2" fmla="*/ 901 w 1011"/>
              <a:gd name="T3" fmla="*/ 1717 h 1802"/>
              <a:gd name="T4" fmla="*/ 921 w 1011"/>
              <a:gd name="T5" fmla="*/ 1680 h 1802"/>
              <a:gd name="T6" fmla="*/ 944 w 1011"/>
              <a:gd name="T7" fmla="*/ 1613 h 1802"/>
              <a:gd name="T8" fmla="*/ 1001 w 1011"/>
              <a:gd name="T9" fmla="*/ 1574 h 1802"/>
              <a:gd name="T10" fmla="*/ 990 w 1011"/>
              <a:gd name="T11" fmla="*/ 1515 h 1802"/>
              <a:gd name="T12" fmla="*/ 980 w 1011"/>
              <a:gd name="T13" fmla="*/ 1480 h 1802"/>
              <a:gd name="T14" fmla="*/ 957 w 1011"/>
              <a:gd name="T15" fmla="*/ 1438 h 1802"/>
              <a:gd name="T16" fmla="*/ 102 w 1011"/>
              <a:gd name="T17" fmla="*/ 0 h 1802"/>
              <a:gd name="T18" fmla="*/ 91 w 1011"/>
              <a:gd name="T19" fmla="*/ 35 h 1802"/>
              <a:gd name="T20" fmla="*/ 94 w 1011"/>
              <a:gd name="T21" fmla="*/ 92 h 1802"/>
              <a:gd name="T22" fmla="*/ 64 w 1011"/>
              <a:gd name="T23" fmla="*/ 143 h 1802"/>
              <a:gd name="T24" fmla="*/ 58 w 1011"/>
              <a:gd name="T25" fmla="*/ 177 h 1802"/>
              <a:gd name="T26" fmla="*/ 35 w 1011"/>
              <a:gd name="T27" fmla="*/ 212 h 1802"/>
              <a:gd name="T28" fmla="*/ 4 w 1011"/>
              <a:gd name="T29" fmla="*/ 256 h 1802"/>
              <a:gd name="T30" fmla="*/ 19 w 1011"/>
              <a:gd name="T31" fmla="*/ 312 h 1802"/>
              <a:gd name="T32" fmla="*/ 31 w 1011"/>
              <a:gd name="T33" fmla="*/ 362 h 1802"/>
              <a:gd name="T34" fmla="*/ 2 w 1011"/>
              <a:gd name="T35" fmla="*/ 461 h 1802"/>
              <a:gd name="T36" fmla="*/ 4 w 1011"/>
              <a:gd name="T37" fmla="*/ 513 h 1802"/>
              <a:gd name="T38" fmla="*/ 25 w 1011"/>
              <a:gd name="T39" fmla="*/ 568 h 1802"/>
              <a:gd name="T40" fmla="*/ 67 w 1011"/>
              <a:gd name="T41" fmla="*/ 665 h 1802"/>
              <a:gd name="T42" fmla="*/ 69 w 1011"/>
              <a:gd name="T43" fmla="*/ 707 h 1802"/>
              <a:gd name="T44" fmla="*/ 85 w 1011"/>
              <a:gd name="T45" fmla="*/ 726 h 1802"/>
              <a:gd name="T46" fmla="*/ 100 w 1011"/>
              <a:gd name="T47" fmla="*/ 713 h 1802"/>
              <a:gd name="T48" fmla="*/ 102 w 1011"/>
              <a:gd name="T49" fmla="*/ 680 h 1802"/>
              <a:gd name="T50" fmla="*/ 144 w 1011"/>
              <a:gd name="T51" fmla="*/ 690 h 1802"/>
              <a:gd name="T52" fmla="*/ 173 w 1011"/>
              <a:gd name="T53" fmla="*/ 709 h 1802"/>
              <a:gd name="T54" fmla="*/ 179 w 1011"/>
              <a:gd name="T55" fmla="*/ 738 h 1802"/>
              <a:gd name="T56" fmla="*/ 127 w 1011"/>
              <a:gd name="T57" fmla="*/ 728 h 1802"/>
              <a:gd name="T58" fmla="*/ 135 w 1011"/>
              <a:gd name="T59" fmla="*/ 782 h 1802"/>
              <a:gd name="T60" fmla="*/ 131 w 1011"/>
              <a:gd name="T61" fmla="*/ 817 h 1802"/>
              <a:gd name="T62" fmla="*/ 102 w 1011"/>
              <a:gd name="T63" fmla="*/ 778 h 1802"/>
              <a:gd name="T64" fmla="*/ 81 w 1011"/>
              <a:gd name="T65" fmla="*/ 796 h 1802"/>
              <a:gd name="T66" fmla="*/ 81 w 1011"/>
              <a:gd name="T67" fmla="*/ 832 h 1802"/>
              <a:gd name="T68" fmla="*/ 87 w 1011"/>
              <a:gd name="T69" fmla="*/ 861 h 1802"/>
              <a:gd name="T70" fmla="*/ 117 w 1011"/>
              <a:gd name="T71" fmla="*/ 896 h 1802"/>
              <a:gd name="T72" fmla="*/ 137 w 1011"/>
              <a:gd name="T73" fmla="*/ 948 h 1802"/>
              <a:gd name="T74" fmla="*/ 114 w 1011"/>
              <a:gd name="T75" fmla="*/ 967 h 1802"/>
              <a:gd name="T76" fmla="*/ 110 w 1011"/>
              <a:gd name="T77" fmla="*/ 987 h 1802"/>
              <a:gd name="T78" fmla="*/ 133 w 1011"/>
              <a:gd name="T79" fmla="*/ 1056 h 1802"/>
              <a:gd name="T80" fmla="*/ 150 w 1011"/>
              <a:gd name="T81" fmla="*/ 1118 h 1802"/>
              <a:gd name="T82" fmla="*/ 193 w 1011"/>
              <a:gd name="T83" fmla="*/ 1177 h 1802"/>
              <a:gd name="T84" fmla="*/ 191 w 1011"/>
              <a:gd name="T85" fmla="*/ 1220 h 1802"/>
              <a:gd name="T86" fmla="*/ 216 w 1011"/>
              <a:gd name="T87" fmla="*/ 1254 h 1802"/>
              <a:gd name="T88" fmla="*/ 195 w 1011"/>
              <a:gd name="T89" fmla="*/ 1295 h 1802"/>
              <a:gd name="T90" fmla="*/ 191 w 1011"/>
              <a:gd name="T91" fmla="*/ 1343 h 1802"/>
              <a:gd name="T92" fmla="*/ 220 w 1011"/>
              <a:gd name="T93" fmla="*/ 1364 h 1802"/>
              <a:gd name="T94" fmla="*/ 293 w 1011"/>
              <a:gd name="T95" fmla="*/ 1395 h 1802"/>
              <a:gd name="T96" fmla="*/ 337 w 1011"/>
              <a:gd name="T97" fmla="*/ 1420 h 1802"/>
              <a:gd name="T98" fmla="*/ 356 w 1011"/>
              <a:gd name="T99" fmla="*/ 1457 h 1802"/>
              <a:gd name="T100" fmla="*/ 401 w 1011"/>
              <a:gd name="T101" fmla="*/ 1482 h 1802"/>
              <a:gd name="T102" fmla="*/ 428 w 1011"/>
              <a:gd name="T103" fmla="*/ 1482 h 1802"/>
              <a:gd name="T104" fmla="*/ 439 w 1011"/>
              <a:gd name="T105" fmla="*/ 1540 h 1802"/>
              <a:gd name="T106" fmla="*/ 483 w 1011"/>
              <a:gd name="T107" fmla="*/ 1569 h 1802"/>
              <a:gd name="T108" fmla="*/ 535 w 1011"/>
              <a:gd name="T109" fmla="*/ 1621 h 1802"/>
              <a:gd name="T110" fmla="*/ 547 w 1011"/>
              <a:gd name="T111" fmla="*/ 1669 h 1802"/>
              <a:gd name="T112" fmla="*/ 562 w 1011"/>
              <a:gd name="T113" fmla="*/ 1698 h 1802"/>
              <a:gd name="T114" fmla="*/ 562 w 1011"/>
              <a:gd name="T115" fmla="*/ 1725 h 1802"/>
              <a:gd name="T116" fmla="*/ 578 w 1011"/>
              <a:gd name="T117" fmla="*/ 17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1" h="1802">
                <a:moveTo>
                  <a:pt x="928" y="1788"/>
                </a:moveTo>
                <a:lnTo>
                  <a:pt x="928" y="1788"/>
                </a:lnTo>
                <a:lnTo>
                  <a:pt x="930" y="1782"/>
                </a:lnTo>
                <a:lnTo>
                  <a:pt x="930" y="1777"/>
                </a:lnTo>
                <a:lnTo>
                  <a:pt x="930" y="1769"/>
                </a:lnTo>
                <a:lnTo>
                  <a:pt x="930" y="1765"/>
                </a:lnTo>
                <a:lnTo>
                  <a:pt x="930" y="1765"/>
                </a:lnTo>
                <a:lnTo>
                  <a:pt x="922" y="1761"/>
                </a:lnTo>
                <a:lnTo>
                  <a:pt x="922" y="1761"/>
                </a:lnTo>
                <a:lnTo>
                  <a:pt x="915" y="1757"/>
                </a:lnTo>
                <a:lnTo>
                  <a:pt x="909" y="1754"/>
                </a:lnTo>
                <a:lnTo>
                  <a:pt x="909" y="1754"/>
                </a:lnTo>
                <a:lnTo>
                  <a:pt x="907" y="1750"/>
                </a:lnTo>
                <a:lnTo>
                  <a:pt x="907" y="1750"/>
                </a:lnTo>
                <a:lnTo>
                  <a:pt x="905" y="1748"/>
                </a:lnTo>
                <a:lnTo>
                  <a:pt x="903" y="1744"/>
                </a:lnTo>
                <a:lnTo>
                  <a:pt x="903" y="1744"/>
                </a:lnTo>
                <a:lnTo>
                  <a:pt x="905" y="1740"/>
                </a:lnTo>
                <a:lnTo>
                  <a:pt x="907" y="1738"/>
                </a:lnTo>
                <a:lnTo>
                  <a:pt x="907" y="1738"/>
                </a:lnTo>
                <a:lnTo>
                  <a:pt x="911" y="1734"/>
                </a:lnTo>
                <a:lnTo>
                  <a:pt x="911" y="1730"/>
                </a:lnTo>
                <a:lnTo>
                  <a:pt x="911" y="1730"/>
                </a:lnTo>
                <a:lnTo>
                  <a:pt x="911" y="1728"/>
                </a:lnTo>
                <a:lnTo>
                  <a:pt x="907" y="1723"/>
                </a:lnTo>
                <a:lnTo>
                  <a:pt x="907" y="1723"/>
                </a:lnTo>
                <a:lnTo>
                  <a:pt x="907" y="1723"/>
                </a:lnTo>
                <a:lnTo>
                  <a:pt x="901" y="1717"/>
                </a:lnTo>
                <a:lnTo>
                  <a:pt x="899" y="1713"/>
                </a:lnTo>
                <a:lnTo>
                  <a:pt x="899" y="1709"/>
                </a:lnTo>
                <a:lnTo>
                  <a:pt x="899" y="1709"/>
                </a:lnTo>
                <a:lnTo>
                  <a:pt x="901" y="1705"/>
                </a:lnTo>
                <a:lnTo>
                  <a:pt x="907" y="1702"/>
                </a:lnTo>
                <a:lnTo>
                  <a:pt x="907" y="1702"/>
                </a:lnTo>
                <a:lnTo>
                  <a:pt x="915" y="1698"/>
                </a:lnTo>
                <a:lnTo>
                  <a:pt x="919" y="1694"/>
                </a:lnTo>
                <a:lnTo>
                  <a:pt x="919" y="1690"/>
                </a:lnTo>
                <a:lnTo>
                  <a:pt x="919" y="1688"/>
                </a:lnTo>
                <a:lnTo>
                  <a:pt x="919" y="1688"/>
                </a:lnTo>
                <a:lnTo>
                  <a:pt x="919" y="1684"/>
                </a:lnTo>
                <a:lnTo>
                  <a:pt x="921" y="1680"/>
                </a:lnTo>
                <a:lnTo>
                  <a:pt x="921" y="1680"/>
                </a:lnTo>
                <a:lnTo>
                  <a:pt x="924" y="1676"/>
                </a:lnTo>
                <a:lnTo>
                  <a:pt x="930" y="1675"/>
                </a:lnTo>
                <a:lnTo>
                  <a:pt x="930" y="1675"/>
                </a:lnTo>
                <a:lnTo>
                  <a:pt x="934" y="1671"/>
                </a:lnTo>
                <a:lnTo>
                  <a:pt x="938" y="1665"/>
                </a:lnTo>
                <a:lnTo>
                  <a:pt x="940" y="1651"/>
                </a:lnTo>
                <a:lnTo>
                  <a:pt x="940" y="1651"/>
                </a:lnTo>
                <a:lnTo>
                  <a:pt x="940" y="1642"/>
                </a:lnTo>
                <a:lnTo>
                  <a:pt x="940" y="1634"/>
                </a:lnTo>
                <a:lnTo>
                  <a:pt x="940" y="1628"/>
                </a:lnTo>
                <a:lnTo>
                  <a:pt x="940" y="1628"/>
                </a:lnTo>
                <a:lnTo>
                  <a:pt x="938" y="1624"/>
                </a:lnTo>
                <a:lnTo>
                  <a:pt x="940" y="1619"/>
                </a:lnTo>
                <a:lnTo>
                  <a:pt x="944" y="1613"/>
                </a:lnTo>
                <a:lnTo>
                  <a:pt x="949" y="1607"/>
                </a:lnTo>
                <a:lnTo>
                  <a:pt x="949" y="1607"/>
                </a:lnTo>
                <a:lnTo>
                  <a:pt x="955" y="1601"/>
                </a:lnTo>
                <a:lnTo>
                  <a:pt x="957" y="1597"/>
                </a:lnTo>
                <a:lnTo>
                  <a:pt x="957" y="1597"/>
                </a:lnTo>
                <a:lnTo>
                  <a:pt x="959" y="1592"/>
                </a:lnTo>
                <a:lnTo>
                  <a:pt x="965" y="1590"/>
                </a:lnTo>
                <a:lnTo>
                  <a:pt x="965" y="1590"/>
                </a:lnTo>
                <a:lnTo>
                  <a:pt x="971" y="1586"/>
                </a:lnTo>
                <a:lnTo>
                  <a:pt x="971" y="1586"/>
                </a:lnTo>
                <a:lnTo>
                  <a:pt x="978" y="1582"/>
                </a:lnTo>
                <a:lnTo>
                  <a:pt x="994" y="1578"/>
                </a:lnTo>
                <a:lnTo>
                  <a:pt x="994" y="1578"/>
                </a:lnTo>
                <a:lnTo>
                  <a:pt x="1001" y="1574"/>
                </a:lnTo>
                <a:lnTo>
                  <a:pt x="1007" y="1570"/>
                </a:lnTo>
                <a:lnTo>
                  <a:pt x="1009" y="1565"/>
                </a:lnTo>
                <a:lnTo>
                  <a:pt x="1009" y="1561"/>
                </a:lnTo>
                <a:lnTo>
                  <a:pt x="1009" y="1561"/>
                </a:lnTo>
                <a:lnTo>
                  <a:pt x="1009" y="1559"/>
                </a:lnTo>
                <a:lnTo>
                  <a:pt x="1009" y="1559"/>
                </a:lnTo>
                <a:lnTo>
                  <a:pt x="1011" y="1553"/>
                </a:lnTo>
                <a:lnTo>
                  <a:pt x="1009" y="1547"/>
                </a:lnTo>
                <a:lnTo>
                  <a:pt x="1007" y="1542"/>
                </a:lnTo>
                <a:lnTo>
                  <a:pt x="1001" y="1536"/>
                </a:lnTo>
                <a:lnTo>
                  <a:pt x="1001" y="1536"/>
                </a:lnTo>
                <a:lnTo>
                  <a:pt x="996" y="1530"/>
                </a:lnTo>
                <a:lnTo>
                  <a:pt x="992" y="1524"/>
                </a:lnTo>
                <a:lnTo>
                  <a:pt x="990" y="1515"/>
                </a:lnTo>
                <a:lnTo>
                  <a:pt x="990" y="1515"/>
                </a:lnTo>
                <a:lnTo>
                  <a:pt x="990" y="1511"/>
                </a:lnTo>
                <a:lnTo>
                  <a:pt x="990" y="1511"/>
                </a:lnTo>
                <a:lnTo>
                  <a:pt x="984" y="1503"/>
                </a:lnTo>
                <a:lnTo>
                  <a:pt x="984" y="1503"/>
                </a:lnTo>
                <a:lnTo>
                  <a:pt x="978" y="1497"/>
                </a:lnTo>
                <a:lnTo>
                  <a:pt x="978" y="1493"/>
                </a:lnTo>
                <a:lnTo>
                  <a:pt x="978" y="1491"/>
                </a:lnTo>
                <a:lnTo>
                  <a:pt x="978" y="1491"/>
                </a:lnTo>
                <a:lnTo>
                  <a:pt x="980" y="1486"/>
                </a:lnTo>
                <a:lnTo>
                  <a:pt x="980" y="1486"/>
                </a:lnTo>
                <a:lnTo>
                  <a:pt x="982" y="1482"/>
                </a:lnTo>
                <a:lnTo>
                  <a:pt x="980" y="1480"/>
                </a:lnTo>
                <a:lnTo>
                  <a:pt x="980" y="1480"/>
                </a:lnTo>
                <a:lnTo>
                  <a:pt x="978" y="1476"/>
                </a:lnTo>
                <a:lnTo>
                  <a:pt x="978" y="1476"/>
                </a:lnTo>
                <a:lnTo>
                  <a:pt x="974" y="1470"/>
                </a:lnTo>
                <a:lnTo>
                  <a:pt x="971" y="1465"/>
                </a:lnTo>
                <a:lnTo>
                  <a:pt x="971" y="1465"/>
                </a:lnTo>
                <a:lnTo>
                  <a:pt x="971" y="1457"/>
                </a:lnTo>
                <a:lnTo>
                  <a:pt x="971" y="1457"/>
                </a:lnTo>
                <a:lnTo>
                  <a:pt x="971" y="1453"/>
                </a:lnTo>
                <a:lnTo>
                  <a:pt x="969" y="1451"/>
                </a:lnTo>
                <a:lnTo>
                  <a:pt x="969" y="1451"/>
                </a:lnTo>
                <a:lnTo>
                  <a:pt x="967" y="1449"/>
                </a:lnTo>
                <a:lnTo>
                  <a:pt x="967" y="1449"/>
                </a:lnTo>
                <a:lnTo>
                  <a:pt x="961" y="1443"/>
                </a:lnTo>
                <a:lnTo>
                  <a:pt x="957" y="1438"/>
                </a:lnTo>
                <a:lnTo>
                  <a:pt x="957" y="1432"/>
                </a:lnTo>
                <a:lnTo>
                  <a:pt x="957" y="1432"/>
                </a:lnTo>
                <a:lnTo>
                  <a:pt x="963" y="1414"/>
                </a:lnTo>
                <a:lnTo>
                  <a:pt x="456" y="628"/>
                </a:lnTo>
                <a:lnTo>
                  <a:pt x="456" y="628"/>
                </a:lnTo>
                <a:lnTo>
                  <a:pt x="456" y="626"/>
                </a:lnTo>
                <a:lnTo>
                  <a:pt x="574" y="148"/>
                </a:lnTo>
                <a:lnTo>
                  <a:pt x="574" y="148"/>
                </a:lnTo>
                <a:lnTo>
                  <a:pt x="472" y="119"/>
                </a:lnTo>
                <a:lnTo>
                  <a:pt x="381" y="92"/>
                </a:lnTo>
                <a:lnTo>
                  <a:pt x="237" y="46"/>
                </a:lnTo>
                <a:lnTo>
                  <a:pt x="143" y="13"/>
                </a:lnTo>
                <a:lnTo>
                  <a:pt x="102" y="0"/>
                </a:lnTo>
                <a:lnTo>
                  <a:pt x="102" y="0"/>
                </a:lnTo>
                <a:lnTo>
                  <a:pt x="102" y="0"/>
                </a:lnTo>
                <a:lnTo>
                  <a:pt x="102" y="0"/>
                </a:lnTo>
                <a:lnTo>
                  <a:pt x="98" y="4"/>
                </a:lnTo>
                <a:lnTo>
                  <a:pt x="98" y="6"/>
                </a:lnTo>
                <a:lnTo>
                  <a:pt x="102" y="12"/>
                </a:lnTo>
                <a:lnTo>
                  <a:pt x="102" y="12"/>
                </a:lnTo>
                <a:lnTo>
                  <a:pt x="104" y="15"/>
                </a:lnTo>
                <a:lnTo>
                  <a:pt x="104" y="17"/>
                </a:lnTo>
                <a:lnTo>
                  <a:pt x="104" y="17"/>
                </a:lnTo>
                <a:lnTo>
                  <a:pt x="102" y="21"/>
                </a:lnTo>
                <a:lnTo>
                  <a:pt x="100" y="23"/>
                </a:lnTo>
                <a:lnTo>
                  <a:pt x="100" y="23"/>
                </a:lnTo>
                <a:lnTo>
                  <a:pt x="94" y="27"/>
                </a:lnTo>
                <a:lnTo>
                  <a:pt x="91" y="35"/>
                </a:lnTo>
                <a:lnTo>
                  <a:pt x="89" y="44"/>
                </a:lnTo>
                <a:lnTo>
                  <a:pt x="89" y="44"/>
                </a:lnTo>
                <a:lnTo>
                  <a:pt x="98" y="52"/>
                </a:lnTo>
                <a:lnTo>
                  <a:pt x="102" y="56"/>
                </a:lnTo>
                <a:lnTo>
                  <a:pt x="104" y="62"/>
                </a:lnTo>
                <a:lnTo>
                  <a:pt x="104" y="62"/>
                </a:lnTo>
                <a:lnTo>
                  <a:pt x="104" y="69"/>
                </a:lnTo>
                <a:lnTo>
                  <a:pt x="104" y="77"/>
                </a:lnTo>
                <a:lnTo>
                  <a:pt x="100" y="85"/>
                </a:lnTo>
                <a:lnTo>
                  <a:pt x="100" y="85"/>
                </a:lnTo>
                <a:lnTo>
                  <a:pt x="100" y="85"/>
                </a:lnTo>
                <a:lnTo>
                  <a:pt x="100" y="85"/>
                </a:lnTo>
                <a:lnTo>
                  <a:pt x="98" y="89"/>
                </a:lnTo>
                <a:lnTo>
                  <a:pt x="94" y="92"/>
                </a:lnTo>
                <a:lnTo>
                  <a:pt x="92" y="102"/>
                </a:lnTo>
                <a:lnTo>
                  <a:pt x="92" y="102"/>
                </a:lnTo>
                <a:lnTo>
                  <a:pt x="89" y="114"/>
                </a:lnTo>
                <a:lnTo>
                  <a:pt x="87" y="118"/>
                </a:lnTo>
                <a:lnTo>
                  <a:pt x="83" y="119"/>
                </a:lnTo>
                <a:lnTo>
                  <a:pt x="83" y="119"/>
                </a:lnTo>
                <a:lnTo>
                  <a:pt x="75" y="121"/>
                </a:lnTo>
                <a:lnTo>
                  <a:pt x="73" y="125"/>
                </a:lnTo>
                <a:lnTo>
                  <a:pt x="71" y="127"/>
                </a:lnTo>
                <a:lnTo>
                  <a:pt x="71" y="131"/>
                </a:lnTo>
                <a:lnTo>
                  <a:pt x="71" y="131"/>
                </a:lnTo>
                <a:lnTo>
                  <a:pt x="69" y="139"/>
                </a:lnTo>
                <a:lnTo>
                  <a:pt x="67" y="141"/>
                </a:lnTo>
                <a:lnTo>
                  <a:pt x="64" y="143"/>
                </a:lnTo>
                <a:lnTo>
                  <a:pt x="64" y="143"/>
                </a:lnTo>
                <a:lnTo>
                  <a:pt x="62" y="146"/>
                </a:lnTo>
                <a:lnTo>
                  <a:pt x="62" y="146"/>
                </a:lnTo>
                <a:lnTo>
                  <a:pt x="62" y="150"/>
                </a:lnTo>
                <a:lnTo>
                  <a:pt x="62" y="156"/>
                </a:lnTo>
                <a:lnTo>
                  <a:pt x="62" y="156"/>
                </a:lnTo>
                <a:lnTo>
                  <a:pt x="64" y="160"/>
                </a:lnTo>
                <a:lnTo>
                  <a:pt x="64" y="164"/>
                </a:lnTo>
                <a:lnTo>
                  <a:pt x="64" y="164"/>
                </a:lnTo>
                <a:lnTo>
                  <a:pt x="62" y="164"/>
                </a:lnTo>
                <a:lnTo>
                  <a:pt x="62" y="164"/>
                </a:lnTo>
                <a:lnTo>
                  <a:pt x="60" y="166"/>
                </a:lnTo>
                <a:lnTo>
                  <a:pt x="60" y="170"/>
                </a:lnTo>
                <a:lnTo>
                  <a:pt x="58" y="177"/>
                </a:lnTo>
                <a:lnTo>
                  <a:pt x="58" y="177"/>
                </a:lnTo>
                <a:lnTo>
                  <a:pt x="58" y="177"/>
                </a:lnTo>
                <a:lnTo>
                  <a:pt x="50" y="187"/>
                </a:lnTo>
                <a:lnTo>
                  <a:pt x="50" y="187"/>
                </a:lnTo>
                <a:lnTo>
                  <a:pt x="56" y="202"/>
                </a:lnTo>
                <a:lnTo>
                  <a:pt x="56" y="206"/>
                </a:lnTo>
                <a:lnTo>
                  <a:pt x="56" y="206"/>
                </a:lnTo>
                <a:lnTo>
                  <a:pt x="54" y="206"/>
                </a:lnTo>
                <a:lnTo>
                  <a:pt x="54" y="206"/>
                </a:lnTo>
                <a:lnTo>
                  <a:pt x="52" y="208"/>
                </a:lnTo>
                <a:lnTo>
                  <a:pt x="52" y="208"/>
                </a:lnTo>
                <a:lnTo>
                  <a:pt x="44" y="210"/>
                </a:lnTo>
                <a:lnTo>
                  <a:pt x="35" y="212"/>
                </a:lnTo>
                <a:lnTo>
                  <a:pt x="35" y="212"/>
                </a:lnTo>
                <a:lnTo>
                  <a:pt x="29" y="212"/>
                </a:lnTo>
                <a:lnTo>
                  <a:pt x="25" y="216"/>
                </a:lnTo>
                <a:lnTo>
                  <a:pt x="17" y="224"/>
                </a:lnTo>
                <a:lnTo>
                  <a:pt x="12" y="233"/>
                </a:lnTo>
                <a:lnTo>
                  <a:pt x="12" y="233"/>
                </a:lnTo>
                <a:lnTo>
                  <a:pt x="10" y="235"/>
                </a:lnTo>
                <a:lnTo>
                  <a:pt x="10" y="235"/>
                </a:lnTo>
                <a:lnTo>
                  <a:pt x="4" y="239"/>
                </a:lnTo>
                <a:lnTo>
                  <a:pt x="0" y="243"/>
                </a:lnTo>
                <a:lnTo>
                  <a:pt x="0" y="243"/>
                </a:lnTo>
                <a:lnTo>
                  <a:pt x="0" y="245"/>
                </a:lnTo>
                <a:lnTo>
                  <a:pt x="2" y="249"/>
                </a:lnTo>
                <a:lnTo>
                  <a:pt x="4" y="256"/>
                </a:lnTo>
                <a:lnTo>
                  <a:pt x="4" y="256"/>
                </a:lnTo>
                <a:lnTo>
                  <a:pt x="8" y="264"/>
                </a:lnTo>
                <a:lnTo>
                  <a:pt x="10" y="270"/>
                </a:lnTo>
                <a:lnTo>
                  <a:pt x="8" y="274"/>
                </a:lnTo>
                <a:lnTo>
                  <a:pt x="8" y="274"/>
                </a:lnTo>
                <a:lnTo>
                  <a:pt x="8" y="277"/>
                </a:lnTo>
                <a:lnTo>
                  <a:pt x="8" y="279"/>
                </a:lnTo>
                <a:lnTo>
                  <a:pt x="13" y="285"/>
                </a:lnTo>
                <a:lnTo>
                  <a:pt x="13" y="285"/>
                </a:lnTo>
                <a:lnTo>
                  <a:pt x="19" y="291"/>
                </a:lnTo>
                <a:lnTo>
                  <a:pt x="21" y="295"/>
                </a:lnTo>
                <a:lnTo>
                  <a:pt x="19" y="299"/>
                </a:lnTo>
                <a:lnTo>
                  <a:pt x="19" y="299"/>
                </a:lnTo>
                <a:lnTo>
                  <a:pt x="19" y="304"/>
                </a:lnTo>
                <a:lnTo>
                  <a:pt x="19" y="312"/>
                </a:lnTo>
                <a:lnTo>
                  <a:pt x="27" y="324"/>
                </a:lnTo>
                <a:lnTo>
                  <a:pt x="27" y="324"/>
                </a:lnTo>
                <a:lnTo>
                  <a:pt x="31" y="331"/>
                </a:lnTo>
                <a:lnTo>
                  <a:pt x="33" y="335"/>
                </a:lnTo>
                <a:lnTo>
                  <a:pt x="33" y="335"/>
                </a:lnTo>
                <a:lnTo>
                  <a:pt x="33" y="339"/>
                </a:lnTo>
                <a:lnTo>
                  <a:pt x="33" y="343"/>
                </a:lnTo>
                <a:lnTo>
                  <a:pt x="33" y="343"/>
                </a:lnTo>
                <a:lnTo>
                  <a:pt x="35" y="349"/>
                </a:lnTo>
                <a:lnTo>
                  <a:pt x="35" y="351"/>
                </a:lnTo>
                <a:lnTo>
                  <a:pt x="33" y="355"/>
                </a:lnTo>
                <a:lnTo>
                  <a:pt x="33" y="355"/>
                </a:lnTo>
                <a:lnTo>
                  <a:pt x="33" y="356"/>
                </a:lnTo>
                <a:lnTo>
                  <a:pt x="31" y="362"/>
                </a:lnTo>
                <a:lnTo>
                  <a:pt x="33" y="374"/>
                </a:lnTo>
                <a:lnTo>
                  <a:pt x="33" y="374"/>
                </a:lnTo>
                <a:lnTo>
                  <a:pt x="33" y="374"/>
                </a:lnTo>
                <a:lnTo>
                  <a:pt x="15" y="422"/>
                </a:lnTo>
                <a:lnTo>
                  <a:pt x="15" y="422"/>
                </a:lnTo>
                <a:lnTo>
                  <a:pt x="13" y="437"/>
                </a:lnTo>
                <a:lnTo>
                  <a:pt x="13" y="437"/>
                </a:lnTo>
                <a:lnTo>
                  <a:pt x="13" y="439"/>
                </a:lnTo>
                <a:lnTo>
                  <a:pt x="10" y="443"/>
                </a:lnTo>
                <a:lnTo>
                  <a:pt x="10" y="443"/>
                </a:lnTo>
                <a:lnTo>
                  <a:pt x="4" y="451"/>
                </a:lnTo>
                <a:lnTo>
                  <a:pt x="2" y="457"/>
                </a:lnTo>
                <a:lnTo>
                  <a:pt x="2" y="461"/>
                </a:lnTo>
                <a:lnTo>
                  <a:pt x="2" y="461"/>
                </a:lnTo>
                <a:lnTo>
                  <a:pt x="2" y="462"/>
                </a:lnTo>
                <a:lnTo>
                  <a:pt x="6" y="464"/>
                </a:lnTo>
                <a:lnTo>
                  <a:pt x="6" y="464"/>
                </a:lnTo>
                <a:lnTo>
                  <a:pt x="10" y="468"/>
                </a:lnTo>
                <a:lnTo>
                  <a:pt x="13" y="474"/>
                </a:lnTo>
                <a:lnTo>
                  <a:pt x="17" y="480"/>
                </a:lnTo>
                <a:lnTo>
                  <a:pt x="17" y="488"/>
                </a:lnTo>
                <a:lnTo>
                  <a:pt x="17" y="488"/>
                </a:lnTo>
                <a:lnTo>
                  <a:pt x="17" y="495"/>
                </a:lnTo>
                <a:lnTo>
                  <a:pt x="15" y="501"/>
                </a:lnTo>
                <a:lnTo>
                  <a:pt x="12" y="505"/>
                </a:lnTo>
                <a:lnTo>
                  <a:pt x="8" y="509"/>
                </a:lnTo>
                <a:lnTo>
                  <a:pt x="8" y="509"/>
                </a:lnTo>
                <a:lnTo>
                  <a:pt x="4" y="513"/>
                </a:lnTo>
                <a:lnTo>
                  <a:pt x="2" y="514"/>
                </a:lnTo>
                <a:lnTo>
                  <a:pt x="2" y="514"/>
                </a:lnTo>
                <a:lnTo>
                  <a:pt x="4" y="518"/>
                </a:lnTo>
                <a:lnTo>
                  <a:pt x="6" y="522"/>
                </a:lnTo>
                <a:lnTo>
                  <a:pt x="12" y="528"/>
                </a:lnTo>
                <a:lnTo>
                  <a:pt x="12" y="528"/>
                </a:lnTo>
                <a:lnTo>
                  <a:pt x="13" y="532"/>
                </a:lnTo>
                <a:lnTo>
                  <a:pt x="15" y="536"/>
                </a:lnTo>
                <a:lnTo>
                  <a:pt x="15" y="536"/>
                </a:lnTo>
                <a:lnTo>
                  <a:pt x="15" y="543"/>
                </a:lnTo>
                <a:lnTo>
                  <a:pt x="17" y="547"/>
                </a:lnTo>
                <a:lnTo>
                  <a:pt x="17" y="547"/>
                </a:lnTo>
                <a:lnTo>
                  <a:pt x="21" y="555"/>
                </a:lnTo>
                <a:lnTo>
                  <a:pt x="25" y="568"/>
                </a:lnTo>
                <a:lnTo>
                  <a:pt x="27" y="588"/>
                </a:lnTo>
                <a:lnTo>
                  <a:pt x="27" y="588"/>
                </a:lnTo>
                <a:lnTo>
                  <a:pt x="33" y="594"/>
                </a:lnTo>
                <a:lnTo>
                  <a:pt x="35" y="599"/>
                </a:lnTo>
                <a:lnTo>
                  <a:pt x="37" y="603"/>
                </a:lnTo>
                <a:lnTo>
                  <a:pt x="35" y="607"/>
                </a:lnTo>
                <a:lnTo>
                  <a:pt x="48" y="640"/>
                </a:lnTo>
                <a:lnTo>
                  <a:pt x="48" y="640"/>
                </a:lnTo>
                <a:lnTo>
                  <a:pt x="60" y="649"/>
                </a:lnTo>
                <a:lnTo>
                  <a:pt x="65" y="653"/>
                </a:lnTo>
                <a:lnTo>
                  <a:pt x="67" y="657"/>
                </a:lnTo>
                <a:lnTo>
                  <a:pt x="67" y="657"/>
                </a:lnTo>
                <a:lnTo>
                  <a:pt x="67" y="665"/>
                </a:lnTo>
                <a:lnTo>
                  <a:pt x="67" y="665"/>
                </a:lnTo>
                <a:lnTo>
                  <a:pt x="69" y="671"/>
                </a:lnTo>
                <a:lnTo>
                  <a:pt x="67" y="673"/>
                </a:lnTo>
                <a:lnTo>
                  <a:pt x="67" y="673"/>
                </a:lnTo>
                <a:lnTo>
                  <a:pt x="65" y="673"/>
                </a:lnTo>
                <a:lnTo>
                  <a:pt x="65" y="673"/>
                </a:lnTo>
                <a:lnTo>
                  <a:pt x="58" y="671"/>
                </a:lnTo>
                <a:lnTo>
                  <a:pt x="50" y="686"/>
                </a:lnTo>
                <a:lnTo>
                  <a:pt x="50" y="686"/>
                </a:lnTo>
                <a:lnTo>
                  <a:pt x="50" y="692"/>
                </a:lnTo>
                <a:lnTo>
                  <a:pt x="52" y="698"/>
                </a:lnTo>
                <a:lnTo>
                  <a:pt x="52" y="698"/>
                </a:lnTo>
                <a:lnTo>
                  <a:pt x="56" y="703"/>
                </a:lnTo>
                <a:lnTo>
                  <a:pt x="62" y="705"/>
                </a:lnTo>
                <a:lnTo>
                  <a:pt x="69" y="707"/>
                </a:lnTo>
                <a:lnTo>
                  <a:pt x="69" y="707"/>
                </a:lnTo>
                <a:lnTo>
                  <a:pt x="71" y="709"/>
                </a:lnTo>
                <a:lnTo>
                  <a:pt x="71" y="709"/>
                </a:lnTo>
                <a:lnTo>
                  <a:pt x="71" y="709"/>
                </a:lnTo>
                <a:lnTo>
                  <a:pt x="71" y="709"/>
                </a:lnTo>
                <a:lnTo>
                  <a:pt x="69" y="719"/>
                </a:lnTo>
                <a:lnTo>
                  <a:pt x="73" y="725"/>
                </a:lnTo>
                <a:lnTo>
                  <a:pt x="73" y="725"/>
                </a:lnTo>
                <a:lnTo>
                  <a:pt x="77" y="726"/>
                </a:lnTo>
                <a:lnTo>
                  <a:pt x="81" y="726"/>
                </a:lnTo>
                <a:lnTo>
                  <a:pt x="81" y="726"/>
                </a:lnTo>
                <a:lnTo>
                  <a:pt x="83" y="725"/>
                </a:lnTo>
                <a:lnTo>
                  <a:pt x="83" y="725"/>
                </a:lnTo>
                <a:lnTo>
                  <a:pt x="85" y="726"/>
                </a:lnTo>
                <a:lnTo>
                  <a:pt x="87" y="730"/>
                </a:lnTo>
                <a:lnTo>
                  <a:pt x="87" y="730"/>
                </a:lnTo>
                <a:lnTo>
                  <a:pt x="89" y="736"/>
                </a:lnTo>
                <a:lnTo>
                  <a:pt x="92" y="738"/>
                </a:lnTo>
                <a:lnTo>
                  <a:pt x="92" y="738"/>
                </a:lnTo>
                <a:lnTo>
                  <a:pt x="98" y="738"/>
                </a:lnTo>
                <a:lnTo>
                  <a:pt x="98" y="738"/>
                </a:lnTo>
                <a:lnTo>
                  <a:pt x="106" y="732"/>
                </a:lnTo>
                <a:lnTo>
                  <a:pt x="108" y="728"/>
                </a:lnTo>
                <a:lnTo>
                  <a:pt x="110" y="726"/>
                </a:lnTo>
                <a:lnTo>
                  <a:pt x="110" y="726"/>
                </a:lnTo>
                <a:lnTo>
                  <a:pt x="110" y="723"/>
                </a:lnTo>
                <a:lnTo>
                  <a:pt x="106" y="719"/>
                </a:lnTo>
                <a:lnTo>
                  <a:pt x="100" y="713"/>
                </a:lnTo>
                <a:lnTo>
                  <a:pt x="100" y="713"/>
                </a:lnTo>
                <a:lnTo>
                  <a:pt x="98" y="711"/>
                </a:lnTo>
                <a:lnTo>
                  <a:pt x="98" y="709"/>
                </a:lnTo>
                <a:lnTo>
                  <a:pt x="98" y="709"/>
                </a:lnTo>
                <a:lnTo>
                  <a:pt x="94" y="694"/>
                </a:lnTo>
                <a:lnTo>
                  <a:pt x="94" y="694"/>
                </a:lnTo>
                <a:lnTo>
                  <a:pt x="94" y="694"/>
                </a:lnTo>
                <a:lnTo>
                  <a:pt x="94" y="694"/>
                </a:lnTo>
                <a:lnTo>
                  <a:pt x="96" y="686"/>
                </a:lnTo>
                <a:lnTo>
                  <a:pt x="96" y="680"/>
                </a:lnTo>
                <a:lnTo>
                  <a:pt x="98" y="678"/>
                </a:lnTo>
                <a:lnTo>
                  <a:pt x="98" y="678"/>
                </a:lnTo>
                <a:lnTo>
                  <a:pt x="100" y="678"/>
                </a:lnTo>
                <a:lnTo>
                  <a:pt x="102" y="680"/>
                </a:lnTo>
                <a:lnTo>
                  <a:pt x="102" y="680"/>
                </a:lnTo>
                <a:lnTo>
                  <a:pt x="106" y="684"/>
                </a:lnTo>
                <a:lnTo>
                  <a:pt x="112" y="686"/>
                </a:lnTo>
                <a:lnTo>
                  <a:pt x="121" y="690"/>
                </a:lnTo>
                <a:lnTo>
                  <a:pt x="121" y="690"/>
                </a:lnTo>
                <a:lnTo>
                  <a:pt x="125" y="690"/>
                </a:lnTo>
                <a:lnTo>
                  <a:pt x="125" y="690"/>
                </a:lnTo>
                <a:lnTo>
                  <a:pt x="131" y="688"/>
                </a:lnTo>
                <a:lnTo>
                  <a:pt x="131" y="688"/>
                </a:lnTo>
                <a:lnTo>
                  <a:pt x="139" y="686"/>
                </a:lnTo>
                <a:lnTo>
                  <a:pt x="141" y="686"/>
                </a:lnTo>
                <a:lnTo>
                  <a:pt x="143" y="688"/>
                </a:lnTo>
                <a:lnTo>
                  <a:pt x="143" y="688"/>
                </a:lnTo>
                <a:lnTo>
                  <a:pt x="144" y="690"/>
                </a:lnTo>
                <a:lnTo>
                  <a:pt x="144" y="694"/>
                </a:lnTo>
                <a:lnTo>
                  <a:pt x="144" y="694"/>
                </a:lnTo>
                <a:lnTo>
                  <a:pt x="144" y="699"/>
                </a:lnTo>
                <a:lnTo>
                  <a:pt x="148" y="705"/>
                </a:lnTo>
                <a:lnTo>
                  <a:pt x="158" y="713"/>
                </a:lnTo>
                <a:lnTo>
                  <a:pt x="158" y="713"/>
                </a:lnTo>
                <a:lnTo>
                  <a:pt x="160" y="715"/>
                </a:lnTo>
                <a:lnTo>
                  <a:pt x="160" y="715"/>
                </a:lnTo>
                <a:lnTo>
                  <a:pt x="162" y="713"/>
                </a:lnTo>
                <a:lnTo>
                  <a:pt x="166" y="711"/>
                </a:lnTo>
                <a:lnTo>
                  <a:pt x="166" y="711"/>
                </a:lnTo>
                <a:lnTo>
                  <a:pt x="169" y="709"/>
                </a:lnTo>
                <a:lnTo>
                  <a:pt x="173" y="709"/>
                </a:lnTo>
                <a:lnTo>
                  <a:pt x="173" y="709"/>
                </a:lnTo>
                <a:lnTo>
                  <a:pt x="177" y="711"/>
                </a:lnTo>
                <a:lnTo>
                  <a:pt x="179" y="717"/>
                </a:lnTo>
                <a:lnTo>
                  <a:pt x="179" y="717"/>
                </a:lnTo>
                <a:lnTo>
                  <a:pt x="181" y="723"/>
                </a:lnTo>
                <a:lnTo>
                  <a:pt x="183" y="726"/>
                </a:lnTo>
                <a:lnTo>
                  <a:pt x="187" y="730"/>
                </a:lnTo>
                <a:lnTo>
                  <a:pt x="187" y="730"/>
                </a:lnTo>
                <a:lnTo>
                  <a:pt x="191" y="732"/>
                </a:lnTo>
                <a:lnTo>
                  <a:pt x="191" y="732"/>
                </a:lnTo>
                <a:lnTo>
                  <a:pt x="191" y="734"/>
                </a:lnTo>
                <a:lnTo>
                  <a:pt x="191" y="734"/>
                </a:lnTo>
                <a:lnTo>
                  <a:pt x="187" y="738"/>
                </a:lnTo>
                <a:lnTo>
                  <a:pt x="179" y="738"/>
                </a:lnTo>
                <a:lnTo>
                  <a:pt x="179" y="738"/>
                </a:lnTo>
                <a:lnTo>
                  <a:pt x="173" y="738"/>
                </a:lnTo>
                <a:lnTo>
                  <a:pt x="173" y="738"/>
                </a:lnTo>
                <a:lnTo>
                  <a:pt x="166" y="740"/>
                </a:lnTo>
                <a:lnTo>
                  <a:pt x="166" y="740"/>
                </a:lnTo>
                <a:lnTo>
                  <a:pt x="156" y="740"/>
                </a:lnTo>
                <a:lnTo>
                  <a:pt x="152" y="738"/>
                </a:lnTo>
                <a:lnTo>
                  <a:pt x="148" y="734"/>
                </a:lnTo>
                <a:lnTo>
                  <a:pt x="148" y="734"/>
                </a:lnTo>
                <a:lnTo>
                  <a:pt x="144" y="728"/>
                </a:lnTo>
                <a:lnTo>
                  <a:pt x="139" y="725"/>
                </a:lnTo>
                <a:lnTo>
                  <a:pt x="127" y="717"/>
                </a:lnTo>
                <a:lnTo>
                  <a:pt x="127" y="717"/>
                </a:lnTo>
                <a:lnTo>
                  <a:pt x="127" y="728"/>
                </a:lnTo>
                <a:lnTo>
                  <a:pt x="127" y="728"/>
                </a:lnTo>
                <a:lnTo>
                  <a:pt x="125" y="740"/>
                </a:lnTo>
                <a:lnTo>
                  <a:pt x="123" y="744"/>
                </a:lnTo>
                <a:lnTo>
                  <a:pt x="123" y="744"/>
                </a:lnTo>
                <a:lnTo>
                  <a:pt x="125" y="748"/>
                </a:lnTo>
                <a:lnTo>
                  <a:pt x="125" y="748"/>
                </a:lnTo>
                <a:lnTo>
                  <a:pt x="125" y="755"/>
                </a:lnTo>
                <a:lnTo>
                  <a:pt x="123" y="761"/>
                </a:lnTo>
                <a:lnTo>
                  <a:pt x="121" y="767"/>
                </a:lnTo>
                <a:lnTo>
                  <a:pt x="121" y="767"/>
                </a:lnTo>
                <a:lnTo>
                  <a:pt x="121" y="771"/>
                </a:lnTo>
                <a:lnTo>
                  <a:pt x="121" y="771"/>
                </a:lnTo>
                <a:lnTo>
                  <a:pt x="123" y="773"/>
                </a:lnTo>
                <a:lnTo>
                  <a:pt x="127" y="777"/>
                </a:lnTo>
                <a:lnTo>
                  <a:pt x="135" y="782"/>
                </a:lnTo>
                <a:lnTo>
                  <a:pt x="135" y="782"/>
                </a:lnTo>
                <a:lnTo>
                  <a:pt x="139" y="784"/>
                </a:lnTo>
                <a:lnTo>
                  <a:pt x="141" y="786"/>
                </a:lnTo>
                <a:lnTo>
                  <a:pt x="141" y="786"/>
                </a:lnTo>
                <a:lnTo>
                  <a:pt x="139" y="788"/>
                </a:lnTo>
                <a:lnTo>
                  <a:pt x="139" y="788"/>
                </a:lnTo>
                <a:lnTo>
                  <a:pt x="135" y="790"/>
                </a:lnTo>
                <a:lnTo>
                  <a:pt x="133" y="794"/>
                </a:lnTo>
                <a:lnTo>
                  <a:pt x="133" y="794"/>
                </a:lnTo>
                <a:lnTo>
                  <a:pt x="133" y="798"/>
                </a:lnTo>
                <a:lnTo>
                  <a:pt x="133" y="798"/>
                </a:lnTo>
                <a:lnTo>
                  <a:pt x="133" y="811"/>
                </a:lnTo>
                <a:lnTo>
                  <a:pt x="133" y="815"/>
                </a:lnTo>
                <a:lnTo>
                  <a:pt x="131" y="817"/>
                </a:lnTo>
                <a:lnTo>
                  <a:pt x="131" y="817"/>
                </a:lnTo>
                <a:lnTo>
                  <a:pt x="127" y="817"/>
                </a:lnTo>
                <a:lnTo>
                  <a:pt x="127" y="817"/>
                </a:lnTo>
                <a:lnTo>
                  <a:pt x="125" y="813"/>
                </a:lnTo>
                <a:lnTo>
                  <a:pt x="123" y="807"/>
                </a:lnTo>
                <a:lnTo>
                  <a:pt x="123" y="807"/>
                </a:lnTo>
                <a:lnTo>
                  <a:pt x="119" y="802"/>
                </a:lnTo>
                <a:lnTo>
                  <a:pt x="117" y="800"/>
                </a:lnTo>
                <a:lnTo>
                  <a:pt x="117" y="800"/>
                </a:lnTo>
                <a:lnTo>
                  <a:pt x="114" y="796"/>
                </a:lnTo>
                <a:lnTo>
                  <a:pt x="108" y="790"/>
                </a:lnTo>
                <a:lnTo>
                  <a:pt x="102" y="784"/>
                </a:lnTo>
                <a:lnTo>
                  <a:pt x="102" y="778"/>
                </a:lnTo>
                <a:lnTo>
                  <a:pt x="102" y="778"/>
                </a:lnTo>
                <a:lnTo>
                  <a:pt x="98" y="765"/>
                </a:lnTo>
                <a:lnTo>
                  <a:pt x="96" y="759"/>
                </a:lnTo>
                <a:lnTo>
                  <a:pt x="94" y="755"/>
                </a:lnTo>
                <a:lnTo>
                  <a:pt x="94" y="755"/>
                </a:lnTo>
                <a:lnTo>
                  <a:pt x="91" y="759"/>
                </a:lnTo>
                <a:lnTo>
                  <a:pt x="85" y="765"/>
                </a:lnTo>
                <a:lnTo>
                  <a:pt x="85" y="765"/>
                </a:lnTo>
                <a:lnTo>
                  <a:pt x="85" y="769"/>
                </a:lnTo>
                <a:lnTo>
                  <a:pt x="85" y="773"/>
                </a:lnTo>
                <a:lnTo>
                  <a:pt x="85" y="773"/>
                </a:lnTo>
                <a:lnTo>
                  <a:pt x="87" y="778"/>
                </a:lnTo>
                <a:lnTo>
                  <a:pt x="87" y="782"/>
                </a:lnTo>
                <a:lnTo>
                  <a:pt x="85" y="788"/>
                </a:lnTo>
                <a:lnTo>
                  <a:pt x="81" y="796"/>
                </a:lnTo>
                <a:lnTo>
                  <a:pt x="81" y="796"/>
                </a:lnTo>
                <a:lnTo>
                  <a:pt x="79" y="804"/>
                </a:lnTo>
                <a:lnTo>
                  <a:pt x="79" y="811"/>
                </a:lnTo>
                <a:lnTo>
                  <a:pt x="81" y="819"/>
                </a:lnTo>
                <a:lnTo>
                  <a:pt x="81" y="819"/>
                </a:lnTo>
                <a:lnTo>
                  <a:pt x="79" y="821"/>
                </a:lnTo>
                <a:lnTo>
                  <a:pt x="79" y="821"/>
                </a:lnTo>
                <a:lnTo>
                  <a:pt x="75" y="825"/>
                </a:lnTo>
                <a:lnTo>
                  <a:pt x="75" y="827"/>
                </a:lnTo>
                <a:lnTo>
                  <a:pt x="75" y="827"/>
                </a:lnTo>
                <a:lnTo>
                  <a:pt x="75" y="829"/>
                </a:lnTo>
                <a:lnTo>
                  <a:pt x="79" y="831"/>
                </a:lnTo>
                <a:lnTo>
                  <a:pt x="79" y="831"/>
                </a:lnTo>
                <a:lnTo>
                  <a:pt x="81" y="832"/>
                </a:lnTo>
                <a:lnTo>
                  <a:pt x="83" y="836"/>
                </a:lnTo>
                <a:lnTo>
                  <a:pt x="83" y="836"/>
                </a:lnTo>
                <a:lnTo>
                  <a:pt x="83" y="840"/>
                </a:lnTo>
                <a:lnTo>
                  <a:pt x="81" y="842"/>
                </a:lnTo>
                <a:lnTo>
                  <a:pt x="81" y="842"/>
                </a:lnTo>
                <a:lnTo>
                  <a:pt x="79" y="848"/>
                </a:lnTo>
                <a:lnTo>
                  <a:pt x="79" y="848"/>
                </a:lnTo>
                <a:lnTo>
                  <a:pt x="81" y="848"/>
                </a:lnTo>
                <a:lnTo>
                  <a:pt x="81" y="848"/>
                </a:lnTo>
                <a:lnTo>
                  <a:pt x="85" y="852"/>
                </a:lnTo>
                <a:lnTo>
                  <a:pt x="87" y="854"/>
                </a:lnTo>
                <a:lnTo>
                  <a:pt x="87" y="857"/>
                </a:lnTo>
                <a:lnTo>
                  <a:pt x="87" y="857"/>
                </a:lnTo>
                <a:lnTo>
                  <a:pt x="87" y="861"/>
                </a:lnTo>
                <a:lnTo>
                  <a:pt x="89" y="865"/>
                </a:lnTo>
                <a:lnTo>
                  <a:pt x="92" y="869"/>
                </a:lnTo>
                <a:lnTo>
                  <a:pt x="100" y="875"/>
                </a:lnTo>
                <a:lnTo>
                  <a:pt x="100" y="875"/>
                </a:lnTo>
                <a:lnTo>
                  <a:pt x="100" y="877"/>
                </a:lnTo>
                <a:lnTo>
                  <a:pt x="100" y="877"/>
                </a:lnTo>
                <a:lnTo>
                  <a:pt x="100" y="881"/>
                </a:lnTo>
                <a:lnTo>
                  <a:pt x="102" y="884"/>
                </a:lnTo>
                <a:lnTo>
                  <a:pt x="108" y="894"/>
                </a:lnTo>
                <a:lnTo>
                  <a:pt x="108" y="894"/>
                </a:lnTo>
                <a:lnTo>
                  <a:pt x="108" y="894"/>
                </a:lnTo>
                <a:lnTo>
                  <a:pt x="112" y="898"/>
                </a:lnTo>
                <a:lnTo>
                  <a:pt x="112" y="898"/>
                </a:lnTo>
                <a:lnTo>
                  <a:pt x="117" y="896"/>
                </a:lnTo>
                <a:lnTo>
                  <a:pt x="119" y="894"/>
                </a:lnTo>
                <a:lnTo>
                  <a:pt x="119" y="894"/>
                </a:lnTo>
                <a:lnTo>
                  <a:pt x="121" y="894"/>
                </a:lnTo>
                <a:lnTo>
                  <a:pt x="121" y="894"/>
                </a:lnTo>
                <a:lnTo>
                  <a:pt x="129" y="896"/>
                </a:lnTo>
                <a:lnTo>
                  <a:pt x="137" y="902"/>
                </a:lnTo>
                <a:lnTo>
                  <a:pt x="143" y="910"/>
                </a:lnTo>
                <a:lnTo>
                  <a:pt x="144" y="913"/>
                </a:lnTo>
                <a:lnTo>
                  <a:pt x="144" y="919"/>
                </a:lnTo>
                <a:lnTo>
                  <a:pt x="144" y="919"/>
                </a:lnTo>
                <a:lnTo>
                  <a:pt x="143" y="925"/>
                </a:lnTo>
                <a:lnTo>
                  <a:pt x="143" y="925"/>
                </a:lnTo>
                <a:lnTo>
                  <a:pt x="139" y="935"/>
                </a:lnTo>
                <a:lnTo>
                  <a:pt x="137" y="948"/>
                </a:lnTo>
                <a:lnTo>
                  <a:pt x="137" y="948"/>
                </a:lnTo>
                <a:lnTo>
                  <a:pt x="135" y="956"/>
                </a:lnTo>
                <a:lnTo>
                  <a:pt x="131" y="960"/>
                </a:lnTo>
                <a:lnTo>
                  <a:pt x="131" y="960"/>
                </a:lnTo>
                <a:lnTo>
                  <a:pt x="127" y="960"/>
                </a:lnTo>
                <a:lnTo>
                  <a:pt x="125" y="960"/>
                </a:lnTo>
                <a:lnTo>
                  <a:pt x="125" y="960"/>
                </a:lnTo>
                <a:lnTo>
                  <a:pt x="117" y="952"/>
                </a:lnTo>
                <a:lnTo>
                  <a:pt x="116" y="950"/>
                </a:lnTo>
                <a:lnTo>
                  <a:pt x="116" y="950"/>
                </a:lnTo>
                <a:lnTo>
                  <a:pt x="114" y="954"/>
                </a:lnTo>
                <a:lnTo>
                  <a:pt x="114" y="960"/>
                </a:lnTo>
                <a:lnTo>
                  <a:pt x="114" y="960"/>
                </a:lnTo>
                <a:lnTo>
                  <a:pt x="114" y="967"/>
                </a:lnTo>
                <a:lnTo>
                  <a:pt x="112" y="969"/>
                </a:lnTo>
                <a:lnTo>
                  <a:pt x="112" y="971"/>
                </a:lnTo>
                <a:lnTo>
                  <a:pt x="112" y="971"/>
                </a:lnTo>
                <a:lnTo>
                  <a:pt x="106" y="973"/>
                </a:lnTo>
                <a:lnTo>
                  <a:pt x="106" y="973"/>
                </a:lnTo>
                <a:lnTo>
                  <a:pt x="104" y="975"/>
                </a:lnTo>
                <a:lnTo>
                  <a:pt x="104" y="975"/>
                </a:lnTo>
                <a:lnTo>
                  <a:pt x="106" y="977"/>
                </a:lnTo>
                <a:lnTo>
                  <a:pt x="106" y="977"/>
                </a:lnTo>
                <a:lnTo>
                  <a:pt x="110" y="983"/>
                </a:lnTo>
                <a:lnTo>
                  <a:pt x="110" y="983"/>
                </a:lnTo>
                <a:lnTo>
                  <a:pt x="110" y="985"/>
                </a:lnTo>
                <a:lnTo>
                  <a:pt x="110" y="987"/>
                </a:lnTo>
                <a:lnTo>
                  <a:pt x="110" y="987"/>
                </a:lnTo>
                <a:lnTo>
                  <a:pt x="106" y="992"/>
                </a:lnTo>
                <a:lnTo>
                  <a:pt x="106" y="992"/>
                </a:lnTo>
                <a:lnTo>
                  <a:pt x="106" y="1000"/>
                </a:lnTo>
                <a:lnTo>
                  <a:pt x="108" y="1008"/>
                </a:lnTo>
                <a:lnTo>
                  <a:pt x="114" y="1021"/>
                </a:lnTo>
                <a:lnTo>
                  <a:pt x="114" y="1021"/>
                </a:lnTo>
                <a:lnTo>
                  <a:pt x="117" y="1029"/>
                </a:lnTo>
                <a:lnTo>
                  <a:pt x="117" y="1029"/>
                </a:lnTo>
                <a:lnTo>
                  <a:pt x="123" y="1037"/>
                </a:lnTo>
                <a:lnTo>
                  <a:pt x="123" y="1037"/>
                </a:lnTo>
                <a:lnTo>
                  <a:pt x="131" y="1046"/>
                </a:lnTo>
                <a:lnTo>
                  <a:pt x="133" y="1052"/>
                </a:lnTo>
                <a:lnTo>
                  <a:pt x="133" y="1056"/>
                </a:lnTo>
                <a:lnTo>
                  <a:pt x="133" y="1056"/>
                </a:lnTo>
                <a:lnTo>
                  <a:pt x="133" y="1060"/>
                </a:lnTo>
                <a:lnTo>
                  <a:pt x="133" y="1062"/>
                </a:lnTo>
                <a:lnTo>
                  <a:pt x="137" y="1069"/>
                </a:lnTo>
                <a:lnTo>
                  <a:pt x="137" y="1069"/>
                </a:lnTo>
                <a:lnTo>
                  <a:pt x="141" y="1075"/>
                </a:lnTo>
                <a:lnTo>
                  <a:pt x="143" y="1081"/>
                </a:lnTo>
                <a:lnTo>
                  <a:pt x="143" y="1081"/>
                </a:lnTo>
                <a:lnTo>
                  <a:pt x="143" y="1089"/>
                </a:lnTo>
                <a:lnTo>
                  <a:pt x="146" y="1098"/>
                </a:lnTo>
                <a:lnTo>
                  <a:pt x="150" y="1108"/>
                </a:lnTo>
                <a:lnTo>
                  <a:pt x="150" y="1108"/>
                </a:lnTo>
                <a:lnTo>
                  <a:pt x="150" y="1108"/>
                </a:lnTo>
                <a:lnTo>
                  <a:pt x="150" y="1108"/>
                </a:lnTo>
                <a:lnTo>
                  <a:pt x="150" y="1118"/>
                </a:lnTo>
                <a:lnTo>
                  <a:pt x="152" y="1125"/>
                </a:lnTo>
                <a:lnTo>
                  <a:pt x="156" y="1129"/>
                </a:lnTo>
                <a:lnTo>
                  <a:pt x="160" y="1133"/>
                </a:lnTo>
                <a:lnTo>
                  <a:pt x="160" y="1133"/>
                </a:lnTo>
                <a:lnTo>
                  <a:pt x="166" y="1137"/>
                </a:lnTo>
                <a:lnTo>
                  <a:pt x="168" y="1139"/>
                </a:lnTo>
                <a:lnTo>
                  <a:pt x="168" y="1143"/>
                </a:lnTo>
                <a:lnTo>
                  <a:pt x="168" y="1143"/>
                </a:lnTo>
                <a:lnTo>
                  <a:pt x="168" y="1152"/>
                </a:lnTo>
                <a:lnTo>
                  <a:pt x="173" y="1160"/>
                </a:lnTo>
                <a:lnTo>
                  <a:pt x="179" y="1166"/>
                </a:lnTo>
                <a:lnTo>
                  <a:pt x="185" y="1172"/>
                </a:lnTo>
                <a:lnTo>
                  <a:pt x="185" y="1172"/>
                </a:lnTo>
                <a:lnTo>
                  <a:pt x="193" y="1177"/>
                </a:lnTo>
                <a:lnTo>
                  <a:pt x="195" y="1179"/>
                </a:lnTo>
                <a:lnTo>
                  <a:pt x="196" y="1183"/>
                </a:lnTo>
                <a:lnTo>
                  <a:pt x="196" y="1183"/>
                </a:lnTo>
                <a:lnTo>
                  <a:pt x="196" y="1185"/>
                </a:lnTo>
                <a:lnTo>
                  <a:pt x="195" y="1189"/>
                </a:lnTo>
                <a:lnTo>
                  <a:pt x="195" y="1189"/>
                </a:lnTo>
                <a:lnTo>
                  <a:pt x="191" y="1193"/>
                </a:lnTo>
                <a:lnTo>
                  <a:pt x="191" y="1197"/>
                </a:lnTo>
                <a:lnTo>
                  <a:pt x="191" y="1204"/>
                </a:lnTo>
                <a:lnTo>
                  <a:pt x="191" y="1204"/>
                </a:lnTo>
                <a:lnTo>
                  <a:pt x="193" y="1208"/>
                </a:lnTo>
                <a:lnTo>
                  <a:pt x="191" y="1216"/>
                </a:lnTo>
                <a:lnTo>
                  <a:pt x="191" y="1216"/>
                </a:lnTo>
                <a:lnTo>
                  <a:pt x="191" y="1220"/>
                </a:lnTo>
                <a:lnTo>
                  <a:pt x="196" y="1222"/>
                </a:lnTo>
                <a:lnTo>
                  <a:pt x="196" y="1222"/>
                </a:lnTo>
                <a:lnTo>
                  <a:pt x="200" y="1224"/>
                </a:lnTo>
                <a:lnTo>
                  <a:pt x="204" y="1227"/>
                </a:lnTo>
                <a:lnTo>
                  <a:pt x="204" y="1227"/>
                </a:lnTo>
                <a:lnTo>
                  <a:pt x="204" y="1231"/>
                </a:lnTo>
                <a:lnTo>
                  <a:pt x="202" y="1233"/>
                </a:lnTo>
                <a:lnTo>
                  <a:pt x="202" y="1233"/>
                </a:lnTo>
                <a:lnTo>
                  <a:pt x="202" y="1237"/>
                </a:lnTo>
                <a:lnTo>
                  <a:pt x="204" y="1239"/>
                </a:lnTo>
                <a:lnTo>
                  <a:pt x="210" y="1247"/>
                </a:lnTo>
                <a:lnTo>
                  <a:pt x="210" y="1247"/>
                </a:lnTo>
                <a:lnTo>
                  <a:pt x="214" y="1251"/>
                </a:lnTo>
                <a:lnTo>
                  <a:pt x="216" y="1254"/>
                </a:lnTo>
                <a:lnTo>
                  <a:pt x="216" y="1256"/>
                </a:lnTo>
                <a:lnTo>
                  <a:pt x="216" y="1256"/>
                </a:lnTo>
                <a:lnTo>
                  <a:pt x="212" y="1258"/>
                </a:lnTo>
                <a:lnTo>
                  <a:pt x="204" y="1260"/>
                </a:lnTo>
                <a:lnTo>
                  <a:pt x="204" y="1260"/>
                </a:lnTo>
                <a:lnTo>
                  <a:pt x="198" y="1262"/>
                </a:lnTo>
                <a:lnTo>
                  <a:pt x="196" y="1264"/>
                </a:lnTo>
                <a:lnTo>
                  <a:pt x="196" y="1264"/>
                </a:lnTo>
                <a:lnTo>
                  <a:pt x="196" y="1270"/>
                </a:lnTo>
                <a:lnTo>
                  <a:pt x="198" y="1276"/>
                </a:lnTo>
                <a:lnTo>
                  <a:pt x="198" y="1276"/>
                </a:lnTo>
                <a:lnTo>
                  <a:pt x="200" y="1287"/>
                </a:lnTo>
                <a:lnTo>
                  <a:pt x="198" y="1291"/>
                </a:lnTo>
                <a:lnTo>
                  <a:pt x="195" y="1295"/>
                </a:lnTo>
                <a:lnTo>
                  <a:pt x="195" y="1295"/>
                </a:lnTo>
                <a:lnTo>
                  <a:pt x="193" y="1299"/>
                </a:lnTo>
                <a:lnTo>
                  <a:pt x="191" y="1303"/>
                </a:lnTo>
                <a:lnTo>
                  <a:pt x="191" y="1303"/>
                </a:lnTo>
                <a:lnTo>
                  <a:pt x="191" y="1308"/>
                </a:lnTo>
                <a:lnTo>
                  <a:pt x="193" y="1312"/>
                </a:lnTo>
                <a:lnTo>
                  <a:pt x="196" y="1316"/>
                </a:lnTo>
                <a:lnTo>
                  <a:pt x="196" y="1316"/>
                </a:lnTo>
                <a:lnTo>
                  <a:pt x="196" y="1318"/>
                </a:lnTo>
                <a:lnTo>
                  <a:pt x="196" y="1318"/>
                </a:lnTo>
                <a:lnTo>
                  <a:pt x="191" y="1333"/>
                </a:lnTo>
                <a:lnTo>
                  <a:pt x="191" y="1337"/>
                </a:lnTo>
                <a:lnTo>
                  <a:pt x="191" y="1343"/>
                </a:lnTo>
                <a:lnTo>
                  <a:pt x="191" y="1343"/>
                </a:lnTo>
                <a:lnTo>
                  <a:pt x="193" y="1345"/>
                </a:lnTo>
                <a:lnTo>
                  <a:pt x="195" y="1347"/>
                </a:lnTo>
                <a:lnTo>
                  <a:pt x="200" y="1347"/>
                </a:lnTo>
                <a:lnTo>
                  <a:pt x="200" y="1347"/>
                </a:lnTo>
                <a:lnTo>
                  <a:pt x="202" y="1349"/>
                </a:lnTo>
                <a:lnTo>
                  <a:pt x="204" y="1351"/>
                </a:lnTo>
                <a:lnTo>
                  <a:pt x="204" y="1351"/>
                </a:lnTo>
                <a:lnTo>
                  <a:pt x="204" y="1357"/>
                </a:lnTo>
                <a:lnTo>
                  <a:pt x="206" y="1360"/>
                </a:lnTo>
                <a:lnTo>
                  <a:pt x="210" y="1364"/>
                </a:lnTo>
                <a:lnTo>
                  <a:pt x="210" y="1364"/>
                </a:lnTo>
                <a:lnTo>
                  <a:pt x="214" y="1366"/>
                </a:lnTo>
                <a:lnTo>
                  <a:pt x="220" y="1364"/>
                </a:lnTo>
                <a:lnTo>
                  <a:pt x="220" y="1364"/>
                </a:lnTo>
                <a:lnTo>
                  <a:pt x="225" y="1362"/>
                </a:lnTo>
                <a:lnTo>
                  <a:pt x="231" y="1362"/>
                </a:lnTo>
                <a:lnTo>
                  <a:pt x="239" y="1364"/>
                </a:lnTo>
                <a:lnTo>
                  <a:pt x="245" y="1368"/>
                </a:lnTo>
                <a:lnTo>
                  <a:pt x="247" y="1372"/>
                </a:lnTo>
                <a:lnTo>
                  <a:pt x="256" y="1370"/>
                </a:lnTo>
                <a:lnTo>
                  <a:pt x="256" y="1370"/>
                </a:lnTo>
                <a:lnTo>
                  <a:pt x="258" y="1370"/>
                </a:lnTo>
                <a:lnTo>
                  <a:pt x="258" y="1370"/>
                </a:lnTo>
                <a:lnTo>
                  <a:pt x="258" y="1372"/>
                </a:lnTo>
                <a:lnTo>
                  <a:pt x="258" y="1372"/>
                </a:lnTo>
                <a:lnTo>
                  <a:pt x="266" y="1380"/>
                </a:lnTo>
                <a:lnTo>
                  <a:pt x="293" y="1395"/>
                </a:lnTo>
                <a:lnTo>
                  <a:pt x="293" y="1395"/>
                </a:lnTo>
                <a:lnTo>
                  <a:pt x="304" y="1399"/>
                </a:lnTo>
                <a:lnTo>
                  <a:pt x="312" y="1401"/>
                </a:lnTo>
                <a:lnTo>
                  <a:pt x="312" y="1401"/>
                </a:lnTo>
                <a:lnTo>
                  <a:pt x="316" y="1401"/>
                </a:lnTo>
                <a:lnTo>
                  <a:pt x="316" y="1401"/>
                </a:lnTo>
                <a:lnTo>
                  <a:pt x="316" y="1401"/>
                </a:lnTo>
                <a:lnTo>
                  <a:pt x="316" y="1401"/>
                </a:lnTo>
                <a:lnTo>
                  <a:pt x="322" y="1401"/>
                </a:lnTo>
                <a:lnTo>
                  <a:pt x="327" y="1403"/>
                </a:lnTo>
                <a:lnTo>
                  <a:pt x="333" y="1407"/>
                </a:lnTo>
                <a:lnTo>
                  <a:pt x="335" y="1411"/>
                </a:lnTo>
                <a:lnTo>
                  <a:pt x="335" y="1414"/>
                </a:lnTo>
                <a:lnTo>
                  <a:pt x="335" y="1414"/>
                </a:lnTo>
                <a:lnTo>
                  <a:pt x="337" y="1420"/>
                </a:lnTo>
                <a:lnTo>
                  <a:pt x="339" y="1424"/>
                </a:lnTo>
                <a:lnTo>
                  <a:pt x="345" y="1426"/>
                </a:lnTo>
                <a:lnTo>
                  <a:pt x="345" y="1426"/>
                </a:lnTo>
                <a:lnTo>
                  <a:pt x="349" y="1428"/>
                </a:lnTo>
                <a:lnTo>
                  <a:pt x="350" y="1430"/>
                </a:lnTo>
                <a:lnTo>
                  <a:pt x="350" y="1430"/>
                </a:lnTo>
                <a:lnTo>
                  <a:pt x="350" y="1438"/>
                </a:lnTo>
                <a:lnTo>
                  <a:pt x="350" y="1438"/>
                </a:lnTo>
                <a:lnTo>
                  <a:pt x="350" y="1447"/>
                </a:lnTo>
                <a:lnTo>
                  <a:pt x="352" y="1451"/>
                </a:lnTo>
                <a:lnTo>
                  <a:pt x="354" y="1453"/>
                </a:lnTo>
                <a:lnTo>
                  <a:pt x="354" y="1453"/>
                </a:lnTo>
                <a:lnTo>
                  <a:pt x="356" y="1457"/>
                </a:lnTo>
                <a:lnTo>
                  <a:pt x="356" y="1457"/>
                </a:lnTo>
                <a:lnTo>
                  <a:pt x="354" y="1461"/>
                </a:lnTo>
                <a:lnTo>
                  <a:pt x="352" y="1465"/>
                </a:lnTo>
                <a:lnTo>
                  <a:pt x="352" y="1465"/>
                </a:lnTo>
                <a:lnTo>
                  <a:pt x="350" y="1466"/>
                </a:lnTo>
                <a:lnTo>
                  <a:pt x="350" y="1466"/>
                </a:lnTo>
                <a:lnTo>
                  <a:pt x="350" y="1468"/>
                </a:lnTo>
                <a:lnTo>
                  <a:pt x="350" y="1468"/>
                </a:lnTo>
                <a:lnTo>
                  <a:pt x="360" y="1470"/>
                </a:lnTo>
                <a:lnTo>
                  <a:pt x="372" y="1472"/>
                </a:lnTo>
                <a:lnTo>
                  <a:pt x="389" y="1472"/>
                </a:lnTo>
                <a:lnTo>
                  <a:pt x="389" y="1472"/>
                </a:lnTo>
                <a:lnTo>
                  <a:pt x="393" y="1474"/>
                </a:lnTo>
                <a:lnTo>
                  <a:pt x="395" y="1476"/>
                </a:lnTo>
                <a:lnTo>
                  <a:pt x="401" y="1482"/>
                </a:lnTo>
                <a:lnTo>
                  <a:pt x="401" y="1482"/>
                </a:lnTo>
                <a:lnTo>
                  <a:pt x="408" y="1480"/>
                </a:lnTo>
                <a:lnTo>
                  <a:pt x="410" y="1480"/>
                </a:lnTo>
                <a:lnTo>
                  <a:pt x="410" y="1480"/>
                </a:lnTo>
                <a:lnTo>
                  <a:pt x="410" y="1482"/>
                </a:lnTo>
                <a:lnTo>
                  <a:pt x="410" y="1482"/>
                </a:lnTo>
                <a:lnTo>
                  <a:pt x="410" y="1482"/>
                </a:lnTo>
                <a:lnTo>
                  <a:pt x="412" y="1484"/>
                </a:lnTo>
                <a:lnTo>
                  <a:pt x="412" y="1484"/>
                </a:lnTo>
                <a:lnTo>
                  <a:pt x="416" y="1484"/>
                </a:lnTo>
                <a:lnTo>
                  <a:pt x="420" y="1482"/>
                </a:lnTo>
                <a:lnTo>
                  <a:pt x="420" y="1482"/>
                </a:lnTo>
                <a:lnTo>
                  <a:pt x="424" y="1482"/>
                </a:lnTo>
                <a:lnTo>
                  <a:pt x="428" y="1482"/>
                </a:lnTo>
                <a:lnTo>
                  <a:pt x="428" y="1482"/>
                </a:lnTo>
                <a:lnTo>
                  <a:pt x="431" y="1484"/>
                </a:lnTo>
                <a:lnTo>
                  <a:pt x="433" y="1488"/>
                </a:lnTo>
                <a:lnTo>
                  <a:pt x="435" y="1493"/>
                </a:lnTo>
                <a:lnTo>
                  <a:pt x="443" y="1505"/>
                </a:lnTo>
                <a:lnTo>
                  <a:pt x="443" y="1505"/>
                </a:lnTo>
                <a:lnTo>
                  <a:pt x="445" y="1513"/>
                </a:lnTo>
                <a:lnTo>
                  <a:pt x="445" y="1518"/>
                </a:lnTo>
                <a:lnTo>
                  <a:pt x="443" y="1524"/>
                </a:lnTo>
                <a:lnTo>
                  <a:pt x="443" y="1524"/>
                </a:lnTo>
                <a:lnTo>
                  <a:pt x="441" y="1528"/>
                </a:lnTo>
                <a:lnTo>
                  <a:pt x="441" y="1532"/>
                </a:lnTo>
                <a:lnTo>
                  <a:pt x="441" y="1532"/>
                </a:lnTo>
                <a:lnTo>
                  <a:pt x="439" y="1540"/>
                </a:lnTo>
                <a:lnTo>
                  <a:pt x="439" y="1540"/>
                </a:lnTo>
                <a:lnTo>
                  <a:pt x="439" y="1544"/>
                </a:lnTo>
                <a:lnTo>
                  <a:pt x="443" y="1547"/>
                </a:lnTo>
                <a:lnTo>
                  <a:pt x="443" y="1547"/>
                </a:lnTo>
                <a:lnTo>
                  <a:pt x="449" y="1551"/>
                </a:lnTo>
                <a:lnTo>
                  <a:pt x="453" y="1557"/>
                </a:lnTo>
                <a:lnTo>
                  <a:pt x="453" y="1557"/>
                </a:lnTo>
                <a:lnTo>
                  <a:pt x="458" y="1549"/>
                </a:lnTo>
                <a:lnTo>
                  <a:pt x="458" y="1549"/>
                </a:lnTo>
                <a:lnTo>
                  <a:pt x="460" y="1545"/>
                </a:lnTo>
                <a:lnTo>
                  <a:pt x="462" y="1547"/>
                </a:lnTo>
                <a:lnTo>
                  <a:pt x="462" y="1547"/>
                </a:lnTo>
                <a:lnTo>
                  <a:pt x="470" y="1553"/>
                </a:lnTo>
                <a:lnTo>
                  <a:pt x="483" y="1569"/>
                </a:lnTo>
                <a:lnTo>
                  <a:pt x="483" y="1569"/>
                </a:lnTo>
                <a:lnTo>
                  <a:pt x="493" y="1580"/>
                </a:lnTo>
                <a:lnTo>
                  <a:pt x="493" y="1580"/>
                </a:lnTo>
                <a:lnTo>
                  <a:pt x="501" y="1586"/>
                </a:lnTo>
                <a:lnTo>
                  <a:pt x="501" y="1586"/>
                </a:lnTo>
                <a:lnTo>
                  <a:pt x="505" y="1590"/>
                </a:lnTo>
                <a:lnTo>
                  <a:pt x="508" y="1596"/>
                </a:lnTo>
                <a:lnTo>
                  <a:pt x="508" y="1596"/>
                </a:lnTo>
                <a:lnTo>
                  <a:pt x="512" y="1601"/>
                </a:lnTo>
                <a:lnTo>
                  <a:pt x="518" y="1607"/>
                </a:lnTo>
                <a:lnTo>
                  <a:pt x="526" y="1613"/>
                </a:lnTo>
                <a:lnTo>
                  <a:pt x="532" y="1617"/>
                </a:lnTo>
                <a:lnTo>
                  <a:pt x="532" y="1617"/>
                </a:lnTo>
                <a:lnTo>
                  <a:pt x="535" y="1621"/>
                </a:lnTo>
                <a:lnTo>
                  <a:pt x="537" y="1624"/>
                </a:lnTo>
                <a:lnTo>
                  <a:pt x="537" y="1634"/>
                </a:lnTo>
                <a:lnTo>
                  <a:pt x="537" y="1634"/>
                </a:lnTo>
                <a:lnTo>
                  <a:pt x="539" y="1644"/>
                </a:lnTo>
                <a:lnTo>
                  <a:pt x="541" y="1648"/>
                </a:lnTo>
                <a:lnTo>
                  <a:pt x="545" y="1651"/>
                </a:lnTo>
                <a:lnTo>
                  <a:pt x="545" y="1651"/>
                </a:lnTo>
                <a:lnTo>
                  <a:pt x="549" y="1655"/>
                </a:lnTo>
                <a:lnTo>
                  <a:pt x="551" y="1657"/>
                </a:lnTo>
                <a:lnTo>
                  <a:pt x="551" y="1657"/>
                </a:lnTo>
                <a:lnTo>
                  <a:pt x="551" y="1663"/>
                </a:lnTo>
                <a:lnTo>
                  <a:pt x="549" y="1667"/>
                </a:lnTo>
                <a:lnTo>
                  <a:pt x="549" y="1667"/>
                </a:lnTo>
                <a:lnTo>
                  <a:pt x="547" y="1669"/>
                </a:lnTo>
                <a:lnTo>
                  <a:pt x="547" y="1669"/>
                </a:lnTo>
                <a:lnTo>
                  <a:pt x="555" y="1675"/>
                </a:lnTo>
                <a:lnTo>
                  <a:pt x="555" y="1675"/>
                </a:lnTo>
                <a:lnTo>
                  <a:pt x="562" y="1678"/>
                </a:lnTo>
                <a:lnTo>
                  <a:pt x="564" y="1680"/>
                </a:lnTo>
                <a:lnTo>
                  <a:pt x="564" y="1680"/>
                </a:lnTo>
                <a:lnTo>
                  <a:pt x="562" y="1684"/>
                </a:lnTo>
                <a:lnTo>
                  <a:pt x="562" y="1684"/>
                </a:lnTo>
                <a:lnTo>
                  <a:pt x="560" y="1686"/>
                </a:lnTo>
                <a:lnTo>
                  <a:pt x="560" y="1696"/>
                </a:lnTo>
                <a:lnTo>
                  <a:pt x="560" y="1696"/>
                </a:lnTo>
                <a:lnTo>
                  <a:pt x="560" y="1696"/>
                </a:lnTo>
                <a:lnTo>
                  <a:pt x="560" y="1696"/>
                </a:lnTo>
                <a:lnTo>
                  <a:pt x="562" y="1698"/>
                </a:lnTo>
                <a:lnTo>
                  <a:pt x="562" y="1698"/>
                </a:lnTo>
                <a:lnTo>
                  <a:pt x="566" y="1703"/>
                </a:lnTo>
                <a:lnTo>
                  <a:pt x="566" y="1707"/>
                </a:lnTo>
                <a:lnTo>
                  <a:pt x="566" y="1709"/>
                </a:lnTo>
                <a:lnTo>
                  <a:pt x="566" y="1709"/>
                </a:lnTo>
                <a:lnTo>
                  <a:pt x="564" y="1709"/>
                </a:lnTo>
                <a:lnTo>
                  <a:pt x="564" y="1709"/>
                </a:lnTo>
                <a:lnTo>
                  <a:pt x="560" y="1711"/>
                </a:lnTo>
                <a:lnTo>
                  <a:pt x="558" y="1715"/>
                </a:lnTo>
                <a:lnTo>
                  <a:pt x="558" y="1715"/>
                </a:lnTo>
                <a:lnTo>
                  <a:pt x="558" y="1717"/>
                </a:lnTo>
                <a:lnTo>
                  <a:pt x="558" y="1717"/>
                </a:lnTo>
                <a:lnTo>
                  <a:pt x="562" y="1721"/>
                </a:lnTo>
                <a:lnTo>
                  <a:pt x="562" y="1725"/>
                </a:lnTo>
                <a:lnTo>
                  <a:pt x="562" y="1730"/>
                </a:lnTo>
                <a:lnTo>
                  <a:pt x="558" y="1736"/>
                </a:lnTo>
                <a:lnTo>
                  <a:pt x="558" y="1736"/>
                </a:lnTo>
                <a:lnTo>
                  <a:pt x="557" y="1740"/>
                </a:lnTo>
                <a:lnTo>
                  <a:pt x="557" y="1744"/>
                </a:lnTo>
                <a:lnTo>
                  <a:pt x="557" y="1744"/>
                </a:lnTo>
                <a:lnTo>
                  <a:pt x="558" y="1746"/>
                </a:lnTo>
                <a:lnTo>
                  <a:pt x="560" y="1746"/>
                </a:lnTo>
                <a:lnTo>
                  <a:pt x="560" y="1746"/>
                </a:lnTo>
                <a:lnTo>
                  <a:pt x="564" y="1748"/>
                </a:lnTo>
                <a:lnTo>
                  <a:pt x="570" y="1750"/>
                </a:lnTo>
                <a:lnTo>
                  <a:pt x="574" y="1754"/>
                </a:lnTo>
                <a:lnTo>
                  <a:pt x="578" y="1757"/>
                </a:lnTo>
                <a:lnTo>
                  <a:pt x="578" y="1757"/>
                </a:lnTo>
                <a:lnTo>
                  <a:pt x="576" y="1761"/>
                </a:lnTo>
                <a:lnTo>
                  <a:pt x="574" y="1763"/>
                </a:lnTo>
                <a:lnTo>
                  <a:pt x="574" y="1763"/>
                </a:lnTo>
                <a:lnTo>
                  <a:pt x="570" y="1767"/>
                </a:lnTo>
                <a:lnTo>
                  <a:pt x="570" y="1767"/>
                </a:lnTo>
                <a:lnTo>
                  <a:pt x="572" y="1771"/>
                </a:lnTo>
                <a:lnTo>
                  <a:pt x="572" y="1775"/>
                </a:lnTo>
                <a:lnTo>
                  <a:pt x="911" y="1802"/>
                </a:lnTo>
                <a:lnTo>
                  <a:pt x="911" y="1802"/>
                </a:lnTo>
                <a:lnTo>
                  <a:pt x="921" y="1796"/>
                </a:lnTo>
                <a:lnTo>
                  <a:pt x="928" y="1788"/>
                </a:lnTo>
                <a:lnTo>
                  <a:pt x="928" y="1788"/>
                </a:lnTo>
                <a:close/>
              </a:path>
            </a:pathLst>
          </a:custGeom>
          <a:solidFill>
            <a:srgbClr val="0F3738"/>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86" name="Freeform 131">
            <a:extLst>
              <a:ext uri="{FF2B5EF4-FFF2-40B4-BE49-F238E27FC236}">
                <a16:creationId xmlns:a16="http://schemas.microsoft.com/office/drawing/2014/main" id="{DC4204E8-3354-2AA8-CD19-DF016D8FBAA6}"/>
              </a:ext>
            </a:extLst>
          </p:cNvPr>
          <p:cNvSpPr>
            <a:spLocks/>
          </p:cNvSpPr>
          <p:nvPr/>
        </p:nvSpPr>
        <p:spPr bwMode="auto">
          <a:xfrm>
            <a:off x="6945047" y="1938488"/>
            <a:ext cx="677290" cy="525534"/>
          </a:xfrm>
          <a:custGeom>
            <a:avLst/>
            <a:gdLst>
              <a:gd name="T0" fmla="*/ 45 w 861"/>
              <a:gd name="T1" fmla="*/ 393 h 651"/>
              <a:gd name="T2" fmla="*/ 74 w 861"/>
              <a:gd name="T3" fmla="*/ 420 h 651"/>
              <a:gd name="T4" fmla="*/ 120 w 861"/>
              <a:gd name="T5" fmla="*/ 461 h 651"/>
              <a:gd name="T6" fmla="*/ 122 w 861"/>
              <a:gd name="T7" fmla="*/ 493 h 651"/>
              <a:gd name="T8" fmla="*/ 137 w 861"/>
              <a:gd name="T9" fmla="*/ 532 h 651"/>
              <a:gd name="T10" fmla="*/ 168 w 861"/>
              <a:gd name="T11" fmla="*/ 555 h 651"/>
              <a:gd name="T12" fmla="*/ 214 w 861"/>
              <a:gd name="T13" fmla="*/ 545 h 651"/>
              <a:gd name="T14" fmla="*/ 249 w 861"/>
              <a:gd name="T15" fmla="*/ 557 h 651"/>
              <a:gd name="T16" fmla="*/ 280 w 861"/>
              <a:gd name="T17" fmla="*/ 580 h 651"/>
              <a:gd name="T18" fmla="*/ 314 w 861"/>
              <a:gd name="T19" fmla="*/ 580 h 651"/>
              <a:gd name="T20" fmla="*/ 361 w 861"/>
              <a:gd name="T21" fmla="*/ 586 h 651"/>
              <a:gd name="T22" fmla="*/ 395 w 861"/>
              <a:gd name="T23" fmla="*/ 580 h 651"/>
              <a:gd name="T24" fmla="*/ 430 w 861"/>
              <a:gd name="T25" fmla="*/ 590 h 651"/>
              <a:gd name="T26" fmla="*/ 470 w 861"/>
              <a:gd name="T27" fmla="*/ 597 h 651"/>
              <a:gd name="T28" fmla="*/ 507 w 861"/>
              <a:gd name="T29" fmla="*/ 603 h 651"/>
              <a:gd name="T30" fmla="*/ 372 w 861"/>
              <a:gd name="T31" fmla="*/ 25 h 651"/>
              <a:gd name="T32" fmla="*/ 291 w 861"/>
              <a:gd name="T33" fmla="*/ 19 h 651"/>
              <a:gd name="T34" fmla="*/ 291 w 861"/>
              <a:gd name="T35" fmla="*/ 44 h 651"/>
              <a:gd name="T36" fmla="*/ 312 w 861"/>
              <a:gd name="T37" fmla="*/ 52 h 651"/>
              <a:gd name="T38" fmla="*/ 303 w 861"/>
              <a:gd name="T39" fmla="*/ 77 h 651"/>
              <a:gd name="T40" fmla="*/ 284 w 861"/>
              <a:gd name="T41" fmla="*/ 79 h 651"/>
              <a:gd name="T42" fmla="*/ 287 w 861"/>
              <a:gd name="T43" fmla="*/ 96 h 651"/>
              <a:gd name="T44" fmla="*/ 280 w 861"/>
              <a:gd name="T45" fmla="*/ 145 h 651"/>
              <a:gd name="T46" fmla="*/ 295 w 861"/>
              <a:gd name="T47" fmla="*/ 187 h 651"/>
              <a:gd name="T48" fmla="*/ 258 w 861"/>
              <a:gd name="T49" fmla="*/ 249 h 651"/>
              <a:gd name="T50" fmla="*/ 241 w 861"/>
              <a:gd name="T51" fmla="*/ 283 h 651"/>
              <a:gd name="T52" fmla="*/ 205 w 861"/>
              <a:gd name="T53" fmla="*/ 306 h 651"/>
              <a:gd name="T54" fmla="*/ 176 w 861"/>
              <a:gd name="T55" fmla="*/ 303 h 651"/>
              <a:gd name="T56" fmla="*/ 172 w 861"/>
              <a:gd name="T57" fmla="*/ 285 h 651"/>
              <a:gd name="T58" fmla="*/ 195 w 861"/>
              <a:gd name="T59" fmla="*/ 283 h 651"/>
              <a:gd name="T60" fmla="*/ 233 w 861"/>
              <a:gd name="T61" fmla="*/ 260 h 651"/>
              <a:gd name="T62" fmla="*/ 210 w 861"/>
              <a:gd name="T63" fmla="*/ 247 h 651"/>
              <a:gd name="T64" fmla="*/ 243 w 861"/>
              <a:gd name="T65" fmla="*/ 222 h 651"/>
              <a:gd name="T66" fmla="*/ 262 w 861"/>
              <a:gd name="T67" fmla="*/ 189 h 651"/>
              <a:gd name="T68" fmla="*/ 241 w 861"/>
              <a:gd name="T69" fmla="*/ 216 h 651"/>
              <a:gd name="T70" fmla="*/ 193 w 861"/>
              <a:gd name="T71" fmla="*/ 235 h 651"/>
              <a:gd name="T72" fmla="*/ 168 w 861"/>
              <a:gd name="T73" fmla="*/ 262 h 651"/>
              <a:gd name="T74" fmla="*/ 164 w 861"/>
              <a:gd name="T75" fmla="*/ 231 h 651"/>
              <a:gd name="T76" fmla="*/ 210 w 861"/>
              <a:gd name="T77" fmla="*/ 181 h 651"/>
              <a:gd name="T78" fmla="*/ 228 w 861"/>
              <a:gd name="T79" fmla="*/ 197 h 651"/>
              <a:gd name="T80" fmla="*/ 243 w 861"/>
              <a:gd name="T81" fmla="*/ 170 h 651"/>
              <a:gd name="T82" fmla="*/ 239 w 861"/>
              <a:gd name="T83" fmla="*/ 148 h 651"/>
              <a:gd name="T84" fmla="*/ 226 w 861"/>
              <a:gd name="T85" fmla="*/ 143 h 651"/>
              <a:gd name="T86" fmla="*/ 212 w 861"/>
              <a:gd name="T87" fmla="*/ 137 h 651"/>
              <a:gd name="T88" fmla="*/ 206 w 861"/>
              <a:gd name="T89" fmla="*/ 123 h 651"/>
              <a:gd name="T90" fmla="*/ 174 w 861"/>
              <a:gd name="T91" fmla="*/ 110 h 651"/>
              <a:gd name="T92" fmla="*/ 129 w 861"/>
              <a:gd name="T93" fmla="*/ 92 h 651"/>
              <a:gd name="T94" fmla="*/ 97 w 861"/>
              <a:gd name="T95" fmla="*/ 62 h 651"/>
              <a:gd name="T96" fmla="*/ 74 w 861"/>
              <a:gd name="T97" fmla="*/ 39 h 651"/>
              <a:gd name="T98" fmla="*/ 49 w 861"/>
              <a:gd name="T99" fmla="*/ 91 h 651"/>
              <a:gd name="T100" fmla="*/ 41 w 861"/>
              <a:gd name="T101" fmla="*/ 129 h 651"/>
              <a:gd name="T102" fmla="*/ 56 w 861"/>
              <a:gd name="T103" fmla="*/ 158 h 651"/>
              <a:gd name="T104" fmla="*/ 35 w 861"/>
              <a:gd name="T105" fmla="*/ 197 h 651"/>
              <a:gd name="T106" fmla="*/ 41 w 861"/>
              <a:gd name="T107" fmla="*/ 227 h 651"/>
              <a:gd name="T108" fmla="*/ 29 w 861"/>
              <a:gd name="T109" fmla="*/ 262 h 651"/>
              <a:gd name="T110" fmla="*/ 58 w 861"/>
              <a:gd name="T111" fmla="*/ 276 h 651"/>
              <a:gd name="T112" fmla="*/ 33 w 861"/>
              <a:gd name="T113" fmla="*/ 301 h 651"/>
              <a:gd name="T114" fmla="*/ 58 w 861"/>
              <a:gd name="T115" fmla="*/ 318 h 651"/>
              <a:gd name="T116" fmla="*/ 47 w 861"/>
              <a:gd name="T117" fmla="*/ 331 h 651"/>
              <a:gd name="T118" fmla="*/ 24 w 861"/>
              <a:gd name="T119" fmla="*/ 364 h 651"/>
              <a:gd name="T120" fmla="*/ 16 w 861"/>
              <a:gd name="T121" fmla="*/ 335 h 651"/>
              <a:gd name="T122" fmla="*/ 0 w 861"/>
              <a:gd name="T123" fmla="*/ 370 h 651"/>
              <a:gd name="T124" fmla="*/ 18 w 861"/>
              <a:gd name="T125" fmla="*/ 391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1" h="651">
                <a:moveTo>
                  <a:pt x="18" y="391"/>
                </a:moveTo>
                <a:lnTo>
                  <a:pt x="18" y="393"/>
                </a:lnTo>
                <a:lnTo>
                  <a:pt x="18" y="393"/>
                </a:lnTo>
                <a:lnTo>
                  <a:pt x="27" y="389"/>
                </a:lnTo>
                <a:lnTo>
                  <a:pt x="27" y="389"/>
                </a:lnTo>
                <a:lnTo>
                  <a:pt x="33" y="387"/>
                </a:lnTo>
                <a:lnTo>
                  <a:pt x="37" y="385"/>
                </a:lnTo>
                <a:lnTo>
                  <a:pt x="41" y="387"/>
                </a:lnTo>
                <a:lnTo>
                  <a:pt x="43" y="389"/>
                </a:lnTo>
                <a:lnTo>
                  <a:pt x="43" y="389"/>
                </a:lnTo>
                <a:lnTo>
                  <a:pt x="45" y="393"/>
                </a:lnTo>
                <a:lnTo>
                  <a:pt x="52" y="397"/>
                </a:lnTo>
                <a:lnTo>
                  <a:pt x="52" y="397"/>
                </a:lnTo>
                <a:lnTo>
                  <a:pt x="62" y="399"/>
                </a:lnTo>
                <a:lnTo>
                  <a:pt x="68" y="403"/>
                </a:lnTo>
                <a:lnTo>
                  <a:pt x="70" y="409"/>
                </a:lnTo>
                <a:lnTo>
                  <a:pt x="70" y="412"/>
                </a:lnTo>
                <a:lnTo>
                  <a:pt x="70" y="412"/>
                </a:lnTo>
                <a:lnTo>
                  <a:pt x="70" y="414"/>
                </a:lnTo>
                <a:lnTo>
                  <a:pt x="70" y="416"/>
                </a:lnTo>
                <a:lnTo>
                  <a:pt x="70" y="416"/>
                </a:lnTo>
                <a:lnTo>
                  <a:pt x="74" y="420"/>
                </a:lnTo>
                <a:lnTo>
                  <a:pt x="81" y="422"/>
                </a:lnTo>
                <a:lnTo>
                  <a:pt x="81" y="422"/>
                </a:lnTo>
                <a:lnTo>
                  <a:pt x="89" y="426"/>
                </a:lnTo>
                <a:lnTo>
                  <a:pt x="95" y="428"/>
                </a:lnTo>
                <a:lnTo>
                  <a:pt x="95" y="428"/>
                </a:lnTo>
                <a:lnTo>
                  <a:pt x="102" y="434"/>
                </a:lnTo>
                <a:lnTo>
                  <a:pt x="102" y="434"/>
                </a:lnTo>
                <a:lnTo>
                  <a:pt x="108" y="439"/>
                </a:lnTo>
                <a:lnTo>
                  <a:pt x="116" y="445"/>
                </a:lnTo>
                <a:lnTo>
                  <a:pt x="120" y="453"/>
                </a:lnTo>
                <a:lnTo>
                  <a:pt x="120" y="461"/>
                </a:lnTo>
                <a:lnTo>
                  <a:pt x="120" y="461"/>
                </a:lnTo>
                <a:lnTo>
                  <a:pt x="120" y="464"/>
                </a:lnTo>
                <a:lnTo>
                  <a:pt x="124" y="468"/>
                </a:lnTo>
                <a:lnTo>
                  <a:pt x="124" y="468"/>
                </a:lnTo>
                <a:lnTo>
                  <a:pt x="126" y="470"/>
                </a:lnTo>
                <a:lnTo>
                  <a:pt x="126" y="472"/>
                </a:lnTo>
                <a:lnTo>
                  <a:pt x="124" y="480"/>
                </a:lnTo>
                <a:lnTo>
                  <a:pt x="124" y="480"/>
                </a:lnTo>
                <a:lnTo>
                  <a:pt x="122" y="486"/>
                </a:lnTo>
                <a:lnTo>
                  <a:pt x="122" y="486"/>
                </a:lnTo>
                <a:lnTo>
                  <a:pt x="122" y="493"/>
                </a:lnTo>
                <a:lnTo>
                  <a:pt x="122" y="503"/>
                </a:lnTo>
                <a:lnTo>
                  <a:pt x="126" y="516"/>
                </a:lnTo>
                <a:lnTo>
                  <a:pt x="126" y="516"/>
                </a:lnTo>
                <a:lnTo>
                  <a:pt x="128" y="520"/>
                </a:lnTo>
                <a:lnTo>
                  <a:pt x="131" y="522"/>
                </a:lnTo>
                <a:lnTo>
                  <a:pt x="131" y="522"/>
                </a:lnTo>
                <a:lnTo>
                  <a:pt x="135" y="524"/>
                </a:lnTo>
                <a:lnTo>
                  <a:pt x="137" y="528"/>
                </a:lnTo>
                <a:lnTo>
                  <a:pt x="137" y="528"/>
                </a:lnTo>
                <a:lnTo>
                  <a:pt x="137" y="532"/>
                </a:lnTo>
                <a:lnTo>
                  <a:pt x="137" y="532"/>
                </a:lnTo>
                <a:lnTo>
                  <a:pt x="133" y="540"/>
                </a:lnTo>
                <a:lnTo>
                  <a:pt x="133" y="545"/>
                </a:lnTo>
                <a:lnTo>
                  <a:pt x="133" y="545"/>
                </a:lnTo>
                <a:lnTo>
                  <a:pt x="139" y="549"/>
                </a:lnTo>
                <a:lnTo>
                  <a:pt x="153" y="553"/>
                </a:lnTo>
                <a:lnTo>
                  <a:pt x="153" y="553"/>
                </a:lnTo>
                <a:lnTo>
                  <a:pt x="153" y="551"/>
                </a:lnTo>
                <a:lnTo>
                  <a:pt x="153" y="551"/>
                </a:lnTo>
                <a:lnTo>
                  <a:pt x="154" y="551"/>
                </a:lnTo>
                <a:lnTo>
                  <a:pt x="156" y="551"/>
                </a:lnTo>
                <a:lnTo>
                  <a:pt x="168" y="555"/>
                </a:lnTo>
                <a:lnTo>
                  <a:pt x="168" y="555"/>
                </a:lnTo>
                <a:lnTo>
                  <a:pt x="176" y="555"/>
                </a:lnTo>
                <a:lnTo>
                  <a:pt x="185" y="553"/>
                </a:lnTo>
                <a:lnTo>
                  <a:pt x="199" y="545"/>
                </a:lnTo>
                <a:lnTo>
                  <a:pt x="199" y="545"/>
                </a:lnTo>
                <a:lnTo>
                  <a:pt x="206" y="541"/>
                </a:lnTo>
                <a:lnTo>
                  <a:pt x="210" y="541"/>
                </a:lnTo>
                <a:lnTo>
                  <a:pt x="212" y="541"/>
                </a:lnTo>
                <a:lnTo>
                  <a:pt x="212" y="541"/>
                </a:lnTo>
                <a:lnTo>
                  <a:pt x="214" y="545"/>
                </a:lnTo>
                <a:lnTo>
                  <a:pt x="214" y="545"/>
                </a:lnTo>
                <a:lnTo>
                  <a:pt x="218" y="547"/>
                </a:lnTo>
                <a:lnTo>
                  <a:pt x="230" y="547"/>
                </a:lnTo>
                <a:lnTo>
                  <a:pt x="230" y="547"/>
                </a:lnTo>
                <a:lnTo>
                  <a:pt x="235" y="547"/>
                </a:lnTo>
                <a:lnTo>
                  <a:pt x="239" y="549"/>
                </a:lnTo>
                <a:lnTo>
                  <a:pt x="241" y="551"/>
                </a:lnTo>
                <a:lnTo>
                  <a:pt x="243" y="555"/>
                </a:lnTo>
                <a:lnTo>
                  <a:pt x="243" y="555"/>
                </a:lnTo>
                <a:lnTo>
                  <a:pt x="243" y="557"/>
                </a:lnTo>
                <a:lnTo>
                  <a:pt x="249" y="557"/>
                </a:lnTo>
                <a:lnTo>
                  <a:pt x="249" y="557"/>
                </a:lnTo>
                <a:lnTo>
                  <a:pt x="258" y="557"/>
                </a:lnTo>
                <a:lnTo>
                  <a:pt x="262" y="559"/>
                </a:lnTo>
                <a:lnTo>
                  <a:pt x="266" y="563"/>
                </a:lnTo>
                <a:lnTo>
                  <a:pt x="268" y="565"/>
                </a:lnTo>
                <a:lnTo>
                  <a:pt x="268" y="565"/>
                </a:lnTo>
                <a:lnTo>
                  <a:pt x="268" y="567"/>
                </a:lnTo>
                <a:lnTo>
                  <a:pt x="268" y="567"/>
                </a:lnTo>
                <a:lnTo>
                  <a:pt x="268" y="567"/>
                </a:lnTo>
                <a:lnTo>
                  <a:pt x="268" y="567"/>
                </a:lnTo>
                <a:lnTo>
                  <a:pt x="276" y="578"/>
                </a:lnTo>
                <a:lnTo>
                  <a:pt x="280" y="580"/>
                </a:lnTo>
                <a:lnTo>
                  <a:pt x="280" y="580"/>
                </a:lnTo>
                <a:lnTo>
                  <a:pt x="282" y="578"/>
                </a:lnTo>
                <a:lnTo>
                  <a:pt x="282" y="578"/>
                </a:lnTo>
                <a:lnTo>
                  <a:pt x="285" y="574"/>
                </a:lnTo>
                <a:lnTo>
                  <a:pt x="291" y="574"/>
                </a:lnTo>
                <a:lnTo>
                  <a:pt x="297" y="576"/>
                </a:lnTo>
                <a:lnTo>
                  <a:pt x="301" y="578"/>
                </a:lnTo>
                <a:lnTo>
                  <a:pt x="301" y="578"/>
                </a:lnTo>
                <a:lnTo>
                  <a:pt x="303" y="578"/>
                </a:lnTo>
                <a:lnTo>
                  <a:pt x="303" y="578"/>
                </a:lnTo>
                <a:lnTo>
                  <a:pt x="314" y="580"/>
                </a:lnTo>
                <a:lnTo>
                  <a:pt x="328" y="578"/>
                </a:lnTo>
                <a:lnTo>
                  <a:pt x="328" y="578"/>
                </a:lnTo>
                <a:lnTo>
                  <a:pt x="332" y="578"/>
                </a:lnTo>
                <a:lnTo>
                  <a:pt x="332" y="578"/>
                </a:lnTo>
                <a:lnTo>
                  <a:pt x="336" y="576"/>
                </a:lnTo>
                <a:lnTo>
                  <a:pt x="339" y="574"/>
                </a:lnTo>
                <a:lnTo>
                  <a:pt x="343" y="576"/>
                </a:lnTo>
                <a:lnTo>
                  <a:pt x="349" y="580"/>
                </a:lnTo>
                <a:lnTo>
                  <a:pt x="349" y="580"/>
                </a:lnTo>
                <a:lnTo>
                  <a:pt x="355" y="584"/>
                </a:lnTo>
                <a:lnTo>
                  <a:pt x="361" y="586"/>
                </a:lnTo>
                <a:lnTo>
                  <a:pt x="370" y="586"/>
                </a:lnTo>
                <a:lnTo>
                  <a:pt x="370" y="586"/>
                </a:lnTo>
                <a:lnTo>
                  <a:pt x="376" y="586"/>
                </a:lnTo>
                <a:lnTo>
                  <a:pt x="376" y="586"/>
                </a:lnTo>
                <a:lnTo>
                  <a:pt x="382" y="586"/>
                </a:lnTo>
                <a:lnTo>
                  <a:pt x="384" y="584"/>
                </a:lnTo>
                <a:lnTo>
                  <a:pt x="384" y="584"/>
                </a:lnTo>
                <a:lnTo>
                  <a:pt x="388" y="582"/>
                </a:lnTo>
                <a:lnTo>
                  <a:pt x="391" y="580"/>
                </a:lnTo>
                <a:lnTo>
                  <a:pt x="391" y="580"/>
                </a:lnTo>
                <a:lnTo>
                  <a:pt x="395" y="580"/>
                </a:lnTo>
                <a:lnTo>
                  <a:pt x="399" y="582"/>
                </a:lnTo>
                <a:lnTo>
                  <a:pt x="399" y="582"/>
                </a:lnTo>
                <a:lnTo>
                  <a:pt x="401" y="584"/>
                </a:lnTo>
                <a:lnTo>
                  <a:pt x="409" y="584"/>
                </a:lnTo>
                <a:lnTo>
                  <a:pt x="409" y="584"/>
                </a:lnTo>
                <a:lnTo>
                  <a:pt x="416" y="582"/>
                </a:lnTo>
                <a:lnTo>
                  <a:pt x="422" y="582"/>
                </a:lnTo>
                <a:lnTo>
                  <a:pt x="424" y="584"/>
                </a:lnTo>
                <a:lnTo>
                  <a:pt x="428" y="588"/>
                </a:lnTo>
                <a:lnTo>
                  <a:pt x="428" y="588"/>
                </a:lnTo>
                <a:lnTo>
                  <a:pt x="430" y="590"/>
                </a:lnTo>
                <a:lnTo>
                  <a:pt x="430" y="590"/>
                </a:lnTo>
                <a:lnTo>
                  <a:pt x="434" y="590"/>
                </a:lnTo>
                <a:lnTo>
                  <a:pt x="440" y="586"/>
                </a:lnTo>
                <a:lnTo>
                  <a:pt x="440" y="586"/>
                </a:lnTo>
                <a:lnTo>
                  <a:pt x="445" y="584"/>
                </a:lnTo>
                <a:lnTo>
                  <a:pt x="445" y="584"/>
                </a:lnTo>
                <a:lnTo>
                  <a:pt x="451" y="584"/>
                </a:lnTo>
                <a:lnTo>
                  <a:pt x="457" y="590"/>
                </a:lnTo>
                <a:lnTo>
                  <a:pt x="457" y="590"/>
                </a:lnTo>
                <a:lnTo>
                  <a:pt x="466" y="595"/>
                </a:lnTo>
                <a:lnTo>
                  <a:pt x="470" y="597"/>
                </a:lnTo>
                <a:lnTo>
                  <a:pt x="474" y="595"/>
                </a:lnTo>
                <a:lnTo>
                  <a:pt x="474" y="595"/>
                </a:lnTo>
                <a:lnTo>
                  <a:pt x="480" y="592"/>
                </a:lnTo>
                <a:lnTo>
                  <a:pt x="486" y="590"/>
                </a:lnTo>
                <a:lnTo>
                  <a:pt x="490" y="592"/>
                </a:lnTo>
                <a:lnTo>
                  <a:pt x="490" y="592"/>
                </a:lnTo>
                <a:lnTo>
                  <a:pt x="490" y="592"/>
                </a:lnTo>
                <a:lnTo>
                  <a:pt x="490" y="592"/>
                </a:lnTo>
                <a:lnTo>
                  <a:pt x="497" y="599"/>
                </a:lnTo>
                <a:lnTo>
                  <a:pt x="501" y="603"/>
                </a:lnTo>
                <a:lnTo>
                  <a:pt x="507" y="603"/>
                </a:lnTo>
                <a:lnTo>
                  <a:pt x="507" y="603"/>
                </a:lnTo>
                <a:lnTo>
                  <a:pt x="513" y="603"/>
                </a:lnTo>
                <a:lnTo>
                  <a:pt x="518" y="601"/>
                </a:lnTo>
                <a:lnTo>
                  <a:pt x="524" y="597"/>
                </a:lnTo>
                <a:lnTo>
                  <a:pt x="524" y="597"/>
                </a:lnTo>
                <a:lnTo>
                  <a:pt x="524" y="597"/>
                </a:lnTo>
                <a:lnTo>
                  <a:pt x="736" y="651"/>
                </a:lnTo>
                <a:lnTo>
                  <a:pt x="861" y="179"/>
                </a:lnTo>
                <a:lnTo>
                  <a:pt x="861" y="179"/>
                </a:lnTo>
                <a:lnTo>
                  <a:pt x="530" y="75"/>
                </a:lnTo>
                <a:lnTo>
                  <a:pt x="372" y="25"/>
                </a:lnTo>
                <a:lnTo>
                  <a:pt x="303" y="2"/>
                </a:lnTo>
                <a:lnTo>
                  <a:pt x="303" y="2"/>
                </a:lnTo>
                <a:lnTo>
                  <a:pt x="299" y="0"/>
                </a:lnTo>
                <a:lnTo>
                  <a:pt x="297" y="0"/>
                </a:lnTo>
                <a:lnTo>
                  <a:pt x="297" y="0"/>
                </a:lnTo>
                <a:lnTo>
                  <a:pt x="291" y="2"/>
                </a:lnTo>
                <a:lnTo>
                  <a:pt x="291" y="2"/>
                </a:lnTo>
                <a:lnTo>
                  <a:pt x="291" y="2"/>
                </a:lnTo>
                <a:lnTo>
                  <a:pt x="291" y="2"/>
                </a:lnTo>
                <a:lnTo>
                  <a:pt x="289" y="10"/>
                </a:lnTo>
                <a:lnTo>
                  <a:pt x="291" y="19"/>
                </a:lnTo>
                <a:lnTo>
                  <a:pt x="291" y="19"/>
                </a:lnTo>
                <a:lnTo>
                  <a:pt x="291" y="31"/>
                </a:lnTo>
                <a:lnTo>
                  <a:pt x="291" y="31"/>
                </a:lnTo>
                <a:lnTo>
                  <a:pt x="289" y="35"/>
                </a:lnTo>
                <a:lnTo>
                  <a:pt x="289" y="35"/>
                </a:lnTo>
                <a:lnTo>
                  <a:pt x="287" y="42"/>
                </a:lnTo>
                <a:lnTo>
                  <a:pt x="287" y="44"/>
                </a:lnTo>
                <a:lnTo>
                  <a:pt x="289" y="46"/>
                </a:lnTo>
                <a:lnTo>
                  <a:pt x="289" y="46"/>
                </a:lnTo>
                <a:lnTo>
                  <a:pt x="291" y="44"/>
                </a:lnTo>
                <a:lnTo>
                  <a:pt x="291" y="44"/>
                </a:lnTo>
                <a:lnTo>
                  <a:pt x="295" y="40"/>
                </a:lnTo>
                <a:lnTo>
                  <a:pt x="301" y="39"/>
                </a:lnTo>
                <a:lnTo>
                  <a:pt x="301" y="39"/>
                </a:lnTo>
                <a:lnTo>
                  <a:pt x="305" y="39"/>
                </a:lnTo>
                <a:lnTo>
                  <a:pt x="310" y="40"/>
                </a:lnTo>
                <a:lnTo>
                  <a:pt x="312" y="42"/>
                </a:lnTo>
                <a:lnTo>
                  <a:pt x="314" y="46"/>
                </a:lnTo>
                <a:lnTo>
                  <a:pt x="314" y="46"/>
                </a:lnTo>
                <a:lnTo>
                  <a:pt x="314" y="50"/>
                </a:lnTo>
                <a:lnTo>
                  <a:pt x="312" y="52"/>
                </a:lnTo>
                <a:lnTo>
                  <a:pt x="312" y="52"/>
                </a:lnTo>
                <a:lnTo>
                  <a:pt x="310" y="56"/>
                </a:lnTo>
                <a:lnTo>
                  <a:pt x="310" y="60"/>
                </a:lnTo>
                <a:lnTo>
                  <a:pt x="310" y="60"/>
                </a:lnTo>
                <a:lnTo>
                  <a:pt x="309" y="66"/>
                </a:lnTo>
                <a:lnTo>
                  <a:pt x="307" y="67"/>
                </a:lnTo>
                <a:lnTo>
                  <a:pt x="303" y="69"/>
                </a:lnTo>
                <a:lnTo>
                  <a:pt x="303" y="69"/>
                </a:lnTo>
                <a:lnTo>
                  <a:pt x="303" y="69"/>
                </a:lnTo>
                <a:lnTo>
                  <a:pt x="303" y="69"/>
                </a:lnTo>
                <a:lnTo>
                  <a:pt x="301" y="73"/>
                </a:lnTo>
                <a:lnTo>
                  <a:pt x="303" y="77"/>
                </a:lnTo>
                <a:lnTo>
                  <a:pt x="303" y="77"/>
                </a:lnTo>
                <a:lnTo>
                  <a:pt x="303" y="81"/>
                </a:lnTo>
                <a:lnTo>
                  <a:pt x="303" y="81"/>
                </a:lnTo>
                <a:lnTo>
                  <a:pt x="303" y="85"/>
                </a:lnTo>
                <a:lnTo>
                  <a:pt x="301" y="87"/>
                </a:lnTo>
                <a:lnTo>
                  <a:pt x="301" y="87"/>
                </a:lnTo>
                <a:lnTo>
                  <a:pt x="297" y="87"/>
                </a:lnTo>
                <a:lnTo>
                  <a:pt x="289" y="85"/>
                </a:lnTo>
                <a:lnTo>
                  <a:pt x="289" y="85"/>
                </a:lnTo>
                <a:lnTo>
                  <a:pt x="285" y="81"/>
                </a:lnTo>
                <a:lnTo>
                  <a:pt x="284" y="79"/>
                </a:lnTo>
                <a:lnTo>
                  <a:pt x="284" y="79"/>
                </a:lnTo>
                <a:lnTo>
                  <a:pt x="282" y="79"/>
                </a:lnTo>
                <a:lnTo>
                  <a:pt x="282" y="79"/>
                </a:lnTo>
                <a:lnTo>
                  <a:pt x="278" y="81"/>
                </a:lnTo>
                <a:lnTo>
                  <a:pt x="276" y="87"/>
                </a:lnTo>
                <a:lnTo>
                  <a:pt x="276" y="87"/>
                </a:lnTo>
                <a:lnTo>
                  <a:pt x="278" y="89"/>
                </a:lnTo>
                <a:lnTo>
                  <a:pt x="282" y="92"/>
                </a:lnTo>
                <a:lnTo>
                  <a:pt x="282" y="92"/>
                </a:lnTo>
                <a:lnTo>
                  <a:pt x="285" y="94"/>
                </a:lnTo>
                <a:lnTo>
                  <a:pt x="287" y="96"/>
                </a:lnTo>
                <a:lnTo>
                  <a:pt x="287" y="96"/>
                </a:lnTo>
                <a:lnTo>
                  <a:pt x="287" y="102"/>
                </a:lnTo>
                <a:lnTo>
                  <a:pt x="285" y="108"/>
                </a:lnTo>
                <a:lnTo>
                  <a:pt x="285" y="108"/>
                </a:lnTo>
                <a:lnTo>
                  <a:pt x="289" y="116"/>
                </a:lnTo>
                <a:lnTo>
                  <a:pt x="291" y="121"/>
                </a:lnTo>
                <a:lnTo>
                  <a:pt x="289" y="125"/>
                </a:lnTo>
                <a:lnTo>
                  <a:pt x="287" y="127"/>
                </a:lnTo>
                <a:lnTo>
                  <a:pt x="287" y="127"/>
                </a:lnTo>
                <a:lnTo>
                  <a:pt x="282" y="137"/>
                </a:lnTo>
                <a:lnTo>
                  <a:pt x="280" y="145"/>
                </a:lnTo>
                <a:lnTo>
                  <a:pt x="280" y="145"/>
                </a:lnTo>
                <a:lnTo>
                  <a:pt x="284" y="150"/>
                </a:lnTo>
                <a:lnTo>
                  <a:pt x="287" y="154"/>
                </a:lnTo>
                <a:lnTo>
                  <a:pt x="287" y="154"/>
                </a:lnTo>
                <a:lnTo>
                  <a:pt x="291" y="158"/>
                </a:lnTo>
                <a:lnTo>
                  <a:pt x="291" y="158"/>
                </a:lnTo>
                <a:lnTo>
                  <a:pt x="293" y="164"/>
                </a:lnTo>
                <a:lnTo>
                  <a:pt x="295" y="173"/>
                </a:lnTo>
                <a:lnTo>
                  <a:pt x="295" y="173"/>
                </a:lnTo>
                <a:lnTo>
                  <a:pt x="295" y="187"/>
                </a:lnTo>
                <a:lnTo>
                  <a:pt x="295" y="187"/>
                </a:lnTo>
                <a:lnTo>
                  <a:pt x="297" y="191"/>
                </a:lnTo>
                <a:lnTo>
                  <a:pt x="295" y="197"/>
                </a:lnTo>
                <a:lnTo>
                  <a:pt x="285" y="210"/>
                </a:lnTo>
                <a:lnTo>
                  <a:pt x="285" y="210"/>
                </a:lnTo>
                <a:lnTo>
                  <a:pt x="282" y="214"/>
                </a:lnTo>
                <a:lnTo>
                  <a:pt x="282" y="214"/>
                </a:lnTo>
                <a:lnTo>
                  <a:pt x="272" y="224"/>
                </a:lnTo>
                <a:lnTo>
                  <a:pt x="266" y="231"/>
                </a:lnTo>
                <a:lnTo>
                  <a:pt x="260" y="241"/>
                </a:lnTo>
                <a:lnTo>
                  <a:pt x="260" y="241"/>
                </a:lnTo>
                <a:lnTo>
                  <a:pt x="258" y="249"/>
                </a:lnTo>
                <a:lnTo>
                  <a:pt x="258" y="252"/>
                </a:lnTo>
                <a:lnTo>
                  <a:pt x="260" y="260"/>
                </a:lnTo>
                <a:lnTo>
                  <a:pt x="260" y="260"/>
                </a:lnTo>
                <a:lnTo>
                  <a:pt x="260" y="264"/>
                </a:lnTo>
                <a:lnTo>
                  <a:pt x="260" y="268"/>
                </a:lnTo>
                <a:lnTo>
                  <a:pt x="260" y="268"/>
                </a:lnTo>
                <a:lnTo>
                  <a:pt x="257" y="274"/>
                </a:lnTo>
                <a:lnTo>
                  <a:pt x="247" y="279"/>
                </a:lnTo>
                <a:lnTo>
                  <a:pt x="247" y="279"/>
                </a:lnTo>
                <a:lnTo>
                  <a:pt x="241" y="283"/>
                </a:lnTo>
                <a:lnTo>
                  <a:pt x="241" y="283"/>
                </a:lnTo>
                <a:lnTo>
                  <a:pt x="233" y="285"/>
                </a:lnTo>
                <a:lnTo>
                  <a:pt x="230" y="287"/>
                </a:lnTo>
                <a:lnTo>
                  <a:pt x="230" y="287"/>
                </a:lnTo>
                <a:lnTo>
                  <a:pt x="226" y="287"/>
                </a:lnTo>
                <a:lnTo>
                  <a:pt x="226" y="287"/>
                </a:lnTo>
                <a:lnTo>
                  <a:pt x="216" y="301"/>
                </a:lnTo>
                <a:lnTo>
                  <a:pt x="216" y="301"/>
                </a:lnTo>
                <a:lnTo>
                  <a:pt x="212" y="303"/>
                </a:lnTo>
                <a:lnTo>
                  <a:pt x="208" y="304"/>
                </a:lnTo>
                <a:lnTo>
                  <a:pt x="208" y="304"/>
                </a:lnTo>
                <a:lnTo>
                  <a:pt x="205" y="306"/>
                </a:lnTo>
                <a:lnTo>
                  <a:pt x="205" y="306"/>
                </a:lnTo>
                <a:lnTo>
                  <a:pt x="203" y="308"/>
                </a:lnTo>
                <a:lnTo>
                  <a:pt x="199" y="308"/>
                </a:lnTo>
                <a:lnTo>
                  <a:pt x="191" y="304"/>
                </a:lnTo>
                <a:lnTo>
                  <a:pt x="191" y="304"/>
                </a:lnTo>
                <a:lnTo>
                  <a:pt x="189" y="304"/>
                </a:lnTo>
                <a:lnTo>
                  <a:pt x="189" y="304"/>
                </a:lnTo>
                <a:lnTo>
                  <a:pt x="185" y="303"/>
                </a:lnTo>
                <a:lnTo>
                  <a:pt x="181" y="303"/>
                </a:lnTo>
                <a:lnTo>
                  <a:pt x="181" y="303"/>
                </a:lnTo>
                <a:lnTo>
                  <a:pt x="176" y="303"/>
                </a:lnTo>
                <a:lnTo>
                  <a:pt x="176" y="303"/>
                </a:lnTo>
                <a:lnTo>
                  <a:pt x="172" y="303"/>
                </a:lnTo>
                <a:lnTo>
                  <a:pt x="170" y="301"/>
                </a:lnTo>
                <a:lnTo>
                  <a:pt x="170" y="301"/>
                </a:lnTo>
                <a:lnTo>
                  <a:pt x="166" y="297"/>
                </a:lnTo>
                <a:lnTo>
                  <a:pt x="166" y="291"/>
                </a:lnTo>
                <a:lnTo>
                  <a:pt x="166" y="291"/>
                </a:lnTo>
                <a:lnTo>
                  <a:pt x="166" y="289"/>
                </a:lnTo>
                <a:lnTo>
                  <a:pt x="168" y="287"/>
                </a:lnTo>
                <a:lnTo>
                  <a:pt x="168" y="287"/>
                </a:lnTo>
                <a:lnTo>
                  <a:pt x="172" y="285"/>
                </a:lnTo>
                <a:lnTo>
                  <a:pt x="180" y="277"/>
                </a:lnTo>
                <a:lnTo>
                  <a:pt x="180" y="277"/>
                </a:lnTo>
                <a:lnTo>
                  <a:pt x="185" y="272"/>
                </a:lnTo>
                <a:lnTo>
                  <a:pt x="189" y="272"/>
                </a:lnTo>
                <a:lnTo>
                  <a:pt x="189" y="272"/>
                </a:lnTo>
                <a:lnTo>
                  <a:pt x="191" y="272"/>
                </a:lnTo>
                <a:lnTo>
                  <a:pt x="193" y="274"/>
                </a:lnTo>
                <a:lnTo>
                  <a:pt x="193" y="279"/>
                </a:lnTo>
                <a:lnTo>
                  <a:pt x="193" y="279"/>
                </a:lnTo>
                <a:lnTo>
                  <a:pt x="195" y="283"/>
                </a:lnTo>
                <a:lnTo>
                  <a:pt x="195" y="283"/>
                </a:lnTo>
                <a:lnTo>
                  <a:pt x="199" y="281"/>
                </a:lnTo>
                <a:lnTo>
                  <a:pt x="205" y="277"/>
                </a:lnTo>
                <a:lnTo>
                  <a:pt x="214" y="270"/>
                </a:lnTo>
                <a:lnTo>
                  <a:pt x="214" y="270"/>
                </a:lnTo>
                <a:lnTo>
                  <a:pt x="216" y="268"/>
                </a:lnTo>
                <a:lnTo>
                  <a:pt x="220" y="266"/>
                </a:lnTo>
                <a:lnTo>
                  <a:pt x="228" y="266"/>
                </a:lnTo>
                <a:lnTo>
                  <a:pt x="228" y="266"/>
                </a:lnTo>
                <a:lnTo>
                  <a:pt x="230" y="266"/>
                </a:lnTo>
                <a:lnTo>
                  <a:pt x="230" y="266"/>
                </a:lnTo>
                <a:lnTo>
                  <a:pt x="233" y="260"/>
                </a:lnTo>
                <a:lnTo>
                  <a:pt x="235" y="254"/>
                </a:lnTo>
                <a:lnTo>
                  <a:pt x="235" y="251"/>
                </a:lnTo>
                <a:lnTo>
                  <a:pt x="235" y="251"/>
                </a:lnTo>
                <a:lnTo>
                  <a:pt x="235" y="249"/>
                </a:lnTo>
                <a:lnTo>
                  <a:pt x="233" y="249"/>
                </a:lnTo>
                <a:lnTo>
                  <a:pt x="233" y="249"/>
                </a:lnTo>
                <a:lnTo>
                  <a:pt x="226" y="249"/>
                </a:lnTo>
                <a:lnTo>
                  <a:pt x="226" y="249"/>
                </a:lnTo>
                <a:lnTo>
                  <a:pt x="216" y="249"/>
                </a:lnTo>
                <a:lnTo>
                  <a:pt x="210" y="247"/>
                </a:lnTo>
                <a:lnTo>
                  <a:pt x="210" y="247"/>
                </a:lnTo>
                <a:lnTo>
                  <a:pt x="210" y="245"/>
                </a:lnTo>
                <a:lnTo>
                  <a:pt x="210" y="243"/>
                </a:lnTo>
                <a:lnTo>
                  <a:pt x="210" y="243"/>
                </a:lnTo>
                <a:lnTo>
                  <a:pt x="212" y="241"/>
                </a:lnTo>
                <a:lnTo>
                  <a:pt x="214" y="237"/>
                </a:lnTo>
                <a:lnTo>
                  <a:pt x="218" y="233"/>
                </a:lnTo>
                <a:lnTo>
                  <a:pt x="226" y="229"/>
                </a:lnTo>
                <a:lnTo>
                  <a:pt x="226" y="229"/>
                </a:lnTo>
                <a:lnTo>
                  <a:pt x="237" y="224"/>
                </a:lnTo>
                <a:lnTo>
                  <a:pt x="237" y="224"/>
                </a:lnTo>
                <a:lnTo>
                  <a:pt x="243" y="222"/>
                </a:lnTo>
                <a:lnTo>
                  <a:pt x="243" y="220"/>
                </a:lnTo>
                <a:lnTo>
                  <a:pt x="243" y="220"/>
                </a:lnTo>
                <a:lnTo>
                  <a:pt x="253" y="216"/>
                </a:lnTo>
                <a:lnTo>
                  <a:pt x="258" y="212"/>
                </a:lnTo>
                <a:lnTo>
                  <a:pt x="260" y="208"/>
                </a:lnTo>
                <a:lnTo>
                  <a:pt x="260" y="208"/>
                </a:lnTo>
                <a:lnTo>
                  <a:pt x="262" y="204"/>
                </a:lnTo>
                <a:lnTo>
                  <a:pt x="262" y="198"/>
                </a:lnTo>
                <a:lnTo>
                  <a:pt x="262" y="198"/>
                </a:lnTo>
                <a:lnTo>
                  <a:pt x="262" y="189"/>
                </a:lnTo>
                <a:lnTo>
                  <a:pt x="262" y="189"/>
                </a:lnTo>
                <a:lnTo>
                  <a:pt x="262" y="187"/>
                </a:lnTo>
                <a:lnTo>
                  <a:pt x="262" y="187"/>
                </a:lnTo>
                <a:lnTo>
                  <a:pt x="260" y="189"/>
                </a:lnTo>
                <a:lnTo>
                  <a:pt x="260" y="189"/>
                </a:lnTo>
                <a:lnTo>
                  <a:pt x="257" y="198"/>
                </a:lnTo>
                <a:lnTo>
                  <a:pt x="257" y="198"/>
                </a:lnTo>
                <a:lnTo>
                  <a:pt x="251" y="206"/>
                </a:lnTo>
                <a:lnTo>
                  <a:pt x="251" y="206"/>
                </a:lnTo>
                <a:lnTo>
                  <a:pt x="247" y="212"/>
                </a:lnTo>
                <a:lnTo>
                  <a:pt x="241" y="216"/>
                </a:lnTo>
                <a:lnTo>
                  <a:pt x="241" y="216"/>
                </a:lnTo>
                <a:lnTo>
                  <a:pt x="237" y="216"/>
                </a:lnTo>
                <a:lnTo>
                  <a:pt x="237" y="216"/>
                </a:lnTo>
                <a:lnTo>
                  <a:pt x="228" y="220"/>
                </a:lnTo>
                <a:lnTo>
                  <a:pt x="218" y="222"/>
                </a:lnTo>
                <a:lnTo>
                  <a:pt x="218" y="222"/>
                </a:lnTo>
                <a:lnTo>
                  <a:pt x="212" y="224"/>
                </a:lnTo>
                <a:lnTo>
                  <a:pt x="208" y="225"/>
                </a:lnTo>
                <a:lnTo>
                  <a:pt x="208" y="225"/>
                </a:lnTo>
                <a:lnTo>
                  <a:pt x="205" y="225"/>
                </a:lnTo>
                <a:lnTo>
                  <a:pt x="205" y="225"/>
                </a:lnTo>
                <a:lnTo>
                  <a:pt x="193" y="235"/>
                </a:lnTo>
                <a:lnTo>
                  <a:pt x="193" y="235"/>
                </a:lnTo>
                <a:lnTo>
                  <a:pt x="181" y="243"/>
                </a:lnTo>
                <a:lnTo>
                  <a:pt x="181" y="243"/>
                </a:lnTo>
                <a:lnTo>
                  <a:pt x="185" y="249"/>
                </a:lnTo>
                <a:lnTo>
                  <a:pt x="185" y="249"/>
                </a:lnTo>
                <a:lnTo>
                  <a:pt x="187" y="254"/>
                </a:lnTo>
                <a:lnTo>
                  <a:pt x="187" y="258"/>
                </a:lnTo>
                <a:lnTo>
                  <a:pt x="187" y="258"/>
                </a:lnTo>
                <a:lnTo>
                  <a:pt x="183" y="260"/>
                </a:lnTo>
                <a:lnTo>
                  <a:pt x="178" y="262"/>
                </a:lnTo>
                <a:lnTo>
                  <a:pt x="168" y="262"/>
                </a:lnTo>
                <a:lnTo>
                  <a:pt x="168" y="262"/>
                </a:lnTo>
                <a:lnTo>
                  <a:pt x="164" y="260"/>
                </a:lnTo>
                <a:lnTo>
                  <a:pt x="160" y="258"/>
                </a:lnTo>
                <a:lnTo>
                  <a:pt x="154" y="249"/>
                </a:lnTo>
                <a:lnTo>
                  <a:pt x="154" y="249"/>
                </a:lnTo>
                <a:lnTo>
                  <a:pt x="153" y="243"/>
                </a:lnTo>
                <a:lnTo>
                  <a:pt x="153" y="239"/>
                </a:lnTo>
                <a:lnTo>
                  <a:pt x="153" y="239"/>
                </a:lnTo>
                <a:lnTo>
                  <a:pt x="154" y="237"/>
                </a:lnTo>
                <a:lnTo>
                  <a:pt x="158" y="233"/>
                </a:lnTo>
                <a:lnTo>
                  <a:pt x="164" y="231"/>
                </a:lnTo>
                <a:lnTo>
                  <a:pt x="164" y="231"/>
                </a:lnTo>
                <a:lnTo>
                  <a:pt x="172" y="225"/>
                </a:lnTo>
                <a:lnTo>
                  <a:pt x="172" y="225"/>
                </a:lnTo>
                <a:lnTo>
                  <a:pt x="180" y="220"/>
                </a:lnTo>
                <a:lnTo>
                  <a:pt x="191" y="212"/>
                </a:lnTo>
                <a:lnTo>
                  <a:pt x="191" y="212"/>
                </a:lnTo>
                <a:lnTo>
                  <a:pt x="197" y="208"/>
                </a:lnTo>
                <a:lnTo>
                  <a:pt x="201" y="202"/>
                </a:lnTo>
                <a:lnTo>
                  <a:pt x="206" y="187"/>
                </a:lnTo>
                <a:lnTo>
                  <a:pt x="206" y="187"/>
                </a:lnTo>
                <a:lnTo>
                  <a:pt x="210" y="181"/>
                </a:lnTo>
                <a:lnTo>
                  <a:pt x="212" y="177"/>
                </a:lnTo>
                <a:lnTo>
                  <a:pt x="212" y="177"/>
                </a:lnTo>
                <a:lnTo>
                  <a:pt x="214" y="177"/>
                </a:lnTo>
                <a:lnTo>
                  <a:pt x="214" y="177"/>
                </a:lnTo>
                <a:lnTo>
                  <a:pt x="218" y="181"/>
                </a:lnTo>
                <a:lnTo>
                  <a:pt x="220" y="185"/>
                </a:lnTo>
                <a:lnTo>
                  <a:pt x="220" y="185"/>
                </a:lnTo>
                <a:lnTo>
                  <a:pt x="222" y="191"/>
                </a:lnTo>
                <a:lnTo>
                  <a:pt x="226" y="195"/>
                </a:lnTo>
                <a:lnTo>
                  <a:pt x="226" y="195"/>
                </a:lnTo>
                <a:lnTo>
                  <a:pt x="228" y="197"/>
                </a:lnTo>
                <a:lnTo>
                  <a:pt x="228" y="197"/>
                </a:lnTo>
                <a:lnTo>
                  <a:pt x="230" y="195"/>
                </a:lnTo>
                <a:lnTo>
                  <a:pt x="230" y="195"/>
                </a:lnTo>
                <a:lnTo>
                  <a:pt x="233" y="191"/>
                </a:lnTo>
                <a:lnTo>
                  <a:pt x="239" y="185"/>
                </a:lnTo>
                <a:lnTo>
                  <a:pt x="239" y="185"/>
                </a:lnTo>
                <a:lnTo>
                  <a:pt x="243" y="179"/>
                </a:lnTo>
                <a:lnTo>
                  <a:pt x="243" y="175"/>
                </a:lnTo>
                <a:lnTo>
                  <a:pt x="243" y="175"/>
                </a:lnTo>
                <a:lnTo>
                  <a:pt x="243" y="170"/>
                </a:lnTo>
                <a:lnTo>
                  <a:pt x="243" y="170"/>
                </a:lnTo>
                <a:lnTo>
                  <a:pt x="243" y="164"/>
                </a:lnTo>
                <a:lnTo>
                  <a:pt x="243" y="164"/>
                </a:lnTo>
                <a:lnTo>
                  <a:pt x="245" y="158"/>
                </a:lnTo>
                <a:lnTo>
                  <a:pt x="245" y="148"/>
                </a:lnTo>
                <a:lnTo>
                  <a:pt x="245" y="148"/>
                </a:lnTo>
                <a:lnTo>
                  <a:pt x="243" y="141"/>
                </a:lnTo>
                <a:lnTo>
                  <a:pt x="243" y="141"/>
                </a:lnTo>
                <a:lnTo>
                  <a:pt x="241" y="143"/>
                </a:lnTo>
                <a:lnTo>
                  <a:pt x="241" y="143"/>
                </a:lnTo>
                <a:lnTo>
                  <a:pt x="239" y="148"/>
                </a:lnTo>
                <a:lnTo>
                  <a:pt x="239" y="148"/>
                </a:lnTo>
                <a:lnTo>
                  <a:pt x="233" y="160"/>
                </a:lnTo>
                <a:lnTo>
                  <a:pt x="233" y="160"/>
                </a:lnTo>
                <a:lnTo>
                  <a:pt x="232" y="164"/>
                </a:lnTo>
                <a:lnTo>
                  <a:pt x="230" y="164"/>
                </a:lnTo>
                <a:lnTo>
                  <a:pt x="228" y="164"/>
                </a:lnTo>
                <a:lnTo>
                  <a:pt x="228" y="164"/>
                </a:lnTo>
                <a:lnTo>
                  <a:pt x="226" y="162"/>
                </a:lnTo>
                <a:lnTo>
                  <a:pt x="224" y="160"/>
                </a:lnTo>
                <a:lnTo>
                  <a:pt x="224" y="154"/>
                </a:lnTo>
                <a:lnTo>
                  <a:pt x="224" y="154"/>
                </a:lnTo>
                <a:lnTo>
                  <a:pt x="226" y="143"/>
                </a:lnTo>
                <a:lnTo>
                  <a:pt x="226" y="143"/>
                </a:lnTo>
                <a:lnTo>
                  <a:pt x="222" y="146"/>
                </a:lnTo>
                <a:lnTo>
                  <a:pt x="218" y="148"/>
                </a:lnTo>
                <a:lnTo>
                  <a:pt x="218" y="148"/>
                </a:lnTo>
                <a:lnTo>
                  <a:pt x="216" y="148"/>
                </a:lnTo>
                <a:lnTo>
                  <a:pt x="212" y="146"/>
                </a:lnTo>
                <a:lnTo>
                  <a:pt x="212" y="146"/>
                </a:lnTo>
                <a:lnTo>
                  <a:pt x="210" y="145"/>
                </a:lnTo>
                <a:lnTo>
                  <a:pt x="210" y="141"/>
                </a:lnTo>
                <a:lnTo>
                  <a:pt x="212" y="137"/>
                </a:lnTo>
                <a:lnTo>
                  <a:pt x="212" y="137"/>
                </a:lnTo>
                <a:lnTo>
                  <a:pt x="214" y="129"/>
                </a:lnTo>
                <a:lnTo>
                  <a:pt x="214" y="129"/>
                </a:lnTo>
                <a:lnTo>
                  <a:pt x="214" y="127"/>
                </a:lnTo>
                <a:lnTo>
                  <a:pt x="214" y="127"/>
                </a:lnTo>
                <a:lnTo>
                  <a:pt x="214" y="125"/>
                </a:lnTo>
                <a:lnTo>
                  <a:pt x="214" y="125"/>
                </a:lnTo>
                <a:lnTo>
                  <a:pt x="214" y="125"/>
                </a:lnTo>
                <a:lnTo>
                  <a:pt x="214" y="125"/>
                </a:lnTo>
                <a:lnTo>
                  <a:pt x="208" y="123"/>
                </a:lnTo>
                <a:lnTo>
                  <a:pt x="206" y="123"/>
                </a:lnTo>
                <a:lnTo>
                  <a:pt x="206" y="123"/>
                </a:lnTo>
                <a:lnTo>
                  <a:pt x="201" y="121"/>
                </a:lnTo>
                <a:lnTo>
                  <a:pt x="195" y="121"/>
                </a:lnTo>
                <a:lnTo>
                  <a:pt x="195" y="121"/>
                </a:lnTo>
                <a:lnTo>
                  <a:pt x="189" y="121"/>
                </a:lnTo>
                <a:lnTo>
                  <a:pt x="187" y="119"/>
                </a:lnTo>
                <a:lnTo>
                  <a:pt x="181" y="116"/>
                </a:lnTo>
                <a:lnTo>
                  <a:pt x="181" y="116"/>
                </a:lnTo>
                <a:lnTo>
                  <a:pt x="180" y="114"/>
                </a:lnTo>
                <a:lnTo>
                  <a:pt x="180" y="114"/>
                </a:lnTo>
                <a:lnTo>
                  <a:pt x="174" y="110"/>
                </a:lnTo>
                <a:lnTo>
                  <a:pt x="174" y="110"/>
                </a:lnTo>
                <a:lnTo>
                  <a:pt x="160" y="104"/>
                </a:lnTo>
                <a:lnTo>
                  <a:pt x="160" y="104"/>
                </a:lnTo>
                <a:lnTo>
                  <a:pt x="156" y="102"/>
                </a:lnTo>
                <a:lnTo>
                  <a:pt x="156" y="102"/>
                </a:lnTo>
                <a:lnTo>
                  <a:pt x="149" y="100"/>
                </a:lnTo>
                <a:lnTo>
                  <a:pt x="141" y="100"/>
                </a:lnTo>
                <a:lnTo>
                  <a:pt x="141" y="100"/>
                </a:lnTo>
                <a:lnTo>
                  <a:pt x="137" y="98"/>
                </a:lnTo>
                <a:lnTo>
                  <a:pt x="133" y="98"/>
                </a:lnTo>
                <a:lnTo>
                  <a:pt x="129" y="92"/>
                </a:lnTo>
                <a:lnTo>
                  <a:pt x="129" y="92"/>
                </a:lnTo>
                <a:lnTo>
                  <a:pt x="122" y="85"/>
                </a:lnTo>
                <a:lnTo>
                  <a:pt x="122" y="85"/>
                </a:lnTo>
                <a:lnTo>
                  <a:pt x="116" y="79"/>
                </a:lnTo>
                <a:lnTo>
                  <a:pt x="114" y="77"/>
                </a:lnTo>
                <a:lnTo>
                  <a:pt x="114" y="77"/>
                </a:lnTo>
                <a:lnTo>
                  <a:pt x="108" y="75"/>
                </a:lnTo>
                <a:lnTo>
                  <a:pt x="108" y="75"/>
                </a:lnTo>
                <a:lnTo>
                  <a:pt x="104" y="71"/>
                </a:lnTo>
                <a:lnTo>
                  <a:pt x="101" y="69"/>
                </a:lnTo>
                <a:lnTo>
                  <a:pt x="99" y="66"/>
                </a:lnTo>
                <a:lnTo>
                  <a:pt x="97" y="62"/>
                </a:lnTo>
                <a:lnTo>
                  <a:pt x="97" y="62"/>
                </a:lnTo>
                <a:lnTo>
                  <a:pt x="95" y="56"/>
                </a:lnTo>
                <a:lnTo>
                  <a:pt x="91" y="52"/>
                </a:lnTo>
                <a:lnTo>
                  <a:pt x="91" y="52"/>
                </a:lnTo>
                <a:lnTo>
                  <a:pt x="85" y="46"/>
                </a:lnTo>
                <a:lnTo>
                  <a:pt x="85" y="46"/>
                </a:lnTo>
                <a:lnTo>
                  <a:pt x="81" y="42"/>
                </a:lnTo>
                <a:lnTo>
                  <a:pt x="81" y="42"/>
                </a:lnTo>
                <a:lnTo>
                  <a:pt x="79" y="39"/>
                </a:lnTo>
                <a:lnTo>
                  <a:pt x="74" y="39"/>
                </a:lnTo>
                <a:lnTo>
                  <a:pt x="74" y="39"/>
                </a:lnTo>
                <a:lnTo>
                  <a:pt x="72" y="40"/>
                </a:lnTo>
                <a:lnTo>
                  <a:pt x="68" y="44"/>
                </a:lnTo>
                <a:lnTo>
                  <a:pt x="58" y="60"/>
                </a:lnTo>
                <a:lnTo>
                  <a:pt x="58" y="60"/>
                </a:lnTo>
                <a:lnTo>
                  <a:pt x="58" y="60"/>
                </a:lnTo>
                <a:lnTo>
                  <a:pt x="58" y="60"/>
                </a:lnTo>
                <a:lnTo>
                  <a:pt x="50" y="71"/>
                </a:lnTo>
                <a:lnTo>
                  <a:pt x="47" y="81"/>
                </a:lnTo>
                <a:lnTo>
                  <a:pt x="47" y="87"/>
                </a:lnTo>
                <a:lnTo>
                  <a:pt x="49" y="91"/>
                </a:lnTo>
                <a:lnTo>
                  <a:pt x="49" y="91"/>
                </a:lnTo>
                <a:lnTo>
                  <a:pt x="49" y="96"/>
                </a:lnTo>
                <a:lnTo>
                  <a:pt x="49" y="98"/>
                </a:lnTo>
                <a:lnTo>
                  <a:pt x="47" y="102"/>
                </a:lnTo>
                <a:lnTo>
                  <a:pt x="47" y="102"/>
                </a:lnTo>
                <a:lnTo>
                  <a:pt x="43" y="106"/>
                </a:lnTo>
                <a:lnTo>
                  <a:pt x="41" y="112"/>
                </a:lnTo>
                <a:lnTo>
                  <a:pt x="43" y="123"/>
                </a:lnTo>
                <a:lnTo>
                  <a:pt x="43" y="123"/>
                </a:lnTo>
                <a:lnTo>
                  <a:pt x="43" y="127"/>
                </a:lnTo>
                <a:lnTo>
                  <a:pt x="41" y="129"/>
                </a:lnTo>
                <a:lnTo>
                  <a:pt x="41" y="129"/>
                </a:lnTo>
                <a:lnTo>
                  <a:pt x="39" y="135"/>
                </a:lnTo>
                <a:lnTo>
                  <a:pt x="39" y="141"/>
                </a:lnTo>
                <a:lnTo>
                  <a:pt x="39" y="141"/>
                </a:lnTo>
                <a:lnTo>
                  <a:pt x="43" y="141"/>
                </a:lnTo>
                <a:lnTo>
                  <a:pt x="49" y="145"/>
                </a:lnTo>
                <a:lnTo>
                  <a:pt x="49" y="145"/>
                </a:lnTo>
                <a:lnTo>
                  <a:pt x="54" y="150"/>
                </a:lnTo>
                <a:lnTo>
                  <a:pt x="56" y="152"/>
                </a:lnTo>
                <a:lnTo>
                  <a:pt x="56" y="156"/>
                </a:lnTo>
                <a:lnTo>
                  <a:pt x="56" y="156"/>
                </a:lnTo>
                <a:lnTo>
                  <a:pt x="56" y="158"/>
                </a:lnTo>
                <a:lnTo>
                  <a:pt x="54" y="160"/>
                </a:lnTo>
                <a:lnTo>
                  <a:pt x="54" y="160"/>
                </a:lnTo>
                <a:lnTo>
                  <a:pt x="50" y="162"/>
                </a:lnTo>
                <a:lnTo>
                  <a:pt x="50" y="164"/>
                </a:lnTo>
                <a:lnTo>
                  <a:pt x="47" y="172"/>
                </a:lnTo>
                <a:lnTo>
                  <a:pt x="47" y="172"/>
                </a:lnTo>
                <a:lnTo>
                  <a:pt x="45" y="179"/>
                </a:lnTo>
                <a:lnTo>
                  <a:pt x="45" y="179"/>
                </a:lnTo>
                <a:lnTo>
                  <a:pt x="41" y="185"/>
                </a:lnTo>
                <a:lnTo>
                  <a:pt x="41" y="185"/>
                </a:lnTo>
                <a:lnTo>
                  <a:pt x="35" y="197"/>
                </a:lnTo>
                <a:lnTo>
                  <a:pt x="35" y="202"/>
                </a:lnTo>
                <a:lnTo>
                  <a:pt x="37" y="206"/>
                </a:lnTo>
                <a:lnTo>
                  <a:pt x="37" y="206"/>
                </a:lnTo>
                <a:lnTo>
                  <a:pt x="41" y="210"/>
                </a:lnTo>
                <a:lnTo>
                  <a:pt x="43" y="214"/>
                </a:lnTo>
                <a:lnTo>
                  <a:pt x="43" y="220"/>
                </a:lnTo>
                <a:lnTo>
                  <a:pt x="43" y="220"/>
                </a:lnTo>
                <a:lnTo>
                  <a:pt x="43" y="220"/>
                </a:lnTo>
                <a:lnTo>
                  <a:pt x="43" y="220"/>
                </a:lnTo>
                <a:lnTo>
                  <a:pt x="39" y="224"/>
                </a:lnTo>
                <a:lnTo>
                  <a:pt x="41" y="227"/>
                </a:lnTo>
                <a:lnTo>
                  <a:pt x="41" y="227"/>
                </a:lnTo>
                <a:lnTo>
                  <a:pt x="41" y="231"/>
                </a:lnTo>
                <a:lnTo>
                  <a:pt x="41" y="235"/>
                </a:lnTo>
                <a:lnTo>
                  <a:pt x="39" y="237"/>
                </a:lnTo>
                <a:lnTo>
                  <a:pt x="39" y="237"/>
                </a:lnTo>
                <a:lnTo>
                  <a:pt x="31" y="251"/>
                </a:lnTo>
                <a:lnTo>
                  <a:pt x="31" y="251"/>
                </a:lnTo>
                <a:lnTo>
                  <a:pt x="27" y="256"/>
                </a:lnTo>
                <a:lnTo>
                  <a:pt x="27" y="260"/>
                </a:lnTo>
                <a:lnTo>
                  <a:pt x="27" y="260"/>
                </a:lnTo>
                <a:lnTo>
                  <a:pt x="29" y="262"/>
                </a:lnTo>
                <a:lnTo>
                  <a:pt x="31" y="264"/>
                </a:lnTo>
                <a:lnTo>
                  <a:pt x="31" y="264"/>
                </a:lnTo>
                <a:lnTo>
                  <a:pt x="37" y="258"/>
                </a:lnTo>
                <a:lnTo>
                  <a:pt x="43" y="258"/>
                </a:lnTo>
                <a:lnTo>
                  <a:pt x="43" y="258"/>
                </a:lnTo>
                <a:lnTo>
                  <a:pt x="45" y="258"/>
                </a:lnTo>
                <a:lnTo>
                  <a:pt x="49" y="260"/>
                </a:lnTo>
                <a:lnTo>
                  <a:pt x="52" y="268"/>
                </a:lnTo>
                <a:lnTo>
                  <a:pt x="52" y="268"/>
                </a:lnTo>
                <a:lnTo>
                  <a:pt x="58" y="276"/>
                </a:lnTo>
                <a:lnTo>
                  <a:pt x="58" y="276"/>
                </a:lnTo>
                <a:lnTo>
                  <a:pt x="60" y="281"/>
                </a:lnTo>
                <a:lnTo>
                  <a:pt x="60" y="283"/>
                </a:lnTo>
                <a:lnTo>
                  <a:pt x="60" y="283"/>
                </a:lnTo>
                <a:lnTo>
                  <a:pt x="60" y="285"/>
                </a:lnTo>
                <a:lnTo>
                  <a:pt x="58" y="285"/>
                </a:lnTo>
                <a:lnTo>
                  <a:pt x="58" y="285"/>
                </a:lnTo>
                <a:lnTo>
                  <a:pt x="54" y="285"/>
                </a:lnTo>
                <a:lnTo>
                  <a:pt x="49" y="287"/>
                </a:lnTo>
                <a:lnTo>
                  <a:pt x="41" y="293"/>
                </a:lnTo>
                <a:lnTo>
                  <a:pt x="33" y="301"/>
                </a:lnTo>
                <a:lnTo>
                  <a:pt x="33" y="301"/>
                </a:lnTo>
                <a:lnTo>
                  <a:pt x="29" y="306"/>
                </a:lnTo>
                <a:lnTo>
                  <a:pt x="31" y="310"/>
                </a:lnTo>
                <a:lnTo>
                  <a:pt x="31" y="310"/>
                </a:lnTo>
                <a:lnTo>
                  <a:pt x="35" y="312"/>
                </a:lnTo>
                <a:lnTo>
                  <a:pt x="39" y="314"/>
                </a:lnTo>
                <a:lnTo>
                  <a:pt x="39" y="314"/>
                </a:lnTo>
                <a:lnTo>
                  <a:pt x="43" y="312"/>
                </a:lnTo>
                <a:lnTo>
                  <a:pt x="47" y="312"/>
                </a:lnTo>
                <a:lnTo>
                  <a:pt x="56" y="316"/>
                </a:lnTo>
                <a:lnTo>
                  <a:pt x="56" y="316"/>
                </a:lnTo>
                <a:lnTo>
                  <a:pt x="58" y="318"/>
                </a:lnTo>
                <a:lnTo>
                  <a:pt x="60" y="320"/>
                </a:lnTo>
                <a:lnTo>
                  <a:pt x="62" y="326"/>
                </a:lnTo>
                <a:lnTo>
                  <a:pt x="62" y="326"/>
                </a:lnTo>
                <a:lnTo>
                  <a:pt x="62" y="331"/>
                </a:lnTo>
                <a:lnTo>
                  <a:pt x="60" y="333"/>
                </a:lnTo>
                <a:lnTo>
                  <a:pt x="60" y="333"/>
                </a:lnTo>
                <a:lnTo>
                  <a:pt x="58" y="335"/>
                </a:lnTo>
                <a:lnTo>
                  <a:pt x="54" y="333"/>
                </a:lnTo>
                <a:lnTo>
                  <a:pt x="54" y="333"/>
                </a:lnTo>
                <a:lnTo>
                  <a:pt x="50" y="331"/>
                </a:lnTo>
                <a:lnTo>
                  <a:pt x="47" y="331"/>
                </a:lnTo>
                <a:lnTo>
                  <a:pt x="47" y="331"/>
                </a:lnTo>
                <a:lnTo>
                  <a:pt x="43" y="335"/>
                </a:lnTo>
                <a:lnTo>
                  <a:pt x="43" y="335"/>
                </a:lnTo>
                <a:lnTo>
                  <a:pt x="41" y="343"/>
                </a:lnTo>
                <a:lnTo>
                  <a:pt x="41" y="343"/>
                </a:lnTo>
                <a:lnTo>
                  <a:pt x="35" y="355"/>
                </a:lnTo>
                <a:lnTo>
                  <a:pt x="35" y="355"/>
                </a:lnTo>
                <a:lnTo>
                  <a:pt x="29" y="362"/>
                </a:lnTo>
                <a:lnTo>
                  <a:pt x="25" y="364"/>
                </a:lnTo>
                <a:lnTo>
                  <a:pt x="24" y="364"/>
                </a:lnTo>
                <a:lnTo>
                  <a:pt x="24" y="364"/>
                </a:lnTo>
                <a:lnTo>
                  <a:pt x="22" y="362"/>
                </a:lnTo>
                <a:lnTo>
                  <a:pt x="20" y="360"/>
                </a:lnTo>
                <a:lnTo>
                  <a:pt x="20" y="360"/>
                </a:lnTo>
                <a:lnTo>
                  <a:pt x="20" y="349"/>
                </a:lnTo>
                <a:lnTo>
                  <a:pt x="20" y="349"/>
                </a:lnTo>
                <a:lnTo>
                  <a:pt x="20" y="335"/>
                </a:lnTo>
                <a:lnTo>
                  <a:pt x="20" y="335"/>
                </a:lnTo>
                <a:lnTo>
                  <a:pt x="20" y="330"/>
                </a:lnTo>
                <a:lnTo>
                  <a:pt x="20" y="330"/>
                </a:lnTo>
                <a:lnTo>
                  <a:pt x="18" y="333"/>
                </a:lnTo>
                <a:lnTo>
                  <a:pt x="16" y="335"/>
                </a:lnTo>
                <a:lnTo>
                  <a:pt x="16" y="335"/>
                </a:lnTo>
                <a:lnTo>
                  <a:pt x="12" y="339"/>
                </a:lnTo>
                <a:lnTo>
                  <a:pt x="12" y="345"/>
                </a:lnTo>
                <a:lnTo>
                  <a:pt x="12" y="345"/>
                </a:lnTo>
                <a:lnTo>
                  <a:pt x="12" y="351"/>
                </a:lnTo>
                <a:lnTo>
                  <a:pt x="10" y="356"/>
                </a:lnTo>
                <a:lnTo>
                  <a:pt x="10" y="356"/>
                </a:lnTo>
                <a:lnTo>
                  <a:pt x="8" y="362"/>
                </a:lnTo>
                <a:lnTo>
                  <a:pt x="4" y="366"/>
                </a:lnTo>
                <a:lnTo>
                  <a:pt x="4" y="366"/>
                </a:lnTo>
                <a:lnTo>
                  <a:pt x="0" y="370"/>
                </a:lnTo>
                <a:lnTo>
                  <a:pt x="0" y="370"/>
                </a:lnTo>
                <a:lnTo>
                  <a:pt x="2" y="370"/>
                </a:lnTo>
                <a:lnTo>
                  <a:pt x="6" y="372"/>
                </a:lnTo>
                <a:lnTo>
                  <a:pt x="6" y="372"/>
                </a:lnTo>
                <a:lnTo>
                  <a:pt x="12" y="374"/>
                </a:lnTo>
                <a:lnTo>
                  <a:pt x="16" y="380"/>
                </a:lnTo>
                <a:lnTo>
                  <a:pt x="16" y="380"/>
                </a:lnTo>
                <a:lnTo>
                  <a:pt x="18" y="383"/>
                </a:lnTo>
                <a:lnTo>
                  <a:pt x="18" y="387"/>
                </a:lnTo>
                <a:lnTo>
                  <a:pt x="18" y="391"/>
                </a:lnTo>
                <a:lnTo>
                  <a:pt x="18" y="391"/>
                </a:lnTo>
                <a:close/>
              </a:path>
            </a:pathLst>
          </a:custGeom>
          <a:solidFill>
            <a:srgbClr val="03798A"/>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87" name="Freeform 132">
            <a:extLst>
              <a:ext uri="{FF2B5EF4-FFF2-40B4-BE49-F238E27FC236}">
                <a16:creationId xmlns:a16="http://schemas.microsoft.com/office/drawing/2014/main" id="{957460CB-5B84-60CB-835F-E1D7606C669F}"/>
              </a:ext>
            </a:extLst>
          </p:cNvPr>
          <p:cNvSpPr>
            <a:spLocks/>
          </p:cNvSpPr>
          <p:nvPr/>
        </p:nvSpPr>
        <p:spPr bwMode="auto">
          <a:xfrm>
            <a:off x="7352048" y="3679519"/>
            <a:ext cx="677290" cy="825377"/>
          </a:xfrm>
          <a:custGeom>
            <a:avLst/>
            <a:gdLst>
              <a:gd name="T0" fmla="*/ 208 w 861"/>
              <a:gd name="T1" fmla="*/ 125 h 1023"/>
              <a:gd name="T2" fmla="*/ 201 w 861"/>
              <a:gd name="T3" fmla="*/ 149 h 1023"/>
              <a:gd name="T4" fmla="*/ 195 w 861"/>
              <a:gd name="T5" fmla="*/ 150 h 1023"/>
              <a:gd name="T6" fmla="*/ 180 w 861"/>
              <a:gd name="T7" fmla="*/ 156 h 1023"/>
              <a:gd name="T8" fmla="*/ 174 w 861"/>
              <a:gd name="T9" fmla="*/ 156 h 1023"/>
              <a:gd name="T10" fmla="*/ 160 w 861"/>
              <a:gd name="T11" fmla="*/ 160 h 1023"/>
              <a:gd name="T12" fmla="*/ 156 w 861"/>
              <a:gd name="T13" fmla="*/ 154 h 1023"/>
              <a:gd name="T14" fmla="*/ 158 w 861"/>
              <a:gd name="T15" fmla="*/ 143 h 1023"/>
              <a:gd name="T16" fmla="*/ 143 w 861"/>
              <a:gd name="T17" fmla="*/ 129 h 1023"/>
              <a:gd name="T18" fmla="*/ 120 w 861"/>
              <a:gd name="T19" fmla="*/ 147 h 1023"/>
              <a:gd name="T20" fmla="*/ 120 w 861"/>
              <a:gd name="T21" fmla="*/ 154 h 1023"/>
              <a:gd name="T22" fmla="*/ 122 w 861"/>
              <a:gd name="T23" fmla="*/ 174 h 1023"/>
              <a:gd name="T24" fmla="*/ 124 w 861"/>
              <a:gd name="T25" fmla="*/ 181 h 1023"/>
              <a:gd name="T26" fmla="*/ 126 w 861"/>
              <a:gd name="T27" fmla="*/ 193 h 1023"/>
              <a:gd name="T28" fmla="*/ 120 w 861"/>
              <a:gd name="T29" fmla="*/ 204 h 1023"/>
              <a:gd name="T30" fmla="*/ 122 w 861"/>
              <a:gd name="T31" fmla="*/ 220 h 1023"/>
              <a:gd name="T32" fmla="*/ 114 w 861"/>
              <a:gd name="T33" fmla="*/ 241 h 1023"/>
              <a:gd name="T34" fmla="*/ 110 w 861"/>
              <a:gd name="T35" fmla="*/ 268 h 1023"/>
              <a:gd name="T36" fmla="*/ 104 w 861"/>
              <a:gd name="T37" fmla="*/ 287 h 1023"/>
              <a:gd name="T38" fmla="*/ 97 w 861"/>
              <a:gd name="T39" fmla="*/ 312 h 1023"/>
              <a:gd name="T40" fmla="*/ 93 w 861"/>
              <a:gd name="T41" fmla="*/ 337 h 1023"/>
              <a:gd name="T42" fmla="*/ 103 w 861"/>
              <a:gd name="T43" fmla="*/ 343 h 1023"/>
              <a:gd name="T44" fmla="*/ 104 w 861"/>
              <a:gd name="T45" fmla="*/ 361 h 1023"/>
              <a:gd name="T46" fmla="*/ 110 w 861"/>
              <a:gd name="T47" fmla="*/ 370 h 1023"/>
              <a:gd name="T48" fmla="*/ 116 w 861"/>
              <a:gd name="T49" fmla="*/ 380 h 1023"/>
              <a:gd name="T50" fmla="*/ 110 w 861"/>
              <a:gd name="T51" fmla="*/ 387 h 1023"/>
              <a:gd name="T52" fmla="*/ 122 w 861"/>
              <a:gd name="T53" fmla="*/ 405 h 1023"/>
              <a:gd name="T54" fmla="*/ 126 w 861"/>
              <a:gd name="T55" fmla="*/ 418 h 1023"/>
              <a:gd name="T56" fmla="*/ 141 w 861"/>
              <a:gd name="T57" fmla="*/ 436 h 1023"/>
              <a:gd name="T58" fmla="*/ 143 w 861"/>
              <a:gd name="T59" fmla="*/ 455 h 1023"/>
              <a:gd name="T60" fmla="*/ 137 w 861"/>
              <a:gd name="T61" fmla="*/ 470 h 1023"/>
              <a:gd name="T62" fmla="*/ 110 w 861"/>
              <a:gd name="T63" fmla="*/ 480 h 1023"/>
              <a:gd name="T64" fmla="*/ 97 w 861"/>
              <a:gd name="T65" fmla="*/ 488 h 1023"/>
              <a:gd name="T66" fmla="*/ 87 w 861"/>
              <a:gd name="T67" fmla="*/ 499 h 1023"/>
              <a:gd name="T68" fmla="*/ 74 w 861"/>
              <a:gd name="T69" fmla="*/ 515 h 1023"/>
              <a:gd name="T70" fmla="*/ 74 w 861"/>
              <a:gd name="T71" fmla="*/ 530 h 1023"/>
              <a:gd name="T72" fmla="*/ 72 w 861"/>
              <a:gd name="T73" fmla="*/ 561 h 1023"/>
              <a:gd name="T74" fmla="*/ 60 w 861"/>
              <a:gd name="T75" fmla="*/ 574 h 1023"/>
              <a:gd name="T76" fmla="*/ 52 w 861"/>
              <a:gd name="T77" fmla="*/ 582 h 1023"/>
              <a:gd name="T78" fmla="*/ 45 w 861"/>
              <a:gd name="T79" fmla="*/ 598 h 1023"/>
              <a:gd name="T80" fmla="*/ 33 w 861"/>
              <a:gd name="T81" fmla="*/ 605 h 1023"/>
              <a:gd name="T82" fmla="*/ 39 w 861"/>
              <a:gd name="T83" fmla="*/ 617 h 1023"/>
              <a:gd name="T84" fmla="*/ 45 w 861"/>
              <a:gd name="T85" fmla="*/ 628 h 1023"/>
              <a:gd name="T86" fmla="*/ 41 w 861"/>
              <a:gd name="T87" fmla="*/ 636 h 1023"/>
              <a:gd name="T88" fmla="*/ 39 w 861"/>
              <a:gd name="T89" fmla="*/ 644 h 1023"/>
              <a:gd name="T90" fmla="*/ 54 w 861"/>
              <a:gd name="T91" fmla="*/ 653 h 1023"/>
              <a:gd name="T92" fmla="*/ 64 w 861"/>
              <a:gd name="T93" fmla="*/ 665 h 1023"/>
              <a:gd name="T94" fmla="*/ 60 w 861"/>
              <a:gd name="T95" fmla="*/ 686 h 1023"/>
              <a:gd name="T96" fmla="*/ 20 w 861"/>
              <a:gd name="T97" fmla="*/ 717 h 1023"/>
              <a:gd name="T98" fmla="*/ 8 w 861"/>
              <a:gd name="T99" fmla="*/ 715 h 1023"/>
              <a:gd name="T100" fmla="*/ 2 w 861"/>
              <a:gd name="T101" fmla="*/ 725 h 1023"/>
              <a:gd name="T102" fmla="*/ 2 w 861"/>
              <a:gd name="T103" fmla="*/ 732 h 1023"/>
              <a:gd name="T104" fmla="*/ 861 w 861"/>
              <a:gd name="T105" fmla="*/ 106 h 1023"/>
              <a:gd name="T106" fmla="*/ 382 w 861"/>
              <a:gd name="T107" fmla="*/ 31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1" h="1023">
                <a:moveTo>
                  <a:pt x="235" y="0"/>
                </a:moveTo>
                <a:lnTo>
                  <a:pt x="208" y="125"/>
                </a:lnTo>
                <a:lnTo>
                  <a:pt x="208" y="125"/>
                </a:lnTo>
                <a:lnTo>
                  <a:pt x="208" y="125"/>
                </a:lnTo>
                <a:lnTo>
                  <a:pt x="207" y="135"/>
                </a:lnTo>
                <a:lnTo>
                  <a:pt x="207" y="135"/>
                </a:lnTo>
                <a:lnTo>
                  <a:pt x="205" y="143"/>
                </a:lnTo>
                <a:lnTo>
                  <a:pt x="201" y="149"/>
                </a:lnTo>
                <a:lnTo>
                  <a:pt x="199" y="150"/>
                </a:lnTo>
                <a:lnTo>
                  <a:pt x="195" y="150"/>
                </a:lnTo>
                <a:lnTo>
                  <a:pt x="195" y="150"/>
                </a:lnTo>
                <a:lnTo>
                  <a:pt x="195" y="150"/>
                </a:lnTo>
                <a:lnTo>
                  <a:pt x="195" y="150"/>
                </a:lnTo>
                <a:lnTo>
                  <a:pt x="189" y="150"/>
                </a:lnTo>
                <a:lnTo>
                  <a:pt x="185" y="152"/>
                </a:lnTo>
                <a:lnTo>
                  <a:pt x="180" y="156"/>
                </a:lnTo>
                <a:lnTo>
                  <a:pt x="180" y="156"/>
                </a:lnTo>
                <a:lnTo>
                  <a:pt x="178" y="158"/>
                </a:lnTo>
                <a:lnTo>
                  <a:pt x="174" y="156"/>
                </a:lnTo>
                <a:lnTo>
                  <a:pt x="174" y="156"/>
                </a:lnTo>
                <a:lnTo>
                  <a:pt x="168" y="156"/>
                </a:lnTo>
                <a:lnTo>
                  <a:pt x="162" y="158"/>
                </a:lnTo>
                <a:lnTo>
                  <a:pt x="162" y="158"/>
                </a:lnTo>
                <a:lnTo>
                  <a:pt x="160" y="160"/>
                </a:lnTo>
                <a:lnTo>
                  <a:pt x="158" y="158"/>
                </a:lnTo>
                <a:lnTo>
                  <a:pt x="158" y="158"/>
                </a:lnTo>
                <a:lnTo>
                  <a:pt x="156" y="156"/>
                </a:lnTo>
                <a:lnTo>
                  <a:pt x="156" y="154"/>
                </a:lnTo>
                <a:lnTo>
                  <a:pt x="156" y="145"/>
                </a:lnTo>
                <a:lnTo>
                  <a:pt x="156" y="145"/>
                </a:lnTo>
                <a:lnTo>
                  <a:pt x="158" y="143"/>
                </a:lnTo>
                <a:lnTo>
                  <a:pt x="158" y="143"/>
                </a:lnTo>
                <a:lnTo>
                  <a:pt x="153" y="137"/>
                </a:lnTo>
                <a:lnTo>
                  <a:pt x="149" y="131"/>
                </a:lnTo>
                <a:lnTo>
                  <a:pt x="143" y="129"/>
                </a:lnTo>
                <a:lnTo>
                  <a:pt x="143" y="129"/>
                </a:lnTo>
                <a:lnTo>
                  <a:pt x="137" y="131"/>
                </a:lnTo>
                <a:lnTo>
                  <a:pt x="131" y="133"/>
                </a:lnTo>
                <a:lnTo>
                  <a:pt x="126" y="139"/>
                </a:lnTo>
                <a:lnTo>
                  <a:pt x="120" y="147"/>
                </a:lnTo>
                <a:lnTo>
                  <a:pt x="120" y="147"/>
                </a:lnTo>
                <a:lnTo>
                  <a:pt x="120" y="147"/>
                </a:lnTo>
                <a:lnTo>
                  <a:pt x="120" y="150"/>
                </a:lnTo>
                <a:lnTo>
                  <a:pt x="120" y="154"/>
                </a:lnTo>
                <a:lnTo>
                  <a:pt x="122" y="160"/>
                </a:lnTo>
                <a:lnTo>
                  <a:pt x="122" y="160"/>
                </a:lnTo>
                <a:lnTo>
                  <a:pt x="124" y="168"/>
                </a:lnTo>
                <a:lnTo>
                  <a:pt x="122" y="174"/>
                </a:lnTo>
                <a:lnTo>
                  <a:pt x="122" y="174"/>
                </a:lnTo>
                <a:lnTo>
                  <a:pt x="120" y="176"/>
                </a:lnTo>
                <a:lnTo>
                  <a:pt x="120" y="176"/>
                </a:lnTo>
                <a:lnTo>
                  <a:pt x="124" y="181"/>
                </a:lnTo>
                <a:lnTo>
                  <a:pt x="124" y="181"/>
                </a:lnTo>
                <a:lnTo>
                  <a:pt x="126" y="185"/>
                </a:lnTo>
                <a:lnTo>
                  <a:pt x="126" y="189"/>
                </a:lnTo>
                <a:lnTo>
                  <a:pt x="126" y="193"/>
                </a:lnTo>
                <a:lnTo>
                  <a:pt x="126" y="193"/>
                </a:lnTo>
                <a:lnTo>
                  <a:pt x="124" y="197"/>
                </a:lnTo>
                <a:lnTo>
                  <a:pt x="124" y="197"/>
                </a:lnTo>
                <a:lnTo>
                  <a:pt x="120" y="204"/>
                </a:lnTo>
                <a:lnTo>
                  <a:pt x="120" y="210"/>
                </a:lnTo>
                <a:lnTo>
                  <a:pt x="120" y="216"/>
                </a:lnTo>
                <a:lnTo>
                  <a:pt x="120" y="216"/>
                </a:lnTo>
                <a:lnTo>
                  <a:pt x="122" y="220"/>
                </a:lnTo>
                <a:lnTo>
                  <a:pt x="120" y="224"/>
                </a:lnTo>
                <a:lnTo>
                  <a:pt x="118" y="231"/>
                </a:lnTo>
                <a:lnTo>
                  <a:pt x="118" y="231"/>
                </a:lnTo>
                <a:lnTo>
                  <a:pt x="114" y="241"/>
                </a:lnTo>
                <a:lnTo>
                  <a:pt x="112" y="253"/>
                </a:lnTo>
                <a:lnTo>
                  <a:pt x="112" y="253"/>
                </a:lnTo>
                <a:lnTo>
                  <a:pt x="112" y="260"/>
                </a:lnTo>
                <a:lnTo>
                  <a:pt x="110" y="268"/>
                </a:lnTo>
                <a:lnTo>
                  <a:pt x="106" y="278"/>
                </a:lnTo>
                <a:lnTo>
                  <a:pt x="106" y="278"/>
                </a:lnTo>
                <a:lnTo>
                  <a:pt x="104" y="287"/>
                </a:lnTo>
                <a:lnTo>
                  <a:pt x="104" y="287"/>
                </a:lnTo>
                <a:lnTo>
                  <a:pt x="103" y="293"/>
                </a:lnTo>
                <a:lnTo>
                  <a:pt x="101" y="301"/>
                </a:lnTo>
                <a:lnTo>
                  <a:pt x="97" y="312"/>
                </a:lnTo>
                <a:lnTo>
                  <a:pt x="97" y="312"/>
                </a:lnTo>
                <a:lnTo>
                  <a:pt x="91" y="328"/>
                </a:lnTo>
                <a:lnTo>
                  <a:pt x="91" y="328"/>
                </a:lnTo>
                <a:lnTo>
                  <a:pt x="91" y="334"/>
                </a:lnTo>
                <a:lnTo>
                  <a:pt x="93" y="337"/>
                </a:lnTo>
                <a:lnTo>
                  <a:pt x="99" y="341"/>
                </a:lnTo>
                <a:lnTo>
                  <a:pt x="99" y="341"/>
                </a:lnTo>
                <a:lnTo>
                  <a:pt x="103" y="343"/>
                </a:lnTo>
                <a:lnTo>
                  <a:pt x="103" y="343"/>
                </a:lnTo>
                <a:lnTo>
                  <a:pt x="104" y="347"/>
                </a:lnTo>
                <a:lnTo>
                  <a:pt x="104" y="353"/>
                </a:lnTo>
                <a:lnTo>
                  <a:pt x="104" y="353"/>
                </a:lnTo>
                <a:lnTo>
                  <a:pt x="104" y="361"/>
                </a:lnTo>
                <a:lnTo>
                  <a:pt x="104" y="361"/>
                </a:lnTo>
                <a:lnTo>
                  <a:pt x="106" y="364"/>
                </a:lnTo>
                <a:lnTo>
                  <a:pt x="110" y="370"/>
                </a:lnTo>
                <a:lnTo>
                  <a:pt x="110" y="370"/>
                </a:lnTo>
                <a:lnTo>
                  <a:pt x="114" y="374"/>
                </a:lnTo>
                <a:lnTo>
                  <a:pt x="114" y="374"/>
                </a:lnTo>
                <a:lnTo>
                  <a:pt x="116" y="376"/>
                </a:lnTo>
                <a:lnTo>
                  <a:pt x="116" y="380"/>
                </a:lnTo>
                <a:lnTo>
                  <a:pt x="112" y="384"/>
                </a:lnTo>
                <a:lnTo>
                  <a:pt x="112" y="384"/>
                </a:lnTo>
                <a:lnTo>
                  <a:pt x="110" y="387"/>
                </a:lnTo>
                <a:lnTo>
                  <a:pt x="110" y="387"/>
                </a:lnTo>
                <a:lnTo>
                  <a:pt x="112" y="391"/>
                </a:lnTo>
                <a:lnTo>
                  <a:pt x="118" y="397"/>
                </a:lnTo>
                <a:lnTo>
                  <a:pt x="118" y="397"/>
                </a:lnTo>
                <a:lnTo>
                  <a:pt x="122" y="405"/>
                </a:lnTo>
                <a:lnTo>
                  <a:pt x="122" y="405"/>
                </a:lnTo>
                <a:lnTo>
                  <a:pt x="124" y="411"/>
                </a:lnTo>
                <a:lnTo>
                  <a:pt x="124" y="411"/>
                </a:lnTo>
                <a:lnTo>
                  <a:pt x="126" y="418"/>
                </a:lnTo>
                <a:lnTo>
                  <a:pt x="129" y="424"/>
                </a:lnTo>
                <a:lnTo>
                  <a:pt x="133" y="428"/>
                </a:lnTo>
                <a:lnTo>
                  <a:pt x="133" y="428"/>
                </a:lnTo>
                <a:lnTo>
                  <a:pt x="141" y="436"/>
                </a:lnTo>
                <a:lnTo>
                  <a:pt x="143" y="443"/>
                </a:lnTo>
                <a:lnTo>
                  <a:pt x="143" y="451"/>
                </a:lnTo>
                <a:lnTo>
                  <a:pt x="143" y="455"/>
                </a:lnTo>
                <a:lnTo>
                  <a:pt x="143" y="455"/>
                </a:lnTo>
                <a:lnTo>
                  <a:pt x="143" y="457"/>
                </a:lnTo>
                <a:lnTo>
                  <a:pt x="143" y="457"/>
                </a:lnTo>
                <a:lnTo>
                  <a:pt x="141" y="465"/>
                </a:lnTo>
                <a:lnTo>
                  <a:pt x="137" y="470"/>
                </a:lnTo>
                <a:lnTo>
                  <a:pt x="131" y="474"/>
                </a:lnTo>
                <a:lnTo>
                  <a:pt x="124" y="478"/>
                </a:lnTo>
                <a:lnTo>
                  <a:pt x="124" y="478"/>
                </a:lnTo>
                <a:lnTo>
                  <a:pt x="110" y="480"/>
                </a:lnTo>
                <a:lnTo>
                  <a:pt x="103" y="486"/>
                </a:lnTo>
                <a:lnTo>
                  <a:pt x="103" y="486"/>
                </a:lnTo>
                <a:lnTo>
                  <a:pt x="97" y="488"/>
                </a:lnTo>
                <a:lnTo>
                  <a:pt x="97" y="488"/>
                </a:lnTo>
                <a:lnTo>
                  <a:pt x="93" y="492"/>
                </a:lnTo>
                <a:lnTo>
                  <a:pt x="91" y="495"/>
                </a:lnTo>
                <a:lnTo>
                  <a:pt x="91" y="495"/>
                </a:lnTo>
                <a:lnTo>
                  <a:pt x="87" y="499"/>
                </a:lnTo>
                <a:lnTo>
                  <a:pt x="81" y="505"/>
                </a:lnTo>
                <a:lnTo>
                  <a:pt x="81" y="505"/>
                </a:lnTo>
                <a:lnTo>
                  <a:pt x="76" y="511"/>
                </a:lnTo>
                <a:lnTo>
                  <a:pt x="74" y="515"/>
                </a:lnTo>
                <a:lnTo>
                  <a:pt x="72" y="520"/>
                </a:lnTo>
                <a:lnTo>
                  <a:pt x="72" y="524"/>
                </a:lnTo>
                <a:lnTo>
                  <a:pt x="72" y="524"/>
                </a:lnTo>
                <a:lnTo>
                  <a:pt x="74" y="530"/>
                </a:lnTo>
                <a:lnTo>
                  <a:pt x="74" y="538"/>
                </a:lnTo>
                <a:lnTo>
                  <a:pt x="74" y="547"/>
                </a:lnTo>
                <a:lnTo>
                  <a:pt x="74" y="547"/>
                </a:lnTo>
                <a:lnTo>
                  <a:pt x="72" y="561"/>
                </a:lnTo>
                <a:lnTo>
                  <a:pt x="68" y="569"/>
                </a:lnTo>
                <a:lnTo>
                  <a:pt x="64" y="572"/>
                </a:lnTo>
                <a:lnTo>
                  <a:pt x="60" y="574"/>
                </a:lnTo>
                <a:lnTo>
                  <a:pt x="60" y="574"/>
                </a:lnTo>
                <a:lnTo>
                  <a:pt x="56" y="576"/>
                </a:lnTo>
                <a:lnTo>
                  <a:pt x="52" y="578"/>
                </a:lnTo>
                <a:lnTo>
                  <a:pt x="52" y="578"/>
                </a:lnTo>
                <a:lnTo>
                  <a:pt x="52" y="582"/>
                </a:lnTo>
                <a:lnTo>
                  <a:pt x="52" y="582"/>
                </a:lnTo>
                <a:lnTo>
                  <a:pt x="52" y="588"/>
                </a:lnTo>
                <a:lnTo>
                  <a:pt x="51" y="594"/>
                </a:lnTo>
                <a:lnTo>
                  <a:pt x="45" y="598"/>
                </a:lnTo>
                <a:lnTo>
                  <a:pt x="37" y="601"/>
                </a:lnTo>
                <a:lnTo>
                  <a:pt x="37" y="601"/>
                </a:lnTo>
                <a:lnTo>
                  <a:pt x="33" y="603"/>
                </a:lnTo>
                <a:lnTo>
                  <a:pt x="33" y="605"/>
                </a:lnTo>
                <a:lnTo>
                  <a:pt x="33" y="605"/>
                </a:lnTo>
                <a:lnTo>
                  <a:pt x="33" y="609"/>
                </a:lnTo>
                <a:lnTo>
                  <a:pt x="35" y="611"/>
                </a:lnTo>
                <a:lnTo>
                  <a:pt x="39" y="617"/>
                </a:lnTo>
                <a:lnTo>
                  <a:pt x="39" y="617"/>
                </a:lnTo>
                <a:lnTo>
                  <a:pt x="39" y="617"/>
                </a:lnTo>
                <a:lnTo>
                  <a:pt x="43" y="623"/>
                </a:lnTo>
                <a:lnTo>
                  <a:pt x="45" y="628"/>
                </a:lnTo>
                <a:lnTo>
                  <a:pt x="45" y="628"/>
                </a:lnTo>
                <a:lnTo>
                  <a:pt x="43" y="632"/>
                </a:lnTo>
                <a:lnTo>
                  <a:pt x="41" y="636"/>
                </a:lnTo>
                <a:lnTo>
                  <a:pt x="41" y="636"/>
                </a:lnTo>
                <a:lnTo>
                  <a:pt x="37" y="640"/>
                </a:lnTo>
                <a:lnTo>
                  <a:pt x="37" y="640"/>
                </a:lnTo>
                <a:lnTo>
                  <a:pt x="39" y="644"/>
                </a:lnTo>
                <a:lnTo>
                  <a:pt x="39" y="644"/>
                </a:lnTo>
                <a:lnTo>
                  <a:pt x="43" y="648"/>
                </a:lnTo>
                <a:lnTo>
                  <a:pt x="43" y="648"/>
                </a:lnTo>
                <a:lnTo>
                  <a:pt x="47" y="650"/>
                </a:lnTo>
                <a:lnTo>
                  <a:pt x="54" y="653"/>
                </a:lnTo>
                <a:lnTo>
                  <a:pt x="54" y="653"/>
                </a:lnTo>
                <a:lnTo>
                  <a:pt x="62" y="659"/>
                </a:lnTo>
                <a:lnTo>
                  <a:pt x="62" y="659"/>
                </a:lnTo>
                <a:lnTo>
                  <a:pt x="64" y="665"/>
                </a:lnTo>
                <a:lnTo>
                  <a:pt x="64" y="673"/>
                </a:lnTo>
                <a:lnTo>
                  <a:pt x="62" y="680"/>
                </a:lnTo>
                <a:lnTo>
                  <a:pt x="60" y="686"/>
                </a:lnTo>
                <a:lnTo>
                  <a:pt x="60" y="686"/>
                </a:lnTo>
                <a:lnTo>
                  <a:pt x="56" y="690"/>
                </a:lnTo>
                <a:lnTo>
                  <a:pt x="51" y="696"/>
                </a:lnTo>
                <a:lnTo>
                  <a:pt x="41" y="702"/>
                </a:lnTo>
                <a:lnTo>
                  <a:pt x="20" y="717"/>
                </a:lnTo>
                <a:lnTo>
                  <a:pt x="20" y="717"/>
                </a:lnTo>
                <a:lnTo>
                  <a:pt x="18" y="717"/>
                </a:lnTo>
                <a:lnTo>
                  <a:pt x="18" y="717"/>
                </a:lnTo>
                <a:lnTo>
                  <a:pt x="8" y="715"/>
                </a:lnTo>
                <a:lnTo>
                  <a:pt x="8" y="715"/>
                </a:lnTo>
                <a:lnTo>
                  <a:pt x="6" y="719"/>
                </a:lnTo>
                <a:lnTo>
                  <a:pt x="2" y="725"/>
                </a:lnTo>
                <a:lnTo>
                  <a:pt x="2" y="725"/>
                </a:lnTo>
                <a:lnTo>
                  <a:pt x="2" y="725"/>
                </a:lnTo>
                <a:lnTo>
                  <a:pt x="0" y="729"/>
                </a:lnTo>
                <a:lnTo>
                  <a:pt x="0" y="729"/>
                </a:lnTo>
                <a:lnTo>
                  <a:pt x="2" y="732"/>
                </a:lnTo>
                <a:lnTo>
                  <a:pt x="4" y="734"/>
                </a:lnTo>
                <a:lnTo>
                  <a:pt x="501" y="998"/>
                </a:lnTo>
                <a:lnTo>
                  <a:pt x="742" y="1023"/>
                </a:lnTo>
                <a:lnTo>
                  <a:pt x="861" y="106"/>
                </a:lnTo>
                <a:lnTo>
                  <a:pt x="861" y="106"/>
                </a:lnTo>
                <a:lnTo>
                  <a:pt x="698" y="83"/>
                </a:lnTo>
                <a:lnTo>
                  <a:pt x="538" y="58"/>
                </a:lnTo>
                <a:lnTo>
                  <a:pt x="382" y="31"/>
                </a:lnTo>
                <a:lnTo>
                  <a:pt x="307" y="16"/>
                </a:lnTo>
                <a:lnTo>
                  <a:pt x="235" y="0"/>
                </a:lnTo>
                <a:lnTo>
                  <a:pt x="235" y="0"/>
                </a:lnTo>
                <a:close/>
              </a:path>
            </a:pathLst>
          </a:custGeom>
          <a:solidFill>
            <a:srgbClr val="425A5F"/>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88" name="Freeform 133">
            <a:extLst>
              <a:ext uri="{FF2B5EF4-FFF2-40B4-BE49-F238E27FC236}">
                <a16:creationId xmlns:a16="http://schemas.microsoft.com/office/drawing/2014/main" id="{23D3841E-B2F0-9B42-F071-906E5670B1B9}"/>
              </a:ext>
            </a:extLst>
          </p:cNvPr>
          <p:cNvSpPr>
            <a:spLocks/>
          </p:cNvSpPr>
          <p:nvPr/>
        </p:nvSpPr>
        <p:spPr bwMode="auto">
          <a:xfrm>
            <a:off x="7667907" y="2106142"/>
            <a:ext cx="991576" cy="691575"/>
          </a:xfrm>
          <a:custGeom>
            <a:avLst/>
            <a:gdLst>
              <a:gd name="T0" fmla="*/ 2 w 1263"/>
              <a:gd name="T1" fmla="*/ 175 h 858"/>
              <a:gd name="T2" fmla="*/ 14 w 1263"/>
              <a:gd name="T3" fmla="*/ 197 h 858"/>
              <a:gd name="T4" fmla="*/ 10 w 1263"/>
              <a:gd name="T5" fmla="*/ 220 h 858"/>
              <a:gd name="T6" fmla="*/ 23 w 1263"/>
              <a:gd name="T7" fmla="*/ 226 h 858"/>
              <a:gd name="T8" fmla="*/ 19 w 1263"/>
              <a:gd name="T9" fmla="*/ 237 h 858"/>
              <a:gd name="T10" fmla="*/ 23 w 1263"/>
              <a:gd name="T11" fmla="*/ 256 h 858"/>
              <a:gd name="T12" fmla="*/ 8 w 1263"/>
              <a:gd name="T13" fmla="*/ 268 h 858"/>
              <a:gd name="T14" fmla="*/ 12 w 1263"/>
              <a:gd name="T15" fmla="*/ 280 h 858"/>
              <a:gd name="T16" fmla="*/ 46 w 1263"/>
              <a:gd name="T17" fmla="*/ 320 h 858"/>
              <a:gd name="T18" fmla="*/ 58 w 1263"/>
              <a:gd name="T19" fmla="*/ 345 h 858"/>
              <a:gd name="T20" fmla="*/ 73 w 1263"/>
              <a:gd name="T21" fmla="*/ 362 h 858"/>
              <a:gd name="T22" fmla="*/ 79 w 1263"/>
              <a:gd name="T23" fmla="*/ 384 h 858"/>
              <a:gd name="T24" fmla="*/ 81 w 1263"/>
              <a:gd name="T25" fmla="*/ 393 h 858"/>
              <a:gd name="T26" fmla="*/ 96 w 1263"/>
              <a:gd name="T27" fmla="*/ 395 h 858"/>
              <a:gd name="T28" fmla="*/ 108 w 1263"/>
              <a:gd name="T29" fmla="*/ 409 h 858"/>
              <a:gd name="T30" fmla="*/ 117 w 1263"/>
              <a:gd name="T31" fmla="*/ 430 h 858"/>
              <a:gd name="T32" fmla="*/ 119 w 1263"/>
              <a:gd name="T33" fmla="*/ 447 h 858"/>
              <a:gd name="T34" fmla="*/ 94 w 1263"/>
              <a:gd name="T35" fmla="*/ 480 h 858"/>
              <a:gd name="T36" fmla="*/ 100 w 1263"/>
              <a:gd name="T37" fmla="*/ 495 h 858"/>
              <a:gd name="T38" fmla="*/ 85 w 1263"/>
              <a:gd name="T39" fmla="*/ 517 h 858"/>
              <a:gd name="T40" fmla="*/ 94 w 1263"/>
              <a:gd name="T41" fmla="*/ 538 h 858"/>
              <a:gd name="T42" fmla="*/ 73 w 1263"/>
              <a:gd name="T43" fmla="*/ 553 h 858"/>
              <a:gd name="T44" fmla="*/ 73 w 1263"/>
              <a:gd name="T45" fmla="*/ 572 h 858"/>
              <a:gd name="T46" fmla="*/ 60 w 1263"/>
              <a:gd name="T47" fmla="*/ 590 h 858"/>
              <a:gd name="T48" fmla="*/ 79 w 1263"/>
              <a:gd name="T49" fmla="*/ 601 h 858"/>
              <a:gd name="T50" fmla="*/ 92 w 1263"/>
              <a:gd name="T51" fmla="*/ 601 h 858"/>
              <a:gd name="T52" fmla="*/ 129 w 1263"/>
              <a:gd name="T53" fmla="*/ 586 h 858"/>
              <a:gd name="T54" fmla="*/ 146 w 1263"/>
              <a:gd name="T55" fmla="*/ 588 h 858"/>
              <a:gd name="T56" fmla="*/ 150 w 1263"/>
              <a:gd name="T57" fmla="*/ 615 h 858"/>
              <a:gd name="T58" fmla="*/ 156 w 1263"/>
              <a:gd name="T59" fmla="*/ 646 h 858"/>
              <a:gd name="T60" fmla="*/ 164 w 1263"/>
              <a:gd name="T61" fmla="*/ 671 h 858"/>
              <a:gd name="T62" fmla="*/ 179 w 1263"/>
              <a:gd name="T63" fmla="*/ 694 h 858"/>
              <a:gd name="T64" fmla="*/ 164 w 1263"/>
              <a:gd name="T65" fmla="*/ 715 h 858"/>
              <a:gd name="T66" fmla="*/ 181 w 1263"/>
              <a:gd name="T67" fmla="*/ 738 h 858"/>
              <a:gd name="T68" fmla="*/ 195 w 1263"/>
              <a:gd name="T69" fmla="*/ 750 h 858"/>
              <a:gd name="T70" fmla="*/ 200 w 1263"/>
              <a:gd name="T71" fmla="*/ 765 h 858"/>
              <a:gd name="T72" fmla="*/ 202 w 1263"/>
              <a:gd name="T73" fmla="*/ 779 h 858"/>
              <a:gd name="T74" fmla="*/ 206 w 1263"/>
              <a:gd name="T75" fmla="*/ 794 h 858"/>
              <a:gd name="T76" fmla="*/ 214 w 1263"/>
              <a:gd name="T77" fmla="*/ 811 h 858"/>
              <a:gd name="T78" fmla="*/ 243 w 1263"/>
              <a:gd name="T79" fmla="*/ 798 h 858"/>
              <a:gd name="T80" fmla="*/ 260 w 1263"/>
              <a:gd name="T81" fmla="*/ 802 h 858"/>
              <a:gd name="T82" fmla="*/ 272 w 1263"/>
              <a:gd name="T83" fmla="*/ 804 h 858"/>
              <a:gd name="T84" fmla="*/ 289 w 1263"/>
              <a:gd name="T85" fmla="*/ 804 h 858"/>
              <a:gd name="T86" fmla="*/ 308 w 1263"/>
              <a:gd name="T87" fmla="*/ 806 h 858"/>
              <a:gd name="T88" fmla="*/ 329 w 1263"/>
              <a:gd name="T89" fmla="*/ 811 h 858"/>
              <a:gd name="T90" fmla="*/ 360 w 1263"/>
              <a:gd name="T91" fmla="*/ 813 h 858"/>
              <a:gd name="T92" fmla="*/ 372 w 1263"/>
              <a:gd name="T93" fmla="*/ 809 h 858"/>
              <a:gd name="T94" fmla="*/ 389 w 1263"/>
              <a:gd name="T95" fmla="*/ 792 h 858"/>
              <a:gd name="T96" fmla="*/ 399 w 1263"/>
              <a:gd name="T97" fmla="*/ 821 h 858"/>
              <a:gd name="T98" fmla="*/ 414 w 1263"/>
              <a:gd name="T99" fmla="*/ 825 h 858"/>
              <a:gd name="T100" fmla="*/ 422 w 1263"/>
              <a:gd name="T101" fmla="*/ 804 h 858"/>
              <a:gd name="T102" fmla="*/ 410 w 1263"/>
              <a:gd name="T103" fmla="*/ 784 h 858"/>
              <a:gd name="T104" fmla="*/ 426 w 1263"/>
              <a:gd name="T105" fmla="*/ 777 h 858"/>
              <a:gd name="T106" fmla="*/ 424 w 1263"/>
              <a:gd name="T107" fmla="*/ 754 h 858"/>
              <a:gd name="T108" fmla="*/ 730 w 1263"/>
              <a:gd name="T109" fmla="*/ 804 h 858"/>
              <a:gd name="T110" fmla="*/ 1215 w 1263"/>
              <a:gd name="T111" fmla="*/ 707 h 858"/>
              <a:gd name="T112" fmla="*/ 994 w 1263"/>
              <a:gd name="T113" fmla="*/ 201 h 858"/>
              <a:gd name="T114" fmla="*/ 125 w 1263"/>
              <a:gd name="T115" fmla="*/ 21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3" h="858">
                <a:moveTo>
                  <a:pt x="6" y="147"/>
                </a:moveTo>
                <a:lnTo>
                  <a:pt x="6" y="147"/>
                </a:lnTo>
                <a:lnTo>
                  <a:pt x="4" y="150"/>
                </a:lnTo>
                <a:lnTo>
                  <a:pt x="2" y="160"/>
                </a:lnTo>
                <a:lnTo>
                  <a:pt x="0" y="164"/>
                </a:lnTo>
                <a:lnTo>
                  <a:pt x="0" y="170"/>
                </a:lnTo>
                <a:lnTo>
                  <a:pt x="2" y="175"/>
                </a:lnTo>
                <a:lnTo>
                  <a:pt x="6" y="179"/>
                </a:lnTo>
                <a:lnTo>
                  <a:pt x="6" y="179"/>
                </a:lnTo>
                <a:lnTo>
                  <a:pt x="14" y="185"/>
                </a:lnTo>
                <a:lnTo>
                  <a:pt x="15" y="189"/>
                </a:lnTo>
                <a:lnTo>
                  <a:pt x="15" y="189"/>
                </a:lnTo>
                <a:lnTo>
                  <a:pt x="15" y="193"/>
                </a:lnTo>
                <a:lnTo>
                  <a:pt x="14" y="197"/>
                </a:lnTo>
                <a:lnTo>
                  <a:pt x="14" y="197"/>
                </a:lnTo>
                <a:lnTo>
                  <a:pt x="12" y="199"/>
                </a:lnTo>
                <a:lnTo>
                  <a:pt x="12" y="199"/>
                </a:lnTo>
                <a:lnTo>
                  <a:pt x="12" y="206"/>
                </a:lnTo>
                <a:lnTo>
                  <a:pt x="12" y="206"/>
                </a:lnTo>
                <a:lnTo>
                  <a:pt x="10" y="214"/>
                </a:lnTo>
                <a:lnTo>
                  <a:pt x="10" y="220"/>
                </a:lnTo>
                <a:lnTo>
                  <a:pt x="10" y="220"/>
                </a:lnTo>
                <a:lnTo>
                  <a:pt x="14" y="224"/>
                </a:lnTo>
                <a:lnTo>
                  <a:pt x="19" y="224"/>
                </a:lnTo>
                <a:lnTo>
                  <a:pt x="19" y="224"/>
                </a:lnTo>
                <a:lnTo>
                  <a:pt x="21" y="224"/>
                </a:lnTo>
                <a:lnTo>
                  <a:pt x="23" y="226"/>
                </a:lnTo>
                <a:lnTo>
                  <a:pt x="23" y="226"/>
                </a:lnTo>
                <a:lnTo>
                  <a:pt x="23" y="227"/>
                </a:lnTo>
                <a:lnTo>
                  <a:pt x="19" y="231"/>
                </a:lnTo>
                <a:lnTo>
                  <a:pt x="19" y="231"/>
                </a:lnTo>
                <a:lnTo>
                  <a:pt x="19" y="233"/>
                </a:lnTo>
                <a:lnTo>
                  <a:pt x="19" y="233"/>
                </a:lnTo>
                <a:lnTo>
                  <a:pt x="19" y="237"/>
                </a:lnTo>
                <a:lnTo>
                  <a:pt x="19" y="237"/>
                </a:lnTo>
                <a:lnTo>
                  <a:pt x="19" y="241"/>
                </a:lnTo>
                <a:lnTo>
                  <a:pt x="19" y="247"/>
                </a:lnTo>
                <a:lnTo>
                  <a:pt x="19" y="247"/>
                </a:lnTo>
                <a:lnTo>
                  <a:pt x="17" y="251"/>
                </a:lnTo>
                <a:lnTo>
                  <a:pt x="21" y="254"/>
                </a:lnTo>
                <a:lnTo>
                  <a:pt x="21" y="254"/>
                </a:lnTo>
                <a:lnTo>
                  <a:pt x="23" y="256"/>
                </a:lnTo>
                <a:lnTo>
                  <a:pt x="23" y="258"/>
                </a:lnTo>
                <a:lnTo>
                  <a:pt x="23" y="258"/>
                </a:lnTo>
                <a:lnTo>
                  <a:pt x="23" y="260"/>
                </a:lnTo>
                <a:lnTo>
                  <a:pt x="21" y="262"/>
                </a:lnTo>
                <a:lnTo>
                  <a:pt x="14" y="266"/>
                </a:lnTo>
                <a:lnTo>
                  <a:pt x="14" y="266"/>
                </a:lnTo>
                <a:lnTo>
                  <a:pt x="8" y="268"/>
                </a:lnTo>
                <a:lnTo>
                  <a:pt x="6" y="272"/>
                </a:lnTo>
                <a:lnTo>
                  <a:pt x="6" y="272"/>
                </a:lnTo>
                <a:lnTo>
                  <a:pt x="8" y="276"/>
                </a:lnTo>
                <a:lnTo>
                  <a:pt x="12" y="278"/>
                </a:lnTo>
                <a:lnTo>
                  <a:pt x="12" y="278"/>
                </a:lnTo>
                <a:lnTo>
                  <a:pt x="12" y="280"/>
                </a:lnTo>
                <a:lnTo>
                  <a:pt x="12" y="280"/>
                </a:lnTo>
                <a:lnTo>
                  <a:pt x="17" y="289"/>
                </a:lnTo>
                <a:lnTo>
                  <a:pt x="23" y="299"/>
                </a:lnTo>
                <a:lnTo>
                  <a:pt x="31" y="305"/>
                </a:lnTo>
                <a:lnTo>
                  <a:pt x="33" y="307"/>
                </a:lnTo>
                <a:lnTo>
                  <a:pt x="33" y="307"/>
                </a:lnTo>
                <a:lnTo>
                  <a:pt x="42" y="314"/>
                </a:lnTo>
                <a:lnTo>
                  <a:pt x="46" y="320"/>
                </a:lnTo>
                <a:lnTo>
                  <a:pt x="46" y="326"/>
                </a:lnTo>
                <a:lnTo>
                  <a:pt x="46" y="326"/>
                </a:lnTo>
                <a:lnTo>
                  <a:pt x="48" y="332"/>
                </a:lnTo>
                <a:lnTo>
                  <a:pt x="52" y="333"/>
                </a:lnTo>
                <a:lnTo>
                  <a:pt x="52" y="333"/>
                </a:lnTo>
                <a:lnTo>
                  <a:pt x="56" y="337"/>
                </a:lnTo>
                <a:lnTo>
                  <a:pt x="58" y="345"/>
                </a:lnTo>
                <a:lnTo>
                  <a:pt x="58" y="345"/>
                </a:lnTo>
                <a:lnTo>
                  <a:pt x="60" y="349"/>
                </a:lnTo>
                <a:lnTo>
                  <a:pt x="64" y="351"/>
                </a:lnTo>
                <a:lnTo>
                  <a:pt x="64" y="351"/>
                </a:lnTo>
                <a:lnTo>
                  <a:pt x="69" y="355"/>
                </a:lnTo>
                <a:lnTo>
                  <a:pt x="71" y="359"/>
                </a:lnTo>
                <a:lnTo>
                  <a:pt x="73" y="362"/>
                </a:lnTo>
                <a:lnTo>
                  <a:pt x="73" y="362"/>
                </a:lnTo>
                <a:lnTo>
                  <a:pt x="73" y="370"/>
                </a:lnTo>
                <a:lnTo>
                  <a:pt x="73" y="370"/>
                </a:lnTo>
                <a:lnTo>
                  <a:pt x="73" y="378"/>
                </a:lnTo>
                <a:lnTo>
                  <a:pt x="77" y="382"/>
                </a:lnTo>
                <a:lnTo>
                  <a:pt x="77" y="382"/>
                </a:lnTo>
                <a:lnTo>
                  <a:pt x="79" y="384"/>
                </a:lnTo>
                <a:lnTo>
                  <a:pt x="81" y="387"/>
                </a:lnTo>
                <a:lnTo>
                  <a:pt x="81" y="391"/>
                </a:lnTo>
                <a:lnTo>
                  <a:pt x="81" y="391"/>
                </a:lnTo>
                <a:lnTo>
                  <a:pt x="81" y="393"/>
                </a:lnTo>
                <a:lnTo>
                  <a:pt x="81" y="393"/>
                </a:lnTo>
                <a:lnTo>
                  <a:pt x="81" y="393"/>
                </a:lnTo>
                <a:lnTo>
                  <a:pt x="81" y="393"/>
                </a:lnTo>
                <a:lnTo>
                  <a:pt x="85" y="391"/>
                </a:lnTo>
                <a:lnTo>
                  <a:pt x="85" y="391"/>
                </a:lnTo>
                <a:lnTo>
                  <a:pt x="89" y="389"/>
                </a:lnTo>
                <a:lnTo>
                  <a:pt x="92" y="389"/>
                </a:lnTo>
                <a:lnTo>
                  <a:pt x="92" y="389"/>
                </a:lnTo>
                <a:lnTo>
                  <a:pt x="94" y="391"/>
                </a:lnTo>
                <a:lnTo>
                  <a:pt x="96" y="395"/>
                </a:lnTo>
                <a:lnTo>
                  <a:pt x="96" y="395"/>
                </a:lnTo>
                <a:lnTo>
                  <a:pt x="96" y="397"/>
                </a:lnTo>
                <a:lnTo>
                  <a:pt x="96" y="397"/>
                </a:lnTo>
                <a:lnTo>
                  <a:pt x="100" y="405"/>
                </a:lnTo>
                <a:lnTo>
                  <a:pt x="104" y="407"/>
                </a:lnTo>
                <a:lnTo>
                  <a:pt x="108" y="409"/>
                </a:lnTo>
                <a:lnTo>
                  <a:pt x="108" y="409"/>
                </a:lnTo>
                <a:lnTo>
                  <a:pt x="117" y="411"/>
                </a:lnTo>
                <a:lnTo>
                  <a:pt x="121" y="414"/>
                </a:lnTo>
                <a:lnTo>
                  <a:pt x="121" y="414"/>
                </a:lnTo>
                <a:lnTo>
                  <a:pt x="123" y="418"/>
                </a:lnTo>
                <a:lnTo>
                  <a:pt x="119" y="426"/>
                </a:lnTo>
                <a:lnTo>
                  <a:pt x="119" y="426"/>
                </a:lnTo>
                <a:lnTo>
                  <a:pt x="117" y="430"/>
                </a:lnTo>
                <a:lnTo>
                  <a:pt x="117" y="430"/>
                </a:lnTo>
                <a:lnTo>
                  <a:pt x="114" y="436"/>
                </a:lnTo>
                <a:lnTo>
                  <a:pt x="117" y="441"/>
                </a:lnTo>
                <a:lnTo>
                  <a:pt x="117" y="441"/>
                </a:lnTo>
                <a:lnTo>
                  <a:pt x="119" y="443"/>
                </a:lnTo>
                <a:lnTo>
                  <a:pt x="119" y="447"/>
                </a:lnTo>
                <a:lnTo>
                  <a:pt x="119" y="447"/>
                </a:lnTo>
                <a:lnTo>
                  <a:pt x="116" y="455"/>
                </a:lnTo>
                <a:lnTo>
                  <a:pt x="110" y="463"/>
                </a:lnTo>
                <a:lnTo>
                  <a:pt x="98" y="474"/>
                </a:lnTo>
                <a:lnTo>
                  <a:pt x="98" y="474"/>
                </a:lnTo>
                <a:lnTo>
                  <a:pt x="94" y="476"/>
                </a:lnTo>
                <a:lnTo>
                  <a:pt x="94" y="480"/>
                </a:lnTo>
                <a:lnTo>
                  <a:pt x="94" y="480"/>
                </a:lnTo>
                <a:lnTo>
                  <a:pt x="94" y="484"/>
                </a:lnTo>
                <a:lnTo>
                  <a:pt x="98" y="486"/>
                </a:lnTo>
                <a:lnTo>
                  <a:pt x="98" y="486"/>
                </a:lnTo>
                <a:lnTo>
                  <a:pt x="100" y="488"/>
                </a:lnTo>
                <a:lnTo>
                  <a:pt x="100" y="491"/>
                </a:lnTo>
                <a:lnTo>
                  <a:pt x="100" y="491"/>
                </a:lnTo>
                <a:lnTo>
                  <a:pt x="100" y="495"/>
                </a:lnTo>
                <a:lnTo>
                  <a:pt x="98" y="499"/>
                </a:lnTo>
                <a:lnTo>
                  <a:pt x="94" y="503"/>
                </a:lnTo>
                <a:lnTo>
                  <a:pt x="92" y="505"/>
                </a:lnTo>
                <a:lnTo>
                  <a:pt x="92" y="505"/>
                </a:lnTo>
                <a:lnTo>
                  <a:pt x="89" y="509"/>
                </a:lnTo>
                <a:lnTo>
                  <a:pt x="87" y="513"/>
                </a:lnTo>
                <a:lnTo>
                  <a:pt x="85" y="517"/>
                </a:lnTo>
                <a:lnTo>
                  <a:pt x="85" y="517"/>
                </a:lnTo>
                <a:lnTo>
                  <a:pt x="87" y="520"/>
                </a:lnTo>
                <a:lnTo>
                  <a:pt x="91" y="526"/>
                </a:lnTo>
                <a:lnTo>
                  <a:pt x="91" y="526"/>
                </a:lnTo>
                <a:lnTo>
                  <a:pt x="94" y="532"/>
                </a:lnTo>
                <a:lnTo>
                  <a:pt x="94" y="538"/>
                </a:lnTo>
                <a:lnTo>
                  <a:pt x="94" y="538"/>
                </a:lnTo>
                <a:lnTo>
                  <a:pt x="91" y="544"/>
                </a:lnTo>
                <a:lnTo>
                  <a:pt x="87" y="547"/>
                </a:lnTo>
                <a:lnTo>
                  <a:pt x="77" y="549"/>
                </a:lnTo>
                <a:lnTo>
                  <a:pt x="77" y="549"/>
                </a:lnTo>
                <a:lnTo>
                  <a:pt x="75" y="551"/>
                </a:lnTo>
                <a:lnTo>
                  <a:pt x="73" y="553"/>
                </a:lnTo>
                <a:lnTo>
                  <a:pt x="73" y="553"/>
                </a:lnTo>
                <a:lnTo>
                  <a:pt x="73" y="557"/>
                </a:lnTo>
                <a:lnTo>
                  <a:pt x="75" y="563"/>
                </a:lnTo>
                <a:lnTo>
                  <a:pt x="75" y="563"/>
                </a:lnTo>
                <a:lnTo>
                  <a:pt x="75" y="567"/>
                </a:lnTo>
                <a:lnTo>
                  <a:pt x="75" y="571"/>
                </a:lnTo>
                <a:lnTo>
                  <a:pt x="75" y="571"/>
                </a:lnTo>
                <a:lnTo>
                  <a:pt x="73" y="572"/>
                </a:lnTo>
                <a:lnTo>
                  <a:pt x="69" y="576"/>
                </a:lnTo>
                <a:lnTo>
                  <a:pt x="64" y="580"/>
                </a:lnTo>
                <a:lnTo>
                  <a:pt x="64" y="580"/>
                </a:lnTo>
                <a:lnTo>
                  <a:pt x="60" y="580"/>
                </a:lnTo>
                <a:lnTo>
                  <a:pt x="60" y="580"/>
                </a:lnTo>
                <a:lnTo>
                  <a:pt x="60" y="584"/>
                </a:lnTo>
                <a:lnTo>
                  <a:pt x="60" y="590"/>
                </a:lnTo>
                <a:lnTo>
                  <a:pt x="60" y="590"/>
                </a:lnTo>
                <a:lnTo>
                  <a:pt x="62" y="594"/>
                </a:lnTo>
                <a:lnTo>
                  <a:pt x="66" y="594"/>
                </a:lnTo>
                <a:lnTo>
                  <a:pt x="66" y="594"/>
                </a:lnTo>
                <a:lnTo>
                  <a:pt x="71" y="594"/>
                </a:lnTo>
                <a:lnTo>
                  <a:pt x="75" y="596"/>
                </a:lnTo>
                <a:lnTo>
                  <a:pt x="79" y="601"/>
                </a:lnTo>
                <a:lnTo>
                  <a:pt x="79" y="601"/>
                </a:lnTo>
                <a:lnTo>
                  <a:pt x="81" y="603"/>
                </a:lnTo>
                <a:lnTo>
                  <a:pt x="83" y="603"/>
                </a:lnTo>
                <a:lnTo>
                  <a:pt x="83" y="603"/>
                </a:lnTo>
                <a:lnTo>
                  <a:pt x="89" y="603"/>
                </a:lnTo>
                <a:lnTo>
                  <a:pt x="92" y="601"/>
                </a:lnTo>
                <a:lnTo>
                  <a:pt x="92" y="601"/>
                </a:lnTo>
                <a:lnTo>
                  <a:pt x="98" y="597"/>
                </a:lnTo>
                <a:lnTo>
                  <a:pt x="98" y="597"/>
                </a:lnTo>
                <a:lnTo>
                  <a:pt x="104" y="596"/>
                </a:lnTo>
                <a:lnTo>
                  <a:pt x="104" y="596"/>
                </a:lnTo>
                <a:lnTo>
                  <a:pt x="125" y="588"/>
                </a:lnTo>
                <a:lnTo>
                  <a:pt x="125" y="588"/>
                </a:lnTo>
                <a:lnTo>
                  <a:pt x="129" y="586"/>
                </a:lnTo>
                <a:lnTo>
                  <a:pt x="129" y="586"/>
                </a:lnTo>
                <a:lnTo>
                  <a:pt x="135" y="580"/>
                </a:lnTo>
                <a:lnTo>
                  <a:pt x="137" y="578"/>
                </a:lnTo>
                <a:lnTo>
                  <a:pt x="141" y="578"/>
                </a:lnTo>
                <a:lnTo>
                  <a:pt x="141" y="578"/>
                </a:lnTo>
                <a:lnTo>
                  <a:pt x="144" y="582"/>
                </a:lnTo>
                <a:lnTo>
                  <a:pt x="146" y="588"/>
                </a:lnTo>
                <a:lnTo>
                  <a:pt x="146" y="588"/>
                </a:lnTo>
                <a:lnTo>
                  <a:pt x="146" y="603"/>
                </a:lnTo>
                <a:lnTo>
                  <a:pt x="146" y="603"/>
                </a:lnTo>
                <a:lnTo>
                  <a:pt x="148" y="607"/>
                </a:lnTo>
                <a:lnTo>
                  <a:pt x="148" y="609"/>
                </a:lnTo>
                <a:lnTo>
                  <a:pt x="148" y="609"/>
                </a:lnTo>
                <a:lnTo>
                  <a:pt x="150" y="615"/>
                </a:lnTo>
                <a:lnTo>
                  <a:pt x="150" y="623"/>
                </a:lnTo>
                <a:lnTo>
                  <a:pt x="150" y="623"/>
                </a:lnTo>
                <a:lnTo>
                  <a:pt x="150" y="630"/>
                </a:lnTo>
                <a:lnTo>
                  <a:pt x="152" y="636"/>
                </a:lnTo>
                <a:lnTo>
                  <a:pt x="152" y="638"/>
                </a:lnTo>
                <a:lnTo>
                  <a:pt x="152" y="638"/>
                </a:lnTo>
                <a:lnTo>
                  <a:pt x="156" y="646"/>
                </a:lnTo>
                <a:lnTo>
                  <a:pt x="160" y="650"/>
                </a:lnTo>
                <a:lnTo>
                  <a:pt x="160" y="650"/>
                </a:lnTo>
                <a:lnTo>
                  <a:pt x="164" y="651"/>
                </a:lnTo>
                <a:lnTo>
                  <a:pt x="166" y="655"/>
                </a:lnTo>
                <a:lnTo>
                  <a:pt x="164" y="667"/>
                </a:lnTo>
                <a:lnTo>
                  <a:pt x="164" y="667"/>
                </a:lnTo>
                <a:lnTo>
                  <a:pt x="164" y="671"/>
                </a:lnTo>
                <a:lnTo>
                  <a:pt x="166" y="676"/>
                </a:lnTo>
                <a:lnTo>
                  <a:pt x="169" y="682"/>
                </a:lnTo>
                <a:lnTo>
                  <a:pt x="169" y="682"/>
                </a:lnTo>
                <a:lnTo>
                  <a:pt x="175" y="686"/>
                </a:lnTo>
                <a:lnTo>
                  <a:pt x="177" y="690"/>
                </a:lnTo>
                <a:lnTo>
                  <a:pt x="179" y="694"/>
                </a:lnTo>
                <a:lnTo>
                  <a:pt x="179" y="694"/>
                </a:lnTo>
                <a:lnTo>
                  <a:pt x="179" y="698"/>
                </a:lnTo>
                <a:lnTo>
                  <a:pt x="177" y="702"/>
                </a:lnTo>
                <a:lnTo>
                  <a:pt x="177" y="702"/>
                </a:lnTo>
                <a:lnTo>
                  <a:pt x="169" y="707"/>
                </a:lnTo>
                <a:lnTo>
                  <a:pt x="169" y="707"/>
                </a:lnTo>
                <a:lnTo>
                  <a:pt x="166" y="711"/>
                </a:lnTo>
                <a:lnTo>
                  <a:pt x="164" y="715"/>
                </a:lnTo>
                <a:lnTo>
                  <a:pt x="164" y="715"/>
                </a:lnTo>
                <a:lnTo>
                  <a:pt x="164" y="721"/>
                </a:lnTo>
                <a:lnTo>
                  <a:pt x="169" y="727"/>
                </a:lnTo>
                <a:lnTo>
                  <a:pt x="169" y="727"/>
                </a:lnTo>
                <a:lnTo>
                  <a:pt x="179" y="736"/>
                </a:lnTo>
                <a:lnTo>
                  <a:pt x="181" y="738"/>
                </a:lnTo>
                <a:lnTo>
                  <a:pt x="181" y="738"/>
                </a:lnTo>
                <a:lnTo>
                  <a:pt x="185" y="740"/>
                </a:lnTo>
                <a:lnTo>
                  <a:pt x="185" y="740"/>
                </a:lnTo>
                <a:lnTo>
                  <a:pt x="191" y="746"/>
                </a:lnTo>
                <a:lnTo>
                  <a:pt x="191" y="746"/>
                </a:lnTo>
                <a:lnTo>
                  <a:pt x="193" y="750"/>
                </a:lnTo>
                <a:lnTo>
                  <a:pt x="195" y="750"/>
                </a:lnTo>
                <a:lnTo>
                  <a:pt x="195" y="750"/>
                </a:lnTo>
                <a:lnTo>
                  <a:pt x="200" y="750"/>
                </a:lnTo>
                <a:lnTo>
                  <a:pt x="202" y="754"/>
                </a:lnTo>
                <a:lnTo>
                  <a:pt x="202" y="754"/>
                </a:lnTo>
                <a:lnTo>
                  <a:pt x="204" y="757"/>
                </a:lnTo>
                <a:lnTo>
                  <a:pt x="204" y="761"/>
                </a:lnTo>
                <a:lnTo>
                  <a:pt x="204" y="761"/>
                </a:lnTo>
                <a:lnTo>
                  <a:pt x="200" y="765"/>
                </a:lnTo>
                <a:lnTo>
                  <a:pt x="200" y="765"/>
                </a:lnTo>
                <a:lnTo>
                  <a:pt x="196" y="769"/>
                </a:lnTo>
                <a:lnTo>
                  <a:pt x="196" y="773"/>
                </a:lnTo>
                <a:lnTo>
                  <a:pt x="196" y="773"/>
                </a:lnTo>
                <a:lnTo>
                  <a:pt x="198" y="775"/>
                </a:lnTo>
                <a:lnTo>
                  <a:pt x="202" y="779"/>
                </a:lnTo>
                <a:lnTo>
                  <a:pt x="202" y="779"/>
                </a:lnTo>
                <a:lnTo>
                  <a:pt x="208" y="782"/>
                </a:lnTo>
                <a:lnTo>
                  <a:pt x="210" y="786"/>
                </a:lnTo>
                <a:lnTo>
                  <a:pt x="210" y="786"/>
                </a:lnTo>
                <a:lnTo>
                  <a:pt x="210" y="788"/>
                </a:lnTo>
                <a:lnTo>
                  <a:pt x="208" y="792"/>
                </a:lnTo>
                <a:lnTo>
                  <a:pt x="208" y="792"/>
                </a:lnTo>
                <a:lnTo>
                  <a:pt x="206" y="794"/>
                </a:lnTo>
                <a:lnTo>
                  <a:pt x="206" y="798"/>
                </a:lnTo>
                <a:lnTo>
                  <a:pt x="206" y="798"/>
                </a:lnTo>
                <a:lnTo>
                  <a:pt x="206" y="800"/>
                </a:lnTo>
                <a:lnTo>
                  <a:pt x="206" y="800"/>
                </a:lnTo>
                <a:lnTo>
                  <a:pt x="210" y="808"/>
                </a:lnTo>
                <a:lnTo>
                  <a:pt x="214" y="811"/>
                </a:lnTo>
                <a:lnTo>
                  <a:pt x="214" y="811"/>
                </a:lnTo>
                <a:lnTo>
                  <a:pt x="218" y="811"/>
                </a:lnTo>
                <a:lnTo>
                  <a:pt x="223" y="809"/>
                </a:lnTo>
                <a:lnTo>
                  <a:pt x="223" y="809"/>
                </a:lnTo>
                <a:lnTo>
                  <a:pt x="233" y="804"/>
                </a:lnTo>
                <a:lnTo>
                  <a:pt x="239" y="800"/>
                </a:lnTo>
                <a:lnTo>
                  <a:pt x="243" y="798"/>
                </a:lnTo>
                <a:lnTo>
                  <a:pt x="243" y="798"/>
                </a:lnTo>
                <a:lnTo>
                  <a:pt x="243" y="798"/>
                </a:lnTo>
                <a:lnTo>
                  <a:pt x="243" y="798"/>
                </a:lnTo>
                <a:lnTo>
                  <a:pt x="247" y="798"/>
                </a:lnTo>
                <a:lnTo>
                  <a:pt x="247" y="798"/>
                </a:lnTo>
                <a:lnTo>
                  <a:pt x="254" y="798"/>
                </a:lnTo>
                <a:lnTo>
                  <a:pt x="258" y="800"/>
                </a:lnTo>
                <a:lnTo>
                  <a:pt x="260" y="802"/>
                </a:lnTo>
                <a:lnTo>
                  <a:pt x="260" y="802"/>
                </a:lnTo>
                <a:lnTo>
                  <a:pt x="264" y="806"/>
                </a:lnTo>
                <a:lnTo>
                  <a:pt x="268" y="808"/>
                </a:lnTo>
                <a:lnTo>
                  <a:pt x="268" y="808"/>
                </a:lnTo>
                <a:lnTo>
                  <a:pt x="268" y="808"/>
                </a:lnTo>
                <a:lnTo>
                  <a:pt x="268" y="808"/>
                </a:lnTo>
                <a:lnTo>
                  <a:pt x="272" y="804"/>
                </a:lnTo>
                <a:lnTo>
                  <a:pt x="272" y="804"/>
                </a:lnTo>
                <a:lnTo>
                  <a:pt x="277" y="802"/>
                </a:lnTo>
                <a:lnTo>
                  <a:pt x="281" y="800"/>
                </a:lnTo>
                <a:lnTo>
                  <a:pt x="281" y="800"/>
                </a:lnTo>
                <a:lnTo>
                  <a:pt x="285" y="802"/>
                </a:lnTo>
                <a:lnTo>
                  <a:pt x="289" y="804"/>
                </a:lnTo>
                <a:lnTo>
                  <a:pt x="289" y="804"/>
                </a:lnTo>
                <a:lnTo>
                  <a:pt x="291" y="804"/>
                </a:lnTo>
                <a:lnTo>
                  <a:pt x="297" y="804"/>
                </a:lnTo>
                <a:lnTo>
                  <a:pt x="297" y="804"/>
                </a:lnTo>
                <a:lnTo>
                  <a:pt x="302" y="804"/>
                </a:lnTo>
                <a:lnTo>
                  <a:pt x="302" y="804"/>
                </a:lnTo>
                <a:lnTo>
                  <a:pt x="306" y="804"/>
                </a:lnTo>
                <a:lnTo>
                  <a:pt x="308" y="806"/>
                </a:lnTo>
                <a:lnTo>
                  <a:pt x="308" y="806"/>
                </a:lnTo>
                <a:lnTo>
                  <a:pt x="312" y="809"/>
                </a:lnTo>
                <a:lnTo>
                  <a:pt x="312" y="809"/>
                </a:lnTo>
                <a:lnTo>
                  <a:pt x="316" y="809"/>
                </a:lnTo>
                <a:lnTo>
                  <a:pt x="316" y="809"/>
                </a:lnTo>
                <a:lnTo>
                  <a:pt x="324" y="809"/>
                </a:lnTo>
                <a:lnTo>
                  <a:pt x="329" y="811"/>
                </a:lnTo>
                <a:lnTo>
                  <a:pt x="329" y="811"/>
                </a:lnTo>
                <a:lnTo>
                  <a:pt x="337" y="813"/>
                </a:lnTo>
                <a:lnTo>
                  <a:pt x="343" y="813"/>
                </a:lnTo>
                <a:lnTo>
                  <a:pt x="343" y="813"/>
                </a:lnTo>
                <a:lnTo>
                  <a:pt x="351" y="811"/>
                </a:lnTo>
                <a:lnTo>
                  <a:pt x="356" y="811"/>
                </a:lnTo>
                <a:lnTo>
                  <a:pt x="360" y="813"/>
                </a:lnTo>
                <a:lnTo>
                  <a:pt x="360" y="813"/>
                </a:lnTo>
                <a:lnTo>
                  <a:pt x="364" y="815"/>
                </a:lnTo>
                <a:lnTo>
                  <a:pt x="368" y="815"/>
                </a:lnTo>
                <a:lnTo>
                  <a:pt x="368" y="815"/>
                </a:lnTo>
                <a:lnTo>
                  <a:pt x="372" y="813"/>
                </a:lnTo>
                <a:lnTo>
                  <a:pt x="372" y="809"/>
                </a:lnTo>
                <a:lnTo>
                  <a:pt x="372" y="809"/>
                </a:lnTo>
                <a:lnTo>
                  <a:pt x="374" y="802"/>
                </a:lnTo>
                <a:lnTo>
                  <a:pt x="376" y="796"/>
                </a:lnTo>
                <a:lnTo>
                  <a:pt x="379" y="792"/>
                </a:lnTo>
                <a:lnTo>
                  <a:pt x="383" y="792"/>
                </a:lnTo>
                <a:lnTo>
                  <a:pt x="383" y="792"/>
                </a:lnTo>
                <a:lnTo>
                  <a:pt x="387" y="792"/>
                </a:lnTo>
                <a:lnTo>
                  <a:pt x="389" y="792"/>
                </a:lnTo>
                <a:lnTo>
                  <a:pt x="393" y="800"/>
                </a:lnTo>
                <a:lnTo>
                  <a:pt x="393" y="800"/>
                </a:lnTo>
                <a:lnTo>
                  <a:pt x="395" y="808"/>
                </a:lnTo>
                <a:lnTo>
                  <a:pt x="397" y="813"/>
                </a:lnTo>
                <a:lnTo>
                  <a:pt x="397" y="813"/>
                </a:lnTo>
                <a:lnTo>
                  <a:pt x="397" y="817"/>
                </a:lnTo>
                <a:lnTo>
                  <a:pt x="399" y="821"/>
                </a:lnTo>
                <a:lnTo>
                  <a:pt x="403" y="825"/>
                </a:lnTo>
                <a:lnTo>
                  <a:pt x="408" y="831"/>
                </a:lnTo>
                <a:lnTo>
                  <a:pt x="408" y="831"/>
                </a:lnTo>
                <a:lnTo>
                  <a:pt x="414" y="825"/>
                </a:lnTo>
                <a:lnTo>
                  <a:pt x="414" y="825"/>
                </a:lnTo>
                <a:lnTo>
                  <a:pt x="414" y="825"/>
                </a:lnTo>
                <a:lnTo>
                  <a:pt x="414" y="825"/>
                </a:lnTo>
                <a:lnTo>
                  <a:pt x="412" y="821"/>
                </a:lnTo>
                <a:lnTo>
                  <a:pt x="412" y="813"/>
                </a:lnTo>
                <a:lnTo>
                  <a:pt x="412" y="813"/>
                </a:lnTo>
                <a:lnTo>
                  <a:pt x="414" y="809"/>
                </a:lnTo>
                <a:lnTo>
                  <a:pt x="418" y="806"/>
                </a:lnTo>
                <a:lnTo>
                  <a:pt x="418" y="806"/>
                </a:lnTo>
                <a:lnTo>
                  <a:pt x="422" y="804"/>
                </a:lnTo>
                <a:lnTo>
                  <a:pt x="422" y="802"/>
                </a:lnTo>
                <a:lnTo>
                  <a:pt x="422" y="802"/>
                </a:lnTo>
                <a:lnTo>
                  <a:pt x="420" y="796"/>
                </a:lnTo>
                <a:lnTo>
                  <a:pt x="416" y="792"/>
                </a:lnTo>
                <a:lnTo>
                  <a:pt x="416" y="792"/>
                </a:lnTo>
                <a:lnTo>
                  <a:pt x="412" y="788"/>
                </a:lnTo>
                <a:lnTo>
                  <a:pt x="410" y="784"/>
                </a:lnTo>
                <a:lnTo>
                  <a:pt x="412" y="782"/>
                </a:lnTo>
                <a:lnTo>
                  <a:pt x="412" y="782"/>
                </a:lnTo>
                <a:lnTo>
                  <a:pt x="416" y="781"/>
                </a:lnTo>
                <a:lnTo>
                  <a:pt x="420" y="779"/>
                </a:lnTo>
                <a:lnTo>
                  <a:pt x="420" y="779"/>
                </a:lnTo>
                <a:lnTo>
                  <a:pt x="426" y="777"/>
                </a:lnTo>
                <a:lnTo>
                  <a:pt x="426" y="777"/>
                </a:lnTo>
                <a:lnTo>
                  <a:pt x="426" y="775"/>
                </a:lnTo>
                <a:lnTo>
                  <a:pt x="420" y="767"/>
                </a:lnTo>
                <a:lnTo>
                  <a:pt x="420" y="767"/>
                </a:lnTo>
                <a:lnTo>
                  <a:pt x="420" y="763"/>
                </a:lnTo>
                <a:lnTo>
                  <a:pt x="422" y="757"/>
                </a:lnTo>
                <a:lnTo>
                  <a:pt x="422" y="757"/>
                </a:lnTo>
                <a:lnTo>
                  <a:pt x="424" y="754"/>
                </a:lnTo>
                <a:lnTo>
                  <a:pt x="428" y="752"/>
                </a:lnTo>
                <a:lnTo>
                  <a:pt x="428" y="752"/>
                </a:lnTo>
                <a:lnTo>
                  <a:pt x="428" y="752"/>
                </a:lnTo>
                <a:lnTo>
                  <a:pt x="428" y="752"/>
                </a:lnTo>
                <a:lnTo>
                  <a:pt x="549" y="775"/>
                </a:lnTo>
                <a:lnTo>
                  <a:pt x="666" y="794"/>
                </a:lnTo>
                <a:lnTo>
                  <a:pt x="730" y="804"/>
                </a:lnTo>
                <a:lnTo>
                  <a:pt x="793" y="813"/>
                </a:lnTo>
                <a:lnTo>
                  <a:pt x="793" y="813"/>
                </a:lnTo>
                <a:lnTo>
                  <a:pt x="924" y="829"/>
                </a:lnTo>
                <a:lnTo>
                  <a:pt x="1050" y="842"/>
                </a:lnTo>
                <a:lnTo>
                  <a:pt x="1200" y="858"/>
                </a:lnTo>
                <a:lnTo>
                  <a:pt x="1215" y="707"/>
                </a:lnTo>
                <a:lnTo>
                  <a:pt x="1215" y="707"/>
                </a:lnTo>
                <a:lnTo>
                  <a:pt x="1215" y="707"/>
                </a:lnTo>
                <a:lnTo>
                  <a:pt x="1215" y="707"/>
                </a:lnTo>
                <a:lnTo>
                  <a:pt x="1263" y="229"/>
                </a:lnTo>
                <a:lnTo>
                  <a:pt x="1263" y="229"/>
                </a:lnTo>
                <a:lnTo>
                  <a:pt x="1175" y="222"/>
                </a:lnTo>
                <a:lnTo>
                  <a:pt x="1084" y="212"/>
                </a:lnTo>
                <a:lnTo>
                  <a:pt x="994" y="201"/>
                </a:lnTo>
                <a:lnTo>
                  <a:pt x="901" y="187"/>
                </a:lnTo>
                <a:lnTo>
                  <a:pt x="809" y="172"/>
                </a:lnTo>
                <a:lnTo>
                  <a:pt x="718" y="156"/>
                </a:lnTo>
                <a:lnTo>
                  <a:pt x="543" y="122"/>
                </a:lnTo>
                <a:lnTo>
                  <a:pt x="383" y="85"/>
                </a:lnTo>
                <a:lnTo>
                  <a:pt x="241" y="52"/>
                </a:lnTo>
                <a:lnTo>
                  <a:pt x="125" y="21"/>
                </a:lnTo>
                <a:lnTo>
                  <a:pt x="40" y="0"/>
                </a:lnTo>
                <a:lnTo>
                  <a:pt x="6" y="147"/>
                </a:lnTo>
                <a:lnTo>
                  <a:pt x="6" y="147"/>
                </a:lnTo>
                <a:lnTo>
                  <a:pt x="6" y="147"/>
                </a:lnTo>
                <a:lnTo>
                  <a:pt x="6" y="147"/>
                </a:lnTo>
                <a:close/>
              </a:path>
            </a:pathLst>
          </a:custGeom>
          <a:solidFill>
            <a:srgbClr val="70CACB"/>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89" name="Freeform 134">
            <a:extLst>
              <a:ext uri="{FF2B5EF4-FFF2-40B4-BE49-F238E27FC236}">
                <a16:creationId xmlns:a16="http://schemas.microsoft.com/office/drawing/2014/main" id="{D5641161-0B2F-0436-FCB8-1CCC825583DD}"/>
              </a:ext>
            </a:extLst>
          </p:cNvPr>
          <p:cNvSpPr>
            <a:spLocks/>
          </p:cNvSpPr>
          <p:nvPr/>
        </p:nvSpPr>
        <p:spPr bwMode="auto">
          <a:xfrm>
            <a:off x="10576636" y="3982587"/>
            <a:ext cx="509145" cy="394956"/>
          </a:xfrm>
          <a:custGeom>
            <a:avLst/>
            <a:gdLst>
              <a:gd name="T0" fmla="*/ 333 w 647"/>
              <a:gd name="T1" fmla="*/ 27 h 489"/>
              <a:gd name="T2" fmla="*/ 316 w 647"/>
              <a:gd name="T3" fmla="*/ 4 h 489"/>
              <a:gd name="T4" fmla="*/ 303 w 647"/>
              <a:gd name="T5" fmla="*/ 10 h 489"/>
              <a:gd name="T6" fmla="*/ 126 w 647"/>
              <a:gd name="T7" fmla="*/ 19 h 489"/>
              <a:gd name="T8" fmla="*/ 27 w 647"/>
              <a:gd name="T9" fmla="*/ 65 h 489"/>
              <a:gd name="T10" fmla="*/ 0 w 647"/>
              <a:gd name="T11" fmla="*/ 104 h 489"/>
              <a:gd name="T12" fmla="*/ 14 w 647"/>
              <a:gd name="T13" fmla="*/ 112 h 489"/>
              <a:gd name="T14" fmla="*/ 43 w 647"/>
              <a:gd name="T15" fmla="*/ 133 h 489"/>
              <a:gd name="T16" fmla="*/ 70 w 647"/>
              <a:gd name="T17" fmla="*/ 144 h 489"/>
              <a:gd name="T18" fmla="*/ 91 w 647"/>
              <a:gd name="T19" fmla="*/ 173 h 489"/>
              <a:gd name="T20" fmla="*/ 114 w 647"/>
              <a:gd name="T21" fmla="*/ 200 h 489"/>
              <a:gd name="T22" fmla="*/ 122 w 647"/>
              <a:gd name="T23" fmla="*/ 220 h 489"/>
              <a:gd name="T24" fmla="*/ 145 w 647"/>
              <a:gd name="T25" fmla="*/ 243 h 489"/>
              <a:gd name="T26" fmla="*/ 172 w 647"/>
              <a:gd name="T27" fmla="*/ 260 h 489"/>
              <a:gd name="T28" fmla="*/ 208 w 647"/>
              <a:gd name="T29" fmla="*/ 281 h 489"/>
              <a:gd name="T30" fmla="*/ 228 w 647"/>
              <a:gd name="T31" fmla="*/ 301 h 489"/>
              <a:gd name="T32" fmla="*/ 235 w 647"/>
              <a:gd name="T33" fmla="*/ 314 h 489"/>
              <a:gd name="T34" fmla="*/ 241 w 647"/>
              <a:gd name="T35" fmla="*/ 326 h 489"/>
              <a:gd name="T36" fmla="*/ 253 w 647"/>
              <a:gd name="T37" fmla="*/ 347 h 489"/>
              <a:gd name="T38" fmla="*/ 274 w 647"/>
              <a:gd name="T39" fmla="*/ 349 h 489"/>
              <a:gd name="T40" fmla="*/ 299 w 647"/>
              <a:gd name="T41" fmla="*/ 374 h 489"/>
              <a:gd name="T42" fmla="*/ 303 w 647"/>
              <a:gd name="T43" fmla="*/ 383 h 489"/>
              <a:gd name="T44" fmla="*/ 314 w 647"/>
              <a:gd name="T45" fmla="*/ 397 h 489"/>
              <a:gd name="T46" fmla="*/ 314 w 647"/>
              <a:gd name="T47" fmla="*/ 412 h 489"/>
              <a:gd name="T48" fmla="*/ 330 w 647"/>
              <a:gd name="T49" fmla="*/ 428 h 489"/>
              <a:gd name="T50" fmla="*/ 332 w 647"/>
              <a:gd name="T51" fmla="*/ 447 h 489"/>
              <a:gd name="T52" fmla="*/ 355 w 647"/>
              <a:gd name="T53" fmla="*/ 459 h 489"/>
              <a:gd name="T54" fmla="*/ 357 w 647"/>
              <a:gd name="T55" fmla="*/ 476 h 489"/>
              <a:gd name="T56" fmla="*/ 372 w 647"/>
              <a:gd name="T57" fmla="*/ 489 h 489"/>
              <a:gd name="T58" fmla="*/ 380 w 647"/>
              <a:gd name="T59" fmla="*/ 470 h 489"/>
              <a:gd name="T60" fmla="*/ 389 w 647"/>
              <a:gd name="T61" fmla="*/ 459 h 489"/>
              <a:gd name="T62" fmla="*/ 385 w 647"/>
              <a:gd name="T63" fmla="*/ 453 h 489"/>
              <a:gd name="T64" fmla="*/ 387 w 647"/>
              <a:gd name="T65" fmla="*/ 428 h 489"/>
              <a:gd name="T66" fmla="*/ 399 w 647"/>
              <a:gd name="T67" fmla="*/ 435 h 489"/>
              <a:gd name="T68" fmla="*/ 411 w 647"/>
              <a:gd name="T69" fmla="*/ 437 h 489"/>
              <a:gd name="T70" fmla="*/ 424 w 647"/>
              <a:gd name="T71" fmla="*/ 445 h 489"/>
              <a:gd name="T72" fmla="*/ 428 w 647"/>
              <a:gd name="T73" fmla="*/ 433 h 489"/>
              <a:gd name="T74" fmla="*/ 412 w 647"/>
              <a:gd name="T75" fmla="*/ 420 h 489"/>
              <a:gd name="T76" fmla="*/ 414 w 647"/>
              <a:gd name="T77" fmla="*/ 408 h 489"/>
              <a:gd name="T78" fmla="*/ 449 w 647"/>
              <a:gd name="T79" fmla="*/ 408 h 489"/>
              <a:gd name="T80" fmla="*/ 459 w 647"/>
              <a:gd name="T81" fmla="*/ 399 h 489"/>
              <a:gd name="T82" fmla="*/ 480 w 647"/>
              <a:gd name="T83" fmla="*/ 387 h 489"/>
              <a:gd name="T84" fmla="*/ 509 w 647"/>
              <a:gd name="T85" fmla="*/ 372 h 489"/>
              <a:gd name="T86" fmla="*/ 505 w 647"/>
              <a:gd name="T87" fmla="*/ 366 h 489"/>
              <a:gd name="T88" fmla="*/ 495 w 647"/>
              <a:gd name="T89" fmla="*/ 354 h 489"/>
              <a:gd name="T90" fmla="*/ 518 w 647"/>
              <a:gd name="T91" fmla="*/ 341 h 489"/>
              <a:gd name="T92" fmla="*/ 532 w 647"/>
              <a:gd name="T93" fmla="*/ 326 h 489"/>
              <a:gd name="T94" fmla="*/ 538 w 647"/>
              <a:gd name="T95" fmla="*/ 310 h 489"/>
              <a:gd name="T96" fmla="*/ 545 w 647"/>
              <a:gd name="T97" fmla="*/ 302 h 489"/>
              <a:gd name="T98" fmla="*/ 563 w 647"/>
              <a:gd name="T99" fmla="*/ 304 h 489"/>
              <a:gd name="T100" fmla="*/ 570 w 647"/>
              <a:gd name="T101" fmla="*/ 293 h 489"/>
              <a:gd name="T102" fmla="*/ 576 w 647"/>
              <a:gd name="T103" fmla="*/ 283 h 489"/>
              <a:gd name="T104" fmla="*/ 572 w 647"/>
              <a:gd name="T105" fmla="*/ 272 h 489"/>
              <a:gd name="T106" fmla="*/ 570 w 647"/>
              <a:gd name="T107" fmla="*/ 260 h 489"/>
              <a:gd name="T108" fmla="*/ 590 w 647"/>
              <a:gd name="T109" fmla="*/ 264 h 489"/>
              <a:gd name="T110" fmla="*/ 588 w 647"/>
              <a:gd name="T111" fmla="*/ 252 h 489"/>
              <a:gd name="T112" fmla="*/ 590 w 647"/>
              <a:gd name="T113" fmla="*/ 239 h 489"/>
              <a:gd name="T114" fmla="*/ 597 w 647"/>
              <a:gd name="T115" fmla="*/ 208 h 489"/>
              <a:gd name="T116" fmla="*/ 619 w 647"/>
              <a:gd name="T117" fmla="*/ 185 h 489"/>
              <a:gd name="T118" fmla="*/ 630 w 647"/>
              <a:gd name="T119" fmla="*/ 173 h 489"/>
              <a:gd name="T120" fmla="*/ 486 w 647"/>
              <a:gd name="T121" fmla="*/ 1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7" h="489">
                <a:moveTo>
                  <a:pt x="349" y="35"/>
                </a:moveTo>
                <a:lnTo>
                  <a:pt x="349" y="35"/>
                </a:lnTo>
                <a:lnTo>
                  <a:pt x="341" y="35"/>
                </a:lnTo>
                <a:lnTo>
                  <a:pt x="335" y="33"/>
                </a:lnTo>
                <a:lnTo>
                  <a:pt x="335" y="33"/>
                </a:lnTo>
                <a:lnTo>
                  <a:pt x="333" y="27"/>
                </a:lnTo>
                <a:lnTo>
                  <a:pt x="330" y="21"/>
                </a:lnTo>
                <a:lnTo>
                  <a:pt x="330" y="21"/>
                </a:lnTo>
                <a:lnTo>
                  <a:pt x="330" y="17"/>
                </a:lnTo>
                <a:lnTo>
                  <a:pt x="330" y="17"/>
                </a:lnTo>
                <a:lnTo>
                  <a:pt x="324" y="10"/>
                </a:lnTo>
                <a:lnTo>
                  <a:pt x="316" y="4"/>
                </a:lnTo>
                <a:lnTo>
                  <a:pt x="316" y="4"/>
                </a:lnTo>
                <a:lnTo>
                  <a:pt x="314" y="4"/>
                </a:lnTo>
                <a:lnTo>
                  <a:pt x="310" y="6"/>
                </a:lnTo>
                <a:lnTo>
                  <a:pt x="305" y="10"/>
                </a:lnTo>
                <a:lnTo>
                  <a:pt x="305" y="10"/>
                </a:lnTo>
                <a:lnTo>
                  <a:pt x="303" y="10"/>
                </a:lnTo>
                <a:lnTo>
                  <a:pt x="303" y="10"/>
                </a:lnTo>
                <a:lnTo>
                  <a:pt x="297" y="6"/>
                </a:lnTo>
                <a:lnTo>
                  <a:pt x="291" y="0"/>
                </a:lnTo>
                <a:lnTo>
                  <a:pt x="291" y="0"/>
                </a:lnTo>
                <a:lnTo>
                  <a:pt x="243" y="4"/>
                </a:lnTo>
                <a:lnTo>
                  <a:pt x="126" y="19"/>
                </a:lnTo>
                <a:lnTo>
                  <a:pt x="126" y="19"/>
                </a:lnTo>
                <a:lnTo>
                  <a:pt x="110" y="21"/>
                </a:lnTo>
                <a:lnTo>
                  <a:pt x="110" y="21"/>
                </a:lnTo>
                <a:lnTo>
                  <a:pt x="99" y="25"/>
                </a:lnTo>
                <a:lnTo>
                  <a:pt x="77" y="37"/>
                </a:lnTo>
                <a:lnTo>
                  <a:pt x="27" y="65"/>
                </a:lnTo>
                <a:lnTo>
                  <a:pt x="27" y="65"/>
                </a:lnTo>
                <a:lnTo>
                  <a:pt x="20" y="73"/>
                </a:lnTo>
                <a:lnTo>
                  <a:pt x="6" y="89"/>
                </a:lnTo>
                <a:lnTo>
                  <a:pt x="6" y="89"/>
                </a:lnTo>
                <a:lnTo>
                  <a:pt x="2" y="96"/>
                </a:lnTo>
                <a:lnTo>
                  <a:pt x="0" y="104"/>
                </a:lnTo>
                <a:lnTo>
                  <a:pt x="0" y="104"/>
                </a:lnTo>
                <a:lnTo>
                  <a:pt x="2" y="106"/>
                </a:lnTo>
                <a:lnTo>
                  <a:pt x="6" y="108"/>
                </a:lnTo>
                <a:lnTo>
                  <a:pt x="6" y="108"/>
                </a:lnTo>
                <a:lnTo>
                  <a:pt x="14" y="112"/>
                </a:lnTo>
                <a:lnTo>
                  <a:pt x="14" y="112"/>
                </a:lnTo>
                <a:lnTo>
                  <a:pt x="22" y="114"/>
                </a:lnTo>
                <a:lnTo>
                  <a:pt x="27" y="117"/>
                </a:lnTo>
                <a:lnTo>
                  <a:pt x="27" y="117"/>
                </a:lnTo>
                <a:lnTo>
                  <a:pt x="35" y="127"/>
                </a:lnTo>
                <a:lnTo>
                  <a:pt x="43" y="133"/>
                </a:lnTo>
                <a:lnTo>
                  <a:pt x="43" y="133"/>
                </a:lnTo>
                <a:lnTo>
                  <a:pt x="47" y="135"/>
                </a:lnTo>
                <a:lnTo>
                  <a:pt x="47" y="135"/>
                </a:lnTo>
                <a:lnTo>
                  <a:pt x="58" y="141"/>
                </a:lnTo>
                <a:lnTo>
                  <a:pt x="64" y="143"/>
                </a:lnTo>
                <a:lnTo>
                  <a:pt x="70" y="144"/>
                </a:lnTo>
                <a:lnTo>
                  <a:pt x="70" y="144"/>
                </a:lnTo>
                <a:lnTo>
                  <a:pt x="75" y="146"/>
                </a:lnTo>
                <a:lnTo>
                  <a:pt x="81" y="150"/>
                </a:lnTo>
                <a:lnTo>
                  <a:pt x="87" y="156"/>
                </a:lnTo>
                <a:lnTo>
                  <a:pt x="89" y="164"/>
                </a:lnTo>
                <a:lnTo>
                  <a:pt x="89" y="164"/>
                </a:lnTo>
                <a:lnTo>
                  <a:pt x="91" y="173"/>
                </a:lnTo>
                <a:lnTo>
                  <a:pt x="95" y="177"/>
                </a:lnTo>
                <a:lnTo>
                  <a:pt x="100" y="183"/>
                </a:lnTo>
                <a:lnTo>
                  <a:pt x="100" y="183"/>
                </a:lnTo>
                <a:lnTo>
                  <a:pt x="104" y="187"/>
                </a:lnTo>
                <a:lnTo>
                  <a:pt x="108" y="193"/>
                </a:lnTo>
                <a:lnTo>
                  <a:pt x="114" y="200"/>
                </a:lnTo>
                <a:lnTo>
                  <a:pt x="114" y="200"/>
                </a:lnTo>
                <a:lnTo>
                  <a:pt x="114" y="202"/>
                </a:lnTo>
                <a:lnTo>
                  <a:pt x="114" y="202"/>
                </a:lnTo>
                <a:lnTo>
                  <a:pt x="116" y="206"/>
                </a:lnTo>
                <a:lnTo>
                  <a:pt x="116" y="206"/>
                </a:lnTo>
                <a:lnTo>
                  <a:pt x="122" y="220"/>
                </a:lnTo>
                <a:lnTo>
                  <a:pt x="126" y="225"/>
                </a:lnTo>
                <a:lnTo>
                  <a:pt x="129" y="229"/>
                </a:lnTo>
                <a:lnTo>
                  <a:pt x="129" y="229"/>
                </a:lnTo>
                <a:lnTo>
                  <a:pt x="139" y="237"/>
                </a:lnTo>
                <a:lnTo>
                  <a:pt x="139" y="237"/>
                </a:lnTo>
                <a:lnTo>
                  <a:pt x="145" y="243"/>
                </a:lnTo>
                <a:lnTo>
                  <a:pt x="152" y="247"/>
                </a:lnTo>
                <a:lnTo>
                  <a:pt x="152" y="247"/>
                </a:lnTo>
                <a:lnTo>
                  <a:pt x="154" y="248"/>
                </a:lnTo>
                <a:lnTo>
                  <a:pt x="160" y="250"/>
                </a:lnTo>
                <a:lnTo>
                  <a:pt x="172" y="260"/>
                </a:lnTo>
                <a:lnTo>
                  <a:pt x="172" y="260"/>
                </a:lnTo>
                <a:lnTo>
                  <a:pt x="176" y="266"/>
                </a:lnTo>
                <a:lnTo>
                  <a:pt x="176" y="266"/>
                </a:lnTo>
                <a:lnTo>
                  <a:pt x="206" y="281"/>
                </a:lnTo>
                <a:lnTo>
                  <a:pt x="206" y="281"/>
                </a:lnTo>
                <a:lnTo>
                  <a:pt x="208" y="281"/>
                </a:lnTo>
                <a:lnTo>
                  <a:pt x="208" y="281"/>
                </a:lnTo>
                <a:lnTo>
                  <a:pt x="222" y="285"/>
                </a:lnTo>
                <a:lnTo>
                  <a:pt x="226" y="289"/>
                </a:lnTo>
                <a:lnTo>
                  <a:pt x="229" y="291"/>
                </a:lnTo>
                <a:lnTo>
                  <a:pt x="229" y="291"/>
                </a:lnTo>
                <a:lnTo>
                  <a:pt x="228" y="301"/>
                </a:lnTo>
                <a:lnTo>
                  <a:pt x="228" y="301"/>
                </a:lnTo>
                <a:lnTo>
                  <a:pt x="228" y="304"/>
                </a:lnTo>
                <a:lnTo>
                  <a:pt x="229" y="304"/>
                </a:lnTo>
                <a:lnTo>
                  <a:pt x="229" y="304"/>
                </a:lnTo>
                <a:lnTo>
                  <a:pt x="233" y="308"/>
                </a:lnTo>
                <a:lnTo>
                  <a:pt x="235" y="312"/>
                </a:lnTo>
                <a:lnTo>
                  <a:pt x="235" y="314"/>
                </a:lnTo>
                <a:lnTo>
                  <a:pt x="235" y="314"/>
                </a:lnTo>
                <a:lnTo>
                  <a:pt x="237" y="320"/>
                </a:lnTo>
                <a:lnTo>
                  <a:pt x="239" y="322"/>
                </a:lnTo>
                <a:lnTo>
                  <a:pt x="239" y="322"/>
                </a:lnTo>
                <a:lnTo>
                  <a:pt x="241" y="326"/>
                </a:lnTo>
                <a:lnTo>
                  <a:pt x="241" y="326"/>
                </a:lnTo>
                <a:lnTo>
                  <a:pt x="243" y="333"/>
                </a:lnTo>
                <a:lnTo>
                  <a:pt x="243" y="333"/>
                </a:lnTo>
                <a:lnTo>
                  <a:pt x="247" y="341"/>
                </a:lnTo>
                <a:lnTo>
                  <a:pt x="249" y="345"/>
                </a:lnTo>
                <a:lnTo>
                  <a:pt x="253" y="347"/>
                </a:lnTo>
                <a:lnTo>
                  <a:pt x="253" y="347"/>
                </a:lnTo>
                <a:lnTo>
                  <a:pt x="264" y="351"/>
                </a:lnTo>
                <a:lnTo>
                  <a:pt x="272" y="349"/>
                </a:lnTo>
                <a:lnTo>
                  <a:pt x="272" y="349"/>
                </a:lnTo>
                <a:lnTo>
                  <a:pt x="274" y="349"/>
                </a:lnTo>
                <a:lnTo>
                  <a:pt x="274" y="349"/>
                </a:lnTo>
                <a:lnTo>
                  <a:pt x="274" y="349"/>
                </a:lnTo>
                <a:lnTo>
                  <a:pt x="285" y="349"/>
                </a:lnTo>
                <a:lnTo>
                  <a:pt x="289" y="351"/>
                </a:lnTo>
                <a:lnTo>
                  <a:pt x="293" y="356"/>
                </a:lnTo>
                <a:lnTo>
                  <a:pt x="293" y="356"/>
                </a:lnTo>
                <a:lnTo>
                  <a:pt x="297" y="366"/>
                </a:lnTo>
                <a:lnTo>
                  <a:pt x="299" y="374"/>
                </a:lnTo>
                <a:lnTo>
                  <a:pt x="299" y="376"/>
                </a:lnTo>
                <a:lnTo>
                  <a:pt x="299" y="376"/>
                </a:lnTo>
                <a:lnTo>
                  <a:pt x="299" y="376"/>
                </a:lnTo>
                <a:lnTo>
                  <a:pt x="299" y="376"/>
                </a:lnTo>
                <a:lnTo>
                  <a:pt x="301" y="380"/>
                </a:lnTo>
                <a:lnTo>
                  <a:pt x="303" y="383"/>
                </a:lnTo>
                <a:lnTo>
                  <a:pt x="307" y="385"/>
                </a:lnTo>
                <a:lnTo>
                  <a:pt x="307" y="385"/>
                </a:lnTo>
                <a:lnTo>
                  <a:pt x="312" y="389"/>
                </a:lnTo>
                <a:lnTo>
                  <a:pt x="314" y="391"/>
                </a:lnTo>
                <a:lnTo>
                  <a:pt x="314" y="391"/>
                </a:lnTo>
                <a:lnTo>
                  <a:pt x="314" y="397"/>
                </a:lnTo>
                <a:lnTo>
                  <a:pt x="312" y="401"/>
                </a:lnTo>
                <a:lnTo>
                  <a:pt x="312" y="401"/>
                </a:lnTo>
                <a:lnTo>
                  <a:pt x="310" y="405"/>
                </a:lnTo>
                <a:lnTo>
                  <a:pt x="310" y="410"/>
                </a:lnTo>
                <a:lnTo>
                  <a:pt x="310" y="410"/>
                </a:lnTo>
                <a:lnTo>
                  <a:pt x="314" y="412"/>
                </a:lnTo>
                <a:lnTo>
                  <a:pt x="314" y="412"/>
                </a:lnTo>
                <a:lnTo>
                  <a:pt x="316" y="414"/>
                </a:lnTo>
                <a:lnTo>
                  <a:pt x="316" y="414"/>
                </a:lnTo>
                <a:lnTo>
                  <a:pt x="326" y="418"/>
                </a:lnTo>
                <a:lnTo>
                  <a:pt x="328" y="422"/>
                </a:lnTo>
                <a:lnTo>
                  <a:pt x="330" y="428"/>
                </a:lnTo>
                <a:lnTo>
                  <a:pt x="330" y="428"/>
                </a:lnTo>
                <a:lnTo>
                  <a:pt x="330" y="433"/>
                </a:lnTo>
                <a:lnTo>
                  <a:pt x="330" y="433"/>
                </a:lnTo>
                <a:lnTo>
                  <a:pt x="330" y="441"/>
                </a:lnTo>
                <a:lnTo>
                  <a:pt x="330" y="445"/>
                </a:lnTo>
                <a:lnTo>
                  <a:pt x="332" y="447"/>
                </a:lnTo>
                <a:lnTo>
                  <a:pt x="332" y="447"/>
                </a:lnTo>
                <a:lnTo>
                  <a:pt x="337" y="449"/>
                </a:lnTo>
                <a:lnTo>
                  <a:pt x="347" y="451"/>
                </a:lnTo>
                <a:lnTo>
                  <a:pt x="347" y="451"/>
                </a:lnTo>
                <a:lnTo>
                  <a:pt x="351" y="455"/>
                </a:lnTo>
                <a:lnTo>
                  <a:pt x="355" y="459"/>
                </a:lnTo>
                <a:lnTo>
                  <a:pt x="357" y="468"/>
                </a:lnTo>
                <a:lnTo>
                  <a:pt x="357" y="468"/>
                </a:lnTo>
                <a:lnTo>
                  <a:pt x="357" y="470"/>
                </a:lnTo>
                <a:lnTo>
                  <a:pt x="357" y="470"/>
                </a:lnTo>
                <a:lnTo>
                  <a:pt x="357" y="476"/>
                </a:lnTo>
                <a:lnTo>
                  <a:pt x="357" y="476"/>
                </a:lnTo>
                <a:lnTo>
                  <a:pt x="357" y="480"/>
                </a:lnTo>
                <a:lnTo>
                  <a:pt x="357" y="484"/>
                </a:lnTo>
                <a:lnTo>
                  <a:pt x="357" y="484"/>
                </a:lnTo>
                <a:lnTo>
                  <a:pt x="370" y="489"/>
                </a:lnTo>
                <a:lnTo>
                  <a:pt x="370" y="489"/>
                </a:lnTo>
                <a:lnTo>
                  <a:pt x="372" y="489"/>
                </a:lnTo>
                <a:lnTo>
                  <a:pt x="374" y="486"/>
                </a:lnTo>
                <a:lnTo>
                  <a:pt x="374" y="486"/>
                </a:lnTo>
                <a:lnTo>
                  <a:pt x="376" y="484"/>
                </a:lnTo>
                <a:lnTo>
                  <a:pt x="376" y="484"/>
                </a:lnTo>
                <a:lnTo>
                  <a:pt x="378" y="478"/>
                </a:lnTo>
                <a:lnTo>
                  <a:pt x="380" y="470"/>
                </a:lnTo>
                <a:lnTo>
                  <a:pt x="380" y="470"/>
                </a:lnTo>
                <a:lnTo>
                  <a:pt x="384" y="466"/>
                </a:lnTo>
                <a:lnTo>
                  <a:pt x="387" y="462"/>
                </a:lnTo>
                <a:lnTo>
                  <a:pt x="389" y="460"/>
                </a:lnTo>
                <a:lnTo>
                  <a:pt x="389" y="460"/>
                </a:lnTo>
                <a:lnTo>
                  <a:pt x="389" y="459"/>
                </a:lnTo>
                <a:lnTo>
                  <a:pt x="387" y="457"/>
                </a:lnTo>
                <a:lnTo>
                  <a:pt x="387" y="457"/>
                </a:lnTo>
                <a:lnTo>
                  <a:pt x="387" y="455"/>
                </a:lnTo>
                <a:lnTo>
                  <a:pt x="387" y="455"/>
                </a:lnTo>
                <a:lnTo>
                  <a:pt x="385" y="453"/>
                </a:lnTo>
                <a:lnTo>
                  <a:pt x="385" y="453"/>
                </a:lnTo>
                <a:lnTo>
                  <a:pt x="384" y="447"/>
                </a:lnTo>
                <a:lnTo>
                  <a:pt x="382" y="441"/>
                </a:lnTo>
                <a:lnTo>
                  <a:pt x="382" y="441"/>
                </a:lnTo>
                <a:lnTo>
                  <a:pt x="382" y="437"/>
                </a:lnTo>
                <a:lnTo>
                  <a:pt x="382" y="433"/>
                </a:lnTo>
                <a:lnTo>
                  <a:pt x="387" y="428"/>
                </a:lnTo>
                <a:lnTo>
                  <a:pt x="387" y="428"/>
                </a:lnTo>
                <a:lnTo>
                  <a:pt x="389" y="428"/>
                </a:lnTo>
                <a:lnTo>
                  <a:pt x="389" y="428"/>
                </a:lnTo>
                <a:lnTo>
                  <a:pt x="391" y="430"/>
                </a:lnTo>
                <a:lnTo>
                  <a:pt x="391" y="430"/>
                </a:lnTo>
                <a:lnTo>
                  <a:pt x="399" y="435"/>
                </a:lnTo>
                <a:lnTo>
                  <a:pt x="399" y="435"/>
                </a:lnTo>
                <a:lnTo>
                  <a:pt x="409" y="435"/>
                </a:lnTo>
                <a:lnTo>
                  <a:pt x="411" y="435"/>
                </a:lnTo>
                <a:lnTo>
                  <a:pt x="411" y="435"/>
                </a:lnTo>
                <a:lnTo>
                  <a:pt x="411" y="437"/>
                </a:lnTo>
                <a:lnTo>
                  <a:pt x="411" y="437"/>
                </a:lnTo>
                <a:lnTo>
                  <a:pt x="411" y="441"/>
                </a:lnTo>
                <a:lnTo>
                  <a:pt x="411" y="445"/>
                </a:lnTo>
                <a:lnTo>
                  <a:pt x="411" y="445"/>
                </a:lnTo>
                <a:lnTo>
                  <a:pt x="418" y="445"/>
                </a:lnTo>
                <a:lnTo>
                  <a:pt x="418" y="445"/>
                </a:lnTo>
                <a:lnTo>
                  <a:pt x="424" y="445"/>
                </a:lnTo>
                <a:lnTo>
                  <a:pt x="424" y="445"/>
                </a:lnTo>
                <a:lnTo>
                  <a:pt x="426" y="441"/>
                </a:lnTo>
                <a:lnTo>
                  <a:pt x="428" y="437"/>
                </a:lnTo>
                <a:lnTo>
                  <a:pt x="428" y="437"/>
                </a:lnTo>
                <a:lnTo>
                  <a:pt x="428" y="433"/>
                </a:lnTo>
                <a:lnTo>
                  <a:pt x="428" y="433"/>
                </a:lnTo>
                <a:lnTo>
                  <a:pt x="428" y="426"/>
                </a:lnTo>
                <a:lnTo>
                  <a:pt x="424" y="422"/>
                </a:lnTo>
                <a:lnTo>
                  <a:pt x="424" y="422"/>
                </a:lnTo>
                <a:lnTo>
                  <a:pt x="418" y="420"/>
                </a:lnTo>
                <a:lnTo>
                  <a:pt x="418" y="420"/>
                </a:lnTo>
                <a:lnTo>
                  <a:pt x="412" y="420"/>
                </a:lnTo>
                <a:lnTo>
                  <a:pt x="412" y="420"/>
                </a:lnTo>
                <a:lnTo>
                  <a:pt x="411" y="418"/>
                </a:lnTo>
                <a:lnTo>
                  <a:pt x="411" y="418"/>
                </a:lnTo>
                <a:lnTo>
                  <a:pt x="411" y="412"/>
                </a:lnTo>
                <a:lnTo>
                  <a:pt x="414" y="408"/>
                </a:lnTo>
                <a:lnTo>
                  <a:pt x="414" y="408"/>
                </a:lnTo>
                <a:lnTo>
                  <a:pt x="418" y="407"/>
                </a:lnTo>
                <a:lnTo>
                  <a:pt x="422" y="407"/>
                </a:lnTo>
                <a:lnTo>
                  <a:pt x="437" y="408"/>
                </a:lnTo>
                <a:lnTo>
                  <a:pt x="439" y="408"/>
                </a:lnTo>
                <a:lnTo>
                  <a:pt x="439" y="408"/>
                </a:lnTo>
                <a:lnTo>
                  <a:pt x="449" y="408"/>
                </a:lnTo>
                <a:lnTo>
                  <a:pt x="453" y="407"/>
                </a:lnTo>
                <a:lnTo>
                  <a:pt x="453" y="407"/>
                </a:lnTo>
                <a:lnTo>
                  <a:pt x="453" y="407"/>
                </a:lnTo>
                <a:lnTo>
                  <a:pt x="453" y="407"/>
                </a:lnTo>
                <a:lnTo>
                  <a:pt x="459" y="399"/>
                </a:lnTo>
                <a:lnTo>
                  <a:pt x="459" y="399"/>
                </a:lnTo>
                <a:lnTo>
                  <a:pt x="464" y="395"/>
                </a:lnTo>
                <a:lnTo>
                  <a:pt x="464" y="395"/>
                </a:lnTo>
                <a:lnTo>
                  <a:pt x="472" y="391"/>
                </a:lnTo>
                <a:lnTo>
                  <a:pt x="472" y="391"/>
                </a:lnTo>
                <a:lnTo>
                  <a:pt x="480" y="387"/>
                </a:lnTo>
                <a:lnTo>
                  <a:pt x="480" y="387"/>
                </a:lnTo>
                <a:lnTo>
                  <a:pt x="486" y="383"/>
                </a:lnTo>
                <a:lnTo>
                  <a:pt x="486" y="383"/>
                </a:lnTo>
                <a:lnTo>
                  <a:pt x="495" y="380"/>
                </a:lnTo>
                <a:lnTo>
                  <a:pt x="495" y="380"/>
                </a:lnTo>
                <a:lnTo>
                  <a:pt x="501" y="376"/>
                </a:lnTo>
                <a:lnTo>
                  <a:pt x="509" y="372"/>
                </a:lnTo>
                <a:lnTo>
                  <a:pt x="509" y="372"/>
                </a:lnTo>
                <a:lnTo>
                  <a:pt x="509" y="370"/>
                </a:lnTo>
                <a:lnTo>
                  <a:pt x="509" y="370"/>
                </a:lnTo>
                <a:lnTo>
                  <a:pt x="509" y="370"/>
                </a:lnTo>
                <a:lnTo>
                  <a:pt x="507" y="368"/>
                </a:lnTo>
                <a:lnTo>
                  <a:pt x="505" y="366"/>
                </a:lnTo>
                <a:lnTo>
                  <a:pt x="505" y="366"/>
                </a:lnTo>
                <a:lnTo>
                  <a:pt x="501" y="364"/>
                </a:lnTo>
                <a:lnTo>
                  <a:pt x="495" y="360"/>
                </a:lnTo>
                <a:lnTo>
                  <a:pt x="495" y="360"/>
                </a:lnTo>
                <a:lnTo>
                  <a:pt x="493" y="358"/>
                </a:lnTo>
                <a:lnTo>
                  <a:pt x="495" y="354"/>
                </a:lnTo>
                <a:lnTo>
                  <a:pt x="495" y="354"/>
                </a:lnTo>
                <a:lnTo>
                  <a:pt x="497" y="351"/>
                </a:lnTo>
                <a:lnTo>
                  <a:pt x="503" y="349"/>
                </a:lnTo>
                <a:lnTo>
                  <a:pt x="503" y="349"/>
                </a:lnTo>
                <a:lnTo>
                  <a:pt x="511" y="345"/>
                </a:lnTo>
                <a:lnTo>
                  <a:pt x="518" y="341"/>
                </a:lnTo>
                <a:lnTo>
                  <a:pt x="518" y="341"/>
                </a:lnTo>
                <a:lnTo>
                  <a:pt x="526" y="329"/>
                </a:lnTo>
                <a:lnTo>
                  <a:pt x="526" y="329"/>
                </a:lnTo>
                <a:lnTo>
                  <a:pt x="528" y="328"/>
                </a:lnTo>
                <a:lnTo>
                  <a:pt x="532" y="326"/>
                </a:lnTo>
                <a:lnTo>
                  <a:pt x="532" y="326"/>
                </a:lnTo>
                <a:lnTo>
                  <a:pt x="538" y="322"/>
                </a:lnTo>
                <a:lnTo>
                  <a:pt x="538" y="322"/>
                </a:lnTo>
                <a:lnTo>
                  <a:pt x="540" y="320"/>
                </a:lnTo>
                <a:lnTo>
                  <a:pt x="538" y="316"/>
                </a:lnTo>
                <a:lnTo>
                  <a:pt x="538" y="316"/>
                </a:lnTo>
                <a:lnTo>
                  <a:pt x="538" y="310"/>
                </a:lnTo>
                <a:lnTo>
                  <a:pt x="538" y="310"/>
                </a:lnTo>
                <a:lnTo>
                  <a:pt x="538" y="308"/>
                </a:lnTo>
                <a:lnTo>
                  <a:pt x="540" y="306"/>
                </a:lnTo>
                <a:lnTo>
                  <a:pt x="540" y="306"/>
                </a:lnTo>
                <a:lnTo>
                  <a:pt x="541" y="302"/>
                </a:lnTo>
                <a:lnTo>
                  <a:pt x="545" y="302"/>
                </a:lnTo>
                <a:lnTo>
                  <a:pt x="545" y="302"/>
                </a:lnTo>
                <a:lnTo>
                  <a:pt x="555" y="302"/>
                </a:lnTo>
                <a:lnTo>
                  <a:pt x="555" y="302"/>
                </a:lnTo>
                <a:lnTo>
                  <a:pt x="561" y="304"/>
                </a:lnTo>
                <a:lnTo>
                  <a:pt x="561" y="304"/>
                </a:lnTo>
                <a:lnTo>
                  <a:pt x="563" y="304"/>
                </a:lnTo>
                <a:lnTo>
                  <a:pt x="565" y="302"/>
                </a:lnTo>
                <a:lnTo>
                  <a:pt x="567" y="299"/>
                </a:lnTo>
                <a:lnTo>
                  <a:pt x="567" y="299"/>
                </a:lnTo>
                <a:lnTo>
                  <a:pt x="567" y="297"/>
                </a:lnTo>
                <a:lnTo>
                  <a:pt x="567" y="297"/>
                </a:lnTo>
                <a:lnTo>
                  <a:pt x="570" y="293"/>
                </a:lnTo>
                <a:lnTo>
                  <a:pt x="576" y="291"/>
                </a:lnTo>
                <a:lnTo>
                  <a:pt x="576" y="291"/>
                </a:lnTo>
                <a:lnTo>
                  <a:pt x="576" y="285"/>
                </a:lnTo>
                <a:lnTo>
                  <a:pt x="576" y="285"/>
                </a:lnTo>
                <a:lnTo>
                  <a:pt x="576" y="283"/>
                </a:lnTo>
                <a:lnTo>
                  <a:pt x="576" y="283"/>
                </a:lnTo>
                <a:lnTo>
                  <a:pt x="576" y="283"/>
                </a:lnTo>
                <a:lnTo>
                  <a:pt x="578" y="277"/>
                </a:lnTo>
                <a:lnTo>
                  <a:pt x="576" y="274"/>
                </a:lnTo>
                <a:lnTo>
                  <a:pt x="576" y="274"/>
                </a:lnTo>
                <a:lnTo>
                  <a:pt x="572" y="272"/>
                </a:lnTo>
                <a:lnTo>
                  <a:pt x="572" y="272"/>
                </a:lnTo>
                <a:lnTo>
                  <a:pt x="570" y="270"/>
                </a:lnTo>
                <a:lnTo>
                  <a:pt x="568" y="268"/>
                </a:lnTo>
                <a:lnTo>
                  <a:pt x="568" y="268"/>
                </a:lnTo>
                <a:lnTo>
                  <a:pt x="568" y="264"/>
                </a:lnTo>
                <a:lnTo>
                  <a:pt x="570" y="260"/>
                </a:lnTo>
                <a:lnTo>
                  <a:pt x="570" y="260"/>
                </a:lnTo>
                <a:lnTo>
                  <a:pt x="572" y="258"/>
                </a:lnTo>
                <a:lnTo>
                  <a:pt x="574" y="256"/>
                </a:lnTo>
                <a:lnTo>
                  <a:pt x="574" y="256"/>
                </a:lnTo>
                <a:lnTo>
                  <a:pt x="582" y="260"/>
                </a:lnTo>
                <a:lnTo>
                  <a:pt x="582" y="260"/>
                </a:lnTo>
                <a:lnTo>
                  <a:pt x="590" y="264"/>
                </a:lnTo>
                <a:lnTo>
                  <a:pt x="590" y="264"/>
                </a:lnTo>
                <a:lnTo>
                  <a:pt x="590" y="258"/>
                </a:lnTo>
                <a:lnTo>
                  <a:pt x="590" y="258"/>
                </a:lnTo>
                <a:lnTo>
                  <a:pt x="590" y="256"/>
                </a:lnTo>
                <a:lnTo>
                  <a:pt x="590" y="256"/>
                </a:lnTo>
                <a:lnTo>
                  <a:pt x="588" y="252"/>
                </a:lnTo>
                <a:lnTo>
                  <a:pt x="588" y="252"/>
                </a:lnTo>
                <a:lnTo>
                  <a:pt x="586" y="250"/>
                </a:lnTo>
                <a:lnTo>
                  <a:pt x="586" y="250"/>
                </a:lnTo>
                <a:lnTo>
                  <a:pt x="586" y="248"/>
                </a:lnTo>
                <a:lnTo>
                  <a:pt x="586" y="245"/>
                </a:lnTo>
                <a:lnTo>
                  <a:pt x="590" y="239"/>
                </a:lnTo>
                <a:lnTo>
                  <a:pt x="590" y="239"/>
                </a:lnTo>
                <a:lnTo>
                  <a:pt x="592" y="231"/>
                </a:lnTo>
                <a:lnTo>
                  <a:pt x="593" y="222"/>
                </a:lnTo>
                <a:lnTo>
                  <a:pt x="593" y="218"/>
                </a:lnTo>
                <a:lnTo>
                  <a:pt x="593" y="218"/>
                </a:lnTo>
                <a:lnTo>
                  <a:pt x="597" y="208"/>
                </a:lnTo>
                <a:lnTo>
                  <a:pt x="601" y="202"/>
                </a:lnTo>
                <a:lnTo>
                  <a:pt x="605" y="198"/>
                </a:lnTo>
                <a:lnTo>
                  <a:pt x="605" y="198"/>
                </a:lnTo>
                <a:lnTo>
                  <a:pt x="617" y="187"/>
                </a:lnTo>
                <a:lnTo>
                  <a:pt x="617" y="187"/>
                </a:lnTo>
                <a:lnTo>
                  <a:pt x="619" y="185"/>
                </a:lnTo>
                <a:lnTo>
                  <a:pt x="619" y="185"/>
                </a:lnTo>
                <a:lnTo>
                  <a:pt x="620" y="179"/>
                </a:lnTo>
                <a:lnTo>
                  <a:pt x="622" y="177"/>
                </a:lnTo>
                <a:lnTo>
                  <a:pt x="624" y="175"/>
                </a:lnTo>
                <a:lnTo>
                  <a:pt x="624" y="175"/>
                </a:lnTo>
                <a:lnTo>
                  <a:pt x="630" y="173"/>
                </a:lnTo>
                <a:lnTo>
                  <a:pt x="634" y="169"/>
                </a:lnTo>
                <a:lnTo>
                  <a:pt x="636" y="168"/>
                </a:lnTo>
                <a:lnTo>
                  <a:pt x="636" y="168"/>
                </a:lnTo>
                <a:lnTo>
                  <a:pt x="647" y="158"/>
                </a:lnTo>
                <a:lnTo>
                  <a:pt x="486" y="19"/>
                </a:lnTo>
                <a:lnTo>
                  <a:pt x="486" y="19"/>
                </a:lnTo>
                <a:lnTo>
                  <a:pt x="349" y="35"/>
                </a:lnTo>
                <a:lnTo>
                  <a:pt x="349" y="35"/>
                </a:lnTo>
                <a:close/>
              </a:path>
            </a:pathLst>
          </a:custGeom>
          <a:solidFill>
            <a:srgbClr val="0F3738"/>
          </a:solidFill>
          <a:ln w="9525">
            <a:solidFill>
              <a:schemeClr val="bg1">
                <a:lumMod val="50000"/>
              </a:schemeClr>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90" name="Freeform 135">
            <a:extLst>
              <a:ext uri="{FF2B5EF4-FFF2-40B4-BE49-F238E27FC236}">
                <a16:creationId xmlns:a16="http://schemas.microsoft.com/office/drawing/2014/main" id="{85A64856-A6AF-BD71-D565-A73F9AAD004D}"/>
              </a:ext>
            </a:extLst>
          </p:cNvPr>
          <p:cNvSpPr>
            <a:spLocks/>
          </p:cNvSpPr>
          <p:nvPr/>
        </p:nvSpPr>
        <p:spPr bwMode="auto">
          <a:xfrm>
            <a:off x="10086348" y="4056742"/>
            <a:ext cx="374002" cy="636765"/>
          </a:xfrm>
          <a:custGeom>
            <a:avLst/>
            <a:gdLst>
              <a:gd name="T0" fmla="*/ 147 w 476"/>
              <a:gd name="T1" fmla="*/ 733 h 790"/>
              <a:gd name="T2" fmla="*/ 149 w 476"/>
              <a:gd name="T3" fmla="*/ 713 h 790"/>
              <a:gd name="T4" fmla="*/ 137 w 476"/>
              <a:gd name="T5" fmla="*/ 696 h 790"/>
              <a:gd name="T6" fmla="*/ 127 w 476"/>
              <a:gd name="T7" fmla="*/ 686 h 790"/>
              <a:gd name="T8" fmla="*/ 116 w 476"/>
              <a:gd name="T9" fmla="*/ 669 h 790"/>
              <a:gd name="T10" fmla="*/ 118 w 476"/>
              <a:gd name="T11" fmla="*/ 654 h 790"/>
              <a:gd name="T12" fmla="*/ 466 w 476"/>
              <a:gd name="T13" fmla="*/ 615 h 790"/>
              <a:gd name="T14" fmla="*/ 461 w 476"/>
              <a:gd name="T15" fmla="*/ 596 h 790"/>
              <a:gd name="T16" fmla="*/ 466 w 476"/>
              <a:gd name="T17" fmla="*/ 559 h 790"/>
              <a:gd name="T18" fmla="*/ 463 w 476"/>
              <a:gd name="T19" fmla="*/ 540 h 790"/>
              <a:gd name="T20" fmla="*/ 459 w 476"/>
              <a:gd name="T21" fmla="*/ 528 h 790"/>
              <a:gd name="T22" fmla="*/ 453 w 476"/>
              <a:gd name="T23" fmla="*/ 515 h 790"/>
              <a:gd name="T24" fmla="*/ 447 w 476"/>
              <a:gd name="T25" fmla="*/ 498 h 790"/>
              <a:gd name="T26" fmla="*/ 445 w 476"/>
              <a:gd name="T27" fmla="*/ 486 h 790"/>
              <a:gd name="T28" fmla="*/ 455 w 476"/>
              <a:gd name="T29" fmla="*/ 471 h 790"/>
              <a:gd name="T30" fmla="*/ 455 w 476"/>
              <a:gd name="T31" fmla="*/ 459 h 790"/>
              <a:gd name="T32" fmla="*/ 461 w 476"/>
              <a:gd name="T33" fmla="*/ 438 h 790"/>
              <a:gd name="T34" fmla="*/ 476 w 476"/>
              <a:gd name="T35" fmla="*/ 430 h 790"/>
              <a:gd name="T36" fmla="*/ 472 w 476"/>
              <a:gd name="T37" fmla="*/ 420 h 790"/>
              <a:gd name="T38" fmla="*/ 459 w 476"/>
              <a:gd name="T39" fmla="*/ 417 h 790"/>
              <a:gd name="T40" fmla="*/ 455 w 476"/>
              <a:gd name="T41" fmla="*/ 411 h 790"/>
              <a:gd name="T42" fmla="*/ 463 w 476"/>
              <a:gd name="T43" fmla="*/ 395 h 790"/>
              <a:gd name="T44" fmla="*/ 461 w 476"/>
              <a:gd name="T45" fmla="*/ 384 h 790"/>
              <a:gd name="T46" fmla="*/ 449 w 476"/>
              <a:gd name="T47" fmla="*/ 380 h 790"/>
              <a:gd name="T48" fmla="*/ 445 w 476"/>
              <a:gd name="T49" fmla="*/ 370 h 790"/>
              <a:gd name="T50" fmla="*/ 443 w 476"/>
              <a:gd name="T51" fmla="*/ 363 h 790"/>
              <a:gd name="T52" fmla="*/ 430 w 476"/>
              <a:gd name="T53" fmla="*/ 349 h 790"/>
              <a:gd name="T54" fmla="*/ 12 w 476"/>
              <a:gd name="T55" fmla="*/ 29 h 790"/>
              <a:gd name="T56" fmla="*/ 0 w 476"/>
              <a:gd name="T57" fmla="*/ 447 h 790"/>
              <a:gd name="T58" fmla="*/ 20 w 476"/>
              <a:gd name="T59" fmla="*/ 717 h 790"/>
              <a:gd name="T60" fmla="*/ 33 w 476"/>
              <a:gd name="T61" fmla="*/ 758 h 790"/>
              <a:gd name="T62" fmla="*/ 45 w 476"/>
              <a:gd name="T63" fmla="*/ 756 h 790"/>
              <a:gd name="T64" fmla="*/ 54 w 476"/>
              <a:gd name="T65" fmla="*/ 762 h 790"/>
              <a:gd name="T66" fmla="*/ 60 w 476"/>
              <a:gd name="T67" fmla="*/ 765 h 790"/>
              <a:gd name="T68" fmla="*/ 68 w 476"/>
              <a:gd name="T69" fmla="*/ 754 h 790"/>
              <a:gd name="T70" fmla="*/ 68 w 476"/>
              <a:gd name="T71" fmla="*/ 738 h 790"/>
              <a:gd name="T72" fmla="*/ 68 w 476"/>
              <a:gd name="T73" fmla="*/ 715 h 790"/>
              <a:gd name="T74" fmla="*/ 72 w 476"/>
              <a:gd name="T75" fmla="*/ 706 h 790"/>
              <a:gd name="T76" fmla="*/ 75 w 476"/>
              <a:gd name="T77" fmla="*/ 700 h 790"/>
              <a:gd name="T78" fmla="*/ 79 w 476"/>
              <a:gd name="T79" fmla="*/ 690 h 790"/>
              <a:gd name="T80" fmla="*/ 89 w 476"/>
              <a:gd name="T81" fmla="*/ 690 h 790"/>
              <a:gd name="T82" fmla="*/ 91 w 476"/>
              <a:gd name="T83" fmla="*/ 704 h 790"/>
              <a:gd name="T84" fmla="*/ 93 w 476"/>
              <a:gd name="T85" fmla="*/ 713 h 790"/>
              <a:gd name="T86" fmla="*/ 93 w 476"/>
              <a:gd name="T87" fmla="*/ 735 h 790"/>
              <a:gd name="T88" fmla="*/ 95 w 476"/>
              <a:gd name="T89" fmla="*/ 750 h 790"/>
              <a:gd name="T90" fmla="*/ 102 w 476"/>
              <a:gd name="T91" fmla="*/ 752 h 790"/>
              <a:gd name="T92" fmla="*/ 114 w 476"/>
              <a:gd name="T93" fmla="*/ 769 h 790"/>
              <a:gd name="T94" fmla="*/ 110 w 476"/>
              <a:gd name="T95" fmla="*/ 779 h 790"/>
              <a:gd name="T96" fmla="*/ 97 w 476"/>
              <a:gd name="T97" fmla="*/ 781 h 790"/>
              <a:gd name="T98" fmla="*/ 85 w 476"/>
              <a:gd name="T99" fmla="*/ 783 h 790"/>
              <a:gd name="T100" fmla="*/ 89 w 476"/>
              <a:gd name="T101" fmla="*/ 789 h 790"/>
              <a:gd name="T102" fmla="*/ 106 w 476"/>
              <a:gd name="T103" fmla="*/ 787 h 790"/>
              <a:gd name="T104" fmla="*/ 120 w 476"/>
              <a:gd name="T105" fmla="*/ 783 h 790"/>
              <a:gd name="T106" fmla="*/ 129 w 476"/>
              <a:gd name="T107" fmla="*/ 779 h 790"/>
              <a:gd name="T108" fmla="*/ 139 w 476"/>
              <a:gd name="T109" fmla="*/ 777 h 790"/>
              <a:gd name="T110" fmla="*/ 139 w 476"/>
              <a:gd name="T111" fmla="*/ 771 h 790"/>
              <a:gd name="T112" fmla="*/ 133 w 476"/>
              <a:gd name="T113" fmla="*/ 760 h 790"/>
              <a:gd name="T114" fmla="*/ 139 w 476"/>
              <a:gd name="T115" fmla="*/ 756 h 790"/>
              <a:gd name="T116" fmla="*/ 156 w 476"/>
              <a:gd name="T117" fmla="*/ 750 h 790"/>
              <a:gd name="T118" fmla="*/ 154 w 476"/>
              <a:gd name="T119" fmla="*/ 74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6" h="790">
                <a:moveTo>
                  <a:pt x="149" y="740"/>
                </a:moveTo>
                <a:lnTo>
                  <a:pt x="149" y="740"/>
                </a:lnTo>
                <a:lnTo>
                  <a:pt x="147" y="737"/>
                </a:lnTo>
                <a:lnTo>
                  <a:pt x="147" y="733"/>
                </a:lnTo>
                <a:lnTo>
                  <a:pt x="149" y="721"/>
                </a:lnTo>
                <a:lnTo>
                  <a:pt x="149" y="719"/>
                </a:lnTo>
                <a:lnTo>
                  <a:pt x="149" y="719"/>
                </a:lnTo>
                <a:lnTo>
                  <a:pt x="149" y="713"/>
                </a:lnTo>
                <a:lnTo>
                  <a:pt x="145" y="706"/>
                </a:lnTo>
                <a:lnTo>
                  <a:pt x="145" y="706"/>
                </a:lnTo>
                <a:lnTo>
                  <a:pt x="141" y="700"/>
                </a:lnTo>
                <a:lnTo>
                  <a:pt x="137" y="696"/>
                </a:lnTo>
                <a:lnTo>
                  <a:pt x="137" y="696"/>
                </a:lnTo>
                <a:lnTo>
                  <a:pt x="133" y="694"/>
                </a:lnTo>
                <a:lnTo>
                  <a:pt x="129" y="688"/>
                </a:lnTo>
                <a:lnTo>
                  <a:pt x="127" y="686"/>
                </a:lnTo>
                <a:lnTo>
                  <a:pt x="127" y="686"/>
                </a:lnTo>
                <a:lnTo>
                  <a:pt x="120" y="675"/>
                </a:lnTo>
                <a:lnTo>
                  <a:pt x="120" y="675"/>
                </a:lnTo>
                <a:lnTo>
                  <a:pt x="116" y="669"/>
                </a:lnTo>
                <a:lnTo>
                  <a:pt x="116" y="663"/>
                </a:lnTo>
                <a:lnTo>
                  <a:pt x="116" y="656"/>
                </a:lnTo>
                <a:lnTo>
                  <a:pt x="116" y="656"/>
                </a:lnTo>
                <a:lnTo>
                  <a:pt x="118" y="654"/>
                </a:lnTo>
                <a:lnTo>
                  <a:pt x="472" y="625"/>
                </a:lnTo>
                <a:lnTo>
                  <a:pt x="472" y="625"/>
                </a:lnTo>
                <a:lnTo>
                  <a:pt x="466" y="615"/>
                </a:lnTo>
                <a:lnTo>
                  <a:pt x="466" y="615"/>
                </a:lnTo>
                <a:lnTo>
                  <a:pt x="464" y="609"/>
                </a:lnTo>
                <a:lnTo>
                  <a:pt x="461" y="602"/>
                </a:lnTo>
                <a:lnTo>
                  <a:pt x="461" y="602"/>
                </a:lnTo>
                <a:lnTo>
                  <a:pt x="461" y="596"/>
                </a:lnTo>
                <a:lnTo>
                  <a:pt x="461" y="588"/>
                </a:lnTo>
                <a:lnTo>
                  <a:pt x="463" y="577"/>
                </a:lnTo>
                <a:lnTo>
                  <a:pt x="463" y="577"/>
                </a:lnTo>
                <a:lnTo>
                  <a:pt x="466" y="559"/>
                </a:lnTo>
                <a:lnTo>
                  <a:pt x="466" y="559"/>
                </a:lnTo>
                <a:lnTo>
                  <a:pt x="464" y="550"/>
                </a:lnTo>
                <a:lnTo>
                  <a:pt x="463" y="540"/>
                </a:lnTo>
                <a:lnTo>
                  <a:pt x="463" y="540"/>
                </a:lnTo>
                <a:lnTo>
                  <a:pt x="461" y="534"/>
                </a:lnTo>
                <a:lnTo>
                  <a:pt x="461" y="534"/>
                </a:lnTo>
                <a:lnTo>
                  <a:pt x="459" y="530"/>
                </a:lnTo>
                <a:lnTo>
                  <a:pt x="459" y="528"/>
                </a:lnTo>
                <a:lnTo>
                  <a:pt x="459" y="528"/>
                </a:lnTo>
                <a:lnTo>
                  <a:pt x="455" y="523"/>
                </a:lnTo>
                <a:lnTo>
                  <a:pt x="453" y="515"/>
                </a:lnTo>
                <a:lnTo>
                  <a:pt x="453" y="515"/>
                </a:lnTo>
                <a:lnTo>
                  <a:pt x="449" y="507"/>
                </a:lnTo>
                <a:lnTo>
                  <a:pt x="449" y="507"/>
                </a:lnTo>
                <a:lnTo>
                  <a:pt x="447" y="503"/>
                </a:lnTo>
                <a:lnTo>
                  <a:pt x="447" y="498"/>
                </a:lnTo>
                <a:lnTo>
                  <a:pt x="447" y="498"/>
                </a:lnTo>
                <a:lnTo>
                  <a:pt x="445" y="490"/>
                </a:lnTo>
                <a:lnTo>
                  <a:pt x="445" y="490"/>
                </a:lnTo>
                <a:lnTo>
                  <a:pt x="445" y="486"/>
                </a:lnTo>
                <a:lnTo>
                  <a:pt x="447" y="484"/>
                </a:lnTo>
                <a:lnTo>
                  <a:pt x="451" y="476"/>
                </a:lnTo>
                <a:lnTo>
                  <a:pt x="451" y="476"/>
                </a:lnTo>
                <a:lnTo>
                  <a:pt x="455" y="471"/>
                </a:lnTo>
                <a:lnTo>
                  <a:pt x="455" y="471"/>
                </a:lnTo>
                <a:lnTo>
                  <a:pt x="455" y="465"/>
                </a:lnTo>
                <a:lnTo>
                  <a:pt x="455" y="459"/>
                </a:lnTo>
                <a:lnTo>
                  <a:pt x="455" y="459"/>
                </a:lnTo>
                <a:lnTo>
                  <a:pt x="453" y="453"/>
                </a:lnTo>
                <a:lnTo>
                  <a:pt x="453" y="453"/>
                </a:lnTo>
                <a:lnTo>
                  <a:pt x="455" y="446"/>
                </a:lnTo>
                <a:lnTo>
                  <a:pt x="461" y="438"/>
                </a:lnTo>
                <a:lnTo>
                  <a:pt x="461" y="438"/>
                </a:lnTo>
                <a:lnTo>
                  <a:pt x="468" y="434"/>
                </a:lnTo>
                <a:lnTo>
                  <a:pt x="476" y="430"/>
                </a:lnTo>
                <a:lnTo>
                  <a:pt x="476" y="430"/>
                </a:lnTo>
                <a:lnTo>
                  <a:pt x="476" y="426"/>
                </a:lnTo>
                <a:lnTo>
                  <a:pt x="476" y="426"/>
                </a:lnTo>
                <a:lnTo>
                  <a:pt x="472" y="420"/>
                </a:lnTo>
                <a:lnTo>
                  <a:pt x="472" y="420"/>
                </a:lnTo>
                <a:lnTo>
                  <a:pt x="470" y="419"/>
                </a:lnTo>
                <a:lnTo>
                  <a:pt x="466" y="419"/>
                </a:lnTo>
                <a:lnTo>
                  <a:pt x="466" y="419"/>
                </a:lnTo>
                <a:lnTo>
                  <a:pt x="459" y="417"/>
                </a:lnTo>
                <a:lnTo>
                  <a:pt x="459" y="417"/>
                </a:lnTo>
                <a:lnTo>
                  <a:pt x="455" y="415"/>
                </a:lnTo>
                <a:lnTo>
                  <a:pt x="455" y="411"/>
                </a:lnTo>
                <a:lnTo>
                  <a:pt x="455" y="411"/>
                </a:lnTo>
                <a:lnTo>
                  <a:pt x="455" y="407"/>
                </a:lnTo>
                <a:lnTo>
                  <a:pt x="457" y="403"/>
                </a:lnTo>
                <a:lnTo>
                  <a:pt x="463" y="395"/>
                </a:lnTo>
                <a:lnTo>
                  <a:pt x="463" y="395"/>
                </a:lnTo>
                <a:lnTo>
                  <a:pt x="464" y="392"/>
                </a:lnTo>
                <a:lnTo>
                  <a:pt x="463" y="386"/>
                </a:lnTo>
                <a:lnTo>
                  <a:pt x="463" y="386"/>
                </a:lnTo>
                <a:lnTo>
                  <a:pt x="461" y="384"/>
                </a:lnTo>
                <a:lnTo>
                  <a:pt x="459" y="384"/>
                </a:lnTo>
                <a:lnTo>
                  <a:pt x="459" y="384"/>
                </a:lnTo>
                <a:lnTo>
                  <a:pt x="455" y="384"/>
                </a:lnTo>
                <a:lnTo>
                  <a:pt x="449" y="380"/>
                </a:lnTo>
                <a:lnTo>
                  <a:pt x="447" y="378"/>
                </a:lnTo>
                <a:lnTo>
                  <a:pt x="445" y="374"/>
                </a:lnTo>
                <a:lnTo>
                  <a:pt x="445" y="374"/>
                </a:lnTo>
                <a:lnTo>
                  <a:pt x="445" y="370"/>
                </a:lnTo>
                <a:lnTo>
                  <a:pt x="445" y="370"/>
                </a:lnTo>
                <a:lnTo>
                  <a:pt x="443" y="365"/>
                </a:lnTo>
                <a:lnTo>
                  <a:pt x="443" y="363"/>
                </a:lnTo>
                <a:lnTo>
                  <a:pt x="443" y="363"/>
                </a:lnTo>
                <a:lnTo>
                  <a:pt x="439" y="361"/>
                </a:lnTo>
                <a:lnTo>
                  <a:pt x="436" y="357"/>
                </a:lnTo>
                <a:lnTo>
                  <a:pt x="430" y="349"/>
                </a:lnTo>
                <a:lnTo>
                  <a:pt x="430" y="349"/>
                </a:lnTo>
                <a:lnTo>
                  <a:pt x="430" y="349"/>
                </a:lnTo>
                <a:lnTo>
                  <a:pt x="337" y="0"/>
                </a:lnTo>
                <a:lnTo>
                  <a:pt x="18" y="29"/>
                </a:lnTo>
                <a:lnTo>
                  <a:pt x="12" y="29"/>
                </a:lnTo>
                <a:lnTo>
                  <a:pt x="12" y="29"/>
                </a:lnTo>
                <a:lnTo>
                  <a:pt x="6" y="203"/>
                </a:lnTo>
                <a:lnTo>
                  <a:pt x="0" y="447"/>
                </a:lnTo>
                <a:lnTo>
                  <a:pt x="0" y="447"/>
                </a:lnTo>
                <a:lnTo>
                  <a:pt x="0" y="496"/>
                </a:lnTo>
                <a:lnTo>
                  <a:pt x="4" y="546"/>
                </a:lnTo>
                <a:lnTo>
                  <a:pt x="12" y="642"/>
                </a:lnTo>
                <a:lnTo>
                  <a:pt x="20" y="717"/>
                </a:lnTo>
                <a:lnTo>
                  <a:pt x="25" y="750"/>
                </a:lnTo>
                <a:lnTo>
                  <a:pt x="25" y="750"/>
                </a:lnTo>
                <a:lnTo>
                  <a:pt x="29" y="756"/>
                </a:lnTo>
                <a:lnTo>
                  <a:pt x="33" y="758"/>
                </a:lnTo>
                <a:lnTo>
                  <a:pt x="33" y="758"/>
                </a:lnTo>
                <a:lnTo>
                  <a:pt x="37" y="756"/>
                </a:lnTo>
                <a:lnTo>
                  <a:pt x="37" y="756"/>
                </a:lnTo>
                <a:lnTo>
                  <a:pt x="45" y="756"/>
                </a:lnTo>
                <a:lnTo>
                  <a:pt x="49" y="756"/>
                </a:lnTo>
                <a:lnTo>
                  <a:pt x="49" y="756"/>
                </a:lnTo>
                <a:lnTo>
                  <a:pt x="54" y="762"/>
                </a:lnTo>
                <a:lnTo>
                  <a:pt x="54" y="762"/>
                </a:lnTo>
                <a:lnTo>
                  <a:pt x="58" y="767"/>
                </a:lnTo>
                <a:lnTo>
                  <a:pt x="58" y="767"/>
                </a:lnTo>
                <a:lnTo>
                  <a:pt x="60" y="765"/>
                </a:lnTo>
                <a:lnTo>
                  <a:pt x="60" y="765"/>
                </a:lnTo>
                <a:lnTo>
                  <a:pt x="64" y="762"/>
                </a:lnTo>
                <a:lnTo>
                  <a:pt x="64" y="762"/>
                </a:lnTo>
                <a:lnTo>
                  <a:pt x="66" y="758"/>
                </a:lnTo>
                <a:lnTo>
                  <a:pt x="68" y="754"/>
                </a:lnTo>
                <a:lnTo>
                  <a:pt x="68" y="746"/>
                </a:lnTo>
                <a:lnTo>
                  <a:pt x="68" y="746"/>
                </a:lnTo>
                <a:lnTo>
                  <a:pt x="68" y="738"/>
                </a:lnTo>
                <a:lnTo>
                  <a:pt x="68" y="738"/>
                </a:lnTo>
                <a:lnTo>
                  <a:pt x="70" y="729"/>
                </a:lnTo>
                <a:lnTo>
                  <a:pt x="68" y="721"/>
                </a:lnTo>
                <a:lnTo>
                  <a:pt x="68" y="721"/>
                </a:lnTo>
                <a:lnTo>
                  <a:pt x="68" y="715"/>
                </a:lnTo>
                <a:lnTo>
                  <a:pt x="68" y="710"/>
                </a:lnTo>
                <a:lnTo>
                  <a:pt x="68" y="710"/>
                </a:lnTo>
                <a:lnTo>
                  <a:pt x="70" y="708"/>
                </a:lnTo>
                <a:lnTo>
                  <a:pt x="72" y="706"/>
                </a:lnTo>
                <a:lnTo>
                  <a:pt x="72" y="706"/>
                </a:lnTo>
                <a:lnTo>
                  <a:pt x="75" y="704"/>
                </a:lnTo>
                <a:lnTo>
                  <a:pt x="75" y="700"/>
                </a:lnTo>
                <a:lnTo>
                  <a:pt x="75" y="700"/>
                </a:lnTo>
                <a:lnTo>
                  <a:pt x="77" y="698"/>
                </a:lnTo>
                <a:lnTo>
                  <a:pt x="77" y="696"/>
                </a:lnTo>
                <a:lnTo>
                  <a:pt x="77" y="696"/>
                </a:lnTo>
                <a:lnTo>
                  <a:pt x="79" y="690"/>
                </a:lnTo>
                <a:lnTo>
                  <a:pt x="83" y="688"/>
                </a:lnTo>
                <a:lnTo>
                  <a:pt x="83" y="688"/>
                </a:lnTo>
                <a:lnTo>
                  <a:pt x="85" y="688"/>
                </a:lnTo>
                <a:lnTo>
                  <a:pt x="89" y="690"/>
                </a:lnTo>
                <a:lnTo>
                  <a:pt x="89" y="690"/>
                </a:lnTo>
                <a:lnTo>
                  <a:pt x="91" y="694"/>
                </a:lnTo>
                <a:lnTo>
                  <a:pt x="91" y="698"/>
                </a:lnTo>
                <a:lnTo>
                  <a:pt x="91" y="704"/>
                </a:lnTo>
                <a:lnTo>
                  <a:pt x="91" y="704"/>
                </a:lnTo>
                <a:lnTo>
                  <a:pt x="91" y="708"/>
                </a:lnTo>
                <a:lnTo>
                  <a:pt x="93" y="713"/>
                </a:lnTo>
                <a:lnTo>
                  <a:pt x="93" y="713"/>
                </a:lnTo>
                <a:lnTo>
                  <a:pt x="93" y="719"/>
                </a:lnTo>
                <a:lnTo>
                  <a:pt x="93" y="725"/>
                </a:lnTo>
                <a:lnTo>
                  <a:pt x="93" y="725"/>
                </a:lnTo>
                <a:lnTo>
                  <a:pt x="93" y="735"/>
                </a:lnTo>
                <a:lnTo>
                  <a:pt x="93" y="735"/>
                </a:lnTo>
                <a:lnTo>
                  <a:pt x="93" y="744"/>
                </a:lnTo>
                <a:lnTo>
                  <a:pt x="93" y="744"/>
                </a:lnTo>
                <a:lnTo>
                  <a:pt x="95" y="750"/>
                </a:lnTo>
                <a:lnTo>
                  <a:pt x="99" y="750"/>
                </a:lnTo>
                <a:lnTo>
                  <a:pt x="99" y="750"/>
                </a:lnTo>
                <a:lnTo>
                  <a:pt x="101" y="750"/>
                </a:lnTo>
                <a:lnTo>
                  <a:pt x="102" y="752"/>
                </a:lnTo>
                <a:lnTo>
                  <a:pt x="102" y="752"/>
                </a:lnTo>
                <a:lnTo>
                  <a:pt x="110" y="763"/>
                </a:lnTo>
                <a:lnTo>
                  <a:pt x="110" y="763"/>
                </a:lnTo>
                <a:lnTo>
                  <a:pt x="114" y="769"/>
                </a:lnTo>
                <a:lnTo>
                  <a:pt x="114" y="773"/>
                </a:lnTo>
                <a:lnTo>
                  <a:pt x="114" y="773"/>
                </a:lnTo>
                <a:lnTo>
                  <a:pt x="114" y="777"/>
                </a:lnTo>
                <a:lnTo>
                  <a:pt x="110" y="779"/>
                </a:lnTo>
                <a:lnTo>
                  <a:pt x="102" y="781"/>
                </a:lnTo>
                <a:lnTo>
                  <a:pt x="102" y="781"/>
                </a:lnTo>
                <a:lnTo>
                  <a:pt x="97" y="781"/>
                </a:lnTo>
                <a:lnTo>
                  <a:pt x="97" y="781"/>
                </a:lnTo>
                <a:lnTo>
                  <a:pt x="85" y="783"/>
                </a:lnTo>
                <a:lnTo>
                  <a:pt x="85" y="783"/>
                </a:lnTo>
                <a:lnTo>
                  <a:pt x="85" y="783"/>
                </a:lnTo>
                <a:lnTo>
                  <a:pt x="85" y="783"/>
                </a:lnTo>
                <a:lnTo>
                  <a:pt x="85" y="787"/>
                </a:lnTo>
                <a:lnTo>
                  <a:pt x="85" y="790"/>
                </a:lnTo>
                <a:lnTo>
                  <a:pt x="85" y="790"/>
                </a:lnTo>
                <a:lnTo>
                  <a:pt x="89" y="789"/>
                </a:lnTo>
                <a:lnTo>
                  <a:pt x="89" y="789"/>
                </a:lnTo>
                <a:lnTo>
                  <a:pt x="97" y="789"/>
                </a:lnTo>
                <a:lnTo>
                  <a:pt x="97" y="789"/>
                </a:lnTo>
                <a:lnTo>
                  <a:pt x="106" y="787"/>
                </a:lnTo>
                <a:lnTo>
                  <a:pt x="116" y="785"/>
                </a:lnTo>
                <a:lnTo>
                  <a:pt x="116" y="785"/>
                </a:lnTo>
                <a:lnTo>
                  <a:pt x="120" y="783"/>
                </a:lnTo>
                <a:lnTo>
                  <a:pt x="120" y="783"/>
                </a:lnTo>
                <a:lnTo>
                  <a:pt x="124" y="781"/>
                </a:lnTo>
                <a:lnTo>
                  <a:pt x="127" y="779"/>
                </a:lnTo>
                <a:lnTo>
                  <a:pt x="127" y="779"/>
                </a:lnTo>
                <a:lnTo>
                  <a:pt x="129" y="779"/>
                </a:lnTo>
                <a:lnTo>
                  <a:pt x="129" y="779"/>
                </a:lnTo>
                <a:lnTo>
                  <a:pt x="133" y="779"/>
                </a:lnTo>
                <a:lnTo>
                  <a:pt x="139" y="777"/>
                </a:lnTo>
                <a:lnTo>
                  <a:pt x="139" y="777"/>
                </a:lnTo>
                <a:lnTo>
                  <a:pt x="141" y="775"/>
                </a:lnTo>
                <a:lnTo>
                  <a:pt x="141" y="775"/>
                </a:lnTo>
                <a:lnTo>
                  <a:pt x="139" y="771"/>
                </a:lnTo>
                <a:lnTo>
                  <a:pt x="139" y="771"/>
                </a:lnTo>
                <a:lnTo>
                  <a:pt x="133" y="765"/>
                </a:lnTo>
                <a:lnTo>
                  <a:pt x="133" y="765"/>
                </a:lnTo>
                <a:lnTo>
                  <a:pt x="133" y="763"/>
                </a:lnTo>
                <a:lnTo>
                  <a:pt x="133" y="760"/>
                </a:lnTo>
                <a:lnTo>
                  <a:pt x="133" y="760"/>
                </a:lnTo>
                <a:lnTo>
                  <a:pt x="135" y="758"/>
                </a:lnTo>
                <a:lnTo>
                  <a:pt x="139" y="756"/>
                </a:lnTo>
                <a:lnTo>
                  <a:pt x="139" y="756"/>
                </a:lnTo>
                <a:lnTo>
                  <a:pt x="143" y="754"/>
                </a:lnTo>
                <a:lnTo>
                  <a:pt x="143" y="754"/>
                </a:lnTo>
                <a:lnTo>
                  <a:pt x="151" y="752"/>
                </a:lnTo>
                <a:lnTo>
                  <a:pt x="156" y="750"/>
                </a:lnTo>
                <a:lnTo>
                  <a:pt x="156" y="750"/>
                </a:lnTo>
                <a:lnTo>
                  <a:pt x="156" y="748"/>
                </a:lnTo>
                <a:lnTo>
                  <a:pt x="156" y="748"/>
                </a:lnTo>
                <a:lnTo>
                  <a:pt x="154" y="744"/>
                </a:lnTo>
                <a:lnTo>
                  <a:pt x="149" y="740"/>
                </a:lnTo>
                <a:lnTo>
                  <a:pt x="149" y="740"/>
                </a:lnTo>
                <a:close/>
              </a:path>
            </a:pathLst>
          </a:custGeom>
          <a:solidFill>
            <a:srgbClr val="0F3738"/>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91" name="Freeform 136">
            <a:extLst>
              <a:ext uri="{FF2B5EF4-FFF2-40B4-BE49-F238E27FC236}">
                <a16:creationId xmlns:a16="http://schemas.microsoft.com/office/drawing/2014/main" id="{F8CDE3B8-F741-7250-85DC-8F6AED4CFA4C}"/>
              </a:ext>
            </a:extLst>
          </p:cNvPr>
          <p:cNvSpPr>
            <a:spLocks/>
          </p:cNvSpPr>
          <p:nvPr/>
        </p:nvSpPr>
        <p:spPr bwMode="auto">
          <a:xfrm>
            <a:off x="10180635" y="4554870"/>
            <a:ext cx="886290" cy="715757"/>
          </a:xfrm>
          <a:custGeom>
            <a:avLst/>
            <a:gdLst>
              <a:gd name="T0" fmla="*/ 772 w 1128"/>
              <a:gd name="T1" fmla="*/ 35 h 886"/>
              <a:gd name="T2" fmla="*/ 737 w 1128"/>
              <a:gd name="T3" fmla="*/ 65 h 886"/>
              <a:gd name="T4" fmla="*/ 381 w 1128"/>
              <a:gd name="T5" fmla="*/ 64 h 886"/>
              <a:gd name="T6" fmla="*/ 0 w 1128"/>
              <a:gd name="T7" fmla="*/ 50 h 886"/>
              <a:gd name="T8" fmla="*/ 31 w 1128"/>
              <a:gd name="T9" fmla="*/ 118 h 886"/>
              <a:gd name="T10" fmla="*/ 59 w 1128"/>
              <a:gd name="T11" fmla="*/ 141 h 886"/>
              <a:gd name="T12" fmla="*/ 73 w 1128"/>
              <a:gd name="T13" fmla="*/ 100 h 886"/>
              <a:gd name="T14" fmla="*/ 102 w 1128"/>
              <a:gd name="T15" fmla="*/ 100 h 886"/>
              <a:gd name="T16" fmla="*/ 90 w 1128"/>
              <a:gd name="T17" fmla="*/ 135 h 886"/>
              <a:gd name="T18" fmla="*/ 154 w 1128"/>
              <a:gd name="T19" fmla="*/ 116 h 886"/>
              <a:gd name="T20" fmla="*/ 202 w 1128"/>
              <a:gd name="T21" fmla="*/ 106 h 886"/>
              <a:gd name="T22" fmla="*/ 221 w 1128"/>
              <a:gd name="T23" fmla="*/ 121 h 886"/>
              <a:gd name="T24" fmla="*/ 175 w 1128"/>
              <a:gd name="T25" fmla="*/ 131 h 886"/>
              <a:gd name="T26" fmla="*/ 244 w 1128"/>
              <a:gd name="T27" fmla="*/ 146 h 886"/>
              <a:gd name="T28" fmla="*/ 250 w 1128"/>
              <a:gd name="T29" fmla="*/ 143 h 886"/>
              <a:gd name="T30" fmla="*/ 281 w 1128"/>
              <a:gd name="T31" fmla="*/ 133 h 886"/>
              <a:gd name="T32" fmla="*/ 321 w 1128"/>
              <a:gd name="T33" fmla="*/ 160 h 886"/>
              <a:gd name="T34" fmla="*/ 316 w 1128"/>
              <a:gd name="T35" fmla="*/ 179 h 886"/>
              <a:gd name="T36" fmla="*/ 362 w 1128"/>
              <a:gd name="T37" fmla="*/ 216 h 886"/>
              <a:gd name="T38" fmla="*/ 377 w 1128"/>
              <a:gd name="T39" fmla="*/ 200 h 886"/>
              <a:gd name="T40" fmla="*/ 416 w 1128"/>
              <a:gd name="T41" fmla="*/ 208 h 886"/>
              <a:gd name="T42" fmla="*/ 466 w 1128"/>
              <a:gd name="T43" fmla="*/ 179 h 886"/>
              <a:gd name="T44" fmla="*/ 472 w 1128"/>
              <a:gd name="T45" fmla="*/ 137 h 886"/>
              <a:gd name="T46" fmla="*/ 535 w 1128"/>
              <a:gd name="T47" fmla="*/ 150 h 886"/>
              <a:gd name="T48" fmla="*/ 572 w 1128"/>
              <a:gd name="T49" fmla="*/ 177 h 886"/>
              <a:gd name="T50" fmla="*/ 606 w 1128"/>
              <a:gd name="T51" fmla="*/ 225 h 886"/>
              <a:gd name="T52" fmla="*/ 647 w 1128"/>
              <a:gd name="T53" fmla="*/ 270 h 886"/>
              <a:gd name="T54" fmla="*/ 710 w 1128"/>
              <a:gd name="T55" fmla="*/ 306 h 886"/>
              <a:gd name="T56" fmla="*/ 716 w 1128"/>
              <a:gd name="T57" fmla="*/ 376 h 886"/>
              <a:gd name="T58" fmla="*/ 699 w 1128"/>
              <a:gd name="T59" fmla="*/ 437 h 886"/>
              <a:gd name="T60" fmla="*/ 722 w 1128"/>
              <a:gd name="T61" fmla="*/ 499 h 886"/>
              <a:gd name="T62" fmla="*/ 732 w 1128"/>
              <a:gd name="T63" fmla="*/ 480 h 886"/>
              <a:gd name="T64" fmla="*/ 724 w 1128"/>
              <a:gd name="T65" fmla="*/ 449 h 886"/>
              <a:gd name="T66" fmla="*/ 759 w 1128"/>
              <a:gd name="T67" fmla="*/ 462 h 886"/>
              <a:gd name="T68" fmla="*/ 733 w 1128"/>
              <a:gd name="T69" fmla="*/ 549 h 886"/>
              <a:gd name="T70" fmla="*/ 766 w 1128"/>
              <a:gd name="T71" fmla="*/ 592 h 886"/>
              <a:gd name="T72" fmla="*/ 797 w 1128"/>
              <a:gd name="T73" fmla="*/ 622 h 886"/>
              <a:gd name="T74" fmla="*/ 841 w 1128"/>
              <a:gd name="T75" fmla="*/ 599 h 886"/>
              <a:gd name="T76" fmla="*/ 832 w 1128"/>
              <a:gd name="T77" fmla="*/ 665 h 886"/>
              <a:gd name="T78" fmla="*/ 861 w 1128"/>
              <a:gd name="T79" fmla="*/ 671 h 886"/>
              <a:gd name="T80" fmla="*/ 872 w 1128"/>
              <a:gd name="T81" fmla="*/ 730 h 886"/>
              <a:gd name="T82" fmla="*/ 911 w 1128"/>
              <a:gd name="T83" fmla="*/ 769 h 886"/>
              <a:gd name="T84" fmla="*/ 940 w 1128"/>
              <a:gd name="T85" fmla="*/ 782 h 886"/>
              <a:gd name="T86" fmla="*/ 972 w 1128"/>
              <a:gd name="T87" fmla="*/ 815 h 886"/>
              <a:gd name="T88" fmla="*/ 993 w 1128"/>
              <a:gd name="T89" fmla="*/ 886 h 886"/>
              <a:gd name="T90" fmla="*/ 1055 w 1128"/>
              <a:gd name="T91" fmla="*/ 871 h 886"/>
              <a:gd name="T92" fmla="*/ 1094 w 1128"/>
              <a:gd name="T93" fmla="*/ 850 h 886"/>
              <a:gd name="T94" fmla="*/ 1101 w 1128"/>
              <a:gd name="T95" fmla="*/ 796 h 886"/>
              <a:gd name="T96" fmla="*/ 1119 w 1128"/>
              <a:gd name="T97" fmla="*/ 752 h 886"/>
              <a:gd name="T98" fmla="*/ 1121 w 1128"/>
              <a:gd name="T99" fmla="*/ 690 h 886"/>
              <a:gd name="T100" fmla="*/ 1109 w 1128"/>
              <a:gd name="T101" fmla="*/ 603 h 886"/>
              <a:gd name="T102" fmla="*/ 1071 w 1128"/>
              <a:gd name="T103" fmla="*/ 541 h 886"/>
              <a:gd name="T104" fmla="*/ 1042 w 1128"/>
              <a:gd name="T105" fmla="*/ 486 h 886"/>
              <a:gd name="T106" fmla="*/ 1003 w 1128"/>
              <a:gd name="T107" fmla="*/ 407 h 886"/>
              <a:gd name="T108" fmla="*/ 965 w 1128"/>
              <a:gd name="T109" fmla="*/ 308 h 886"/>
              <a:gd name="T110" fmla="*/ 1001 w 1128"/>
              <a:gd name="T111" fmla="*/ 339 h 886"/>
              <a:gd name="T112" fmla="*/ 961 w 1128"/>
              <a:gd name="T113" fmla="*/ 272 h 886"/>
              <a:gd name="T114" fmla="*/ 916 w 1128"/>
              <a:gd name="T115" fmla="*/ 208 h 886"/>
              <a:gd name="T116" fmla="*/ 882 w 1128"/>
              <a:gd name="T117" fmla="*/ 139 h 886"/>
              <a:gd name="T118" fmla="*/ 864 w 1128"/>
              <a:gd name="T119" fmla="*/ 94 h 886"/>
              <a:gd name="T120" fmla="*/ 849 w 1128"/>
              <a:gd name="T121" fmla="*/ 4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28" h="886">
                <a:moveTo>
                  <a:pt x="807" y="8"/>
                </a:moveTo>
                <a:lnTo>
                  <a:pt x="807" y="8"/>
                </a:lnTo>
                <a:lnTo>
                  <a:pt x="803" y="4"/>
                </a:lnTo>
                <a:lnTo>
                  <a:pt x="803" y="4"/>
                </a:lnTo>
                <a:lnTo>
                  <a:pt x="799" y="2"/>
                </a:lnTo>
                <a:lnTo>
                  <a:pt x="795" y="0"/>
                </a:lnTo>
                <a:lnTo>
                  <a:pt x="795" y="0"/>
                </a:lnTo>
                <a:lnTo>
                  <a:pt x="789" y="0"/>
                </a:lnTo>
                <a:lnTo>
                  <a:pt x="784" y="2"/>
                </a:lnTo>
                <a:lnTo>
                  <a:pt x="770" y="8"/>
                </a:lnTo>
                <a:lnTo>
                  <a:pt x="770" y="8"/>
                </a:lnTo>
                <a:lnTo>
                  <a:pt x="766" y="13"/>
                </a:lnTo>
                <a:lnTo>
                  <a:pt x="764" y="19"/>
                </a:lnTo>
                <a:lnTo>
                  <a:pt x="764" y="19"/>
                </a:lnTo>
                <a:lnTo>
                  <a:pt x="766" y="21"/>
                </a:lnTo>
                <a:lnTo>
                  <a:pt x="768" y="25"/>
                </a:lnTo>
                <a:lnTo>
                  <a:pt x="768" y="25"/>
                </a:lnTo>
                <a:lnTo>
                  <a:pt x="770" y="29"/>
                </a:lnTo>
                <a:lnTo>
                  <a:pt x="772" y="35"/>
                </a:lnTo>
                <a:lnTo>
                  <a:pt x="772" y="39"/>
                </a:lnTo>
                <a:lnTo>
                  <a:pt x="768" y="44"/>
                </a:lnTo>
                <a:lnTo>
                  <a:pt x="768" y="44"/>
                </a:lnTo>
                <a:lnTo>
                  <a:pt x="766" y="48"/>
                </a:lnTo>
                <a:lnTo>
                  <a:pt x="768" y="52"/>
                </a:lnTo>
                <a:lnTo>
                  <a:pt x="768" y="52"/>
                </a:lnTo>
                <a:lnTo>
                  <a:pt x="772" y="56"/>
                </a:lnTo>
                <a:lnTo>
                  <a:pt x="772" y="56"/>
                </a:lnTo>
                <a:lnTo>
                  <a:pt x="774" y="62"/>
                </a:lnTo>
                <a:lnTo>
                  <a:pt x="772" y="65"/>
                </a:lnTo>
                <a:lnTo>
                  <a:pt x="764" y="71"/>
                </a:lnTo>
                <a:lnTo>
                  <a:pt x="764" y="71"/>
                </a:lnTo>
                <a:lnTo>
                  <a:pt x="760" y="73"/>
                </a:lnTo>
                <a:lnTo>
                  <a:pt x="757" y="73"/>
                </a:lnTo>
                <a:lnTo>
                  <a:pt x="757" y="73"/>
                </a:lnTo>
                <a:lnTo>
                  <a:pt x="749" y="71"/>
                </a:lnTo>
                <a:lnTo>
                  <a:pt x="741" y="69"/>
                </a:lnTo>
                <a:lnTo>
                  <a:pt x="741" y="69"/>
                </a:lnTo>
                <a:lnTo>
                  <a:pt x="737" y="65"/>
                </a:lnTo>
                <a:lnTo>
                  <a:pt x="735" y="60"/>
                </a:lnTo>
                <a:lnTo>
                  <a:pt x="735" y="54"/>
                </a:lnTo>
                <a:lnTo>
                  <a:pt x="739" y="48"/>
                </a:lnTo>
                <a:lnTo>
                  <a:pt x="739" y="48"/>
                </a:lnTo>
                <a:lnTo>
                  <a:pt x="739" y="44"/>
                </a:lnTo>
                <a:lnTo>
                  <a:pt x="739" y="44"/>
                </a:lnTo>
                <a:lnTo>
                  <a:pt x="737" y="42"/>
                </a:lnTo>
                <a:lnTo>
                  <a:pt x="737" y="42"/>
                </a:lnTo>
                <a:lnTo>
                  <a:pt x="420" y="52"/>
                </a:lnTo>
                <a:lnTo>
                  <a:pt x="420" y="52"/>
                </a:lnTo>
                <a:lnTo>
                  <a:pt x="412" y="54"/>
                </a:lnTo>
                <a:lnTo>
                  <a:pt x="406" y="60"/>
                </a:lnTo>
                <a:lnTo>
                  <a:pt x="404" y="60"/>
                </a:lnTo>
                <a:lnTo>
                  <a:pt x="404" y="60"/>
                </a:lnTo>
                <a:lnTo>
                  <a:pt x="400" y="64"/>
                </a:lnTo>
                <a:lnTo>
                  <a:pt x="396" y="64"/>
                </a:lnTo>
                <a:lnTo>
                  <a:pt x="387" y="64"/>
                </a:lnTo>
                <a:lnTo>
                  <a:pt x="387" y="64"/>
                </a:lnTo>
                <a:lnTo>
                  <a:pt x="381" y="64"/>
                </a:lnTo>
                <a:lnTo>
                  <a:pt x="381" y="64"/>
                </a:lnTo>
                <a:lnTo>
                  <a:pt x="377" y="64"/>
                </a:lnTo>
                <a:lnTo>
                  <a:pt x="375" y="62"/>
                </a:lnTo>
                <a:lnTo>
                  <a:pt x="371" y="56"/>
                </a:lnTo>
                <a:lnTo>
                  <a:pt x="371" y="56"/>
                </a:lnTo>
                <a:lnTo>
                  <a:pt x="368" y="50"/>
                </a:lnTo>
                <a:lnTo>
                  <a:pt x="368" y="50"/>
                </a:lnTo>
                <a:lnTo>
                  <a:pt x="366" y="48"/>
                </a:lnTo>
                <a:lnTo>
                  <a:pt x="364" y="44"/>
                </a:lnTo>
                <a:lnTo>
                  <a:pt x="362" y="33"/>
                </a:lnTo>
                <a:lnTo>
                  <a:pt x="362" y="33"/>
                </a:lnTo>
                <a:lnTo>
                  <a:pt x="358" y="19"/>
                </a:lnTo>
                <a:lnTo>
                  <a:pt x="356" y="10"/>
                </a:lnTo>
                <a:lnTo>
                  <a:pt x="356" y="10"/>
                </a:lnTo>
                <a:lnTo>
                  <a:pt x="354" y="10"/>
                </a:lnTo>
                <a:lnTo>
                  <a:pt x="0" y="39"/>
                </a:lnTo>
                <a:lnTo>
                  <a:pt x="0" y="39"/>
                </a:lnTo>
                <a:lnTo>
                  <a:pt x="0" y="46"/>
                </a:lnTo>
                <a:lnTo>
                  <a:pt x="0" y="50"/>
                </a:lnTo>
                <a:lnTo>
                  <a:pt x="2" y="54"/>
                </a:lnTo>
                <a:lnTo>
                  <a:pt x="2" y="54"/>
                </a:lnTo>
                <a:lnTo>
                  <a:pt x="9" y="65"/>
                </a:lnTo>
                <a:lnTo>
                  <a:pt x="11" y="67"/>
                </a:lnTo>
                <a:lnTo>
                  <a:pt x="11" y="67"/>
                </a:lnTo>
                <a:lnTo>
                  <a:pt x="15" y="71"/>
                </a:lnTo>
                <a:lnTo>
                  <a:pt x="19" y="75"/>
                </a:lnTo>
                <a:lnTo>
                  <a:pt x="19" y="75"/>
                </a:lnTo>
                <a:lnTo>
                  <a:pt x="23" y="79"/>
                </a:lnTo>
                <a:lnTo>
                  <a:pt x="29" y="85"/>
                </a:lnTo>
                <a:lnTo>
                  <a:pt x="29" y="85"/>
                </a:lnTo>
                <a:lnTo>
                  <a:pt x="33" y="94"/>
                </a:lnTo>
                <a:lnTo>
                  <a:pt x="33" y="102"/>
                </a:lnTo>
                <a:lnTo>
                  <a:pt x="33" y="104"/>
                </a:lnTo>
                <a:lnTo>
                  <a:pt x="33" y="104"/>
                </a:lnTo>
                <a:lnTo>
                  <a:pt x="31" y="112"/>
                </a:lnTo>
                <a:lnTo>
                  <a:pt x="31" y="116"/>
                </a:lnTo>
                <a:lnTo>
                  <a:pt x="31" y="118"/>
                </a:lnTo>
                <a:lnTo>
                  <a:pt x="31" y="118"/>
                </a:lnTo>
                <a:lnTo>
                  <a:pt x="36" y="123"/>
                </a:lnTo>
                <a:lnTo>
                  <a:pt x="40" y="129"/>
                </a:lnTo>
                <a:lnTo>
                  <a:pt x="40" y="129"/>
                </a:lnTo>
                <a:lnTo>
                  <a:pt x="40" y="133"/>
                </a:lnTo>
                <a:lnTo>
                  <a:pt x="40" y="133"/>
                </a:lnTo>
                <a:lnTo>
                  <a:pt x="40" y="133"/>
                </a:lnTo>
                <a:lnTo>
                  <a:pt x="40" y="133"/>
                </a:lnTo>
                <a:lnTo>
                  <a:pt x="40" y="135"/>
                </a:lnTo>
                <a:lnTo>
                  <a:pt x="40" y="137"/>
                </a:lnTo>
                <a:lnTo>
                  <a:pt x="40" y="137"/>
                </a:lnTo>
                <a:lnTo>
                  <a:pt x="38" y="139"/>
                </a:lnTo>
                <a:lnTo>
                  <a:pt x="38" y="141"/>
                </a:lnTo>
                <a:lnTo>
                  <a:pt x="38" y="141"/>
                </a:lnTo>
                <a:lnTo>
                  <a:pt x="42" y="144"/>
                </a:lnTo>
                <a:lnTo>
                  <a:pt x="42" y="144"/>
                </a:lnTo>
                <a:lnTo>
                  <a:pt x="56" y="143"/>
                </a:lnTo>
                <a:lnTo>
                  <a:pt x="56" y="143"/>
                </a:lnTo>
                <a:lnTo>
                  <a:pt x="59" y="141"/>
                </a:lnTo>
                <a:lnTo>
                  <a:pt x="59" y="141"/>
                </a:lnTo>
                <a:lnTo>
                  <a:pt x="63" y="141"/>
                </a:lnTo>
                <a:lnTo>
                  <a:pt x="63" y="137"/>
                </a:lnTo>
                <a:lnTo>
                  <a:pt x="63" y="137"/>
                </a:lnTo>
                <a:lnTo>
                  <a:pt x="61" y="133"/>
                </a:lnTo>
                <a:lnTo>
                  <a:pt x="61" y="133"/>
                </a:lnTo>
                <a:lnTo>
                  <a:pt x="59" y="129"/>
                </a:lnTo>
                <a:lnTo>
                  <a:pt x="61" y="125"/>
                </a:lnTo>
                <a:lnTo>
                  <a:pt x="61" y="125"/>
                </a:lnTo>
                <a:lnTo>
                  <a:pt x="67" y="121"/>
                </a:lnTo>
                <a:lnTo>
                  <a:pt x="67" y="121"/>
                </a:lnTo>
                <a:lnTo>
                  <a:pt x="71" y="119"/>
                </a:lnTo>
                <a:lnTo>
                  <a:pt x="71" y="119"/>
                </a:lnTo>
                <a:lnTo>
                  <a:pt x="71" y="116"/>
                </a:lnTo>
                <a:lnTo>
                  <a:pt x="71" y="110"/>
                </a:lnTo>
                <a:lnTo>
                  <a:pt x="71" y="110"/>
                </a:lnTo>
                <a:lnTo>
                  <a:pt x="71" y="104"/>
                </a:lnTo>
                <a:lnTo>
                  <a:pt x="71" y="102"/>
                </a:lnTo>
                <a:lnTo>
                  <a:pt x="71" y="102"/>
                </a:lnTo>
                <a:lnTo>
                  <a:pt x="73" y="100"/>
                </a:lnTo>
                <a:lnTo>
                  <a:pt x="75" y="102"/>
                </a:lnTo>
                <a:lnTo>
                  <a:pt x="75" y="102"/>
                </a:lnTo>
                <a:lnTo>
                  <a:pt x="79" y="106"/>
                </a:lnTo>
                <a:lnTo>
                  <a:pt x="81" y="112"/>
                </a:lnTo>
                <a:lnTo>
                  <a:pt x="81" y="112"/>
                </a:lnTo>
                <a:lnTo>
                  <a:pt x="83" y="116"/>
                </a:lnTo>
                <a:lnTo>
                  <a:pt x="83" y="116"/>
                </a:lnTo>
                <a:lnTo>
                  <a:pt x="85" y="110"/>
                </a:lnTo>
                <a:lnTo>
                  <a:pt x="85" y="110"/>
                </a:lnTo>
                <a:lnTo>
                  <a:pt x="85" y="108"/>
                </a:lnTo>
                <a:lnTo>
                  <a:pt x="85" y="108"/>
                </a:lnTo>
                <a:lnTo>
                  <a:pt x="86" y="100"/>
                </a:lnTo>
                <a:lnTo>
                  <a:pt x="86" y="100"/>
                </a:lnTo>
                <a:lnTo>
                  <a:pt x="88" y="96"/>
                </a:lnTo>
                <a:lnTo>
                  <a:pt x="88" y="96"/>
                </a:lnTo>
                <a:lnTo>
                  <a:pt x="92" y="96"/>
                </a:lnTo>
                <a:lnTo>
                  <a:pt x="96" y="96"/>
                </a:lnTo>
                <a:lnTo>
                  <a:pt x="102" y="100"/>
                </a:lnTo>
                <a:lnTo>
                  <a:pt x="102" y="100"/>
                </a:lnTo>
                <a:lnTo>
                  <a:pt x="104" y="102"/>
                </a:lnTo>
                <a:lnTo>
                  <a:pt x="104" y="106"/>
                </a:lnTo>
                <a:lnTo>
                  <a:pt x="104" y="106"/>
                </a:lnTo>
                <a:lnTo>
                  <a:pt x="108" y="114"/>
                </a:lnTo>
                <a:lnTo>
                  <a:pt x="108" y="114"/>
                </a:lnTo>
                <a:lnTo>
                  <a:pt x="110" y="118"/>
                </a:lnTo>
                <a:lnTo>
                  <a:pt x="108" y="121"/>
                </a:lnTo>
                <a:lnTo>
                  <a:pt x="108" y="121"/>
                </a:lnTo>
                <a:lnTo>
                  <a:pt x="104" y="125"/>
                </a:lnTo>
                <a:lnTo>
                  <a:pt x="100" y="129"/>
                </a:lnTo>
                <a:lnTo>
                  <a:pt x="100" y="129"/>
                </a:lnTo>
                <a:lnTo>
                  <a:pt x="92" y="131"/>
                </a:lnTo>
                <a:lnTo>
                  <a:pt x="88" y="133"/>
                </a:lnTo>
                <a:lnTo>
                  <a:pt x="86" y="133"/>
                </a:lnTo>
                <a:lnTo>
                  <a:pt x="86" y="133"/>
                </a:lnTo>
                <a:lnTo>
                  <a:pt x="86" y="135"/>
                </a:lnTo>
                <a:lnTo>
                  <a:pt x="86" y="135"/>
                </a:lnTo>
                <a:lnTo>
                  <a:pt x="90" y="135"/>
                </a:lnTo>
                <a:lnTo>
                  <a:pt x="90" y="135"/>
                </a:lnTo>
                <a:lnTo>
                  <a:pt x="100" y="133"/>
                </a:lnTo>
                <a:lnTo>
                  <a:pt x="100" y="133"/>
                </a:lnTo>
                <a:lnTo>
                  <a:pt x="110" y="133"/>
                </a:lnTo>
                <a:lnTo>
                  <a:pt x="110" y="133"/>
                </a:lnTo>
                <a:lnTo>
                  <a:pt x="115" y="131"/>
                </a:lnTo>
                <a:lnTo>
                  <a:pt x="115" y="131"/>
                </a:lnTo>
                <a:lnTo>
                  <a:pt x="121" y="129"/>
                </a:lnTo>
                <a:lnTo>
                  <a:pt x="127" y="129"/>
                </a:lnTo>
                <a:lnTo>
                  <a:pt x="127" y="129"/>
                </a:lnTo>
                <a:lnTo>
                  <a:pt x="140" y="131"/>
                </a:lnTo>
                <a:lnTo>
                  <a:pt x="140" y="123"/>
                </a:lnTo>
                <a:lnTo>
                  <a:pt x="140" y="123"/>
                </a:lnTo>
                <a:lnTo>
                  <a:pt x="140" y="119"/>
                </a:lnTo>
                <a:lnTo>
                  <a:pt x="140" y="118"/>
                </a:lnTo>
                <a:lnTo>
                  <a:pt x="140" y="118"/>
                </a:lnTo>
                <a:lnTo>
                  <a:pt x="144" y="118"/>
                </a:lnTo>
                <a:lnTo>
                  <a:pt x="148" y="116"/>
                </a:lnTo>
                <a:lnTo>
                  <a:pt x="148" y="116"/>
                </a:lnTo>
                <a:lnTo>
                  <a:pt x="154" y="116"/>
                </a:lnTo>
                <a:lnTo>
                  <a:pt x="158" y="112"/>
                </a:lnTo>
                <a:lnTo>
                  <a:pt x="160" y="110"/>
                </a:lnTo>
                <a:lnTo>
                  <a:pt x="160" y="110"/>
                </a:lnTo>
                <a:lnTo>
                  <a:pt x="163" y="106"/>
                </a:lnTo>
                <a:lnTo>
                  <a:pt x="165" y="106"/>
                </a:lnTo>
                <a:lnTo>
                  <a:pt x="171" y="108"/>
                </a:lnTo>
                <a:lnTo>
                  <a:pt x="171" y="108"/>
                </a:lnTo>
                <a:lnTo>
                  <a:pt x="175" y="108"/>
                </a:lnTo>
                <a:lnTo>
                  <a:pt x="175" y="108"/>
                </a:lnTo>
                <a:lnTo>
                  <a:pt x="183" y="108"/>
                </a:lnTo>
                <a:lnTo>
                  <a:pt x="187" y="104"/>
                </a:lnTo>
                <a:lnTo>
                  <a:pt x="187" y="104"/>
                </a:lnTo>
                <a:lnTo>
                  <a:pt x="192" y="102"/>
                </a:lnTo>
                <a:lnTo>
                  <a:pt x="196" y="102"/>
                </a:lnTo>
                <a:lnTo>
                  <a:pt x="198" y="102"/>
                </a:lnTo>
                <a:lnTo>
                  <a:pt x="198" y="102"/>
                </a:lnTo>
                <a:lnTo>
                  <a:pt x="200" y="104"/>
                </a:lnTo>
                <a:lnTo>
                  <a:pt x="200" y="104"/>
                </a:lnTo>
                <a:lnTo>
                  <a:pt x="202" y="106"/>
                </a:lnTo>
                <a:lnTo>
                  <a:pt x="208" y="108"/>
                </a:lnTo>
                <a:lnTo>
                  <a:pt x="208" y="108"/>
                </a:lnTo>
                <a:lnTo>
                  <a:pt x="212" y="106"/>
                </a:lnTo>
                <a:lnTo>
                  <a:pt x="214" y="106"/>
                </a:lnTo>
                <a:lnTo>
                  <a:pt x="214" y="106"/>
                </a:lnTo>
                <a:lnTo>
                  <a:pt x="217" y="102"/>
                </a:lnTo>
                <a:lnTo>
                  <a:pt x="223" y="102"/>
                </a:lnTo>
                <a:lnTo>
                  <a:pt x="223" y="102"/>
                </a:lnTo>
                <a:lnTo>
                  <a:pt x="227" y="102"/>
                </a:lnTo>
                <a:lnTo>
                  <a:pt x="231" y="104"/>
                </a:lnTo>
                <a:lnTo>
                  <a:pt x="231" y="104"/>
                </a:lnTo>
                <a:lnTo>
                  <a:pt x="231" y="108"/>
                </a:lnTo>
                <a:lnTo>
                  <a:pt x="229" y="112"/>
                </a:lnTo>
                <a:lnTo>
                  <a:pt x="229" y="112"/>
                </a:lnTo>
                <a:lnTo>
                  <a:pt x="227" y="116"/>
                </a:lnTo>
                <a:lnTo>
                  <a:pt x="227" y="116"/>
                </a:lnTo>
                <a:lnTo>
                  <a:pt x="225" y="119"/>
                </a:lnTo>
                <a:lnTo>
                  <a:pt x="221" y="121"/>
                </a:lnTo>
                <a:lnTo>
                  <a:pt x="221" y="121"/>
                </a:lnTo>
                <a:lnTo>
                  <a:pt x="215" y="125"/>
                </a:lnTo>
                <a:lnTo>
                  <a:pt x="215" y="125"/>
                </a:lnTo>
                <a:lnTo>
                  <a:pt x="214" y="127"/>
                </a:lnTo>
                <a:lnTo>
                  <a:pt x="212" y="127"/>
                </a:lnTo>
                <a:lnTo>
                  <a:pt x="208" y="125"/>
                </a:lnTo>
                <a:lnTo>
                  <a:pt x="208" y="125"/>
                </a:lnTo>
                <a:lnTo>
                  <a:pt x="206" y="123"/>
                </a:lnTo>
                <a:lnTo>
                  <a:pt x="206" y="123"/>
                </a:lnTo>
                <a:lnTo>
                  <a:pt x="204" y="121"/>
                </a:lnTo>
                <a:lnTo>
                  <a:pt x="200" y="123"/>
                </a:lnTo>
                <a:lnTo>
                  <a:pt x="200" y="123"/>
                </a:lnTo>
                <a:lnTo>
                  <a:pt x="196" y="123"/>
                </a:lnTo>
                <a:lnTo>
                  <a:pt x="196" y="123"/>
                </a:lnTo>
                <a:lnTo>
                  <a:pt x="175" y="127"/>
                </a:lnTo>
                <a:lnTo>
                  <a:pt x="175" y="127"/>
                </a:lnTo>
                <a:lnTo>
                  <a:pt x="173" y="127"/>
                </a:lnTo>
                <a:lnTo>
                  <a:pt x="173" y="129"/>
                </a:lnTo>
                <a:lnTo>
                  <a:pt x="173" y="129"/>
                </a:lnTo>
                <a:lnTo>
                  <a:pt x="175" y="131"/>
                </a:lnTo>
                <a:lnTo>
                  <a:pt x="177" y="131"/>
                </a:lnTo>
                <a:lnTo>
                  <a:pt x="177" y="131"/>
                </a:lnTo>
                <a:lnTo>
                  <a:pt x="179" y="131"/>
                </a:lnTo>
                <a:lnTo>
                  <a:pt x="179" y="131"/>
                </a:lnTo>
                <a:lnTo>
                  <a:pt x="185" y="131"/>
                </a:lnTo>
                <a:lnTo>
                  <a:pt x="190" y="131"/>
                </a:lnTo>
                <a:lnTo>
                  <a:pt x="190" y="131"/>
                </a:lnTo>
                <a:lnTo>
                  <a:pt x="202" y="137"/>
                </a:lnTo>
                <a:lnTo>
                  <a:pt x="202" y="137"/>
                </a:lnTo>
                <a:lnTo>
                  <a:pt x="219" y="139"/>
                </a:lnTo>
                <a:lnTo>
                  <a:pt x="219" y="139"/>
                </a:lnTo>
                <a:lnTo>
                  <a:pt x="229" y="139"/>
                </a:lnTo>
                <a:lnTo>
                  <a:pt x="229" y="139"/>
                </a:lnTo>
                <a:lnTo>
                  <a:pt x="233" y="141"/>
                </a:lnTo>
                <a:lnTo>
                  <a:pt x="233" y="141"/>
                </a:lnTo>
                <a:lnTo>
                  <a:pt x="239" y="143"/>
                </a:lnTo>
                <a:lnTo>
                  <a:pt x="240" y="144"/>
                </a:lnTo>
                <a:lnTo>
                  <a:pt x="240" y="144"/>
                </a:lnTo>
                <a:lnTo>
                  <a:pt x="244" y="146"/>
                </a:lnTo>
                <a:lnTo>
                  <a:pt x="244" y="146"/>
                </a:lnTo>
                <a:lnTo>
                  <a:pt x="246" y="150"/>
                </a:lnTo>
                <a:lnTo>
                  <a:pt x="248" y="154"/>
                </a:lnTo>
                <a:lnTo>
                  <a:pt x="248" y="154"/>
                </a:lnTo>
                <a:lnTo>
                  <a:pt x="254" y="158"/>
                </a:lnTo>
                <a:lnTo>
                  <a:pt x="254" y="158"/>
                </a:lnTo>
                <a:lnTo>
                  <a:pt x="260" y="160"/>
                </a:lnTo>
                <a:lnTo>
                  <a:pt x="266" y="160"/>
                </a:lnTo>
                <a:lnTo>
                  <a:pt x="267" y="160"/>
                </a:lnTo>
                <a:lnTo>
                  <a:pt x="267" y="160"/>
                </a:lnTo>
                <a:lnTo>
                  <a:pt x="267" y="160"/>
                </a:lnTo>
                <a:lnTo>
                  <a:pt x="267" y="160"/>
                </a:lnTo>
                <a:lnTo>
                  <a:pt x="266" y="158"/>
                </a:lnTo>
                <a:lnTo>
                  <a:pt x="266" y="158"/>
                </a:lnTo>
                <a:lnTo>
                  <a:pt x="262" y="154"/>
                </a:lnTo>
                <a:lnTo>
                  <a:pt x="262" y="154"/>
                </a:lnTo>
                <a:lnTo>
                  <a:pt x="256" y="148"/>
                </a:lnTo>
                <a:lnTo>
                  <a:pt x="256" y="148"/>
                </a:lnTo>
                <a:lnTo>
                  <a:pt x="250" y="143"/>
                </a:lnTo>
                <a:lnTo>
                  <a:pt x="250" y="143"/>
                </a:lnTo>
                <a:lnTo>
                  <a:pt x="250" y="141"/>
                </a:lnTo>
                <a:lnTo>
                  <a:pt x="250" y="137"/>
                </a:lnTo>
                <a:lnTo>
                  <a:pt x="250" y="137"/>
                </a:lnTo>
                <a:lnTo>
                  <a:pt x="252" y="135"/>
                </a:lnTo>
                <a:lnTo>
                  <a:pt x="258" y="133"/>
                </a:lnTo>
                <a:lnTo>
                  <a:pt x="258" y="133"/>
                </a:lnTo>
                <a:lnTo>
                  <a:pt x="264" y="133"/>
                </a:lnTo>
                <a:lnTo>
                  <a:pt x="266" y="135"/>
                </a:lnTo>
                <a:lnTo>
                  <a:pt x="266" y="135"/>
                </a:lnTo>
                <a:lnTo>
                  <a:pt x="267" y="137"/>
                </a:lnTo>
                <a:lnTo>
                  <a:pt x="271" y="139"/>
                </a:lnTo>
                <a:lnTo>
                  <a:pt x="271" y="139"/>
                </a:lnTo>
                <a:lnTo>
                  <a:pt x="273" y="139"/>
                </a:lnTo>
                <a:lnTo>
                  <a:pt x="275" y="139"/>
                </a:lnTo>
                <a:lnTo>
                  <a:pt x="275" y="139"/>
                </a:lnTo>
                <a:lnTo>
                  <a:pt x="277" y="135"/>
                </a:lnTo>
                <a:lnTo>
                  <a:pt x="281" y="133"/>
                </a:lnTo>
                <a:lnTo>
                  <a:pt x="281" y="133"/>
                </a:lnTo>
                <a:lnTo>
                  <a:pt x="285" y="133"/>
                </a:lnTo>
                <a:lnTo>
                  <a:pt x="287" y="135"/>
                </a:lnTo>
                <a:lnTo>
                  <a:pt x="287" y="135"/>
                </a:lnTo>
                <a:lnTo>
                  <a:pt x="289" y="137"/>
                </a:lnTo>
                <a:lnTo>
                  <a:pt x="289" y="141"/>
                </a:lnTo>
                <a:lnTo>
                  <a:pt x="285" y="146"/>
                </a:lnTo>
                <a:lnTo>
                  <a:pt x="285" y="146"/>
                </a:lnTo>
                <a:lnTo>
                  <a:pt x="285" y="146"/>
                </a:lnTo>
                <a:lnTo>
                  <a:pt x="285" y="148"/>
                </a:lnTo>
                <a:lnTo>
                  <a:pt x="285" y="148"/>
                </a:lnTo>
                <a:lnTo>
                  <a:pt x="287" y="152"/>
                </a:lnTo>
                <a:lnTo>
                  <a:pt x="294" y="154"/>
                </a:lnTo>
                <a:lnTo>
                  <a:pt x="294" y="154"/>
                </a:lnTo>
                <a:lnTo>
                  <a:pt x="302" y="154"/>
                </a:lnTo>
                <a:lnTo>
                  <a:pt x="302" y="154"/>
                </a:lnTo>
                <a:lnTo>
                  <a:pt x="314" y="156"/>
                </a:lnTo>
                <a:lnTo>
                  <a:pt x="314" y="156"/>
                </a:lnTo>
                <a:lnTo>
                  <a:pt x="319" y="158"/>
                </a:lnTo>
                <a:lnTo>
                  <a:pt x="321" y="160"/>
                </a:lnTo>
                <a:lnTo>
                  <a:pt x="321" y="164"/>
                </a:lnTo>
                <a:lnTo>
                  <a:pt x="321" y="164"/>
                </a:lnTo>
                <a:lnTo>
                  <a:pt x="321" y="166"/>
                </a:lnTo>
                <a:lnTo>
                  <a:pt x="319" y="168"/>
                </a:lnTo>
                <a:lnTo>
                  <a:pt x="314" y="170"/>
                </a:lnTo>
                <a:lnTo>
                  <a:pt x="314" y="170"/>
                </a:lnTo>
                <a:lnTo>
                  <a:pt x="304" y="171"/>
                </a:lnTo>
                <a:lnTo>
                  <a:pt x="304" y="171"/>
                </a:lnTo>
                <a:lnTo>
                  <a:pt x="296" y="171"/>
                </a:lnTo>
                <a:lnTo>
                  <a:pt x="296" y="171"/>
                </a:lnTo>
                <a:lnTo>
                  <a:pt x="294" y="171"/>
                </a:lnTo>
                <a:lnTo>
                  <a:pt x="294" y="171"/>
                </a:lnTo>
                <a:lnTo>
                  <a:pt x="298" y="173"/>
                </a:lnTo>
                <a:lnTo>
                  <a:pt x="304" y="175"/>
                </a:lnTo>
                <a:lnTo>
                  <a:pt x="304" y="175"/>
                </a:lnTo>
                <a:lnTo>
                  <a:pt x="312" y="177"/>
                </a:lnTo>
                <a:lnTo>
                  <a:pt x="312" y="177"/>
                </a:lnTo>
                <a:lnTo>
                  <a:pt x="316" y="179"/>
                </a:lnTo>
                <a:lnTo>
                  <a:pt x="316" y="179"/>
                </a:lnTo>
                <a:lnTo>
                  <a:pt x="319" y="181"/>
                </a:lnTo>
                <a:lnTo>
                  <a:pt x="321" y="185"/>
                </a:lnTo>
                <a:lnTo>
                  <a:pt x="321" y="185"/>
                </a:lnTo>
                <a:lnTo>
                  <a:pt x="325" y="189"/>
                </a:lnTo>
                <a:lnTo>
                  <a:pt x="327" y="193"/>
                </a:lnTo>
                <a:lnTo>
                  <a:pt x="329" y="193"/>
                </a:lnTo>
                <a:lnTo>
                  <a:pt x="329" y="193"/>
                </a:lnTo>
                <a:lnTo>
                  <a:pt x="337" y="197"/>
                </a:lnTo>
                <a:lnTo>
                  <a:pt x="339" y="200"/>
                </a:lnTo>
                <a:lnTo>
                  <a:pt x="341" y="206"/>
                </a:lnTo>
                <a:lnTo>
                  <a:pt x="341" y="206"/>
                </a:lnTo>
                <a:lnTo>
                  <a:pt x="341" y="214"/>
                </a:lnTo>
                <a:lnTo>
                  <a:pt x="339" y="222"/>
                </a:lnTo>
                <a:lnTo>
                  <a:pt x="339" y="222"/>
                </a:lnTo>
                <a:lnTo>
                  <a:pt x="344" y="218"/>
                </a:lnTo>
                <a:lnTo>
                  <a:pt x="344" y="218"/>
                </a:lnTo>
                <a:lnTo>
                  <a:pt x="352" y="216"/>
                </a:lnTo>
                <a:lnTo>
                  <a:pt x="362" y="216"/>
                </a:lnTo>
                <a:lnTo>
                  <a:pt x="362" y="216"/>
                </a:lnTo>
                <a:lnTo>
                  <a:pt x="368" y="216"/>
                </a:lnTo>
                <a:lnTo>
                  <a:pt x="373" y="218"/>
                </a:lnTo>
                <a:lnTo>
                  <a:pt x="373" y="218"/>
                </a:lnTo>
                <a:lnTo>
                  <a:pt x="379" y="220"/>
                </a:lnTo>
                <a:lnTo>
                  <a:pt x="379" y="220"/>
                </a:lnTo>
                <a:lnTo>
                  <a:pt x="377" y="218"/>
                </a:lnTo>
                <a:lnTo>
                  <a:pt x="373" y="214"/>
                </a:lnTo>
                <a:lnTo>
                  <a:pt x="373" y="214"/>
                </a:lnTo>
                <a:lnTo>
                  <a:pt x="370" y="210"/>
                </a:lnTo>
                <a:lnTo>
                  <a:pt x="370" y="210"/>
                </a:lnTo>
                <a:lnTo>
                  <a:pt x="360" y="204"/>
                </a:lnTo>
                <a:lnTo>
                  <a:pt x="356" y="200"/>
                </a:lnTo>
                <a:lnTo>
                  <a:pt x="356" y="200"/>
                </a:lnTo>
                <a:lnTo>
                  <a:pt x="356" y="197"/>
                </a:lnTo>
                <a:lnTo>
                  <a:pt x="356" y="197"/>
                </a:lnTo>
                <a:lnTo>
                  <a:pt x="362" y="197"/>
                </a:lnTo>
                <a:lnTo>
                  <a:pt x="370" y="197"/>
                </a:lnTo>
                <a:lnTo>
                  <a:pt x="370" y="197"/>
                </a:lnTo>
                <a:lnTo>
                  <a:pt x="377" y="200"/>
                </a:lnTo>
                <a:lnTo>
                  <a:pt x="377" y="200"/>
                </a:lnTo>
                <a:lnTo>
                  <a:pt x="385" y="204"/>
                </a:lnTo>
                <a:lnTo>
                  <a:pt x="385" y="204"/>
                </a:lnTo>
                <a:lnTo>
                  <a:pt x="389" y="202"/>
                </a:lnTo>
                <a:lnTo>
                  <a:pt x="391" y="200"/>
                </a:lnTo>
                <a:lnTo>
                  <a:pt x="391" y="200"/>
                </a:lnTo>
                <a:lnTo>
                  <a:pt x="395" y="197"/>
                </a:lnTo>
                <a:lnTo>
                  <a:pt x="396" y="197"/>
                </a:lnTo>
                <a:lnTo>
                  <a:pt x="400" y="197"/>
                </a:lnTo>
                <a:lnTo>
                  <a:pt x="400" y="197"/>
                </a:lnTo>
                <a:lnTo>
                  <a:pt x="402" y="198"/>
                </a:lnTo>
                <a:lnTo>
                  <a:pt x="402" y="202"/>
                </a:lnTo>
                <a:lnTo>
                  <a:pt x="402" y="210"/>
                </a:lnTo>
                <a:lnTo>
                  <a:pt x="402" y="210"/>
                </a:lnTo>
                <a:lnTo>
                  <a:pt x="402" y="214"/>
                </a:lnTo>
                <a:lnTo>
                  <a:pt x="402" y="214"/>
                </a:lnTo>
                <a:lnTo>
                  <a:pt x="410" y="210"/>
                </a:lnTo>
                <a:lnTo>
                  <a:pt x="410" y="210"/>
                </a:lnTo>
                <a:lnTo>
                  <a:pt x="416" y="208"/>
                </a:lnTo>
                <a:lnTo>
                  <a:pt x="416" y="208"/>
                </a:lnTo>
                <a:lnTo>
                  <a:pt x="420" y="206"/>
                </a:lnTo>
                <a:lnTo>
                  <a:pt x="423" y="200"/>
                </a:lnTo>
                <a:lnTo>
                  <a:pt x="423" y="200"/>
                </a:lnTo>
                <a:lnTo>
                  <a:pt x="427" y="195"/>
                </a:lnTo>
                <a:lnTo>
                  <a:pt x="427" y="195"/>
                </a:lnTo>
                <a:lnTo>
                  <a:pt x="433" y="191"/>
                </a:lnTo>
                <a:lnTo>
                  <a:pt x="439" y="189"/>
                </a:lnTo>
                <a:lnTo>
                  <a:pt x="439" y="189"/>
                </a:lnTo>
                <a:lnTo>
                  <a:pt x="443" y="187"/>
                </a:lnTo>
                <a:lnTo>
                  <a:pt x="443" y="187"/>
                </a:lnTo>
                <a:lnTo>
                  <a:pt x="450" y="185"/>
                </a:lnTo>
                <a:lnTo>
                  <a:pt x="450" y="185"/>
                </a:lnTo>
                <a:lnTo>
                  <a:pt x="462" y="183"/>
                </a:lnTo>
                <a:lnTo>
                  <a:pt x="462" y="183"/>
                </a:lnTo>
                <a:lnTo>
                  <a:pt x="466" y="181"/>
                </a:lnTo>
                <a:lnTo>
                  <a:pt x="468" y="181"/>
                </a:lnTo>
                <a:lnTo>
                  <a:pt x="468" y="181"/>
                </a:lnTo>
                <a:lnTo>
                  <a:pt x="466" y="179"/>
                </a:lnTo>
                <a:lnTo>
                  <a:pt x="466" y="179"/>
                </a:lnTo>
                <a:lnTo>
                  <a:pt x="452" y="171"/>
                </a:lnTo>
                <a:lnTo>
                  <a:pt x="452" y="171"/>
                </a:lnTo>
                <a:lnTo>
                  <a:pt x="452" y="171"/>
                </a:lnTo>
                <a:lnTo>
                  <a:pt x="450" y="170"/>
                </a:lnTo>
                <a:lnTo>
                  <a:pt x="450" y="170"/>
                </a:lnTo>
                <a:lnTo>
                  <a:pt x="454" y="166"/>
                </a:lnTo>
                <a:lnTo>
                  <a:pt x="460" y="158"/>
                </a:lnTo>
                <a:lnTo>
                  <a:pt x="460" y="158"/>
                </a:lnTo>
                <a:lnTo>
                  <a:pt x="464" y="156"/>
                </a:lnTo>
                <a:lnTo>
                  <a:pt x="464" y="156"/>
                </a:lnTo>
                <a:lnTo>
                  <a:pt x="468" y="150"/>
                </a:lnTo>
                <a:lnTo>
                  <a:pt x="470" y="144"/>
                </a:lnTo>
                <a:lnTo>
                  <a:pt x="470" y="144"/>
                </a:lnTo>
                <a:lnTo>
                  <a:pt x="470" y="143"/>
                </a:lnTo>
                <a:lnTo>
                  <a:pt x="470" y="143"/>
                </a:lnTo>
                <a:lnTo>
                  <a:pt x="470" y="139"/>
                </a:lnTo>
                <a:lnTo>
                  <a:pt x="472" y="137"/>
                </a:lnTo>
                <a:lnTo>
                  <a:pt x="472" y="137"/>
                </a:lnTo>
                <a:lnTo>
                  <a:pt x="475" y="135"/>
                </a:lnTo>
                <a:lnTo>
                  <a:pt x="479" y="137"/>
                </a:lnTo>
                <a:lnTo>
                  <a:pt x="487" y="143"/>
                </a:lnTo>
                <a:lnTo>
                  <a:pt x="487" y="143"/>
                </a:lnTo>
                <a:lnTo>
                  <a:pt x="489" y="144"/>
                </a:lnTo>
                <a:lnTo>
                  <a:pt x="495" y="143"/>
                </a:lnTo>
                <a:lnTo>
                  <a:pt x="495" y="143"/>
                </a:lnTo>
                <a:lnTo>
                  <a:pt x="499" y="139"/>
                </a:lnTo>
                <a:lnTo>
                  <a:pt x="499" y="139"/>
                </a:lnTo>
                <a:lnTo>
                  <a:pt x="504" y="137"/>
                </a:lnTo>
                <a:lnTo>
                  <a:pt x="510" y="137"/>
                </a:lnTo>
                <a:lnTo>
                  <a:pt x="510" y="137"/>
                </a:lnTo>
                <a:lnTo>
                  <a:pt x="516" y="141"/>
                </a:lnTo>
                <a:lnTo>
                  <a:pt x="520" y="144"/>
                </a:lnTo>
                <a:lnTo>
                  <a:pt x="520" y="144"/>
                </a:lnTo>
                <a:lnTo>
                  <a:pt x="533" y="154"/>
                </a:lnTo>
                <a:lnTo>
                  <a:pt x="533" y="154"/>
                </a:lnTo>
                <a:lnTo>
                  <a:pt x="535" y="150"/>
                </a:lnTo>
                <a:lnTo>
                  <a:pt x="535" y="150"/>
                </a:lnTo>
                <a:lnTo>
                  <a:pt x="537" y="148"/>
                </a:lnTo>
                <a:lnTo>
                  <a:pt x="541" y="144"/>
                </a:lnTo>
                <a:lnTo>
                  <a:pt x="545" y="143"/>
                </a:lnTo>
                <a:lnTo>
                  <a:pt x="549" y="143"/>
                </a:lnTo>
                <a:lnTo>
                  <a:pt x="549" y="143"/>
                </a:lnTo>
                <a:lnTo>
                  <a:pt x="551" y="144"/>
                </a:lnTo>
                <a:lnTo>
                  <a:pt x="551" y="144"/>
                </a:lnTo>
                <a:lnTo>
                  <a:pt x="551" y="152"/>
                </a:lnTo>
                <a:lnTo>
                  <a:pt x="549" y="158"/>
                </a:lnTo>
                <a:lnTo>
                  <a:pt x="549" y="158"/>
                </a:lnTo>
                <a:lnTo>
                  <a:pt x="551" y="160"/>
                </a:lnTo>
                <a:lnTo>
                  <a:pt x="558" y="164"/>
                </a:lnTo>
                <a:lnTo>
                  <a:pt x="558" y="164"/>
                </a:lnTo>
                <a:lnTo>
                  <a:pt x="564" y="166"/>
                </a:lnTo>
                <a:lnTo>
                  <a:pt x="566" y="170"/>
                </a:lnTo>
                <a:lnTo>
                  <a:pt x="570" y="175"/>
                </a:lnTo>
                <a:lnTo>
                  <a:pt x="570" y="175"/>
                </a:lnTo>
                <a:lnTo>
                  <a:pt x="572" y="177"/>
                </a:lnTo>
                <a:lnTo>
                  <a:pt x="572" y="177"/>
                </a:lnTo>
                <a:lnTo>
                  <a:pt x="576" y="185"/>
                </a:lnTo>
                <a:lnTo>
                  <a:pt x="579" y="193"/>
                </a:lnTo>
                <a:lnTo>
                  <a:pt x="579" y="193"/>
                </a:lnTo>
                <a:lnTo>
                  <a:pt x="583" y="195"/>
                </a:lnTo>
                <a:lnTo>
                  <a:pt x="587" y="195"/>
                </a:lnTo>
                <a:lnTo>
                  <a:pt x="587" y="195"/>
                </a:lnTo>
                <a:lnTo>
                  <a:pt x="591" y="197"/>
                </a:lnTo>
                <a:lnTo>
                  <a:pt x="591" y="197"/>
                </a:lnTo>
                <a:lnTo>
                  <a:pt x="593" y="200"/>
                </a:lnTo>
                <a:lnTo>
                  <a:pt x="595" y="204"/>
                </a:lnTo>
                <a:lnTo>
                  <a:pt x="597" y="214"/>
                </a:lnTo>
                <a:lnTo>
                  <a:pt x="597" y="214"/>
                </a:lnTo>
                <a:lnTo>
                  <a:pt x="597" y="218"/>
                </a:lnTo>
                <a:lnTo>
                  <a:pt x="597" y="218"/>
                </a:lnTo>
                <a:lnTo>
                  <a:pt x="597" y="222"/>
                </a:lnTo>
                <a:lnTo>
                  <a:pt x="599" y="224"/>
                </a:lnTo>
                <a:lnTo>
                  <a:pt x="603" y="225"/>
                </a:lnTo>
                <a:lnTo>
                  <a:pt x="603" y="225"/>
                </a:lnTo>
                <a:lnTo>
                  <a:pt x="606" y="225"/>
                </a:lnTo>
                <a:lnTo>
                  <a:pt x="606" y="225"/>
                </a:lnTo>
                <a:lnTo>
                  <a:pt x="610" y="229"/>
                </a:lnTo>
                <a:lnTo>
                  <a:pt x="614" y="235"/>
                </a:lnTo>
                <a:lnTo>
                  <a:pt x="614" y="235"/>
                </a:lnTo>
                <a:lnTo>
                  <a:pt x="618" y="239"/>
                </a:lnTo>
                <a:lnTo>
                  <a:pt x="618" y="239"/>
                </a:lnTo>
                <a:lnTo>
                  <a:pt x="620" y="239"/>
                </a:lnTo>
                <a:lnTo>
                  <a:pt x="622" y="237"/>
                </a:lnTo>
                <a:lnTo>
                  <a:pt x="622" y="237"/>
                </a:lnTo>
                <a:lnTo>
                  <a:pt x="626" y="235"/>
                </a:lnTo>
                <a:lnTo>
                  <a:pt x="628" y="237"/>
                </a:lnTo>
                <a:lnTo>
                  <a:pt x="628" y="237"/>
                </a:lnTo>
                <a:lnTo>
                  <a:pt x="631" y="243"/>
                </a:lnTo>
                <a:lnTo>
                  <a:pt x="631" y="243"/>
                </a:lnTo>
                <a:lnTo>
                  <a:pt x="633" y="249"/>
                </a:lnTo>
                <a:lnTo>
                  <a:pt x="635" y="250"/>
                </a:lnTo>
                <a:lnTo>
                  <a:pt x="635" y="250"/>
                </a:lnTo>
                <a:lnTo>
                  <a:pt x="641" y="258"/>
                </a:lnTo>
                <a:lnTo>
                  <a:pt x="647" y="270"/>
                </a:lnTo>
                <a:lnTo>
                  <a:pt x="647" y="270"/>
                </a:lnTo>
                <a:lnTo>
                  <a:pt x="651" y="276"/>
                </a:lnTo>
                <a:lnTo>
                  <a:pt x="655" y="277"/>
                </a:lnTo>
                <a:lnTo>
                  <a:pt x="655" y="277"/>
                </a:lnTo>
                <a:lnTo>
                  <a:pt x="658" y="277"/>
                </a:lnTo>
                <a:lnTo>
                  <a:pt x="662" y="276"/>
                </a:lnTo>
                <a:lnTo>
                  <a:pt x="662" y="276"/>
                </a:lnTo>
                <a:lnTo>
                  <a:pt x="670" y="272"/>
                </a:lnTo>
                <a:lnTo>
                  <a:pt x="680" y="274"/>
                </a:lnTo>
                <a:lnTo>
                  <a:pt x="683" y="274"/>
                </a:lnTo>
                <a:lnTo>
                  <a:pt x="683" y="274"/>
                </a:lnTo>
                <a:lnTo>
                  <a:pt x="691" y="276"/>
                </a:lnTo>
                <a:lnTo>
                  <a:pt x="695" y="277"/>
                </a:lnTo>
                <a:lnTo>
                  <a:pt x="699" y="283"/>
                </a:lnTo>
                <a:lnTo>
                  <a:pt x="703" y="289"/>
                </a:lnTo>
                <a:lnTo>
                  <a:pt x="703" y="289"/>
                </a:lnTo>
                <a:lnTo>
                  <a:pt x="708" y="299"/>
                </a:lnTo>
                <a:lnTo>
                  <a:pt x="708" y="299"/>
                </a:lnTo>
                <a:lnTo>
                  <a:pt x="710" y="306"/>
                </a:lnTo>
                <a:lnTo>
                  <a:pt x="712" y="312"/>
                </a:lnTo>
                <a:lnTo>
                  <a:pt x="710" y="328"/>
                </a:lnTo>
                <a:lnTo>
                  <a:pt x="708" y="339"/>
                </a:lnTo>
                <a:lnTo>
                  <a:pt x="705" y="347"/>
                </a:lnTo>
                <a:lnTo>
                  <a:pt x="705" y="347"/>
                </a:lnTo>
                <a:lnTo>
                  <a:pt x="703" y="351"/>
                </a:lnTo>
                <a:lnTo>
                  <a:pt x="703" y="353"/>
                </a:lnTo>
                <a:lnTo>
                  <a:pt x="703" y="353"/>
                </a:lnTo>
                <a:lnTo>
                  <a:pt x="714" y="353"/>
                </a:lnTo>
                <a:lnTo>
                  <a:pt x="716" y="353"/>
                </a:lnTo>
                <a:lnTo>
                  <a:pt x="716" y="353"/>
                </a:lnTo>
                <a:lnTo>
                  <a:pt x="716" y="356"/>
                </a:lnTo>
                <a:lnTo>
                  <a:pt x="716" y="356"/>
                </a:lnTo>
                <a:lnTo>
                  <a:pt x="714" y="360"/>
                </a:lnTo>
                <a:lnTo>
                  <a:pt x="714" y="366"/>
                </a:lnTo>
                <a:lnTo>
                  <a:pt x="714" y="366"/>
                </a:lnTo>
                <a:lnTo>
                  <a:pt x="714" y="370"/>
                </a:lnTo>
                <a:lnTo>
                  <a:pt x="714" y="370"/>
                </a:lnTo>
                <a:lnTo>
                  <a:pt x="716" y="376"/>
                </a:lnTo>
                <a:lnTo>
                  <a:pt x="716" y="380"/>
                </a:lnTo>
                <a:lnTo>
                  <a:pt x="714" y="383"/>
                </a:lnTo>
                <a:lnTo>
                  <a:pt x="714" y="383"/>
                </a:lnTo>
                <a:lnTo>
                  <a:pt x="710" y="387"/>
                </a:lnTo>
                <a:lnTo>
                  <a:pt x="714" y="393"/>
                </a:lnTo>
                <a:lnTo>
                  <a:pt x="714" y="393"/>
                </a:lnTo>
                <a:lnTo>
                  <a:pt x="714" y="397"/>
                </a:lnTo>
                <a:lnTo>
                  <a:pt x="714" y="401"/>
                </a:lnTo>
                <a:lnTo>
                  <a:pt x="714" y="401"/>
                </a:lnTo>
                <a:lnTo>
                  <a:pt x="712" y="407"/>
                </a:lnTo>
                <a:lnTo>
                  <a:pt x="710" y="408"/>
                </a:lnTo>
                <a:lnTo>
                  <a:pt x="710" y="408"/>
                </a:lnTo>
                <a:lnTo>
                  <a:pt x="707" y="416"/>
                </a:lnTo>
                <a:lnTo>
                  <a:pt x="707" y="416"/>
                </a:lnTo>
                <a:lnTo>
                  <a:pt x="705" y="424"/>
                </a:lnTo>
                <a:lnTo>
                  <a:pt x="705" y="424"/>
                </a:lnTo>
                <a:lnTo>
                  <a:pt x="703" y="428"/>
                </a:lnTo>
                <a:lnTo>
                  <a:pt x="703" y="428"/>
                </a:lnTo>
                <a:lnTo>
                  <a:pt x="699" y="437"/>
                </a:lnTo>
                <a:lnTo>
                  <a:pt x="699" y="437"/>
                </a:lnTo>
                <a:lnTo>
                  <a:pt x="699" y="441"/>
                </a:lnTo>
                <a:lnTo>
                  <a:pt x="703" y="447"/>
                </a:lnTo>
                <a:lnTo>
                  <a:pt x="703" y="447"/>
                </a:lnTo>
                <a:lnTo>
                  <a:pt x="705" y="453"/>
                </a:lnTo>
                <a:lnTo>
                  <a:pt x="705" y="453"/>
                </a:lnTo>
                <a:lnTo>
                  <a:pt x="703" y="464"/>
                </a:lnTo>
                <a:lnTo>
                  <a:pt x="703" y="464"/>
                </a:lnTo>
                <a:lnTo>
                  <a:pt x="701" y="472"/>
                </a:lnTo>
                <a:lnTo>
                  <a:pt x="701" y="472"/>
                </a:lnTo>
                <a:lnTo>
                  <a:pt x="703" y="476"/>
                </a:lnTo>
                <a:lnTo>
                  <a:pt x="705" y="480"/>
                </a:lnTo>
                <a:lnTo>
                  <a:pt x="707" y="480"/>
                </a:lnTo>
                <a:lnTo>
                  <a:pt x="707" y="480"/>
                </a:lnTo>
                <a:lnTo>
                  <a:pt x="710" y="482"/>
                </a:lnTo>
                <a:lnTo>
                  <a:pt x="716" y="486"/>
                </a:lnTo>
                <a:lnTo>
                  <a:pt x="722" y="493"/>
                </a:lnTo>
                <a:lnTo>
                  <a:pt x="722" y="493"/>
                </a:lnTo>
                <a:lnTo>
                  <a:pt x="722" y="499"/>
                </a:lnTo>
                <a:lnTo>
                  <a:pt x="722" y="499"/>
                </a:lnTo>
                <a:lnTo>
                  <a:pt x="724" y="505"/>
                </a:lnTo>
                <a:lnTo>
                  <a:pt x="724" y="509"/>
                </a:lnTo>
                <a:lnTo>
                  <a:pt x="724" y="509"/>
                </a:lnTo>
                <a:lnTo>
                  <a:pt x="726" y="509"/>
                </a:lnTo>
                <a:lnTo>
                  <a:pt x="730" y="507"/>
                </a:lnTo>
                <a:lnTo>
                  <a:pt x="730" y="507"/>
                </a:lnTo>
                <a:lnTo>
                  <a:pt x="735" y="505"/>
                </a:lnTo>
                <a:lnTo>
                  <a:pt x="735" y="505"/>
                </a:lnTo>
                <a:lnTo>
                  <a:pt x="737" y="503"/>
                </a:lnTo>
                <a:lnTo>
                  <a:pt x="737" y="503"/>
                </a:lnTo>
                <a:lnTo>
                  <a:pt x="737" y="499"/>
                </a:lnTo>
                <a:lnTo>
                  <a:pt x="737" y="493"/>
                </a:lnTo>
                <a:lnTo>
                  <a:pt x="737" y="493"/>
                </a:lnTo>
                <a:lnTo>
                  <a:pt x="735" y="489"/>
                </a:lnTo>
                <a:lnTo>
                  <a:pt x="735" y="489"/>
                </a:lnTo>
                <a:lnTo>
                  <a:pt x="733" y="484"/>
                </a:lnTo>
                <a:lnTo>
                  <a:pt x="733" y="484"/>
                </a:lnTo>
                <a:lnTo>
                  <a:pt x="732" y="480"/>
                </a:lnTo>
                <a:lnTo>
                  <a:pt x="732" y="480"/>
                </a:lnTo>
                <a:lnTo>
                  <a:pt x="730" y="480"/>
                </a:lnTo>
                <a:lnTo>
                  <a:pt x="730" y="480"/>
                </a:lnTo>
                <a:lnTo>
                  <a:pt x="728" y="480"/>
                </a:lnTo>
                <a:lnTo>
                  <a:pt x="726" y="480"/>
                </a:lnTo>
                <a:lnTo>
                  <a:pt x="724" y="476"/>
                </a:lnTo>
                <a:lnTo>
                  <a:pt x="724" y="476"/>
                </a:lnTo>
                <a:lnTo>
                  <a:pt x="720" y="472"/>
                </a:lnTo>
                <a:lnTo>
                  <a:pt x="720" y="472"/>
                </a:lnTo>
                <a:lnTo>
                  <a:pt x="718" y="470"/>
                </a:lnTo>
                <a:lnTo>
                  <a:pt x="718" y="468"/>
                </a:lnTo>
                <a:lnTo>
                  <a:pt x="718" y="462"/>
                </a:lnTo>
                <a:lnTo>
                  <a:pt x="718" y="462"/>
                </a:lnTo>
                <a:lnTo>
                  <a:pt x="718" y="459"/>
                </a:lnTo>
                <a:lnTo>
                  <a:pt x="718" y="459"/>
                </a:lnTo>
                <a:lnTo>
                  <a:pt x="718" y="455"/>
                </a:lnTo>
                <a:lnTo>
                  <a:pt x="720" y="451"/>
                </a:lnTo>
                <a:lnTo>
                  <a:pt x="720" y="451"/>
                </a:lnTo>
                <a:lnTo>
                  <a:pt x="724" y="449"/>
                </a:lnTo>
                <a:lnTo>
                  <a:pt x="732" y="449"/>
                </a:lnTo>
                <a:lnTo>
                  <a:pt x="732" y="449"/>
                </a:lnTo>
                <a:lnTo>
                  <a:pt x="737" y="451"/>
                </a:lnTo>
                <a:lnTo>
                  <a:pt x="741" y="455"/>
                </a:lnTo>
                <a:lnTo>
                  <a:pt x="741" y="455"/>
                </a:lnTo>
                <a:lnTo>
                  <a:pt x="741" y="459"/>
                </a:lnTo>
                <a:lnTo>
                  <a:pt x="741" y="466"/>
                </a:lnTo>
                <a:lnTo>
                  <a:pt x="741" y="466"/>
                </a:lnTo>
                <a:lnTo>
                  <a:pt x="741" y="470"/>
                </a:lnTo>
                <a:lnTo>
                  <a:pt x="743" y="472"/>
                </a:lnTo>
                <a:lnTo>
                  <a:pt x="745" y="474"/>
                </a:lnTo>
                <a:lnTo>
                  <a:pt x="751" y="476"/>
                </a:lnTo>
                <a:lnTo>
                  <a:pt x="751" y="476"/>
                </a:lnTo>
                <a:lnTo>
                  <a:pt x="753" y="466"/>
                </a:lnTo>
                <a:lnTo>
                  <a:pt x="753" y="466"/>
                </a:lnTo>
                <a:lnTo>
                  <a:pt x="755" y="462"/>
                </a:lnTo>
                <a:lnTo>
                  <a:pt x="757" y="462"/>
                </a:lnTo>
                <a:lnTo>
                  <a:pt x="757" y="462"/>
                </a:lnTo>
                <a:lnTo>
                  <a:pt x="759" y="462"/>
                </a:lnTo>
                <a:lnTo>
                  <a:pt x="762" y="464"/>
                </a:lnTo>
                <a:lnTo>
                  <a:pt x="768" y="472"/>
                </a:lnTo>
                <a:lnTo>
                  <a:pt x="768" y="472"/>
                </a:lnTo>
                <a:lnTo>
                  <a:pt x="772" y="480"/>
                </a:lnTo>
                <a:lnTo>
                  <a:pt x="772" y="488"/>
                </a:lnTo>
                <a:lnTo>
                  <a:pt x="770" y="495"/>
                </a:lnTo>
                <a:lnTo>
                  <a:pt x="764" y="501"/>
                </a:lnTo>
                <a:lnTo>
                  <a:pt x="764" y="501"/>
                </a:lnTo>
                <a:lnTo>
                  <a:pt x="764" y="503"/>
                </a:lnTo>
                <a:lnTo>
                  <a:pt x="764" y="503"/>
                </a:lnTo>
                <a:lnTo>
                  <a:pt x="757" y="513"/>
                </a:lnTo>
                <a:lnTo>
                  <a:pt x="749" y="526"/>
                </a:lnTo>
                <a:lnTo>
                  <a:pt x="749" y="526"/>
                </a:lnTo>
                <a:lnTo>
                  <a:pt x="745" y="536"/>
                </a:lnTo>
                <a:lnTo>
                  <a:pt x="741" y="540"/>
                </a:lnTo>
                <a:lnTo>
                  <a:pt x="737" y="541"/>
                </a:lnTo>
                <a:lnTo>
                  <a:pt x="737" y="541"/>
                </a:lnTo>
                <a:lnTo>
                  <a:pt x="735" y="543"/>
                </a:lnTo>
                <a:lnTo>
                  <a:pt x="733" y="549"/>
                </a:lnTo>
                <a:lnTo>
                  <a:pt x="733" y="549"/>
                </a:lnTo>
                <a:lnTo>
                  <a:pt x="733" y="551"/>
                </a:lnTo>
                <a:lnTo>
                  <a:pt x="735" y="553"/>
                </a:lnTo>
                <a:lnTo>
                  <a:pt x="735" y="553"/>
                </a:lnTo>
                <a:lnTo>
                  <a:pt x="749" y="559"/>
                </a:lnTo>
                <a:lnTo>
                  <a:pt x="751" y="561"/>
                </a:lnTo>
                <a:lnTo>
                  <a:pt x="753" y="563"/>
                </a:lnTo>
                <a:lnTo>
                  <a:pt x="753" y="565"/>
                </a:lnTo>
                <a:lnTo>
                  <a:pt x="753" y="565"/>
                </a:lnTo>
                <a:lnTo>
                  <a:pt x="755" y="570"/>
                </a:lnTo>
                <a:lnTo>
                  <a:pt x="760" y="574"/>
                </a:lnTo>
                <a:lnTo>
                  <a:pt x="760" y="574"/>
                </a:lnTo>
                <a:lnTo>
                  <a:pt x="766" y="578"/>
                </a:lnTo>
                <a:lnTo>
                  <a:pt x="768" y="582"/>
                </a:lnTo>
                <a:lnTo>
                  <a:pt x="768" y="586"/>
                </a:lnTo>
                <a:lnTo>
                  <a:pt x="768" y="586"/>
                </a:lnTo>
                <a:lnTo>
                  <a:pt x="766" y="588"/>
                </a:lnTo>
                <a:lnTo>
                  <a:pt x="766" y="588"/>
                </a:lnTo>
                <a:lnTo>
                  <a:pt x="766" y="592"/>
                </a:lnTo>
                <a:lnTo>
                  <a:pt x="766" y="595"/>
                </a:lnTo>
                <a:lnTo>
                  <a:pt x="766" y="595"/>
                </a:lnTo>
                <a:lnTo>
                  <a:pt x="772" y="603"/>
                </a:lnTo>
                <a:lnTo>
                  <a:pt x="772" y="603"/>
                </a:lnTo>
                <a:lnTo>
                  <a:pt x="776" y="607"/>
                </a:lnTo>
                <a:lnTo>
                  <a:pt x="776" y="607"/>
                </a:lnTo>
                <a:lnTo>
                  <a:pt x="787" y="617"/>
                </a:lnTo>
                <a:lnTo>
                  <a:pt x="789" y="620"/>
                </a:lnTo>
                <a:lnTo>
                  <a:pt x="789" y="620"/>
                </a:lnTo>
                <a:lnTo>
                  <a:pt x="793" y="622"/>
                </a:lnTo>
                <a:lnTo>
                  <a:pt x="795" y="628"/>
                </a:lnTo>
                <a:lnTo>
                  <a:pt x="795" y="628"/>
                </a:lnTo>
                <a:lnTo>
                  <a:pt x="799" y="634"/>
                </a:lnTo>
                <a:lnTo>
                  <a:pt x="799" y="634"/>
                </a:lnTo>
                <a:lnTo>
                  <a:pt x="803" y="636"/>
                </a:lnTo>
                <a:lnTo>
                  <a:pt x="805" y="636"/>
                </a:lnTo>
                <a:lnTo>
                  <a:pt x="805" y="636"/>
                </a:lnTo>
                <a:lnTo>
                  <a:pt x="797" y="622"/>
                </a:lnTo>
                <a:lnTo>
                  <a:pt x="797" y="622"/>
                </a:lnTo>
                <a:lnTo>
                  <a:pt x="797" y="620"/>
                </a:lnTo>
                <a:lnTo>
                  <a:pt x="797" y="617"/>
                </a:lnTo>
                <a:lnTo>
                  <a:pt x="797" y="617"/>
                </a:lnTo>
                <a:lnTo>
                  <a:pt x="803" y="611"/>
                </a:lnTo>
                <a:lnTo>
                  <a:pt x="807" y="611"/>
                </a:lnTo>
                <a:lnTo>
                  <a:pt x="812" y="609"/>
                </a:lnTo>
                <a:lnTo>
                  <a:pt x="812" y="609"/>
                </a:lnTo>
                <a:lnTo>
                  <a:pt x="816" y="609"/>
                </a:lnTo>
                <a:lnTo>
                  <a:pt x="820" y="607"/>
                </a:lnTo>
                <a:lnTo>
                  <a:pt x="826" y="603"/>
                </a:lnTo>
                <a:lnTo>
                  <a:pt x="826" y="603"/>
                </a:lnTo>
                <a:lnTo>
                  <a:pt x="828" y="599"/>
                </a:lnTo>
                <a:lnTo>
                  <a:pt x="828" y="599"/>
                </a:lnTo>
                <a:lnTo>
                  <a:pt x="832" y="595"/>
                </a:lnTo>
                <a:lnTo>
                  <a:pt x="834" y="593"/>
                </a:lnTo>
                <a:lnTo>
                  <a:pt x="836" y="593"/>
                </a:lnTo>
                <a:lnTo>
                  <a:pt x="836" y="593"/>
                </a:lnTo>
                <a:lnTo>
                  <a:pt x="839" y="595"/>
                </a:lnTo>
                <a:lnTo>
                  <a:pt x="841" y="599"/>
                </a:lnTo>
                <a:lnTo>
                  <a:pt x="843" y="605"/>
                </a:lnTo>
                <a:lnTo>
                  <a:pt x="843" y="609"/>
                </a:lnTo>
                <a:lnTo>
                  <a:pt x="843" y="609"/>
                </a:lnTo>
                <a:lnTo>
                  <a:pt x="839" y="617"/>
                </a:lnTo>
                <a:lnTo>
                  <a:pt x="830" y="624"/>
                </a:lnTo>
                <a:lnTo>
                  <a:pt x="830" y="626"/>
                </a:lnTo>
                <a:lnTo>
                  <a:pt x="830" y="626"/>
                </a:lnTo>
                <a:lnTo>
                  <a:pt x="828" y="628"/>
                </a:lnTo>
                <a:lnTo>
                  <a:pt x="830" y="632"/>
                </a:lnTo>
                <a:lnTo>
                  <a:pt x="832" y="638"/>
                </a:lnTo>
                <a:lnTo>
                  <a:pt x="832" y="638"/>
                </a:lnTo>
                <a:lnTo>
                  <a:pt x="834" y="642"/>
                </a:lnTo>
                <a:lnTo>
                  <a:pt x="836" y="646"/>
                </a:lnTo>
                <a:lnTo>
                  <a:pt x="834" y="653"/>
                </a:lnTo>
                <a:lnTo>
                  <a:pt x="834" y="653"/>
                </a:lnTo>
                <a:lnTo>
                  <a:pt x="832" y="659"/>
                </a:lnTo>
                <a:lnTo>
                  <a:pt x="832" y="659"/>
                </a:lnTo>
                <a:lnTo>
                  <a:pt x="832" y="659"/>
                </a:lnTo>
                <a:lnTo>
                  <a:pt x="832" y="665"/>
                </a:lnTo>
                <a:lnTo>
                  <a:pt x="832" y="665"/>
                </a:lnTo>
                <a:lnTo>
                  <a:pt x="834" y="672"/>
                </a:lnTo>
                <a:lnTo>
                  <a:pt x="834" y="672"/>
                </a:lnTo>
                <a:lnTo>
                  <a:pt x="836" y="676"/>
                </a:lnTo>
                <a:lnTo>
                  <a:pt x="836" y="676"/>
                </a:lnTo>
                <a:lnTo>
                  <a:pt x="839" y="678"/>
                </a:lnTo>
                <a:lnTo>
                  <a:pt x="839" y="678"/>
                </a:lnTo>
                <a:lnTo>
                  <a:pt x="839" y="678"/>
                </a:lnTo>
                <a:lnTo>
                  <a:pt x="839" y="678"/>
                </a:lnTo>
                <a:lnTo>
                  <a:pt x="845" y="674"/>
                </a:lnTo>
                <a:lnTo>
                  <a:pt x="851" y="669"/>
                </a:lnTo>
                <a:lnTo>
                  <a:pt x="851" y="669"/>
                </a:lnTo>
                <a:lnTo>
                  <a:pt x="859" y="663"/>
                </a:lnTo>
                <a:lnTo>
                  <a:pt x="861" y="661"/>
                </a:lnTo>
                <a:lnTo>
                  <a:pt x="861" y="661"/>
                </a:lnTo>
                <a:lnTo>
                  <a:pt x="863" y="663"/>
                </a:lnTo>
                <a:lnTo>
                  <a:pt x="863" y="663"/>
                </a:lnTo>
                <a:lnTo>
                  <a:pt x="863" y="667"/>
                </a:lnTo>
                <a:lnTo>
                  <a:pt x="861" y="671"/>
                </a:lnTo>
                <a:lnTo>
                  <a:pt x="855" y="676"/>
                </a:lnTo>
                <a:lnTo>
                  <a:pt x="855" y="676"/>
                </a:lnTo>
                <a:lnTo>
                  <a:pt x="845" y="688"/>
                </a:lnTo>
                <a:lnTo>
                  <a:pt x="845" y="688"/>
                </a:lnTo>
                <a:lnTo>
                  <a:pt x="845" y="688"/>
                </a:lnTo>
                <a:lnTo>
                  <a:pt x="845" y="688"/>
                </a:lnTo>
                <a:lnTo>
                  <a:pt x="849" y="690"/>
                </a:lnTo>
                <a:lnTo>
                  <a:pt x="849" y="690"/>
                </a:lnTo>
                <a:lnTo>
                  <a:pt x="859" y="698"/>
                </a:lnTo>
                <a:lnTo>
                  <a:pt x="863" y="701"/>
                </a:lnTo>
                <a:lnTo>
                  <a:pt x="864" y="705"/>
                </a:lnTo>
                <a:lnTo>
                  <a:pt x="864" y="705"/>
                </a:lnTo>
                <a:lnTo>
                  <a:pt x="866" y="711"/>
                </a:lnTo>
                <a:lnTo>
                  <a:pt x="872" y="717"/>
                </a:lnTo>
                <a:lnTo>
                  <a:pt x="872" y="717"/>
                </a:lnTo>
                <a:lnTo>
                  <a:pt x="872" y="717"/>
                </a:lnTo>
                <a:lnTo>
                  <a:pt x="874" y="721"/>
                </a:lnTo>
                <a:lnTo>
                  <a:pt x="876" y="725"/>
                </a:lnTo>
                <a:lnTo>
                  <a:pt x="872" y="730"/>
                </a:lnTo>
                <a:lnTo>
                  <a:pt x="872" y="730"/>
                </a:lnTo>
                <a:lnTo>
                  <a:pt x="872" y="732"/>
                </a:lnTo>
                <a:lnTo>
                  <a:pt x="872" y="732"/>
                </a:lnTo>
                <a:lnTo>
                  <a:pt x="872" y="738"/>
                </a:lnTo>
                <a:lnTo>
                  <a:pt x="876" y="746"/>
                </a:lnTo>
                <a:lnTo>
                  <a:pt x="876" y="748"/>
                </a:lnTo>
                <a:lnTo>
                  <a:pt x="876" y="748"/>
                </a:lnTo>
                <a:lnTo>
                  <a:pt x="882" y="752"/>
                </a:lnTo>
                <a:lnTo>
                  <a:pt x="886" y="753"/>
                </a:lnTo>
                <a:lnTo>
                  <a:pt x="886" y="753"/>
                </a:lnTo>
                <a:lnTo>
                  <a:pt x="891" y="755"/>
                </a:lnTo>
                <a:lnTo>
                  <a:pt x="891" y="755"/>
                </a:lnTo>
                <a:lnTo>
                  <a:pt x="897" y="757"/>
                </a:lnTo>
                <a:lnTo>
                  <a:pt x="899" y="761"/>
                </a:lnTo>
                <a:lnTo>
                  <a:pt x="899" y="761"/>
                </a:lnTo>
                <a:lnTo>
                  <a:pt x="903" y="763"/>
                </a:lnTo>
                <a:lnTo>
                  <a:pt x="907" y="765"/>
                </a:lnTo>
                <a:lnTo>
                  <a:pt x="907" y="765"/>
                </a:lnTo>
                <a:lnTo>
                  <a:pt x="911" y="769"/>
                </a:lnTo>
                <a:lnTo>
                  <a:pt x="913" y="771"/>
                </a:lnTo>
                <a:lnTo>
                  <a:pt x="915" y="778"/>
                </a:lnTo>
                <a:lnTo>
                  <a:pt x="915" y="778"/>
                </a:lnTo>
                <a:lnTo>
                  <a:pt x="915" y="778"/>
                </a:lnTo>
                <a:lnTo>
                  <a:pt x="915" y="778"/>
                </a:lnTo>
                <a:lnTo>
                  <a:pt x="913" y="784"/>
                </a:lnTo>
                <a:lnTo>
                  <a:pt x="913" y="784"/>
                </a:lnTo>
                <a:lnTo>
                  <a:pt x="911" y="788"/>
                </a:lnTo>
                <a:lnTo>
                  <a:pt x="911" y="790"/>
                </a:lnTo>
                <a:lnTo>
                  <a:pt x="911" y="790"/>
                </a:lnTo>
                <a:lnTo>
                  <a:pt x="915" y="790"/>
                </a:lnTo>
                <a:lnTo>
                  <a:pt x="916" y="790"/>
                </a:lnTo>
                <a:lnTo>
                  <a:pt x="924" y="788"/>
                </a:lnTo>
                <a:lnTo>
                  <a:pt x="926" y="786"/>
                </a:lnTo>
                <a:lnTo>
                  <a:pt x="926" y="786"/>
                </a:lnTo>
                <a:lnTo>
                  <a:pt x="928" y="786"/>
                </a:lnTo>
                <a:lnTo>
                  <a:pt x="928" y="786"/>
                </a:lnTo>
                <a:lnTo>
                  <a:pt x="936" y="782"/>
                </a:lnTo>
                <a:lnTo>
                  <a:pt x="940" y="782"/>
                </a:lnTo>
                <a:lnTo>
                  <a:pt x="941" y="784"/>
                </a:lnTo>
                <a:lnTo>
                  <a:pt x="941" y="784"/>
                </a:lnTo>
                <a:lnTo>
                  <a:pt x="945" y="786"/>
                </a:lnTo>
                <a:lnTo>
                  <a:pt x="947" y="792"/>
                </a:lnTo>
                <a:lnTo>
                  <a:pt x="949" y="798"/>
                </a:lnTo>
                <a:lnTo>
                  <a:pt x="949" y="804"/>
                </a:lnTo>
                <a:lnTo>
                  <a:pt x="949" y="804"/>
                </a:lnTo>
                <a:lnTo>
                  <a:pt x="949" y="805"/>
                </a:lnTo>
                <a:lnTo>
                  <a:pt x="949" y="805"/>
                </a:lnTo>
                <a:lnTo>
                  <a:pt x="953" y="805"/>
                </a:lnTo>
                <a:lnTo>
                  <a:pt x="957" y="805"/>
                </a:lnTo>
                <a:lnTo>
                  <a:pt x="957" y="805"/>
                </a:lnTo>
                <a:lnTo>
                  <a:pt x="967" y="807"/>
                </a:lnTo>
                <a:lnTo>
                  <a:pt x="970" y="809"/>
                </a:lnTo>
                <a:lnTo>
                  <a:pt x="970" y="809"/>
                </a:lnTo>
                <a:lnTo>
                  <a:pt x="972" y="813"/>
                </a:lnTo>
                <a:lnTo>
                  <a:pt x="972" y="813"/>
                </a:lnTo>
                <a:lnTo>
                  <a:pt x="972" y="815"/>
                </a:lnTo>
                <a:lnTo>
                  <a:pt x="972" y="815"/>
                </a:lnTo>
                <a:lnTo>
                  <a:pt x="970" y="819"/>
                </a:lnTo>
                <a:lnTo>
                  <a:pt x="972" y="823"/>
                </a:lnTo>
                <a:lnTo>
                  <a:pt x="972" y="823"/>
                </a:lnTo>
                <a:lnTo>
                  <a:pt x="976" y="825"/>
                </a:lnTo>
                <a:lnTo>
                  <a:pt x="978" y="829"/>
                </a:lnTo>
                <a:lnTo>
                  <a:pt x="978" y="836"/>
                </a:lnTo>
                <a:lnTo>
                  <a:pt x="980" y="838"/>
                </a:lnTo>
                <a:lnTo>
                  <a:pt x="980" y="838"/>
                </a:lnTo>
                <a:lnTo>
                  <a:pt x="980" y="842"/>
                </a:lnTo>
                <a:lnTo>
                  <a:pt x="982" y="844"/>
                </a:lnTo>
                <a:lnTo>
                  <a:pt x="988" y="850"/>
                </a:lnTo>
                <a:lnTo>
                  <a:pt x="988" y="850"/>
                </a:lnTo>
                <a:lnTo>
                  <a:pt x="990" y="854"/>
                </a:lnTo>
                <a:lnTo>
                  <a:pt x="992" y="859"/>
                </a:lnTo>
                <a:lnTo>
                  <a:pt x="992" y="867"/>
                </a:lnTo>
                <a:lnTo>
                  <a:pt x="992" y="867"/>
                </a:lnTo>
                <a:lnTo>
                  <a:pt x="992" y="879"/>
                </a:lnTo>
                <a:lnTo>
                  <a:pt x="993" y="886"/>
                </a:lnTo>
                <a:lnTo>
                  <a:pt x="993" y="886"/>
                </a:lnTo>
                <a:lnTo>
                  <a:pt x="997" y="886"/>
                </a:lnTo>
                <a:lnTo>
                  <a:pt x="997" y="886"/>
                </a:lnTo>
                <a:lnTo>
                  <a:pt x="1005" y="886"/>
                </a:lnTo>
                <a:lnTo>
                  <a:pt x="1013" y="886"/>
                </a:lnTo>
                <a:lnTo>
                  <a:pt x="1013" y="886"/>
                </a:lnTo>
                <a:lnTo>
                  <a:pt x="1017" y="884"/>
                </a:lnTo>
                <a:lnTo>
                  <a:pt x="1019" y="881"/>
                </a:lnTo>
                <a:lnTo>
                  <a:pt x="1019" y="881"/>
                </a:lnTo>
                <a:lnTo>
                  <a:pt x="1024" y="877"/>
                </a:lnTo>
                <a:lnTo>
                  <a:pt x="1024" y="877"/>
                </a:lnTo>
                <a:lnTo>
                  <a:pt x="1030" y="875"/>
                </a:lnTo>
                <a:lnTo>
                  <a:pt x="1034" y="875"/>
                </a:lnTo>
                <a:lnTo>
                  <a:pt x="1034" y="875"/>
                </a:lnTo>
                <a:lnTo>
                  <a:pt x="1038" y="875"/>
                </a:lnTo>
                <a:lnTo>
                  <a:pt x="1042" y="873"/>
                </a:lnTo>
                <a:lnTo>
                  <a:pt x="1042" y="873"/>
                </a:lnTo>
                <a:lnTo>
                  <a:pt x="1044" y="871"/>
                </a:lnTo>
                <a:lnTo>
                  <a:pt x="1047" y="871"/>
                </a:lnTo>
                <a:lnTo>
                  <a:pt x="1055" y="871"/>
                </a:lnTo>
                <a:lnTo>
                  <a:pt x="1055" y="871"/>
                </a:lnTo>
                <a:lnTo>
                  <a:pt x="1061" y="875"/>
                </a:lnTo>
                <a:lnTo>
                  <a:pt x="1061" y="875"/>
                </a:lnTo>
                <a:lnTo>
                  <a:pt x="1063" y="875"/>
                </a:lnTo>
                <a:lnTo>
                  <a:pt x="1063" y="875"/>
                </a:lnTo>
                <a:lnTo>
                  <a:pt x="1065" y="871"/>
                </a:lnTo>
                <a:lnTo>
                  <a:pt x="1067" y="869"/>
                </a:lnTo>
                <a:lnTo>
                  <a:pt x="1067" y="869"/>
                </a:lnTo>
                <a:lnTo>
                  <a:pt x="1067" y="869"/>
                </a:lnTo>
                <a:lnTo>
                  <a:pt x="1067" y="869"/>
                </a:lnTo>
                <a:lnTo>
                  <a:pt x="1069" y="869"/>
                </a:lnTo>
                <a:lnTo>
                  <a:pt x="1072" y="869"/>
                </a:lnTo>
                <a:lnTo>
                  <a:pt x="1072" y="869"/>
                </a:lnTo>
                <a:lnTo>
                  <a:pt x="1080" y="869"/>
                </a:lnTo>
                <a:lnTo>
                  <a:pt x="1080" y="869"/>
                </a:lnTo>
                <a:lnTo>
                  <a:pt x="1082" y="867"/>
                </a:lnTo>
                <a:lnTo>
                  <a:pt x="1088" y="857"/>
                </a:lnTo>
                <a:lnTo>
                  <a:pt x="1088" y="857"/>
                </a:lnTo>
                <a:lnTo>
                  <a:pt x="1094" y="850"/>
                </a:lnTo>
                <a:lnTo>
                  <a:pt x="1099" y="844"/>
                </a:lnTo>
                <a:lnTo>
                  <a:pt x="1099" y="844"/>
                </a:lnTo>
                <a:lnTo>
                  <a:pt x="1101" y="842"/>
                </a:lnTo>
                <a:lnTo>
                  <a:pt x="1101" y="842"/>
                </a:lnTo>
                <a:lnTo>
                  <a:pt x="1099" y="838"/>
                </a:lnTo>
                <a:lnTo>
                  <a:pt x="1099" y="838"/>
                </a:lnTo>
                <a:lnTo>
                  <a:pt x="1097" y="838"/>
                </a:lnTo>
                <a:lnTo>
                  <a:pt x="1097" y="838"/>
                </a:lnTo>
                <a:lnTo>
                  <a:pt x="1096" y="834"/>
                </a:lnTo>
                <a:lnTo>
                  <a:pt x="1097" y="829"/>
                </a:lnTo>
                <a:lnTo>
                  <a:pt x="1099" y="823"/>
                </a:lnTo>
                <a:lnTo>
                  <a:pt x="1099" y="821"/>
                </a:lnTo>
                <a:lnTo>
                  <a:pt x="1099" y="821"/>
                </a:lnTo>
                <a:lnTo>
                  <a:pt x="1103" y="811"/>
                </a:lnTo>
                <a:lnTo>
                  <a:pt x="1103" y="809"/>
                </a:lnTo>
                <a:lnTo>
                  <a:pt x="1103" y="809"/>
                </a:lnTo>
                <a:lnTo>
                  <a:pt x="1101" y="804"/>
                </a:lnTo>
                <a:lnTo>
                  <a:pt x="1101" y="796"/>
                </a:lnTo>
                <a:lnTo>
                  <a:pt x="1101" y="796"/>
                </a:lnTo>
                <a:lnTo>
                  <a:pt x="1103" y="790"/>
                </a:lnTo>
                <a:lnTo>
                  <a:pt x="1107" y="784"/>
                </a:lnTo>
                <a:lnTo>
                  <a:pt x="1107" y="784"/>
                </a:lnTo>
                <a:lnTo>
                  <a:pt x="1109" y="782"/>
                </a:lnTo>
                <a:lnTo>
                  <a:pt x="1109" y="782"/>
                </a:lnTo>
                <a:lnTo>
                  <a:pt x="1115" y="778"/>
                </a:lnTo>
                <a:lnTo>
                  <a:pt x="1119" y="775"/>
                </a:lnTo>
                <a:lnTo>
                  <a:pt x="1119" y="775"/>
                </a:lnTo>
                <a:lnTo>
                  <a:pt x="1123" y="773"/>
                </a:lnTo>
                <a:lnTo>
                  <a:pt x="1123" y="773"/>
                </a:lnTo>
                <a:lnTo>
                  <a:pt x="1126" y="769"/>
                </a:lnTo>
                <a:lnTo>
                  <a:pt x="1128" y="765"/>
                </a:lnTo>
                <a:lnTo>
                  <a:pt x="1128" y="765"/>
                </a:lnTo>
                <a:lnTo>
                  <a:pt x="1123" y="759"/>
                </a:lnTo>
                <a:lnTo>
                  <a:pt x="1123" y="759"/>
                </a:lnTo>
                <a:lnTo>
                  <a:pt x="1121" y="757"/>
                </a:lnTo>
                <a:lnTo>
                  <a:pt x="1121" y="757"/>
                </a:lnTo>
                <a:lnTo>
                  <a:pt x="1119" y="755"/>
                </a:lnTo>
                <a:lnTo>
                  <a:pt x="1119" y="752"/>
                </a:lnTo>
                <a:lnTo>
                  <a:pt x="1121" y="744"/>
                </a:lnTo>
                <a:lnTo>
                  <a:pt x="1121" y="744"/>
                </a:lnTo>
                <a:lnTo>
                  <a:pt x="1123" y="740"/>
                </a:lnTo>
                <a:lnTo>
                  <a:pt x="1123" y="740"/>
                </a:lnTo>
                <a:lnTo>
                  <a:pt x="1123" y="736"/>
                </a:lnTo>
                <a:lnTo>
                  <a:pt x="1123" y="736"/>
                </a:lnTo>
                <a:lnTo>
                  <a:pt x="1124" y="730"/>
                </a:lnTo>
                <a:lnTo>
                  <a:pt x="1124" y="730"/>
                </a:lnTo>
                <a:lnTo>
                  <a:pt x="1121" y="728"/>
                </a:lnTo>
                <a:lnTo>
                  <a:pt x="1121" y="725"/>
                </a:lnTo>
                <a:lnTo>
                  <a:pt x="1119" y="721"/>
                </a:lnTo>
                <a:lnTo>
                  <a:pt x="1121" y="717"/>
                </a:lnTo>
                <a:lnTo>
                  <a:pt x="1121" y="717"/>
                </a:lnTo>
                <a:lnTo>
                  <a:pt x="1121" y="709"/>
                </a:lnTo>
                <a:lnTo>
                  <a:pt x="1121" y="703"/>
                </a:lnTo>
                <a:lnTo>
                  <a:pt x="1121" y="703"/>
                </a:lnTo>
                <a:lnTo>
                  <a:pt x="1119" y="696"/>
                </a:lnTo>
                <a:lnTo>
                  <a:pt x="1121" y="690"/>
                </a:lnTo>
                <a:lnTo>
                  <a:pt x="1121" y="690"/>
                </a:lnTo>
                <a:lnTo>
                  <a:pt x="1123" y="684"/>
                </a:lnTo>
                <a:lnTo>
                  <a:pt x="1123" y="678"/>
                </a:lnTo>
                <a:lnTo>
                  <a:pt x="1123" y="678"/>
                </a:lnTo>
                <a:lnTo>
                  <a:pt x="1119" y="672"/>
                </a:lnTo>
                <a:lnTo>
                  <a:pt x="1117" y="667"/>
                </a:lnTo>
                <a:lnTo>
                  <a:pt x="1117" y="667"/>
                </a:lnTo>
                <a:lnTo>
                  <a:pt x="1117" y="657"/>
                </a:lnTo>
                <a:lnTo>
                  <a:pt x="1117" y="657"/>
                </a:lnTo>
                <a:lnTo>
                  <a:pt x="1117" y="649"/>
                </a:lnTo>
                <a:lnTo>
                  <a:pt x="1117" y="649"/>
                </a:lnTo>
                <a:lnTo>
                  <a:pt x="1117" y="642"/>
                </a:lnTo>
                <a:lnTo>
                  <a:pt x="1119" y="628"/>
                </a:lnTo>
                <a:lnTo>
                  <a:pt x="1119" y="628"/>
                </a:lnTo>
                <a:lnTo>
                  <a:pt x="1119" y="622"/>
                </a:lnTo>
                <a:lnTo>
                  <a:pt x="1115" y="617"/>
                </a:lnTo>
                <a:lnTo>
                  <a:pt x="1115" y="617"/>
                </a:lnTo>
                <a:lnTo>
                  <a:pt x="1113" y="613"/>
                </a:lnTo>
                <a:lnTo>
                  <a:pt x="1111" y="611"/>
                </a:lnTo>
                <a:lnTo>
                  <a:pt x="1109" y="603"/>
                </a:lnTo>
                <a:lnTo>
                  <a:pt x="1109" y="603"/>
                </a:lnTo>
                <a:lnTo>
                  <a:pt x="1109" y="603"/>
                </a:lnTo>
                <a:lnTo>
                  <a:pt x="1109" y="603"/>
                </a:lnTo>
                <a:lnTo>
                  <a:pt x="1103" y="592"/>
                </a:lnTo>
                <a:lnTo>
                  <a:pt x="1103" y="592"/>
                </a:lnTo>
                <a:lnTo>
                  <a:pt x="1103" y="588"/>
                </a:lnTo>
                <a:lnTo>
                  <a:pt x="1103" y="586"/>
                </a:lnTo>
                <a:lnTo>
                  <a:pt x="1103" y="586"/>
                </a:lnTo>
                <a:lnTo>
                  <a:pt x="1105" y="580"/>
                </a:lnTo>
                <a:lnTo>
                  <a:pt x="1105" y="580"/>
                </a:lnTo>
                <a:lnTo>
                  <a:pt x="1101" y="568"/>
                </a:lnTo>
                <a:lnTo>
                  <a:pt x="1101" y="568"/>
                </a:lnTo>
                <a:lnTo>
                  <a:pt x="1090" y="555"/>
                </a:lnTo>
                <a:lnTo>
                  <a:pt x="1090" y="555"/>
                </a:lnTo>
                <a:lnTo>
                  <a:pt x="1080" y="549"/>
                </a:lnTo>
                <a:lnTo>
                  <a:pt x="1080" y="549"/>
                </a:lnTo>
                <a:lnTo>
                  <a:pt x="1074" y="547"/>
                </a:lnTo>
                <a:lnTo>
                  <a:pt x="1074" y="547"/>
                </a:lnTo>
                <a:lnTo>
                  <a:pt x="1071" y="541"/>
                </a:lnTo>
                <a:lnTo>
                  <a:pt x="1069" y="538"/>
                </a:lnTo>
                <a:lnTo>
                  <a:pt x="1067" y="534"/>
                </a:lnTo>
                <a:lnTo>
                  <a:pt x="1067" y="534"/>
                </a:lnTo>
                <a:lnTo>
                  <a:pt x="1069" y="530"/>
                </a:lnTo>
                <a:lnTo>
                  <a:pt x="1069" y="530"/>
                </a:lnTo>
                <a:lnTo>
                  <a:pt x="1069" y="526"/>
                </a:lnTo>
                <a:lnTo>
                  <a:pt x="1069" y="526"/>
                </a:lnTo>
                <a:lnTo>
                  <a:pt x="1067" y="520"/>
                </a:lnTo>
                <a:lnTo>
                  <a:pt x="1063" y="518"/>
                </a:lnTo>
                <a:lnTo>
                  <a:pt x="1063" y="518"/>
                </a:lnTo>
                <a:lnTo>
                  <a:pt x="1055" y="511"/>
                </a:lnTo>
                <a:lnTo>
                  <a:pt x="1051" y="505"/>
                </a:lnTo>
                <a:lnTo>
                  <a:pt x="1051" y="505"/>
                </a:lnTo>
                <a:lnTo>
                  <a:pt x="1049" y="499"/>
                </a:lnTo>
                <a:lnTo>
                  <a:pt x="1049" y="499"/>
                </a:lnTo>
                <a:lnTo>
                  <a:pt x="1045" y="491"/>
                </a:lnTo>
                <a:lnTo>
                  <a:pt x="1045" y="491"/>
                </a:lnTo>
                <a:lnTo>
                  <a:pt x="1044" y="489"/>
                </a:lnTo>
                <a:lnTo>
                  <a:pt x="1042" y="486"/>
                </a:lnTo>
                <a:lnTo>
                  <a:pt x="1042" y="476"/>
                </a:lnTo>
                <a:lnTo>
                  <a:pt x="1042" y="476"/>
                </a:lnTo>
                <a:lnTo>
                  <a:pt x="1042" y="470"/>
                </a:lnTo>
                <a:lnTo>
                  <a:pt x="1040" y="468"/>
                </a:lnTo>
                <a:lnTo>
                  <a:pt x="1038" y="464"/>
                </a:lnTo>
                <a:lnTo>
                  <a:pt x="1038" y="464"/>
                </a:lnTo>
                <a:lnTo>
                  <a:pt x="1032" y="462"/>
                </a:lnTo>
                <a:lnTo>
                  <a:pt x="1030" y="461"/>
                </a:lnTo>
                <a:lnTo>
                  <a:pt x="1028" y="457"/>
                </a:lnTo>
                <a:lnTo>
                  <a:pt x="1028" y="457"/>
                </a:lnTo>
                <a:lnTo>
                  <a:pt x="1026" y="453"/>
                </a:lnTo>
                <a:lnTo>
                  <a:pt x="1026" y="453"/>
                </a:lnTo>
                <a:lnTo>
                  <a:pt x="1024" y="443"/>
                </a:lnTo>
                <a:lnTo>
                  <a:pt x="1024" y="443"/>
                </a:lnTo>
                <a:lnTo>
                  <a:pt x="1013" y="426"/>
                </a:lnTo>
                <a:lnTo>
                  <a:pt x="1013" y="426"/>
                </a:lnTo>
                <a:lnTo>
                  <a:pt x="1009" y="418"/>
                </a:lnTo>
                <a:lnTo>
                  <a:pt x="1009" y="418"/>
                </a:lnTo>
                <a:lnTo>
                  <a:pt x="1003" y="407"/>
                </a:lnTo>
                <a:lnTo>
                  <a:pt x="997" y="399"/>
                </a:lnTo>
                <a:lnTo>
                  <a:pt x="997" y="399"/>
                </a:lnTo>
                <a:lnTo>
                  <a:pt x="992" y="393"/>
                </a:lnTo>
                <a:lnTo>
                  <a:pt x="992" y="389"/>
                </a:lnTo>
                <a:lnTo>
                  <a:pt x="992" y="385"/>
                </a:lnTo>
                <a:lnTo>
                  <a:pt x="992" y="385"/>
                </a:lnTo>
                <a:lnTo>
                  <a:pt x="990" y="380"/>
                </a:lnTo>
                <a:lnTo>
                  <a:pt x="982" y="368"/>
                </a:lnTo>
                <a:lnTo>
                  <a:pt x="982" y="368"/>
                </a:lnTo>
                <a:lnTo>
                  <a:pt x="982" y="368"/>
                </a:lnTo>
                <a:lnTo>
                  <a:pt x="982" y="368"/>
                </a:lnTo>
                <a:lnTo>
                  <a:pt x="974" y="349"/>
                </a:lnTo>
                <a:lnTo>
                  <a:pt x="974" y="349"/>
                </a:lnTo>
                <a:lnTo>
                  <a:pt x="965" y="329"/>
                </a:lnTo>
                <a:lnTo>
                  <a:pt x="965" y="329"/>
                </a:lnTo>
                <a:lnTo>
                  <a:pt x="957" y="316"/>
                </a:lnTo>
                <a:lnTo>
                  <a:pt x="957" y="316"/>
                </a:lnTo>
                <a:lnTo>
                  <a:pt x="959" y="314"/>
                </a:lnTo>
                <a:lnTo>
                  <a:pt x="965" y="308"/>
                </a:lnTo>
                <a:lnTo>
                  <a:pt x="965" y="308"/>
                </a:lnTo>
                <a:lnTo>
                  <a:pt x="967" y="308"/>
                </a:lnTo>
                <a:lnTo>
                  <a:pt x="967" y="308"/>
                </a:lnTo>
                <a:lnTo>
                  <a:pt x="967" y="308"/>
                </a:lnTo>
                <a:lnTo>
                  <a:pt x="980" y="331"/>
                </a:lnTo>
                <a:lnTo>
                  <a:pt x="988" y="343"/>
                </a:lnTo>
                <a:lnTo>
                  <a:pt x="993" y="356"/>
                </a:lnTo>
                <a:lnTo>
                  <a:pt x="993" y="356"/>
                </a:lnTo>
                <a:lnTo>
                  <a:pt x="997" y="360"/>
                </a:lnTo>
                <a:lnTo>
                  <a:pt x="997" y="360"/>
                </a:lnTo>
                <a:lnTo>
                  <a:pt x="997" y="355"/>
                </a:lnTo>
                <a:lnTo>
                  <a:pt x="997" y="355"/>
                </a:lnTo>
                <a:lnTo>
                  <a:pt x="997" y="349"/>
                </a:lnTo>
                <a:lnTo>
                  <a:pt x="999" y="345"/>
                </a:lnTo>
                <a:lnTo>
                  <a:pt x="999" y="345"/>
                </a:lnTo>
                <a:lnTo>
                  <a:pt x="1003" y="339"/>
                </a:lnTo>
                <a:lnTo>
                  <a:pt x="1003" y="339"/>
                </a:lnTo>
                <a:lnTo>
                  <a:pt x="1001" y="339"/>
                </a:lnTo>
                <a:lnTo>
                  <a:pt x="1001" y="339"/>
                </a:lnTo>
                <a:lnTo>
                  <a:pt x="997" y="337"/>
                </a:lnTo>
                <a:lnTo>
                  <a:pt x="995" y="333"/>
                </a:lnTo>
                <a:lnTo>
                  <a:pt x="995" y="329"/>
                </a:lnTo>
                <a:lnTo>
                  <a:pt x="995" y="329"/>
                </a:lnTo>
                <a:lnTo>
                  <a:pt x="995" y="322"/>
                </a:lnTo>
                <a:lnTo>
                  <a:pt x="993" y="320"/>
                </a:lnTo>
                <a:lnTo>
                  <a:pt x="993" y="320"/>
                </a:lnTo>
                <a:lnTo>
                  <a:pt x="990" y="318"/>
                </a:lnTo>
                <a:lnTo>
                  <a:pt x="984" y="312"/>
                </a:lnTo>
                <a:lnTo>
                  <a:pt x="984" y="312"/>
                </a:lnTo>
                <a:lnTo>
                  <a:pt x="980" y="310"/>
                </a:lnTo>
                <a:lnTo>
                  <a:pt x="980" y="310"/>
                </a:lnTo>
                <a:lnTo>
                  <a:pt x="978" y="304"/>
                </a:lnTo>
                <a:lnTo>
                  <a:pt x="972" y="293"/>
                </a:lnTo>
                <a:lnTo>
                  <a:pt x="972" y="293"/>
                </a:lnTo>
                <a:lnTo>
                  <a:pt x="972" y="289"/>
                </a:lnTo>
                <a:lnTo>
                  <a:pt x="972" y="289"/>
                </a:lnTo>
                <a:lnTo>
                  <a:pt x="967" y="279"/>
                </a:lnTo>
                <a:lnTo>
                  <a:pt x="961" y="272"/>
                </a:lnTo>
                <a:lnTo>
                  <a:pt x="961" y="272"/>
                </a:lnTo>
                <a:lnTo>
                  <a:pt x="955" y="266"/>
                </a:lnTo>
                <a:lnTo>
                  <a:pt x="955" y="266"/>
                </a:lnTo>
                <a:lnTo>
                  <a:pt x="949" y="262"/>
                </a:lnTo>
                <a:lnTo>
                  <a:pt x="949" y="262"/>
                </a:lnTo>
                <a:lnTo>
                  <a:pt x="947" y="256"/>
                </a:lnTo>
                <a:lnTo>
                  <a:pt x="947" y="256"/>
                </a:lnTo>
                <a:lnTo>
                  <a:pt x="945" y="250"/>
                </a:lnTo>
                <a:lnTo>
                  <a:pt x="941" y="249"/>
                </a:lnTo>
                <a:lnTo>
                  <a:pt x="941" y="249"/>
                </a:lnTo>
                <a:lnTo>
                  <a:pt x="940" y="247"/>
                </a:lnTo>
                <a:lnTo>
                  <a:pt x="938" y="243"/>
                </a:lnTo>
                <a:lnTo>
                  <a:pt x="934" y="235"/>
                </a:lnTo>
                <a:lnTo>
                  <a:pt x="930" y="222"/>
                </a:lnTo>
                <a:lnTo>
                  <a:pt x="930" y="222"/>
                </a:lnTo>
                <a:lnTo>
                  <a:pt x="928" y="220"/>
                </a:lnTo>
                <a:lnTo>
                  <a:pt x="924" y="216"/>
                </a:lnTo>
                <a:lnTo>
                  <a:pt x="924" y="216"/>
                </a:lnTo>
                <a:lnTo>
                  <a:pt x="916" y="208"/>
                </a:lnTo>
                <a:lnTo>
                  <a:pt x="916" y="208"/>
                </a:lnTo>
                <a:lnTo>
                  <a:pt x="907" y="197"/>
                </a:lnTo>
                <a:lnTo>
                  <a:pt x="907" y="197"/>
                </a:lnTo>
                <a:lnTo>
                  <a:pt x="903" y="189"/>
                </a:lnTo>
                <a:lnTo>
                  <a:pt x="901" y="187"/>
                </a:lnTo>
                <a:lnTo>
                  <a:pt x="901" y="187"/>
                </a:lnTo>
                <a:lnTo>
                  <a:pt x="893" y="179"/>
                </a:lnTo>
                <a:lnTo>
                  <a:pt x="891" y="173"/>
                </a:lnTo>
                <a:lnTo>
                  <a:pt x="891" y="166"/>
                </a:lnTo>
                <a:lnTo>
                  <a:pt x="891" y="166"/>
                </a:lnTo>
                <a:lnTo>
                  <a:pt x="891" y="158"/>
                </a:lnTo>
                <a:lnTo>
                  <a:pt x="889" y="156"/>
                </a:lnTo>
                <a:lnTo>
                  <a:pt x="886" y="154"/>
                </a:lnTo>
                <a:lnTo>
                  <a:pt x="886" y="154"/>
                </a:lnTo>
                <a:lnTo>
                  <a:pt x="882" y="150"/>
                </a:lnTo>
                <a:lnTo>
                  <a:pt x="880" y="146"/>
                </a:lnTo>
                <a:lnTo>
                  <a:pt x="880" y="146"/>
                </a:lnTo>
                <a:lnTo>
                  <a:pt x="880" y="143"/>
                </a:lnTo>
                <a:lnTo>
                  <a:pt x="882" y="139"/>
                </a:lnTo>
                <a:lnTo>
                  <a:pt x="882" y="139"/>
                </a:lnTo>
                <a:lnTo>
                  <a:pt x="882" y="135"/>
                </a:lnTo>
                <a:lnTo>
                  <a:pt x="878" y="129"/>
                </a:lnTo>
                <a:lnTo>
                  <a:pt x="878" y="129"/>
                </a:lnTo>
                <a:lnTo>
                  <a:pt x="876" y="127"/>
                </a:lnTo>
                <a:lnTo>
                  <a:pt x="876" y="127"/>
                </a:lnTo>
                <a:lnTo>
                  <a:pt x="872" y="121"/>
                </a:lnTo>
                <a:lnTo>
                  <a:pt x="872" y="116"/>
                </a:lnTo>
                <a:lnTo>
                  <a:pt x="872" y="116"/>
                </a:lnTo>
                <a:lnTo>
                  <a:pt x="872" y="112"/>
                </a:lnTo>
                <a:lnTo>
                  <a:pt x="872" y="112"/>
                </a:lnTo>
                <a:lnTo>
                  <a:pt x="874" y="108"/>
                </a:lnTo>
                <a:lnTo>
                  <a:pt x="872" y="108"/>
                </a:lnTo>
                <a:lnTo>
                  <a:pt x="872" y="108"/>
                </a:lnTo>
                <a:lnTo>
                  <a:pt x="866" y="102"/>
                </a:lnTo>
                <a:lnTo>
                  <a:pt x="864" y="100"/>
                </a:lnTo>
                <a:lnTo>
                  <a:pt x="864" y="96"/>
                </a:lnTo>
                <a:lnTo>
                  <a:pt x="864" y="96"/>
                </a:lnTo>
                <a:lnTo>
                  <a:pt x="864" y="94"/>
                </a:lnTo>
                <a:lnTo>
                  <a:pt x="864" y="94"/>
                </a:lnTo>
                <a:lnTo>
                  <a:pt x="863" y="87"/>
                </a:lnTo>
                <a:lnTo>
                  <a:pt x="863" y="87"/>
                </a:lnTo>
                <a:lnTo>
                  <a:pt x="861" y="85"/>
                </a:lnTo>
                <a:lnTo>
                  <a:pt x="859" y="81"/>
                </a:lnTo>
                <a:lnTo>
                  <a:pt x="859" y="81"/>
                </a:lnTo>
                <a:lnTo>
                  <a:pt x="859" y="75"/>
                </a:lnTo>
                <a:lnTo>
                  <a:pt x="859" y="75"/>
                </a:lnTo>
                <a:lnTo>
                  <a:pt x="859" y="71"/>
                </a:lnTo>
                <a:lnTo>
                  <a:pt x="855" y="67"/>
                </a:lnTo>
                <a:lnTo>
                  <a:pt x="855" y="67"/>
                </a:lnTo>
                <a:lnTo>
                  <a:pt x="851" y="64"/>
                </a:lnTo>
                <a:lnTo>
                  <a:pt x="847" y="60"/>
                </a:lnTo>
                <a:lnTo>
                  <a:pt x="847" y="56"/>
                </a:lnTo>
                <a:lnTo>
                  <a:pt x="847" y="56"/>
                </a:lnTo>
                <a:lnTo>
                  <a:pt x="847" y="52"/>
                </a:lnTo>
                <a:lnTo>
                  <a:pt x="847" y="52"/>
                </a:lnTo>
                <a:lnTo>
                  <a:pt x="849" y="50"/>
                </a:lnTo>
                <a:lnTo>
                  <a:pt x="849" y="46"/>
                </a:lnTo>
                <a:lnTo>
                  <a:pt x="849" y="44"/>
                </a:lnTo>
                <a:lnTo>
                  <a:pt x="849" y="44"/>
                </a:lnTo>
                <a:lnTo>
                  <a:pt x="841" y="31"/>
                </a:lnTo>
                <a:lnTo>
                  <a:pt x="841" y="27"/>
                </a:lnTo>
                <a:lnTo>
                  <a:pt x="841" y="27"/>
                </a:lnTo>
                <a:lnTo>
                  <a:pt x="843" y="25"/>
                </a:lnTo>
                <a:lnTo>
                  <a:pt x="843" y="25"/>
                </a:lnTo>
                <a:lnTo>
                  <a:pt x="847" y="19"/>
                </a:lnTo>
                <a:lnTo>
                  <a:pt x="847" y="19"/>
                </a:lnTo>
                <a:lnTo>
                  <a:pt x="837" y="8"/>
                </a:lnTo>
                <a:lnTo>
                  <a:pt x="826" y="12"/>
                </a:lnTo>
                <a:lnTo>
                  <a:pt x="826" y="12"/>
                </a:lnTo>
                <a:lnTo>
                  <a:pt x="822" y="13"/>
                </a:lnTo>
                <a:lnTo>
                  <a:pt x="816" y="12"/>
                </a:lnTo>
                <a:lnTo>
                  <a:pt x="807" y="8"/>
                </a:lnTo>
                <a:lnTo>
                  <a:pt x="807" y="8"/>
                </a:lnTo>
                <a:close/>
              </a:path>
            </a:pathLst>
          </a:custGeom>
          <a:solidFill>
            <a:srgbClr val="0F3738"/>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92" name="Freeform 137">
            <a:extLst>
              <a:ext uri="{FF2B5EF4-FFF2-40B4-BE49-F238E27FC236}">
                <a16:creationId xmlns:a16="http://schemas.microsoft.com/office/drawing/2014/main" id="{716E1F9C-2381-CF66-6341-2B4431CBD755}"/>
              </a:ext>
            </a:extLst>
          </p:cNvPr>
          <p:cNvSpPr>
            <a:spLocks/>
          </p:cNvSpPr>
          <p:nvPr/>
        </p:nvSpPr>
        <p:spPr bwMode="auto">
          <a:xfrm>
            <a:off x="7938195" y="3764958"/>
            <a:ext cx="677290" cy="749610"/>
          </a:xfrm>
          <a:custGeom>
            <a:avLst/>
            <a:gdLst>
              <a:gd name="T0" fmla="*/ 335 w 862"/>
              <a:gd name="T1" fmla="*/ 844 h 931"/>
              <a:gd name="T2" fmla="*/ 812 w 862"/>
              <a:gd name="T3" fmla="*/ 879 h 931"/>
              <a:gd name="T4" fmla="*/ 857 w 862"/>
              <a:gd name="T5" fmla="*/ 154 h 931"/>
              <a:gd name="T6" fmla="*/ 857 w 862"/>
              <a:gd name="T7" fmla="*/ 154 h 931"/>
              <a:gd name="T8" fmla="*/ 857 w 862"/>
              <a:gd name="T9" fmla="*/ 154 h 931"/>
              <a:gd name="T10" fmla="*/ 862 w 862"/>
              <a:gd name="T11" fmla="*/ 73 h 931"/>
              <a:gd name="T12" fmla="*/ 862 w 862"/>
              <a:gd name="T13" fmla="*/ 73 h 931"/>
              <a:gd name="T14" fmla="*/ 862 w 862"/>
              <a:gd name="T15" fmla="*/ 73 h 931"/>
              <a:gd name="T16" fmla="*/ 862 w 862"/>
              <a:gd name="T17" fmla="*/ 73 h 931"/>
              <a:gd name="T18" fmla="*/ 722 w 862"/>
              <a:gd name="T19" fmla="*/ 62 h 931"/>
              <a:gd name="T20" fmla="*/ 545 w 862"/>
              <a:gd name="T21" fmla="*/ 46 h 931"/>
              <a:gd name="T22" fmla="*/ 339 w 862"/>
              <a:gd name="T23" fmla="*/ 27 h 931"/>
              <a:gd name="T24" fmla="*/ 117 w 862"/>
              <a:gd name="T25" fmla="*/ 0 h 931"/>
              <a:gd name="T26" fmla="*/ 0 w 862"/>
              <a:gd name="T27" fmla="*/ 919 h 931"/>
              <a:gd name="T28" fmla="*/ 115 w 862"/>
              <a:gd name="T29" fmla="*/ 931 h 931"/>
              <a:gd name="T30" fmla="*/ 123 w 862"/>
              <a:gd name="T31" fmla="*/ 862 h 931"/>
              <a:gd name="T32" fmla="*/ 123 w 862"/>
              <a:gd name="T33" fmla="*/ 862 h 931"/>
              <a:gd name="T34" fmla="*/ 125 w 862"/>
              <a:gd name="T35" fmla="*/ 860 h 931"/>
              <a:gd name="T36" fmla="*/ 329 w 862"/>
              <a:gd name="T37" fmla="*/ 877 h 931"/>
              <a:gd name="T38" fmla="*/ 333 w 862"/>
              <a:gd name="T39" fmla="*/ 846 h 931"/>
              <a:gd name="T40" fmla="*/ 333 w 862"/>
              <a:gd name="T41" fmla="*/ 846 h 931"/>
              <a:gd name="T42" fmla="*/ 335 w 862"/>
              <a:gd name="T43" fmla="*/ 844 h 931"/>
              <a:gd name="T44" fmla="*/ 335 w 862"/>
              <a:gd name="T45" fmla="*/ 844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2" h="931">
                <a:moveTo>
                  <a:pt x="335" y="844"/>
                </a:moveTo>
                <a:lnTo>
                  <a:pt x="812" y="879"/>
                </a:lnTo>
                <a:lnTo>
                  <a:pt x="857" y="154"/>
                </a:lnTo>
                <a:lnTo>
                  <a:pt x="857" y="154"/>
                </a:lnTo>
                <a:lnTo>
                  <a:pt x="857" y="154"/>
                </a:lnTo>
                <a:lnTo>
                  <a:pt x="862" y="73"/>
                </a:lnTo>
                <a:lnTo>
                  <a:pt x="862" y="73"/>
                </a:lnTo>
                <a:lnTo>
                  <a:pt x="862" y="73"/>
                </a:lnTo>
                <a:lnTo>
                  <a:pt x="862" y="73"/>
                </a:lnTo>
                <a:lnTo>
                  <a:pt x="722" y="62"/>
                </a:lnTo>
                <a:lnTo>
                  <a:pt x="545" y="46"/>
                </a:lnTo>
                <a:lnTo>
                  <a:pt x="339" y="27"/>
                </a:lnTo>
                <a:lnTo>
                  <a:pt x="117" y="0"/>
                </a:lnTo>
                <a:lnTo>
                  <a:pt x="0" y="919"/>
                </a:lnTo>
                <a:lnTo>
                  <a:pt x="115" y="931"/>
                </a:lnTo>
                <a:lnTo>
                  <a:pt x="123" y="862"/>
                </a:lnTo>
                <a:lnTo>
                  <a:pt x="123" y="862"/>
                </a:lnTo>
                <a:lnTo>
                  <a:pt x="125" y="860"/>
                </a:lnTo>
                <a:lnTo>
                  <a:pt x="329" y="877"/>
                </a:lnTo>
                <a:lnTo>
                  <a:pt x="333" y="846"/>
                </a:lnTo>
                <a:lnTo>
                  <a:pt x="333" y="846"/>
                </a:lnTo>
                <a:lnTo>
                  <a:pt x="335" y="844"/>
                </a:lnTo>
                <a:lnTo>
                  <a:pt x="335" y="844"/>
                </a:lnTo>
                <a:close/>
              </a:path>
            </a:pathLst>
          </a:custGeom>
          <a:solidFill>
            <a:srgbClr val="02798A"/>
          </a:solidFill>
          <a:ln w="9525">
            <a:solidFill>
              <a:schemeClr val="bg1">
                <a:lumMod val="50000"/>
              </a:schemeClr>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93" name="Freeform 138">
            <a:extLst>
              <a:ext uri="{FF2B5EF4-FFF2-40B4-BE49-F238E27FC236}">
                <a16:creationId xmlns:a16="http://schemas.microsoft.com/office/drawing/2014/main" id="{C35339A6-5FA9-DC2F-8EAA-C03EB8CA6ADC}"/>
              </a:ext>
            </a:extLst>
          </p:cNvPr>
          <p:cNvSpPr>
            <a:spLocks/>
          </p:cNvSpPr>
          <p:nvPr/>
        </p:nvSpPr>
        <p:spPr bwMode="auto">
          <a:xfrm>
            <a:off x="9754775" y="4077535"/>
            <a:ext cx="348859" cy="620644"/>
          </a:xfrm>
          <a:custGeom>
            <a:avLst/>
            <a:gdLst>
              <a:gd name="T0" fmla="*/ 159 w 443"/>
              <a:gd name="T1" fmla="*/ 18 h 771"/>
              <a:gd name="T2" fmla="*/ 165 w 443"/>
              <a:gd name="T3" fmla="*/ 35 h 771"/>
              <a:gd name="T4" fmla="*/ 146 w 443"/>
              <a:gd name="T5" fmla="*/ 43 h 771"/>
              <a:gd name="T6" fmla="*/ 134 w 443"/>
              <a:gd name="T7" fmla="*/ 56 h 771"/>
              <a:gd name="T8" fmla="*/ 129 w 443"/>
              <a:gd name="T9" fmla="*/ 68 h 771"/>
              <a:gd name="T10" fmla="*/ 133 w 443"/>
              <a:gd name="T11" fmla="*/ 81 h 771"/>
              <a:gd name="T12" fmla="*/ 125 w 443"/>
              <a:gd name="T13" fmla="*/ 93 h 771"/>
              <a:gd name="T14" fmla="*/ 121 w 443"/>
              <a:gd name="T15" fmla="*/ 112 h 771"/>
              <a:gd name="T16" fmla="*/ 98 w 443"/>
              <a:gd name="T17" fmla="*/ 118 h 771"/>
              <a:gd name="T18" fmla="*/ 88 w 443"/>
              <a:gd name="T19" fmla="*/ 141 h 771"/>
              <a:gd name="T20" fmla="*/ 79 w 443"/>
              <a:gd name="T21" fmla="*/ 153 h 771"/>
              <a:gd name="T22" fmla="*/ 75 w 443"/>
              <a:gd name="T23" fmla="*/ 166 h 771"/>
              <a:gd name="T24" fmla="*/ 73 w 443"/>
              <a:gd name="T25" fmla="*/ 183 h 771"/>
              <a:gd name="T26" fmla="*/ 55 w 443"/>
              <a:gd name="T27" fmla="*/ 176 h 771"/>
              <a:gd name="T28" fmla="*/ 52 w 443"/>
              <a:gd name="T29" fmla="*/ 189 h 771"/>
              <a:gd name="T30" fmla="*/ 61 w 443"/>
              <a:gd name="T31" fmla="*/ 205 h 771"/>
              <a:gd name="T32" fmla="*/ 57 w 443"/>
              <a:gd name="T33" fmla="*/ 218 h 771"/>
              <a:gd name="T34" fmla="*/ 50 w 443"/>
              <a:gd name="T35" fmla="*/ 230 h 771"/>
              <a:gd name="T36" fmla="*/ 44 w 443"/>
              <a:gd name="T37" fmla="*/ 235 h 771"/>
              <a:gd name="T38" fmla="*/ 38 w 443"/>
              <a:gd name="T39" fmla="*/ 255 h 771"/>
              <a:gd name="T40" fmla="*/ 57 w 443"/>
              <a:gd name="T41" fmla="*/ 264 h 771"/>
              <a:gd name="T42" fmla="*/ 59 w 443"/>
              <a:gd name="T43" fmla="*/ 280 h 771"/>
              <a:gd name="T44" fmla="*/ 55 w 443"/>
              <a:gd name="T45" fmla="*/ 291 h 771"/>
              <a:gd name="T46" fmla="*/ 52 w 443"/>
              <a:gd name="T47" fmla="*/ 316 h 771"/>
              <a:gd name="T48" fmla="*/ 55 w 443"/>
              <a:gd name="T49" fmla="*/ 326 h 771"/>
              <a:gd name="T50" fmla="*/ 65 w 443"/>
              <a:gd name="T51" fmla="*/ 343 h 771"/>
              <a:gd name="T52" fmla="*/ 59 w 443"/>
              <a:gd name="T53" fmla="*/ 370 h 771"/>
              <a:gd name="T54" fmla="*/ 65 w 443"/>
              <a:gd name="T55" fmla="*/ 397 h 771"/>
              <a:gd name="T56" fmla="*/ 65 w 443"/>
              <a:gd name="T57" fmla="*/ 418 h 771"/>
              <a:gd name="T58" fmla="*/ 75 w 443"/>
              <a:gd name="T59" fmla="*/ 438 h 771"/>
              <a:gd name="T60" fmla="*/ 63 w 443"/>
              <a:gd name="T61" fmla="*/ 488 h 771"/>
              <a:gd name="T62" fmla="*/ 30 w 443"/>
              <a:gd name="T63" fmla="*/ 524 h 771"/>
              <a:gd name="T64" fmla="*/ 30 w 443"/>
              <a:gd name="T65" fmla="*/ 550 h 771"/>
              <a:gd name="T66" fmla="*/ 19 w 443"/>
              <a:gd name="T67" fmla="*/ 563 h 771"/>
              <a:gd name="T68" fmla="*/ 11 w 443"/>
              <a:gd name="T69" fmla="*/ 575 h 771"/>
              <a:gd name="T70" fmla="*/ 9 w 443"/>
              <a:gd name="T71" fmla="*/ 590 h 771"/>
              <a:gd name="T72" fmla="*/ 15 w 443"/>
              <a:gd name="T73" fmla="*/ 605 h 771"/>
              <a:gd name="T74" fmla="*/ 0 w 443"/>
              <a:gd name="T75" fmla="*/ 613 h 771"/>
              <a:gd name="T76" fmla="*/ 2 w 443"/>
              <a:gd name="T77" fmla="*/ 632 h 771"/>
              <a:gd name="T78" fmla="*/ 254 w 443"/>
              <a:gd name="T79" fmla="*/ 648 h 771"/>
              <a:gd name="T80" fmla="*/ 254 w 443"/>
              <a:gd name="T81" fmla="*/ 665 h 771"/>
              <a:gd name="T82" fmla="*/ 252 w 443"/>
              <a:gd name="T83" fmla="*/ 688 h 771"/>
              <a:gd name="T84" fmla="*/ 265 w 443"/>
              <a:gd name="T85" fmla="*/ 708 h 771"/>
              <a:gd name="T86" fmla="*/ 281 w 443"/>
              <a:gd name="T87" fmla="*/ 725 h 771"/>
              <a:gd name="T88" fmla="*/ 281 w 443"/>
              <a:gd name="T89" fmla="*/ 750 h 771"/>
              <a:gd name="T90" fmla="*/ 294 w 443"/>
              <a:gd name="T91" fmla="*/ 769 h 771"/>
              <a:gd name="T92" fmla="*/ 308 w 443"/>
              <a:gd name="T93" fmla="*/ 769 h 771"/>
              <a:gd name="T94" fmla="*/ 312 w 443"/>
              <a:gd name="T95" fmla="*/ 761 h 771"/>
              <a:gd name="T96" fmla="*/ 315 w 443"/>
              <a:gd name="T97" fmla="*/ 746 h 771"/>
              <a:gd name="T98" fmla="*/ 319 w 443"/>
              <a:gd name="T99" fmla="*/ 729 h 771"/>
              <a:gd name="T100" fmla="*/ 337 w 443"/>
              <a:gd name="T101" fmla="*/ 733 h 771"/>
              <a:gd name="T102" fmla="*/ 339 w 443"/>
              <a:gd name="T103" fmla="*/ 742 h 771"/>
              <a:gd name="T104" fmla="*/ 358 w 443"/>
              <a:gd name="T105" fmla="*/ 734 h 771"/>
              <a:gd name="T106" fmla="*/ 381 w 443"/>
              <a:gd name="T107" fmla="*/ 731 h 771"/>
              <a:gd name="T108" fmla="*/ 385 w 443"/>
              <a:gd name="T109" fmla="*/ 725 h 771"/>
              <a:gd name="T110" fmla="*/ 408 w 443"/>
              <a:gd name="T111" fmla="*/ 733 h 771"/>
              <a:gd name="T112" fmla="*/ 412 w 443"/>
              <a:gd name="T113" fmla="*/ 721 h 771"/>
              <a:gd name="T114" fmla="*/ 429 w 443"/>
              <a:gd name="T115" fmla="*/ 729 h 771"/>
              <a:gd name="T116" fmla="*/ 437 w 443"/>
              <a:gd name="T117" fmla="*/ 734 h 771"/>
              <a:gd name="T118" fmla="*/ 429 w 443"/>
              <a:gd name="T119" fmla="*/ 607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3" h="771">
                <a:moveTo>
                  <a:pt x="418" y="418"/>
                </a:moveTo>
                <a:lnTo>
                  <a:pt x="418" y="418"/>
                </a:lnTo>
                <a:lnTo>
                  <a:pt x="423" y="174"/>
                </a:lnTo>
                <a:lnTo>
                  <a:pt x="429" y="0"/>
                </a:lnTo>
                <a:lnTo>
                  <a:pt x="158" y="14"/>
                </a:lnTo>
                <a:lnTo>
                  <a:pt x="158" y="14"/>
                </a:lnTo>
                <a:lnTo>
                  <a:pt x="159" y="18"/>
                </a:lnTo>
                <a:lnTo>
                  <a:pt x="163" y="22"/>
                </a:lnTo>
                <a:lnTo>
                  <a:pt x="163" y="22"/>
                </a:lnTo>
                <a:lnTo>
                  <a:pt x="167" y="23"/>
                </a:lnTo>
                <a:lnTo>
                  <a:pt x="169" y="27"/>
                </a:lnTo>
                <a:lnTo>
                  <a:pt x="169" y="29"/>
                </a:lnTo>
                <a:lnTo>
                  <a:pt x="169" y="29"/>
                </a:lnTo>
                <a:lnTo>
                  <a:pt x="165" y="35"/>
                </a:lnTo>
                <a:lnTo>
                  <a:pt x="161" y="39"/>
                </a:lnTo>
                <a:lnTo>
                  <a:pt x="161" y="39"/>
                </a:lnTo>
                <a:lnTo>
                  <a:pt x="156" y="37"/>
                </a:lnTo>
                <a:lnTo>
                  <a:pt x="152" y="35"/>
                </a:lnTo>
                <a:lnTo>
                  <a:pt x="152" y="35"/>
                </a:lnTo>
                <a:lnTo>
                  <a:pt x="146" y="43"/>
                </a:lnTo>
                <a:lnTo>
                  <a:pt x="146" y="43"/>
                </a:lnTo>
                <a:lnTo>
                  <a:pt x="142" y="48"/>
                </a:lnTo>
                <a:lnTo>
                  <a:pt x="138" y="50"/>
                </a:lnTo>
                <a:lnTo>
                  <a:pt x="138" y="50"/>
                </a:lnTo>
                <a:lnTo>
                  <a:pt x="133" y="50"/>
                </a:lnTo>
                <a:lnTo>
                  <a:pt x="133" y="50"/>
                </a:lnTo>
                <a:lnTo>
                  <a:pt x="134" y="56"/>
                </a:lnTo>
                <a:lnTo>
                  <a:pt x="134" y="56"/>
                </a:lnTo>
                <a:lnTo>
                  <a:pt x="134" y="58"/>
                </a:lnTo>
                <a:lnTo>
                  <a:pt x="134" y="58"/>
                </a:lnTo>
                <a:lnTo>
                  <a:pt x="131" y="62"/>
                </a:lnTo>
                <a:lnTo>
                  <a:pt x="127" y="64"/>
                </a:lnTo>
                <a:lnTo>
                  <a:pt x="127" y="64"/>
                </a:lnTo>
                <a:lnTo>
                  <a:pt x="129" y="68"/>
                </a:lnTo>
                <a:lnTo>
                  <a:pt x="129" y="68"/>
                </a:lnTo>
                <a:lnTo>
                  <a:pt x="129" y="68"/>
                </a:lnTo>
                <a:lnTo>
                  <a:pt x="129" y="68"/>
                </a:lnTo>
                <a:lnTo>
                  <a:pt x="133" y="74"/>
                </a:lnTo>
                <a:lnTo>
                  <a:pt x="134" y="75"/>
                </a:lnTo>
                <a:lnTo>
                  <a:pt x="134" y="79"/>
                </a:lnTo>
                <a:lnTo>
                  <a:pt x="134" y="79"/>
                </a:lnTo>
                <a:lnTo>
                  <a:pt x="133" y="81"/>
                </a:lnTo>
                <a:lnTo>
                  <a:pt x="131" y="83"/>
                </a:lnTo>
                <a:lnTo>
                  <a:pt x="131" y="83"/>
                </a:lnTo>
                <a:lnTo>
                  <a:pt x="127" y="85"/>
                </a:lnTo>
                <a:lnTo>
                  <a:pt x="125" y="87"/>
                </a:lnTo>
                <a:lnTo>
                  <a:pt x="125" y="91"/>
                </a:lnTo>
                <a:lnTo>
                  <a:pt x="125" y="93"/>
                </a:lnTo>
                <a:lnTo>
                  <a:pt x="125" y="93"/>
                </a:lnTo>
                <a:lnTo>
                  <a:pt x="125" y="95"/>
                </a:lnTo>
                <a:lnTo>
                  <a:pt x="125" y="95"/>
                </a:lnTo>
                <a:lnTo>
                  <a:pt x="127" y="104"/>
                </a:lnTo>
                <a:lnTo>
                  <a:pt x="125" y="108"/>
                </a:lnTo>
                <a:lnTo>
                  <a:pt x="123" y="110"/>
                </a:lnTo>
                <a:lnTo>
                  <a:pt x="123" y="110"/>
                </a:lnTo>
                <a:lnTo>
                  <a:pt x="121" y="112"/>
                </a:lnTo>
                <a:lnTo>
                  <a:pt x="121" y="112"/>
                </a:lnTo>
                <a:lnTo>
                  <a:pt x="115" y="114"/>
                </a:lnTo>
                <a:lnTo>
                  <a:pt x="107" y="114"/>
                </a:lnTo>
                <a:lnTo>
                  <a:pt x="107" y="114"/>
                </a:lnTo>
                <a:lnTo>
                  <a:pt x="100" y="114"/>
                </a:lnTo>
                <a:lnTo>
                  <a:pt x="98" y="118"/>
                </a:lnTo>
                <a:lnTo>
                  <a:pt x="98" y="118"/>
                </a:lnTo>
                <a:lnTo>
                  <a:pt x="96" y="124"/>
                </a:lnTo>
                <a:lnTo>
                  <a:pt x="94" y="129"/>
                </a:lnTo>
                <a:lnTo>
                  <a:pt x="94" y="129"/>
                </a:lnTo>
                <a:lnTo>
                  <a:pt x="96" y="133"/>
                </a:lnTo>
                <a:lnTo>
                  <a:pt x="94" y="137"/>
                </a:lnTo>
                <a:lnTo>
                  <a:pt x="92" y="139"/>
                </a:lnTo>
                <a:lnTo>
                  <a:pt x="88" y="141"/>
                </a:lnTo>
                <a:lnTo>
                  <a:pt x="88" y="141"/>
                </a:lnTo>
                <a:lnTo>
                  <a:pt x="79" y="145"/>
                </a:lnTo>
                <a:lnTo>
                  <a:pt x="77" y="147"/>
                </a:lnTo>
                <a:lnTo>
                  <a:pt x="77" y="147"/>
                </a:lnTo>
                <a:lnTo>
                  <a:pt x="77" y="147"/>
                </a:lnTo>
                <a:lnTo>
                  <a:pt x="79" y="153"/>
                </a:lnTo>
                <a:lnTo>
                  <a:pt x="79" y="153"/>
                </a:lnTo>
                <a:lnTo>
                  <a:pt x="81" y="154"/>
                </a:lnTo>
                <a:lnTo>
                  <a:pt x="81" y="156"/>
                </a:lnTo>
                <a:lnTo>
                  <a:pt x="81" y="156"/>
                </a:lnTo>
                <a:lnTo>
                  <a:pt x="81" y="160"/>
                </a:lnTo>
                <a:lnTo>
                  <a:pt x="77" y="164"/>
                </a:lnTo>
                <a:lnTo>
                  <a:pt x="77" y="164"/>
                </a:lnTo>
                <a:lnTo>
                  <a:pt x="75" y="166"/>
                </a:lnTo>
                <a:lnTo>
                  <a:pt x="75" y="170"/>
                </a:lnTo>
                <a:lnTo>
                  <a:pt x="75" y="170"/>
                </a:lnTo>
                <a:lnTo>
                  <a:pt x="77" y="174"/>
                </a:lnTo>
                <a:lnTo>
                  <a:pt x="77" y="174"/>
                </a:lnTo>
                <a:lnTo>
                  <a:pt x="75" y="180"/>
                </a:lnTo>
                <a:lnTo>
                  <a:pt x="73" y="183"/>
                </a:lnTo>
                <a:lnTo>
                  <a:pt x="73" y="183"/>
                </a:lnTo>
                <a:lnTo>
                  <a:pt x="69" y="183"/>
                </a:lnTo>
                <a:lnTo>
                  <a:pt x="63" y="183"/>
                </a:lnTo>
                <a:lnTo>
                  <a:pt x="63" y="183"/>
                </a:lnTo>
                <a:lnTo>
                  <a:pt x="59" y="181"/>
                </a:lnTo>
                <a:lnTo>
                  <a:pt x="57" y="178"/>
                </a:lnTo>
                <a:lnTo>
                  <a:pt x="57" y="178"/>
                </a:lnTo>
                <a:lnTo>
                  <a:pt x="55" y="176"/>
                </a:lnTo>
                <a:lnTo>
                  <a:pt x="55" y="176"/>
                </a:lnTo>
                <a:lnTo>
                  <a:pt x="54" y="176"/>
                </a:lnTo>
                <a:lnTo>
                  <a:pt x="54" y="176"/>
                </a:lnTo>
                <a:lnTo>
                  <a:pt x="52" y="180"/>
                </a:lnTo>
                <a:lnTo>
                  <a:pt x="52" y="180"/>
                </a:lnTo>
                <a:lnTo>
                  <a:pt x="52" y="185"/>
                </a:lnTo>
                <a:lnTo>
                  <a:pt x="52" y="189"/>
                </a:lnTo>
                <a:lnTo>
                  <a:pt x="52" y="189"/>
                </a:lnTo>
                <a:lnTo>
                  <a:pt x="57" y="193"/>
                </a:lnTo>
                <a:lnTo>
                  <a:pt x="59" y="197"/>
                </a:lnTo>
                <a:lnTo>
                  <a:pt x="61" y="199"/>
                </a:lnTo>
                <a:lnTo>
                  <a:pt x="61" y="199"/>
                </a:lnTo>
                <a:lnTo>
                  <a:pt x="61" y="205"/>
                </a:lnTo>
                <a:lnTo>
                  <a:pt x="61" y="205"/>
                </a:lnTo>
                <a:lnTo>
                  <a:pt x="55" y="208"/>
                </a:lnTo>
                <a:lnTo>
                  <a:pt x="55" y="208"/>
                </a:lnTo>
                <a:lnTo>
                  <a:pt x="52" y="212"/>
                </a:lnTo>
                <a:lnTo>
                  <a:pt x="52" y="212"/>
                </a:lnTo>
                <a:lnTo>
                  <a:pt x="55" y="214"/>
                </a:lnTo>
                <a:lnTo>
                  <a:pt x="55" y="214"/>
                </a:lnTo>
                <a:lnTo>
                  <a:pt x="57" y="218"/>
                </a:lnTo>
                <a:lnTo>
                  <a:pt x="59" y="222"/>
                </a:lnTo>
                <a:lnTo>
                  <a:pt x="59" y="222"/>
                </a:lnTo>
                <a:lnTo>
                  <a:pt x="59" y="226"/>
                </a:lnTo>
                <a:lnTo>
                  <a:pt x="57" y="228"/>
                </a:lnTo>
                <a:lnTo>
                  <a:pt x="57" y="228"/>
                </a:lnTo>
                <a:lnTo>
                  <a:pt x="55" y="230"/>
                </a:lnTo>
                <a:lnTo>
                  <a:pt x="50" y="230"/>
                </a:lnTo>
                <a:lnTo>
                  <a:pt x="50" y="230"/>
                </a:lnTo>
                <a:lnTo>
                  <a:pt x="46" y="230"/>
                </a:lnTo>
                <a:lnTo>
                  <a:pt x="42" y="232"/>
                </a:lnTo>
                <a:lnTo>
                  <a:pt x="42" y="232"/>
                </a:lnTo>
                <a:lnTo>
                  <a:pt x="42" y="232"/>
                </a:lnTo>
                <a:lnTo>
                  <a:pt x="42" y="232"/>
                </a:lnTo>
                <a:lnTo>
                  <a:pt x="44" y="235"/>
                </a:lnTo>
                <a:lnTo>
                  <a:pt x="44" y="235"/>
                </a:lnTo>
                <a:lnTo>
                  <a:pt x="46" y="241"/>
                </a:lnTo>
                <a:lnTo>
                  <a:pt x="46" y="243"/>
                </a:lnTo>
                <a:lnTo>
                  <a:pt x="44" y="247"/>
                </a:lnTo>
                <a:lnTo>
                  <a:pt x="44" y="247"/>
                </a:lnTo>
                <a:lnTo>
                  <a:pt x="40" y="251"/>
                </a:lnTo>
                <a:lnTo>
                  <a:pt x="38" y="255"/>
                </a:lnTo>
                <a:lnTo>
                  <a:pt x="38" y="255"/>
                </a:lnTo>
                <a:lnTo>
                  <a:pt x="42" y="259"/>
                </a:lnTo>
                <a:lnTo>
                  <a:pt x="42" y="259"/>
                </a:lnTo>
                <a:lnTo>
                  <a:pt x="48" y="260"/>
                </a:lnTo>
                <a:lnTo>
                  <a:pt x="48" y="260"/>
                </a:lnTo>
                <a:lnTo>
                  <a:pt x="55" y="262"/>
                </a:lnTo>
                <a:lnTo>
                  <a:pt x="57" y="264"/>
                </a:lnTo>
                <a:lnTo>
                  <a:pt x="59" y="266"/>
                </a:lnTo>
                <a:lnTo>
                  <a:pt x="59" y="266"/>
                </a:lnTo>
                <a:lnTo>
                  <a:pt x="61" y="268"/>
                </a:lnTo>
                <a:lnTo>
                  <a:pt x="61" y="268"/>
                </a:lnTo>
                <a:lnTo>
                  <a:pt x="63" y="274"/>
                </a:lnTo>
                <a:lnTo>
                  <a:pt x="61" y="276"/>
                </a:lnTo>
                <a:lnTo>
                  <a:pt x="59" y="280"/>
                </a:lnTo>
                <a:lnTo>
                  <a:pt x="59" y="280"/>
                </a:lnTo>
                <a:lnTo>
                  <a:pt x="57" y="282"/>
                </a:lnTo>
                <a:lnTo>
                  <a:pt x="57" y="282"/>
                </a:lnTo>
                <a:lnTo>
                  <a:pt x="54" y="286"/>
                </a:lnTo>
                <a:lnTo>
                  <a:pt x="54" y="287"/>
                </a:lnTo>
                <a:lnTo>
                  <a:pt x="55" y="291"/>
                </a:lnTo>
                <a:lnTo>
                  <a:pt x="55" y="291"/>
                </a:lnTo>
                <a:lnTo>
                  <a:pt x="59" y="297"/>
                </a:lnTo>
                <a:lnTo>
                  <a:pt x="59" y="303"/>
                </a:lnTo>
                <a:lnTo>
                  <a:pt x="55" y="309"/>
                </a:lnTo>
                <a:lnTo>
                  <a:pt x="54" y="312"/>
                </a:lnTo>
                <a:lnTo>
                  <a:pt x="54" y="314"/>
                </a:lnTo>
                <a:lnTo>
                  <a:pt x="54" y="314"/>
                </a:lnTo>
                <a:lnTo>
                  <a:pt x="52" y="316"/>
                </a:lnTo>
                <a:lnTo>
                  <a:pt x="52" y="320"/>
                </a:lnTo>
                <a:lnTo>
                  <a:pt x="54" y="326"/>
                </a:lnTo>
                <a:lnTo>
                  <a:pt x="54" y="326"/>
                </a:lnTo>
                <a:lnTo>
                  <a:pt x="55" y="326"/>
                </a:lnTo>
                <a:lnTo>
                  <a:pt x="55" y="326"/>
                </a:lnTo>
                <a:lnTo>
                  <a:pt x="55" y="326"/>
                </a:lnTo>
                <a:lnTo>
                  <a:pt x="55" y="326"/>
                </a:lnTo>
                <a:lnTo>
                  <a:pt x="57" y="332"/>
                </a:lnTo>
                <a:lnTo>
                  <a:pt x="57" y="332"/>
                </a:lnTo>
                <a:lnTo>
                  <a:pt x="57" y="336"/>
                </a:lnTo>
                <a:lnTo>
                  <a:pt x="59" y="338"/>
                </a:lnTo>
                <a:lnTo>
                  <a:pt x="59" y="338"/>
                </a:lnTo>
                <a:lnTo>
                  <a:pt x="63" y="339"/>
                </a:lnTo>
                <a:lnTo>
                  <a:pt x="65" y="343"/>
                </a:lnTo>
                <a:lnTo>
                  <a:pt x="65" y="351"/>
                </a:lnTo>
                <a:lnTo>
                  <a:pt x="65" y="351"/>
                </a:lnTo>
                <a:lnTo>
                  <a:pt x="63" y="357"/>
                </a:lnTo>
                <a:lnTo>
                  <a:pt x="63" y="357"/>
                </a:lnTo>
                <a:lnTo>
                  <a:pt x="57" y="365"/>
                </a:lnTo>
                <a:lnTo>
                  <a:pt x="57" y="365"/>
                </a:lnTo>
                <a:lnTo>
                  <a:pt x="59" y="370"/>
                </a:lnTo>
                <a:lnTo>
                  <a:pt x="61" y="376"/>
                </a:lnTo>
                <a:lnTo>
                  <a:pt x="61" y="376"/>
                </a:lnTo>
                <a:lnTo>
                  <a:pt x="65" y="382"/>
                </a:lnTo>
                <a:lnTo>
                  <a:pt x="65" y="390"/>
                </a:lnTo>
                <a:lnTo>
                  <a:pt x="65" y="390"/>
                </a:lnTo>
                <a:lnTo>
                  <a:pt x="65" y="393"/>
                </a:lnTo>
                <a:lnTo>
                  <a:pt x="65" y="397"/>
                </a:lnTo>
                <a:lnTo>
                  <a:pt x="65" y="397"/>
                </a:lnTo>
                <a:lnTo>
                  <a:pt x="65" y="403"/>
                </a:lnTo>
                <a:lnTo>
                  <a:pt x="65" y="407"/>
                </a:lnTo>
                <a:lnTo>
                  <a:pt x="65" y="407"/>
                </a:lnTo>
                <a:lnTo>
                  <a:pt x="63" y="411"/>
                </a:lnTo>
                <a:lnTo>
                  <a:pt x="63" y="411"/>
                </a:lnTo>
                <a:lnTo>
                  <a:pt x="65" y="418"/>
                </a:lnTo>
                <a:lnTo>
                  <a:pt x="67" y="428"/>
                </a:lnTo>
                <a:lnTo>
                  <a:pt x="67" y="428"/>
                </a:lnTo>
                <a:lnTo>
                  <a:pt x="71" y="430"/>
                </a:lnTo>
                <a:lnTo>
                  <a:pt x="71" y="430"/>
                </a:lnTo>
                <a:lnTo>
                  <a:pt x="73" y="432"/>
                </a:lnTo>
                <a:lnTo>
                  <a:pt x="75" y="438"/>
                </a:lnTo>
                <a:lnTo>
                  <a:pt x="75" y="438"/>
                </a:lnTo>
                <a:lnTo>
                  <a:pt x="71" y="451"/>
                </a:lnTo>
                <a:lnTo>
                  <a:pt x="67" y="465"/>
                </a:lnTo>
                <a:lnTo>
                  <a:pt x="67" y="465"/>
                </a:lnTo>
                <a:lnTo>
                  <a:pt x="63" y="476"/>
                </a:lnTo>
                <a:lnTo>
                  <a:pt x="63" y="484"/>
                </a:lnTo>
                <a:lnTo>
                  <a:pt x="63" y="484"/>
                </a:lnTo>
                <a:lnTo>
                  <a:pt x="63" y="488"/>
                </a:lnTo>
                <a:lnTo>
                  <a:pt x="63" y="494"/>
                </a:lnTo>
                <a:lnTo>
                  <a:pt x="59" y="501"/>
                </a:lnTo>
                <a:lnTo>
                  <a:pt x="52" y="507"/>
                </a:lnTo>
                <a:lnTo>
                  <a:pt x="48" y="511"/>
                </a:lnTo>
                <a:lnTo>
                  <a:pt x="48" y="511"/>
                </a:lnTo>
                <a:lnTo>
                  <a:pt x="34" y="521"/>
                </a:lnTo>
                <a:lnTo>
                  <a:pt x="30" y="524"/>
                </a:lnTo>
                <a:lnTo>
                  <a:pt x="30" y="530"/>
                </a:lnTo>
                <a:lnTo>
                  <a:pt x="30" y="530"/>
                </a:lnTo>
                <a:lnTo>
                  <a:pt x="30" y="540"/>
                </a:lnTo>
                <a:lnTo>
                  <a:pt x="30" y="540"/>
                </a:lnTo>
                <a:lnTo>
                  <a:pt x="32" y="546"/>
                </a:lnTo>
                <a:lnTo>
                  <a:pt x="30" y="550"/>
                </a:lnTo>
                <a:lnTo>
                  <a:pt x="30" y="550"/>
                </a:lnTo>
                <a:lnTo>
                  <a:pt x="25" y="551"/>
                </a:lnTo>
                <a:lnTo>
                  <a:pt x="25" y="551"/>
                </a:lnTo>
                <a:lnTo>
                  <a:pt x="21" y="553"/>
                </a:lnTo>
                <a:lnTo>
                  <a:pt x="21" y="553"/>
                </a:lnTo>
                <a:lnTo>
                  <a:pt x="19" y="557"/>
                </a:lnTo>
                <a:lnTo>
                  <a:pt x="19" y="563"/>
                </a:lnTo>
                <a:lnTo>
                  <a:pt x="19" y="563"/>
                </a:lnTo>
                <a:lnTo>
                  <a:pt x="19" y="567"/>
                </a:lnTo>
                <a:lnTo>
                  <a:pt x="17" y="569"/>
                </a:lnTo>
                <a:lnTo>
                  <a:pt x="13" y="573"/>
                </a:lnTo>
                <a:lnTo>
                  <a:pt x="11" y="573"/>
                </a:lnTo>
                <a:lnTo>
                  <a:pt x="11" y="573"/>
                </a:lnTo>
                <a:lnTo>
                  <a:pt x="11" y="575"/>
                </a:lnTo>
                <a:lnTo>
                  <a:pt x="11" y="575"/>
                </a:lnTo>
                <a:lnTo>
                  <a:pt x="9" y="576"/>
                </a:lnTo>
                <a:lnTo>
                  <a:pt x="9" y="578"/>
                </a:lnTo>
                <a:lnTo>
                  <a:pt x="9" y="580"/>
                </a:lnTo>
                <a:lnTo>
                  <a:pt x="9" y="580"/>
                </a:lnTo>
                <a:lnTo>
                  <a:pt x="7" y="586"/>
                </a:lnTo>
                <a:lnTo>
                  <a:pt x="9" y="588"/>
                </a:lnTo>
                <a:lnTo>
                  <a:pt x="9" y="590"/>
                </a:lnTo>
                <a:lnTo>
                  <a:pt x="9" y="590"/>
                </a:lnTo>
                <a:lnTo>
                  <a:pt x="15" y="594"/>
                </a:lnTo>
                <a:lnTo>
                  <a:pt x="19" y="598"/>
                </a:lnTo>
                <a:lnTo>
                  <a:pt x="19" y="600"/>
                </a:lnTo>
                <a:lnTo>
                  <a:pt x="19" y="600"/>
                </a:lnTo>
                <a:lnTo>
                  <a:pt x="19" y="603"/>
                </a:lnTo>
                <a:lnTo>
                  <a:pt x="15" y="605"/>
                </a:lnTo>
                <a:lnTo>
                  <a:pt x="13" y="607"/>
                </a:lnTo>
                <a:lnTo>
                  <a:pt x="7" y="607"/>
                </a:lnTo>
                <a:lnTo>
                  <a:pt x="7" y="607"/>
                </a:lnTo>
                <a:lnTo>
                  <a:pt x="3" y="607"/>
                </a:lnTo>
                <a:lnTo>
                  <a:pt x="2" y="609"/>
                </a:lnTo>
                <a:lnTo>
                  <a:pt x="2" y="609"/>
                </a:lnTo>
                <a:lnTo>
                  <a:pt x="0" y="613"/>
                </a:lnTo>
                <a:lnTo>
                  <a:pt x="0" y="613"/>
                </a:lnTo>
                <a:lnTo>
                  <a:pt x="0" y="619"/>
                </a:lnTo>
                <a:lnTo>
                  <a:pt x="0" y="619"/>
                </a:lnTo>
                <a:lnTo>
                  <a:pt x="0" y="629"/>
                </a:lnTo>
                <a:lnTo>
                  <a:pt x="0" y="629"/>
                </a:lnTo>
                <a:lnTo>
                  <a:pt x="2" y="632"/>
                </a:lnTo>
                <a:lnTo>
                  <a:pt x="2" y="632"/>
                </a:lnTo>
                <a:lnTo>
                  <a:pt x="5" y="640"/>
                </a:lnTo>
                <a:lnTo>
                  <a:pt x="5" y="640"/>
                </a:lnTo>
                <a:lnTo>
                  <a:pt x="7" y="644"/>
                </a:lnTo>
                <a:lnTo>
                  <a:pt x="7" y="644"/>
                </a:lnTo>
                <a:lnTo>
                  <a:pt x="7" y="648"/>
                </a:lnTo>
                <a:lnTo>
                  <a:pt x="7" y="648"/>
                </a:lnTo>
                <a:lnTo>
                  <a:pt x="254" y="648"/>
                </a:lnTo>
                <a:lnTo>
                  <a:pt x="254" y="648"/>
                </a:lnTo>
                <a:lnTo>
                  <a:pt x="256" y="650"/>
                </a:lnTo>
                <a:lnTo>
                  <a:pt x="256" y="650"/>
                </a:lnTo>
                <a:lnTo>
                  <a:pt x="256" y="655"/>
                </a:lnTo>
                <a:lnTo>
                  <a:pt x="256" y="661"/>
                </a:lnTo>
                <a:lnTo>
                  <a:pt x="254" y="665"/>
                </a:lnTo>
                <a:lnTo>
                  <a:pt x="254" y="665"/>
                </a:lnTo>
                <a:lnTo>
                  <a:pt x="252" y="667"/>
                </a:lnTo>
                <a:lnTo>
                  <a:pt x="252" y="667"/>
                </a:lnTo>
                <a:lnTo>
                  <a:pt x="246" y="673"/>
                </a:lnTo>
                <a:lnTo>
                  <a:pt x="246" y="675"/>
                </a:lnTo>
                <a:lnTo>
                  <a:pt x="248" y="679"/>
                </a:lnTo>
                <a:lnTo>
                  <a:pt x="248" y="679"/>
                </a:lnTo>
                <a:lnTo>
                  <a:pt x="252" y="688"/>
                </a:lnTo>
                <a:lnTo>
                  <a:pt x="258" y="692"/>
                </a:lnTo>
                <a:lnTo>
                  <a:pt x="258" y="692"/>
                </a:lnTo>
                <a:lnTo>
                  <a:pt x="263" y="700"/>
                </a:lnTo>
                <a:lnTo>
                  <a:pt x="265" y="706"/>
                </a:lnTo>
                <a:lnTo>
                  <a:pt x="265" y="706"/>
                </a:lnTo>
                <a:lnTo>
                  <a:pt x="265" y="708"/>
                </a:lnTo>
                <a:lnTo>
                  <a:pt x="265" y="708"/>
                </a:lnTo>
                <a:lnTo>
                  <a:pt x="265" y="711"/>
                </a:lnTo>
                <a:lnTo>
                  <a:pt x="267" y="715"/>
                </a:lnTo>
                <a:lnTo>
                  <a:pt x="271" y="717"/>
                </a:lnTo>
                <a:lnTo>
                  <a:pt x="271" y="717"/>
                </a:lnTo>
                <a:lnTo>
                  <a:pt x="273" y="719"/>
                </a:lnTo>
                <a:lnTo>
                  <a:pt x="273" y="719"/>
                </a:lnTo>
                <a:lnTo>
                  <a:pt x="281" y="725"/>
                </a:lnTo>
                <a:lnTo>
                  <a:pt x="283" y="729"/>
                </a:lnTo>
                <a:lnTo>
                  <a:pt x="283" y="734"/>
                </a:lnTo>
                <a:lnTo>
                  <a:pt x="283" y="734"/>
                </a:lnTo>
                <a:lnTo>
                  <a:pt x="283" y="738"/>
                </a:lnTo>
                <a:lnTo>
                  <a:pt x="283" y="738"/>
                </a:lnTo>
                <a:lnTo>
                  <a:pt x="281" y="746"/>
                </a:lnTo>
                <a:lnTo>
                  <a:pt x="281" y="750"/>
                </a:lnTo>
                <a:lnTo>
                  <a:pt x="283" y="752"/>
                </a:lnTo>
                <a:lnTo>
                  <a:pt x="283" y="752"/>
                </a:lnTo>
                <a:lnTo>
                  <a:pt x="287" y="756"/>
                </a:lnTo>
                <a:lnTo>
                  <a:pt x="287" y="756"/>
                </a:lnTo>
                <a:lnTo>
                  <a:pt x="292" y="761"/>
                </a:lnTo>
                <a:lnTo>
                  <a:pt x="294" y="765"/>
                </a:lnTo>
                <a:lnTo>
                  <a:pt x="294" y="769"/>
                </a:lnTo>
                <a:lnTo>
                  <a:pt x="294" y="769"/>
                </a:lnTo>
                <a:lnTo>
                  <a:pt x="292" y="771"/>
                </a:lnTo>
                <a:lnTo>
                  <a:pt x="292" y="771"/>
                </a:lnTo>
                <a:lnTo>
                  <a:pt x="298" y="769"/>
                </a:lnTo>
                <a:lnTo>
                  <a:pt x="298" y="769"/>
                </a:lnTo>
                <a:lnTo>
                  <a:pt x="306" y="769"/>
                </a:lnTo>
                <a:lnTo>
                  <a:pt x="308" y="769"/>
                </a:lnTo>
                <a:lnTo>
                  <a:pt x="308" y="769"/>
                </a:lnTo>
                <a:lnTo>
                  <a:pt x="308" y="769"/>
                </a:lnTo>
                <a:lnTo>
                  <a:pt x="308" y="769"/>
                </a:lnTo>
                <a:lnTo>
                  <a:pt x="310" y="767"/>
                </a:lnTo>
                <a:lnTo>
                  <a:pt x="312" y="763"/>
                </a:lnTo>
                <a:lnTo>
                  <a:pt x="312" y="763"/>
                </a:lnTo>
                <a:lnTo>
                  <a:pt x="312" y="761"/>
                </a:lnTo>
                <a:lnTo>
                  <a:pt x="312" y="761"/>
                </a:lnTo>
                <a:lnTo>
                  <a:pt x="312" y="760"/>
                </a:lnTo>
                <a:lnTo>
                  <a:pt x="314" y="754"/>
                </a:lnTo>
                <a:lnTo>
                  <a:pt x="314" y="754"/>
                </a:lnTo>
                <a:lnTo>
                  <a:pt x="314" y="754"/>
                </a:lnTo>
                <a:lnTo>
                  <a:pt x="315" y="746"/>
                </a:lnTo>
                <a:lnTo>
                  <a:pt x="315" y="746"/>
                </a:lnTo>
                <a:lnTo>
                  <a:pt x="315" y="742"/>
                </a:lnTo>
                <a:lnTo>
                  <a:pt x="314" y="738"/>
                </a:lnTo>
                <a:lnTo>
                  <a:pt x="314" y="738"/>
                </a:lnTo>
                <a:lnTo>
                  <a:pt x="314" y="733"/>
                </a:lnTo>
                <a:lnTo>
                  <a:pt x="314" y="733"/>
                </a:lnTo>
                <a:lnTo>
                  <a:pt x="315" y="731"/>
                </a:lnTo>
                <a:lnTo>
                  <a:pt x="319" y="729"/>
                </a:lnTo>
                <a:lnTo>
                  <a:pt x="319" y="729"/>
                </a:lnTo>
                <a:lnTo>
                  <a:pt x="323" y="729"/>
                </a:lnTo>
                <a:lnTo>
                  <a:pt x="323" y="729"/>
                </a:lnTo>
                <a:lnTo>
                  <a:pt x="327" y="729"/>
                </a:lnTo>
                <a:lnTo>
                  <a:pt x="331" y="729"/>
                </a:lnTo>
                <a:lnTo>
                  <a:pt x="337" y="733"/>
                </a:lnTo>
                <a:lnTo>
                  <a:pt x="337" y="733"/>
                </a:lnTo>
                <a:lnTo>
                  <a:pt x="337" y="734"/>
                </a:lnTo>
                <a:lnTo>
                  <a:pt x="337" y="736"/>
                </a:lnTo>
                <a:lnTo>
                  <a:pt x="337" y="736"/>
                </a:lnTo>
                <a:lnTo>
                  <a:pt x="335" y="740"/>
                </a:lnTo>
                <a:lnTo>
                  <a:pt x="335" y="742"/>
                </a:lnTo>
                <a:lnTo>
                  <a:pt x="335" y="742"/>
                </a:lnTo>
                <a:lnTo>
                  <a:pt x="339" y="742"/>
                </a:lnTo>
                <a:lnTo>
                  <a:pt x="344" y="740"/>
                </a:lnTo>
                <a:lnTo>
                  <a:pt x="344" y="740"/>
                </a:lnTo>
                <a:lnTo>
                  <a:pt x="346" y="738"/>
                </a:lnTo>
                <a:lnTo>
                  <a:pt x="346" y="738"/>
                </a:lnTo>
                <a:lnTo>
                  <a:pt x="350" y="736"/>
                </a:lnTo>
                <a:lnTo>
                  <a:pt x="350" y="736"/>
                </a:lnTo>
                <a:lnTo>
                  <a:pt x="358" y="734"/>
                </a:lnTo>
                <a:lnTo>
                  <a:pt x="366" y="733"/>
                </a:lnTo>
                <a:lnTo>
                  <a:pt x="366" y="733"/>
                </a:lnTo>
                <a:lnTo>
                  <a:pt x="373" y="734"/>
                </a:lnTo>
                <a:lnTo>
                  <a:pt x="379" y="733"/>
                </a:lnTo>
                <a:lnTo>
                  <a:pt x="381" y="733"/>
                </a:lnTo>
                <a:lnTo>
                  <a:pt x="381" y="733"/>
                </a:lnTo>
                <a:lnTo>
                  <a:pt x="381" y="731"/>
                </a:lnTo>
                <a:lnTo>
                  <a:pt x="381" y="729"/>
                </a:lnTo>
                <a:lnTo>
                  <a:pt x="381" y="729"/>
                </a:lnTo>
                <a:lnTo>
                  <a:pt x="381" y="727"/>
                </a:lnTo>
                <a:lnTo>
                  <a:pt x="383" y="725"/>
                </a:lnTo>
                <a:lnTo>
                  <a:pt x="383" y="725"/>
                </a:lnTo>
                <a:lnTo>
                  <a:pt x="385" y="725"/>
                </a:lnTo>
                <a:lnTo>
                  <a:pt x="385" y="725"/>
                </a:lnTo>
                <a:lnTo>
                  <a:pt x="391" y="729"/>
                </a:lnTo>
                <a:lnTo>
                  <a:pt x="391" y="729"/>
                </a:lnTo>
                <a:lnTo>
                  <a:pt x="398" y="733"/>
                </a:lnTo>
                <a:lnTo>
                  <a:pt x="398" y="733"/>
                </a:lnTo>
                <a:lnTo>
                  <a:pt x="400" y="734"/>
                </a:lnTo>
                <a:lnTo>
                  <a:pt x="404" y="734"/>
                </a:lnTo>
                <a:lnTo>
                  <a:pt x="408" y="733"/>
                </a:lnTo>
                <a:lnTo>
                  <a:pt x="408" y="733"/>
                </a:lnTo>
                <a:lnTo>
                  <a:pt x="408" y="731"/>
                </a:lnTo>
                <a:lnTo>
                  <a:pt x="408" y="731"/>
                </a:lnTo>
                <a:lnTo>
                  <a:pt x="408" y="725"/>
                </a:lnTo>
                <a:lnTo>
                  <a:pt x="410" y="723"/>
                </a:lnTo>
                <a:lnTo>
                  <a:pt x="412" y="721"/>
                </a:lnTo>
                <a:lnTo>
                  <a:pt x="412" y="721"/>
                </a:lnTo>
                <a:lnTo>
                  <a:pt x="418" y="721"/>
                </a:lnTo>
                <a:lnTo>
                  <a:pt x="421" y="721"/>
                </a:lnTo>
                <a:lnTo>
                  <a:pt x="421" y="721"/>
                </a:lnTo>
                <a:lnTo>
                  <a:pt x="423" y="723"/>
                </a:lnTo>
                <a:lnTo>
                  <a:pt x="423" y="723"/>
                </a:lnTo>
                <a:lnTo>
                  <a:pt x="427" y="725"/>
                </a:lnTo>
                <a:lnTo>
                  <a:pt x="429" y="729"/>
                </a:lnTo>
                <a:lnTo>
                  <a:pt x="429" y="729"/>
                </a:lnTo>
                <a:lnTo>
                  <a:pt x="429" y="733"/>
                </a:lnTo>
                <a:lnTo>
                  <a:pt x="431" y="736"/>
                </a:lnTo>
                <a:lnTo>
                  <a:pt x="431" y="736"/>
                </a:lnTo>
                <a:lnTo>
                  <a:pt x="435" y="736"/>
                </a:lnTo>
                <a:lnTo>
                  <a:pt x="435" y="736"/>
                </a:lnTo>
                <a:lnTo>
                  <a:pt x="437" y="734"/>
                </a:lnTo>
                <a:lnTo>
                  <a:pt x="437" y="733"/>
                </a:lnTo>
                <a:lnTo>
                  <a:pt x="437" y="733"/>
                </a:lnTo>
                <a:lnTo>
                  <a:pt x="441" y="725"/>
                </a:lnTo>
                <a:lnTo>
                  <a:pt x="443" y="721"/>
                </a:lnTo>
                <a:lnTo>
                  <a:pt x="443" y="721"/>
                </a:lnTo>
                <a:lnTo>
                  <a:pt x="437" y="682"/>
                </a:lnTo>
                <a:lnTo>
                  <a:pt x="429" y="607"/>
                </a:lnTo>
                <a:lnTo>
                  <a:pt x="421" y="513"/>
                </a:lnTo>
                <a:lnTo>
                  <a:pt x="418" y="465"/>
                </a:lnTo>
                <a:lnTo>
                  <a:pt x="418" y="418"/>
                </a:lnTo>
                <a:lnTo>
                  <a:pt x="418" y="418"/>
                </a:lnTo>
                <a:close/>
              </a:path>
            </a:pathLst>
          </a:custGeom>
          <a:solidFill>
            <a:srgbClr val="0F3738"/>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94" name="Freeform 139">
            <a:extLst>
              <a:ext uri="{FF2B5EF4-FFF2-40B4-BE49-F238E27FC236}">
                <a16:creationId xmlns:a16="http://schemas.microsoft.com/office/drawing/2014/main" id="{97E88FC1-1866-B0C3-FEDE-8CD1BF97A9BA}"/>
              </a:ext>
            </a:extLst>
          </p:cNvPr>
          <p:cNvSpPr>
            <a:spLocks/>
          </p:cNvSpPr>
          <p:nvPr/>
        </p:nvSpPr>
        <p:spPr bwMode="auto">
          <a:xfrm>
            <a:off x="8199052" y="3892312"/>
            <a:ext cx="1360864" cy="1378315"/>
          </a:xfrm>
          <a:custGeom>
            <a:avLst/>
            <a:gdLst>
              <a:gd name="T0" fmla="*/ 1708 w 1731"/>
              <a:gd name="T1" fmla="*/ 987 h 1709"/>
              <a:gd name="T2" fmla="*/ 1720 w 1731"/>
              <a:gd name="T3" fmla="*/ 875 h 1709"/>
              <a:gd name="T4" fmla="*/ 1702 w 1731"/>
              <a:gd name="T5" fmla="*/ 794 h 1709"/>
              <a:gd name="T6" fmla="*/ 1652 w 1731"/>
              <a:gd name="T7" fmla="*/ 729 h 1709"/>
              <a:gd name="T8" fmla="*/ 1539 w 1731"/>
              <a:gd name="T9" fmla="*/ 459 h 1709"/>
              <a:gd name="T10" fmla="*/ 1465 w 1731"/>
              <a:gd name="T11" fmla="*/ 449 h 1709"/>
              <a:gd name="T12" fmla="*/ 1379 w 1731"/>
              <a:gd name="T13" fmla="*/ 453 h 1709"/>
              <a:gd name="T14" fmla="*/ 1346 w 1731"/>
              <a:gd name="T15" fmla="*/ 459 h 1709"/>
              <a:gd name="T16" fmla="*/ 1334 w 1731"/>
              <a:gd name="T17" fmla="*/ 430 h 1709"/>
              <a:gd name="T18" fmla="*/ 1281 w 1731"/>
              <a:gd name="T19" fmla="*/ 440 h 1709"/>
              <a:gd name="T20" fmla="*/ 1240 w 1731"/>
              <a:gd name="T21" fmla="*/ 455 h 1709"/>
              <a:gd name="T22" fmla="*/ 1204 w 1731"/>
              <a:gd name="T23" fmla="*/ 440 h 1709"/>
              <a:gd name="T24" fmla="*/ 1161 w 1731"/>
              <a:gd name="T25" fmla="*/ 436 h 1709"/>
              <a:gd name="T26" fmla="*/ 1123 w 1731"/>
              <a:gd name="T27" fmla="*/ 403 h 1709"/>
              <a:gd name="T28" fmla="*/ 1032 w 1731"/>
              <a:gd name="T29" fmla="*/ 395 h 1709"/>
              <a:gd name="T30" fmla="*/ 974 w 1731"/>
              <a:gd name="T31" fmla="*/ 370 h 1709"/>
              <a:gd name="T32" fmla="*/ 917 w 1731"/>
              <a:gd name="T33" fmla="*/ 355 h 1709"/>
              <a:gd name="T34" fmla="*/ 0 w 1731"/>
              <a:gd name="T35" fmla="*/ 719 h 1709"/>
              <a:gd name="T36" fmla="*/ 60 w 1731"/>
              <a:gd name="T37" fmla="*/ 783 h 1709"/>
              <a:gd name="T38" fmla="*/ 112 w 1731"/>
              <a:gd name="T39" fmla="*/ 827 h 1709"/>
              <a:gd name="T40" fmla="*/ 160 w 1731"/>
              <a:gd name="T41" fmla="*/ 890 h 1709"/>
              <a:gd name="T42" fmla="*/ 210 w 1731"/>
              <a:gd name="T43" fmla="*/ 935 h 1709"/>
              <a:gd name="T44" fmla="*/ 233 w 1731"/>
              <a:gd name="T45" fmla="*/ 991 h 1709"/>
              <a:gd name="T46" fmla="*/ 237 w 1731"/>
              <a:gd name="T47" fmla="*/ 1058 h 1709"/>
              <a:gd name="T48" fmla="*/ 268 w 1731"/>
              <a:gd name="T49" fmla="*/ 1104 h 1709"/>
              <a:gd name="T50" fmla="*/ 325 w 1731"/>
              <a:gd name="T51" fmla="*/ 1141 h 1709"/>
              <a:gd name="T52" fmla="*/ 385 w 1731"/>
              <a:gd name="T53" fmla="*/ 1162 h 1709"/>
              <a:gd name="T54" fmla="*/ 462 w 1731"/>
              <a:gd name="T55" fmla="*/ 1172 h 1709"/>
              <a:gd name="T56" fmla="*/ 478 w 1731"/>
              <a:gd name="T57" fmla="*/ 1102 h 1709"/>
              <a:gd name="T58" fmla="*/ 574 w 1731"/>
              <a:gd name="T59" fmla="*/ 1081 h 1709"/>
              <a:gd name="T60" fmla="*/ 637 w 1731"/>
              <a:gd name="T61" fmla="*/ 1083 h 1709"/>
              <a:gd name="T62" fmla="*/ 768 w 1731"/>
              <a:gd name="T63" fmla="*/ 1179 h 1709"/>
              <a:gd name="T64" fmla="*/ 820 w 1731"/>
              <a:gd name="T65" fmla="*/ 1284 h 1709"/>
              <a:gd name="T66" fmla="*/ 843 w 1731"/>
              <a:gd name="T67" fmla="*/ 1355 h 1709"/>
              <a:gd name="T68" fmla="*/ 890 w 1731"/>
              <a:gd name="T69" fmla="*/ 1409 h 1709"/>
              <a:gd name="T70" fmla="*/ 936 w 1731"/>
              <a:gd name="T71" fmla="*/ 1459 h 1709"/>
              <a:gd name="T72" fmla="*/ 951 w 1731"/>
              <a:gd name="T73" fmla="*/ 1530 h 1709"/>
              <a:gd name="T74" fmla="*/ 996 w 1731"/>
              <a:gd name="T75" fmla="*/ 1611 h 1709"/>
              <a:gd name="T76" fmla="*/ 1053 w 1731"/>
              <a:gd name="T77" fmla="*/ 1648 h 1709"/>
              <a:gd name="T78" fmla="*/ 1105 w 1731"/>
              <a:gd name="T79" fmla="*/ 1675 h 1709"/>
              <a:gd name="T80" fmla="*/ 1177 w 1731"/>
              <a:gd name="T81" fmla="*/ 1688 h 1709"/>
              <a:gd name="T82" fmla="*/ 1236 w 1731"/>
              <a:gd name="T83" fmla="*/ 1700 h 1709"/>
              <a:gd name="T84" fmla="*/ 1229 w 1731"/>
              <a:gd name="T85" fmla="*/ 1657 h 1709"/>
              <a:gd name="T86" fmla="*/ 1215 w 1731"/>
              <a:gd name="T87" fmla="*/ 1598 h 1709"/>
              <a:gd name="T88" fmla="*/ 1204 w 1731"/>
              <a:gd name="T89" fmla="*/ 1548 h 1709"/>
              <a:gd name="T90" fmla="*/ 1198 w 1731"/>
              <a:gd name="T91" fmla="*/ 1499 h 1709"/>
              <a:gd name="T92" fmla="*/ 1236 w 1731"/>
              <a:gd name="T93" fmla="*/ 1438 h 1709"/>
              <a:gd name="T94" fmla="*/ 1244 w 1731"/>
              <a:gd name="T95" fmla="*/ 1395 h 1709"/>
              <a:gd name="T96" fmla="*/ 1273 w 1731"/>
              <a:gd name="T97" fmla="*/ 1345 h 1709"/>
              <a:gd name="T98" fmla="*/ 1300 w 1731"/>
              <a:gd name="T99" fmla="*/ 1303 h 1709"/>
              <a:gd name="T100" fmla="*/ 1352 w 1731"/>
              <a:gd name="T101" fmla="*/ 1307 h 1709"/>
              <a:gd name="T102" fmla="*/ 1344 w 1731"/>
              <a:gd name="T103" fmla="*/ 1270 h 1709"/>
              <a:gd name="T104" fmla="*/ 1385 w 1731"/>
              <a:gd name="T105" fmla="*/ 1266 h 1709"/>
              <a:gd name="T106" fmla="*/ 1481 w 1731"/>
              <a:gd name="T107" fmla="*/ 1231 h 1709"/>
              <a:gd name="T108" fmla="*/ 1525 w 1731"/>
              <a:gd name="T109" fmla="*/ 1176 h 1709"/>
              <a:gd name="T110" fmla="*/ 1523 w 1731"/>
              <a:gd name="T111" fmla="*/ 1127 h 1709"/>
              <a:gd name="T112" fmla="*/ 1539 w 1731"/>
              <a:gd name="T113" fmla="*/ 1093 h 1709"/>
              <a:gd name="T114" fmla="*/ 1583 w 1731"/>
              <a:gd name="T115" fmla="*/ 1097 h 1709"/>
              <a:gd name="T116" fmla="*/ 1594 w 1731"/>
              <a:gd name="T117" fmla="*/ 1133 h 1709"/>
              <a:gd name="T118" fmla="*/ 1616 w 1731"/>
              <a:gd name="T119" fmla="*/ 1131 h 1709"/>
              <a:gd name="T120" fmla="*/ 1679 w 1731"/>
              <a:gd name="T121" fmla="*/ 1097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31" h="1709">
                <a:moveTo>
                  <a:pt x="1695" y="1060"/>
                </a:moveTo>
                <a:lnTo>
                  <a:pt x="1697" y="1060"/>
                </a:lnTo>
                <a:lnTo>
                  <a:pt x="1697" y="1060"/>
                </a:lnTo>
                <a:lnTo>
                  <a:pt x="1698" y="1052"/>
                </a:lnTo>
                <a:lnTo>
                  <a:pt x="1698" y="1052"/>
                </a:lnTo>
                <a:lnTo>
                  <a:pt x="1700" y="1047"/>
                </a:lnTo>
                <a:lnTo>
                  <a:pt x="1702" y="1043"/>
                </a:lnTo>
                <a:lnTo>
                  <a:pt x="1702" y="1043"/>
                </a:lnTo>
                <a:lnTo>
                  <a:pt x="1706" y="1041"/>
                </a:lnTo>
                <a:lnTo>
                  <a:pt x="1706" y="1041"/>
                </a:lnTo>
                <a:lnTo>
                  <a:pt x="1710" y="1039"/>
                </a:lnTo>
                <a:lnTo>
                  <a:pt x="1710" y="1037"/>
                </a:lnTo>
                <a:lnTo>
                  <a:pt x="1712" y="1033"/>
                </a:lnTo>
                <a:lnTo>
                  <a:pt x="1712" y="1033"/>
                </a:lnTo>
                <a:lnTo>
                  <a:pt x="1710" y="1025"/>
                </a:lnTo>
                <a:lnTo>
                  <a:pt x="1714" y="1020"/>
                </a:lnTo>
                <a:lnTo>
                  <a:pt x="1714" y="1020"/>
                </a:lnTo>
                <a:lnTo>
                  <a:pt x="1710" y="1014"/>
                </a:lnTo>
                <a:lnTo>
                  <a:pt x="1706" y="1006"/>
                </a:lnTo>
                <a:lnTo>
                  <a:pt x="1706" y="1006"/>
                </a:lnTo>
                <a:lnTo>
                  <a:pt x="1704" y="1002"/>
                </a:lnTo>
                <a:lnTo>
                  <a:pt x="1704" y="996"/>
                </a:lnTo>
                <a:lnTo>
                  <a:pt x="1706" y="991"/>
                </a:lnTo>
                <a:lnTo>
                  <a:pt x="1708" y="987"/>
                </a:lnTo>
                <a:lnTo>
                  <a:pt x="1708" y="987"/>
                </a:lnTo>
                <a:lnTo>
                  <a:pt x="1712" y="983"/>
                </a:lnTo>
                <a:lnTo>
                  <a:pt x="1714" y="975"/>
                </a:lnTo>
                <a:lnTo>
                  <a:pt x="1714" y="967"/>
                </a:lnTo>
                <a:lnTo>
                  <a:pt x="1714" y="962"/>
                </a:lnTo>
                <a:lnTo>
                  <a:pt x="1714" y="962"/>
                </a:lnTo>
                <a:lnTo>
                  <a:pt x="1714" y="952"/>
                </a:lnTo>
                <a:lnTo>
                  <a:pt x="1716" y="937"/>
                </a:lnTo>
                <a:lnTo>
                  <a:pt x="1720" y="919"/>
                </a:lnTo>
                <a:lnTo>
                  <a:pt x="1722" y="914"/>
                </a:lnTo>
                <a:lnTo>
                  <a:pt x="1725" y="910"/>
                </a:lnTo>
                <a:lnTo>
                  <a:pt x="1725" y="910"/>
                </a:lnTo>
                <a:lnTo>
                  <a:pt x="1729" y="906"/>
                </a:lnTo>
                <a:lnTo>
                  <a:pt x="1731" y="902"/>
                </a:lnTo>
                <a:lnTo>
                  <a:pt x="1731" y="902"/>
                </a:lnTo>
                <a:lnTo>
                  <a:pt x="1729" y="898"/>
                </a:lnTo>
                <a:lnTo>
                  <a:pt x="1725" y="894"/>
                </a:lnTo>
                <a:lnTo>
                  <a:pt x="1723" y="892"/>
                </a:lnTo>
                <a:lnTo>
                  <a:pt x="1723" y="892"/>
                </a:lnTo>
                <a:lnTo>
                  <a:pt x="1722" y="888"/>
                </a:lnTo>
                <a:lnTo>
                  <a:pt x="1722" y="883"/>
                </a:lnTo>
                <a:lnTo>
                  <a:pt x="1722" y="883"/>
                </a:lnTo>
                <a:lnTo>
                  <a:pt x="1722" y="879"/>
                </a:lnTo>
                <a:lnTo>
                  <a:pt x="1722" y="879"/>
                </a:lnTo>
                <a:lnTo>
                  <a:pt x="1722" y="877"/>
                </a:lnTo>
                <a:lnTo>
                  <a:pt x="1720" y="875"/>
                </a:lnTo>
                <a:lnTo>
                  <a:pt x="1720" y="875"/>
                </a:lnTo>
                <a:lnTo>
                  <a:pt x="1716" y="873"/>
                </a:lnTo>
                <a:lnTo>
                  <a:pt x="1716" y="869"/>
                </a:lnTo>
                <a:lnTo>
                  <a:pt x="1718" y="867"/>
                </a:lnTo>
                <a:lnTo>
                  <a:pt x="1718" y="867"/>
                </a:lnTo>
                <a:lnTo>
                  <a:pt x="1720" y="863"/>
                </a:lnTo>
                <a:lnTo>
                  <a:pt x="1720" y="863"/>
                </a:lnTo>
                <a:lnTo>
                  <a:pt x="1722" y="860"/>
                </a:lnTo>
                <a:lnTo>
                  <a:pt x="1720" y="852"/>
                </a:lnTo>
                <a:lnTo>
                  <a:pt x="1720" y="852"/>
                </a:lnTo>
                <a:lnTo>
                  <a:pt x="1716" y="838"/>
                </a:lnTo>
                <a:lnTo>
                  <a:pt x="1716" y="833"/>
                </a:lnTo>
                <a:lnTo>
                  <a:pt x="1708" y="813"/>
                </a:lnTo>
                <a:lnTo>
                  <a:pt x="1708" y="813"/>
                </a:lnTo>
                <a:lnTo>
                  <a:pt x="1708" y="813"/>
                </a:lnTo>
                <a:lnTo>
                  <a:pt x="1708" y="813"/>
                </a:lnTo>
                <a:lnTo>
                  <a:pt x="1708" y="808"/>
                </a:lnTo>
                <a:lnTo>
                  <a:pt x="1706" y="806"/>
                </a:lnTo>
                <a:lnTo>
                  <a:pt x="1704" y="804"/>
                </a:lnTo>
                <a:lnTo>
                  <a:pt x="1704" y="804"/>
                </a:lnTo>
                <a:lnTo>
                  <a:pt x="1702" y="802"/>
                </a:lnTo>
                <a:lnTo>
                  <a:pt x="1700" y="800"/>
                </a:lnTo>
                <a:lnTo>
                  <a:pt x="1700" y="800"/>
                </a:lnTo>
                <a:lnTo>
                  <a:pt x="1700" y="796"/>
                </a:lnTo>
                <a:lnTo>
                  <a:pt x="1702" y="794"/>
                </a:lnTo>
                <a:lnTo>
                  <a:pt x="1702" y="794"/>
                </a:lnTo>
                <a:lnTo>
                  <a:pt x="1704" y="792"/>
                </a:lnTo>
                <a:lnTo>
                  <a:pt x="1704" y="792"/>
                </a:lnTo>
                <a:lnTo>
                  <a:pt x="1700" y="788"/>
                </a:lnTo>
                <a:lnTo>
                  <a:pt x="1693" y="786"/>
                </a:lnTo>
                <a:lnTo>
                  <a:pt x="1693" y="786"/>
                </a:lnTo>
                <a:lnTo>
                  <a:pt x="1691" y="786"/>
                </a:lnTo>
                <a:lnTo>
                  <a:pt x="1689" y="784"/>
                </a:lnTo>
                <a:lnTo>
                  <a:pt x="1687" y="781"/>
                </a:lnTo>
                <a:lnTo>
                  <a:pt x="1687" y="775"/>
                </a:lnTo>
                <a:lnTo>
                  <a:pt x="1687" y="775"/>
                </a:lnTo>
                <a:lnTo>
                  <a:pt x="1687" y="763"/>
                </a:lnTo>
                <a:lnTo>
                  <a:pt x="1685" y="756"/>
                </a:lnTo>
                <a:lnTo>
                  <a:pt x="1685" y="756"/>
                </a:lnTo>
                <a:lnTo>
                  <a:pt x="1677" y="746"/>
                </a:lnTo>
                <a:lnTo>
                  <a:pt x="1677" y="746"/>
                </a:lnTo>
                <a:lnTo>
                  <a:pt x="1668" y="736"/>
                </a:lnTo>
                <a:lnTo>
                  <a:pt x="1668" y="736"/>
                </a:lnTo>
                <a:lnTo>
                  <a:pt x="1664" y="732"/>
                </a:lnTo>
                <a:lnTo>
                  <a:pt x="1660" y="732"/>
                </a:lnTo>
                <a:lnTo>
                  <a:pt x="1660" y="732"/>
                </a:lnTo>
                <a:lnTo>
                  <a:pt x="1656" y="734"/>
                </a:lnTo>
                <a:lnTo>
                  <a:pt x="1654" y="732"/>
                </a:lnTo>
                <a:lnTo>
                  <a:pt x="1654" y="732"/>
                </a:lnTo>
                <a:lnTo>
                  <a:pt x="1652" y="729"/>
                </a:lnTo>
                <a:lnTo>
                  <a:pt x="1652" y="723"/>
                </a:lnTo>
                <a:lnTo>
                  <a:pt x="1652" y="723"/>
                </a:lnTo>
                <a:lnTo>
                  <a:pt x="1652" y="721"/>
                </a:lnTo>
                <a:lnTo>
                  <a:pt x="1646" y="490"/>
                </a:lnTo>
                <a:lnTo>
                  <a:pt x="1646" y="490"/>
                </a:lnTo>
                <a:lnTo>
                  <a:pt x="1639" y="493"/>
                </a:lnTo>
                <a:lnTo>
                  <a:pt x="1639" y="493"/>
                </a:lnTo>
                <a:lnTo>
                  <a:pt x="1625" y="497"/>
                </a:lnTo>
                <a:lnTo>
                  <a:pt x="1618" y="499"/>
                </a:lnTo>
                <a:lnTo>
                  <a:pt x="1612" y="499"/>
                </a:lnTo>
                <a:lnTo>
                  <a:pt x="1612" y="499"/>
                </a:lnTo>
                <a:lnTo>
                  <a:pt x="1604" y="492"/>
                </a:lnTo>
                <a:lnTo>
                  <a:pt x="1596" y="480"/>
                </a:lnTo>
                <a:lnTo>
                  <a:pt x="1596" y="480"/>
                </a:lnTo>
                <a:lnTo>
                  <a:pt x="1587" y="478"/>
                </a:lnTo>
                <a:lnTo>
                  <a:pt x="1587" y="478"/>
                </a:lnTo>
                <a:lnTo>
                  <a:pt x="1581" y="474"/>
                </a:lnTo>
                <a:lnTo>
                  <a:pt x="1581" y="474"/>
                </a:lnTo>
                <a:lnTo>
                  <a:pt x="1573" y="470"/>
                </a:lnTo>
                <a:lnTo>
                  <a:pt x="1566" y="468"/>
                </a:lnTo>
                <a:lnTo>
                  <a:pt x="1566" y="468"/>
                </a:lnTo>
                <a:lnTo>
                  <a:pt x="1556" y="466"/>
                </a:lnTo>
                <a:lnTo>
                  <a:pt x="1548" y="465"/>
                </a:lnTo>
                <a:lnTo>
                  <a:pt x="1548" y="465"/>
                </a:lnTo>
                <a:lnTo>
                  <a:pt x="1539" y="459"/>
                </a:lnTo>
                <a:lnTo>
                  <a:pt x="1539" y="459"/>
                </a:lnTo>
                <a:lnTo>
                  <a:pt x="1533" y="453"/>
                </a:lnTo>
                <a:lnTo>
                  <a:pt x="1533" y="453"/>
                </a:lnTo>
                <a:lnTo>
                  <a:pt x="1525" y="447"/>
                </a:lnTo>
                <a:lnTo>
                  <a:pt x="1512" y="438"/>
                </a:lnTo>
                <a:lnTo>
                  <a:pt x="1512" y="438"/>
                </a:lnTo>
                <a:lnTo>
                  <a:pt x="1508" y="434"/>
                </a:lnTo>
                <a:lnTo>
                  <a:pt x="1508" y="434"/>
                </a:lnTo>
                <a:lnTo>
                  <a:pt x="1504" y="438"/>
                </a:lnTo>
                <a:lnTo>
                  <a:pt x="1500" y="441"/>
                </a:lnTo>
                <a:lnTo>
                  <a:pt x="1500" y="441"/>
                </a:lnTo>
                <a:lnTo>
                  <a:pt x="1496" y="445"/>
                </a:lnTo>
                <a:lnTo>
                  <a:pt x="1496" y="445"/>
                </a:lnTo>
                <a:lnTo>
                  <a:pt x="1494" y="447"/>
                </a:lnTo>
                <a:lnTo>
                  <a:pt x="1492" y="447"/>
                </a:lnTo>
                <a:lnTo>
                  <a:pt x="1487" y="447"/>
                </a:lnTo>
                <a:lnTo>
                  <a:pt x="1487" y="447"/>
                </a:lnTo>
                <a:lnTo>
                  <a:pt x="1483" y="445"/>
                </a:lnTo>
                <a:lnTo>
                  <a:pt x="1483" y="445"/>
                </a:lnTo>
                <a:lnTo>
                  <a:pt x="1475" y="447"/>
                </a:lnTo>
                <a:lnTo>
                  <a:pt x="1475" y="447"/>
                </a:lnTo>
                <a:lnTo>
                  <a:pt x="1465" y="449"/>
                </a:lnTo>
                <a:lnTo>
                  <a:pt x="1465" y="449"/>
                </a:lnTo>
                <a:lnTo>
                  <a:pt x="1465" y="449"/>
                </a:lnTo>
                <a:lnTo>
                  <a:pt x="1465" y="449"/>
                </a:lnTo>
                <a:lnTo>
                  <a:pt x="1460" y="447"/>
                </a:lnTo>
                <a:lnTo>
                  <a:pt x="1456" y="443"/>
                </a:lnTo>
                <a:lnTo>
                  <a:pt x="1456" y="443"/>
                </a:lnTo>
                <a:lnTo>
                  <a:pt x="1452" y="440"/>
                </a:lnTo>
                <a:lnTo>
                  <a:pt x="1452" y="440"/>
                </a:lnTo>
                <a:lnTo>
                  <a:pt x="1448" y="440"/>
                </a:lnTo>
                <a:lnTo>
                  <a:pt x="1446" y="440"/>
                </a:lnTo>
                <a:lnTo>
                  <a:pt x="1437" y="445"/>
                </a:lnTo>
                <a:lnTo>
                  <a:pt x="1437" y="445"/>
                </a:lnTo>
                <a:lnTo>
                  <a:pt x="1433" y="449"/>
                </a:lnTo>
                <a:lnTo>
                  <a:pt x="1429" y="451"/>
                </a:lnTo>
                <a:lnTo>
                  <a:pt x="1421" y="451"/>
                </a:lnTo>
                <a:lnTo>
                  <a:pt x="1419" y="451"/>
                </a:lnTo>
                <a:lnTo>
                  <a:pt x="1419" y="451"/>
                </a:lnTo>
                <a:lnTo>
                  <a:pt x="1408" y="447"/>
                </a:lnTo>
                <a:lnTo>
                  <a:pt x="1408" y="447"/>
                </a:lnTo>
                <a:lnTo>
                  <a:pt x="1398" y="445"/>
                </a:lnTo>
                <a:lnTo>
                  <a:pt x="1398" y="445"/>
                </a:lnTo>
                <a:lnTo>
                  <a:pt x="1396" y="447"/>
                </a:lnTo>
                <a:lnTo>
                  <a:pt x="1390" y="449"/>
                </a:lnTo>
                <a:lnTo>
                  <a:pt x="1390" y="449"/>
                </a:lnTo>
                <a:lnTo>
                  <a:pt x="1388" y="451"/>
                </a:lnTo>
                <a:lnTo>
                  <a:pt x="1385" y="453"/>
                </a:lnTo>
                <a:lnTo>
                  <a:pt x="1385" y="453"/>
                </a:lnTo>
                <a:lnTo>
                  <a:pt x="1379" y="453"/>
                </a:lnTo>
                <a:lnTo>
                  <a:pt x="1375" y="459"/>
                </a:lnTo>
                <a:lnTo>
                  <a:pt x="1375" y="459"/>
                </a:lnTo>
                <a:lnTo>
                  <a:pt x="1373" y="463"/>
                </a:lnTo>
                <a:lnTo>
                  <a:pt x="1371" y="465"/>
                </a:lnTo>
                <a:lnTo>
                  <a:pt x="1371" y="465"/>
                </a:lnTo>
                <a:lnTo>
                  <a:pt x="1369" y="474"/>
                </a:lnTo>
                <a:lnTo>
                  <a:pt x="1369" y="474"/>
                </a:lnTo>
                <a:lnTo>
                  <a:pt x="1367" y="476"/>
                </a:lnTo>
                <a:lnTo>
                  <a:pt x="1365" y="476"/>
                </a:lnTo>
                <a:lnTo>
                  <a:pt x="1365" y="476"/>
                </a:lnTo>
                <a:lnTo>
                  <a:pt x="1361" y="476"/>
                </a:lnTo>
                <a:lnTo>
                  <a:pt x="1361" y="474"/>
                </a:lnTo>
                <a:lnTo>
                  <a:pt x="1361" y="474"/>
                </a:lnTo>
                <a:lnTo>
                  <a:pt x="1360" y="472"/>
                </a:lnTo>
                <a:lnTo>
                  <a:pt x="1358" y="472"/>
                </a:lnTo>
                <a:lnTo>
                  <a:pt x="1358" y="472"/>
                </a:lnTo>
                <a:lnTo>
                  <a:pt x="1350" y="472"/>
                </a:lnTo>
                <a:lnTo>
                  <a:pt x="1344" y="470"/>
                </a:lnTo>
                <a:lnTo>
                  <a:pt x="1344" y="470"/>
                </a:lnTo>
                <a:lnTo>
                  <a:pt x="1340" y="468"/>
                </a:lnTo>
                <a:lnTo>
                  <a:pt x="1340" y="468"/>
                </a:lnTo>
                <a:lnTo>
                  <a:pt x="1342" y="465"/>
                </a:lnTo>
                <a:lnTo>
                  <a:pt x="1344" y="461"/>
                </a:lnTo>
                <a:lnTo>
                  <a:pt x="1344" y="461"/>
                </a:lnTo>
                <a:lnTo>
                  <a:pt x="1346" y="459"/>
                </a:lnTo>
                <a:lnTo>
                  <a:pt x="1346" y="459"/>
                </a:lnTo>
                <a:lnTo>
                  <a:pt x="1348" y="455"/>
                </a:lnTo>
                <a:lnTo>
                  <a:pt x="1348" y="451"/>
                </a:lnTo>
                <a:lnTo>
                  <a:pt x="1348" y="451"/>
                </a:lnTo>
                <a:lnTo>
                  <a:pt x="1348" y="451"/>
                </a:lnTo>
                <a:lnTo>
                  <a:pt x="1348" y="451"/>
                </a:lnTo>
                <a:lnTo>
                  <a:pt x="1346" y="451"/>
                </a:lnTo>
                <a:lnTo>
                  <a:pt x="1342" y="453"/>
                </a:lnTo>
                <a:lnTo>
                  <a:pt x="1342" y="453"/>
                </a:lnTo>
                <a:lnTo>
                  <a:pt x="1338" y="455"/>
                </a:lnTo>
                <a:lnTo>
                  <a:pt x="1338" y="455"/>
                </a:lnTo>
                <a:lnTo>
                  <a:pt x="1334" y="457"/>
                </a:lnTo>
                <a:lnTo>
                  <a:pt x="1334" y="457"/>
                </a:lnTo>
                <a:lnTo>
                  <a:pt x="1333" y="455"/>
                </a:lnTo>
                <a:lnTo>
                  <a:pt x="1333" y="451"/>
                </a:lnTo>
                <a:lnTo>
                  <a:pt x="1333" y="451"/>
                </a:lnTo>
                <a:lnTo>
                  <a:pt x="1331" y="447"/>
                </a:lnTo>
                <a:lnTo>
                  <a:pt x="1331" y="447"/>
                </a:lnTo>
                <a:lnTo>
                  <a:pt x="1331" y="443"/>
                </a:lnTo>
                <a:lnTo>
                  <a:pt x="1333" y="440"/>
                </a:lnTo>
                <a:lnTo>
                  <a:pt x="1333" y="440"/>
                </a:lnTo>
                <a:lnTo>
                  <a:pt x="1334" y="434"/>
                </a:lnTo>
                <a:lnTo>
                  <a:pt x="1334" y="434"/>
                </a:lnTo>
                <a:lnTo>
                  <a:pt x="1334" y="432"/>
                </a:lnTo>
                <a:lnTo>
                  <a:pt x="1334" y="430"/>
                </a:lnTo>
                <a:lnTo>
                  <a:pt x="1334" y="430"/>
                </a:lnTo>
                <a:lnTo>
                  <a:pt x="1331" y="428"/>
                </a:lnTo>
                <a:lnTo>
                  <a:pt x="1331" y="428"/>
                </a:lnTo>
                <a:lnTo>
                  <a:pt x="1327" y="430"/>
                </a:lnTo>
                <a:lnTo>
                  <a:pt x="1327" y="434"/>
                </a:lnTo>
                <a:lnTo>
                  <a:pt x="1327" y="434"/>
                </a:lnTo>
                <a:lnTo>
                  <a:pt x="1325" y="438"/>
                </a:lnTo>
                <a:lnTo>
                  <a:pt x="1321" y="443"/>
                </a:lnTo>
                <a:lnTo>
                  <a:pt x="1321" y="443"/>
                </a:lnTo>
                <a:lnTo>
                  <a:pt x="1315" y="447"/>
                </a:lnTo>
                <a:lnTo>
                  <a:pt x="1315" y="447"/>
                </a:lnTo>
                <a:lnTo>
                  <a:pt x="1309" y="453"/>
                </a:lnTo>
                <a:lnTo>
                  <a:pt x="1304" y="453"/>
                </a:lnTo>
                <a:lnTo>
                  <a:pt x="1304" y="453"/>
                </a:lnTo>
                <a:lnTo>
                  <a:pt x="1300" y="451"/>
                </a:lnTo>
                <a:lnTo>
                  <a:pt x="1298" y="447"/>
                </a:lnTo>
                <a:lnTo>
                  <a:pt x="1298" y="447"/>
                </a:lnTo>
                <a:lnTo>
                  <a:pt x="1296" y="443"/>
                </a:lnTo>
                <a:lnTo>
                  <a:pt x="1292" y="441"/>
                </a:lnTo>
                <a:lnTo>
                  <a:pt x="1290" y="440"/>
                </a:lnTo>
                <a:lnTo>
                  <a:pt x="1290" y="440"/>
                </a:lnTo>
                <a:lnTo>
                  <a:pt x="1286" y="440"/>
                </a:lnTo>
                <a:lnTo>
                  <a:pt x="1282" y="440"/>
                </a:lnTo>
                <a:lnTo>
                  <a:pt x="1282" y="440"/>
                </a:lnTo>
                <a:lnTo>
                  <a:pt x="1281" y="440"/>
                </a:lnTo>
                <a:lnTo>
                  <a:pt x="1281" y="441"/>
                </a:lnTo>
                <a:lnTo>
                  <a:pt x="1281" y="441"/>
                </a:lnTo>
                <a:lnTo>
                  <a:pt x="1279" y="445"/>
                </a:lnTo>
                <a:lnTo>
                  <a:pt x="1279" y="445"/>
                </a:lnTo>
                <a:lnTo>
                  <a:pt x="1277" y="447"/>
                </a:lnTo>
                <a:lnTo>
                  <a:pt x="1273" y="447"/>
                </a:lnTo>
                <a:lnTo>
                  <a:pt x="1273" y="447"/>
                </a:lnTo>
                <a:lnTo>
                  <a:pt x="1269" y="445"/>
                </a:lnTo>
                <a:lnTo>
                  <a:pt x="1269" y="445"/>
                </a:lnTo>
                <a:lnTo>
                  <a:pt x="1265" y="447"/>
                </a:lnTo>
                <a:lnTo>
                  <a:pt x="1265" y="449"/>
                </a:lnTo>
                <a:lnTo>
                  <a:pt x="1265" y="449"/>
                </a:lnTo>
                <a:lnTo>
                  <a:pt x="1263" y="453"/>
                </a:lnTo>
                <a:lnTo>
                  <a:pt x="1263" y="453"/>
                </a:lnTo>
                <a:lnTo>
                  <a:pt x="1261" y="457"/>
                </a:lnTo>
                <a:lnTo>
                  <a:pt x="1257" y="459"/>
                </a:lnTo>
                <a:lnTo>
                  <a:pt x="1257" y="459"/>
                </a:lnTo>
                <a:lnTo>
                  <a:pt x="1256" y="459"/>
                </a:lnTo>
                <a:lnTo>
                  <a:pt x="1256" y="459"/>
                </a:lnTo>
                <a:lnTo>
                  <a:pt x="1252" y="459"/>
                </a:lnTo>
                <a:lnTo>
                  <a:pt x="1248" y="457"/>
                </a:lnTo>
                <a:lnTo>
                  <a:pt x="1248" y="457"/>
                </a:lnTo>
                <a:lnTo>
                  <a:pt x="1244" y="453"/>
                </a:lnTo>
                <a:lnTo>
                  <a:pt x="1244" y="453"/>
                </a:lnTo>
                <a:lnTo>
                  <a:pt x="1240" y="455"/>
                </a:lnTo>
                <a:lnTo>
                  <a:pt x="1240" y="455"/>
                </a:lnTo>
                <a:lnTo>
                  <a:pt x="1238" y="457"/>
                </a:lnTo>
                <a:lnTo>
                  <a:pt x="1238" y="457"/>
                </a:lnTo>
                <a:lnTo>
                  <a:pt x="1238" y="459"/>
                </a:lnTo>
                <a:lnTo>
                  <a:pt x="1238" y="459"/>
                </a:lnTo>
                <a:lnTo>
                  <a:pt x="1234" y="461"/>
                </a:lnTo>
                <a:lnTo>
                  <a:pt x="1230" y="461"/>
                </a:lnTo>
                <a:lnTo>
                  <a:pt x="1229" y="459"/>
                </a:lnTo>
                <a:lnTo>
                  <a:pt x="1229" y="459"/>
                </a:lnTo>
                <a:lnTo>
                  <a:pt x="1225" y="455"/>
                </a:lnTo>
                <a:lnTo>
                  <a:pt x="1225" y="453"/>
                </a:lnTo>
                <a:lnTo>
                  <a:pt x="1225" y="453"/>
                </a:lnTo>
                <a:lnTo>
                  <a:pt x="1223" y="451"/>
                </a:lnTo>
                <a:lnTo>
                  <a:pt x="1223" y="451"/>
                </a:lnTo>
                <a:lnTo>
                  <a:pt x="1223" y="451"/>
                </a:lnTo>
                <a:lnTo>
                  <a:pt x="1219" y="451"/>
                </a:lnTo>
                <a:lnTo>
                  <a:pt x="1219" y="451"/>
                </a:lnTo>
                <a:lnTo>
                  <a:pt x="1213" y="451"/>
                </a:lnTo>
                <a:lnTo>
                  <a:pt x="1213" y="451"/>
                </a:lnTo>
                <a:lnTo>
                  <a:pt x="1209" y="449"/>
                </a:lnTo>
                <a:lnTo>
                  <a:pt x="1207" y="445"/>
                </a:lnTo>
                <a:lnTo>
                  <a:pt x="1207" y="445"/>
                </a:lnTo>
                <a:lnTo>
                  <a:pt x="1205" y="441"/>
                </a:lnTo>
                <a:lnTo>
                  <a:pt x="1205" y="441"/>
                </a:lnTo>
                <a:lnTo>
                  <a:pt x="1204" y="440"/>
                </a:lnTo>
                <a:lnTo>
                  <a:pt x="1202" y="440"/>
                </a:lnTo>
                <a:lnTo>
                  <a:pt x="1196" y="440"/>
                </a:lnTo>
                <a:lnTo>
                  <a:pt x="1196" y="440"/>
                </a:lnTo>
                <a:lnTo>
                  <a:pt x="1196" y="440"/>
                </a:lnTo>
                <a:lnTo>
                  <a:pt x="1190" y="443"/>
                </a:lnTo>
                <a:lnTo>
                  <a:pt x="1186" y="449"/>
                </a:lnTo>
                <a:lnTo>
                  <a:pt x="1186" y="449"/>
                </a:lnTo>
                <a:lnTo>
                  <a:pt x="1184" y="451"/>
                </a:lnTo>
                <a:lnTo>
                  <a:pt x="1184" y="451"/>
                </a:lnTo>
                <a:lnTo>
                  <a:pt x="1178" y="455"/>
                </a:lnTo>
                <a:lnTo>
                  <a:pt x="1167" y="457"/>
                </a:lnTo>
                <a:lnTo>
                  <a:pt x="1167" y="457"/>
                </a:lnTo>
                <a:lnTo>
                  <a:pt x="1161" y="457"/>
                </a:lnTo>
                <a:lnTo>
                  <a:pt x="1157" y="455"/>
                </a:lnTo>
                <a:lnTo>
                  <a:pt x="1157" y="455"/>
                </a:lnTo>
                <a:lnTo>
                  <a:pt x="1157" y="451"/>
                </a:lnTo>
                <a:lnTo>
                  <a:pt x="1159" y="447"/>
                </a:lnTo>
                <a:lnTo>
                  <a:pt x="1159" y="447"/>
                </a:lnTo>
                <a:lnTo>
                  <a:pt x="1159" y="443"/>
                </a:lnTo>
                <a:lnTo>
                  <a:pt x="1159" y="443"/>
                </a:lnTo>
                <a:lnTo>
                  <a:pt x="1161" y="440"/>
                </a:lnTo>
                <a:lnTo>
                  <a:pt x="1161" y="440"/>
                </a:lnTo>
                <a:lnTo>
                  <a:pt x="1163" y="436"/>
                </a:lnTo>
                <a:lnTo>
                  <a:pt x="1161" y="436"/>
                </a:lnTo>
                <a:lnTo>
                  <a:pt x="1161" y="436"/>
                </a:lnTo>
                <a:lnTo>
                  <a:pt x="1157" y="432"/>
                </a:lnTo>
                <a:lnTo>
                  <a:pt x="1155" y="430"/>
                </a:lnTo>
                <a:lnTo>
                  <a:pt x="1153" y="432"/>
                </a:lnTo>
                <a:lnTo>
                  <a:pt x="1153" y="432"/>
                </a:lnTo>
                <a:lnTo>
                  <a:pt x="1148" y="434"/>
                </a:lnTo>
                <a:lnTo>
                  <a:pt x="1142" y="434"/>
                </a:lnTo>
                <a:lnTo>
                  <a:pt x="1142" y="434"/>
                </a:lnTo>
                <a:lnTo>
                  <a:pt x="1140" y="432"/>
                </a:lnTo>
                <a:lnTo>
                  <a:pt x="1140" y="432"/>
                </a:lnTo>
                <a:lnTo>
                  <a:pt x="1136" y="430"/>
                </a:lnTo>
                <a:lnTo>
                  <a:pt x="1136" y="430"/>
                </a:lnTo>
                <a:lnTo>
                  <a:pt x="1136" y="424"/>
                </a:lnTo>
                <a:lnTo>
                  <a:pt x="1138" y="416"/>
                </a:lnTo>
                <a:lnTo>
                  <a:pt x="1138" y="416"/>
                </a:lnTo>
                <a:lnTo>
                  <a:pt x="1140" y="413"/>
                </a:lnTo>
                <a:lnTo>
                  <a:pt x="1142" y="411"/>
                </a:lnTo>
                <a:lnTo>
                  <a:pt x="1142" y="411"/>
                </a:lnTo>
                <a:lnTo>
                  <a:pt x="1144" y="411"/>
                </a:lnTo>
                <a:lnTo>
                  <a:pt x="1144" y="411"/>
                </a:lnTo>
                <a:lnTo>
                  <a:pt x="1144" y="409"/>
                </a:lnTo>
                <a:lnTo>
                  <a:pt x="1140" y="405"/>
                </a:lnTo>
                <a:lnTo>
                  <a:pt x="1140" y="405"/>
                </a:lnTo>
                <a:lnTo>
                  <a:pt x="1130" y="405"/>
                </a:lnTo>
                <a:lnTo>
                  <a:pt x="1130" y="405"/>
                </a:lnTo>
                <a:lnTo>
                  <a:pt x="1123" y="403"/>
                </a:lnTo>
                <a:lnTo>
                  <a:pt x="1123" y="403"/>
                </a:lnTo>
                <a:lnTo>
                  <a:pt x="1113" y="403"/>
                </a:lnTo>
                <a:lnTo>
                  <a:pt x="1105" y="407"/>
                </a:lnTo>
                <a:lnTo>
                  <a:pt x="1105" y="407"/>
                </a:lnTo>
                <a:lnTo>
                  <a:pt x="1101" y="411"/>
                </a:lnTo>
                <a:lnTo>
                  <a:pt x="1101" y="411"/>
                </a:lnTo>
                <a:lnTo>
                  <a:pt x="1100" y="414"/>
                </a:lnTo>
                <a:lnTo>
                  <a:pt x="1096" y="418"/>
                </a:lnTo>
                <a:lnTo>
                  <a:pt x="1096" y="418"/>
                </a:lnTo>
                <a:lnTo>
                  <a:pt x="1092" y="418"/>
                </a:lnTo>
                <a:lnTo>
                  <a:pt x="1088" y="416"/>
                </a:lnTo>
                <a:lnTo>
                  <a:pt x="1082" y="409"/>
                </a:lnTo>
                <a:lnTo>
                  <a:pt x="1082" y="409"/>
                </a:lnTo>
                <a:lnTo>
                  <a:pt x="1078" y="407"/>
                </a:lnTo>
                <a:lnTo>
                  <a:pt x="1076" y="405"/>
                </a:lnTo>
                <a:lnTo>
                  <a:pt x="1071" y="405"/>
                </a:lnTo>
                <a:lnTo>
                  <a:pt x="1063" y="407"/>
                </a:lnTo>
                <a:lnTo>
                  <a:pt x="1063" y="407"/>
                </a:lnTo>
                <a:lnTo>
                  <a:pt x="1055" y="409"/>
                </a:lnTo>
                <a:lnTo>
                  <a:pt x="1049" y="409"/>
                </a:lnTo>
                <a:lnTo>
                  <a:pt x="1046" y="407"/>
                </a:lnTo>
                <a:lnTo>
                  <a:pt x="1042" y="405"/>
                </a:lnTo>
                <a:lnTo>
                  <a:pt x="1042" y="403"/>
                </a:lnTo>
                <a:lnTo>
                  <a:pt x="1042" y="403"/>
                </a:lnTo>
                <a:lnTo>
                  <a:pt x="1032" y="395"/>
                </a:lnTo>
                <a:lnTo>
                  <a:pt x="1026" y="393"/>
                </a:lnTo>
                <a:lnTo>
                  <a:pt x="1023" y="393"/>
                </a:lnTo>
                <a:lnTo>
                  <a:pt x="1023" y="393"/>
                </a:lnTo>
                <a:lnTo>
                  <a:pt x="1017" y="393"/>
                </a:lnTo>
                <a:lnTo>
                  <a:pt x="1011" y="393"/>
                </a:lnTo>
                <a:lnTo>
                  <a:pt x="1011" y="393"/>
                </a:lnTo>
                <a:lnTo>
                  <a:pt x="1007" y="391"/>
                </a:lnTo>
                <a:lnTo>
                  <a:pt x="1007" y="387"/>
                </a:lnTo>
                <a:lnTo>
                  <a:pt x="1007" y="387"/>
                </a:lnTo>
                <a:lnTo>
                  <a:pt x="1007" y="384"/>
                </a:lnTo>
                <a:lnTo>
                  <a:pt x="1007" y="384"/>
                </a:lnTo>
                <a:lnTo>
                  <a:pt x="1001" y="376"/>
                </a:lnTo>
                <a:lnTo>
                  <a:pt x="997" y="370"/>
                </a:lnTo>
                <a:lnTo>
                  <a:pt x="992" y="364"/>
                </a:lnTo>
                <a:lnTo>
                  <a:pt x="992" y="364"/>
                </a:lnTo>
                <a:lnTo>
                  <a:pt x="988" y="362"/>
                </a:lnTo>
                <a:lnTo>
                  <a:pt x="986" y="362"/>
                </a:lnTo>
                <a:lnTo>
                  <a:pt x="986" y="362"/>
                </a:lnTo>
                <a:lnTo>
                  <a:pt x="982" y="364"/>
                </a:lnTo>
                <a:lnTo>
                  <a:pt x="980" y="366"/>
                </a:lnTo>
                <a:lnTo>
                  <a:pt x="980" y="366"/>
                </a:lnTo>
                <a:lnTo>
                  <a:pt x="980" y="368"/>
                </a:lnTo>
                <a:lnTo>
                  <a:pt x="980" y="368"/>
                </a:lnTo>
                <a:lnTo>
                  <a:pt x="976" y="370"/>
                </a:lnTo>
                <a:lnTo>
                  <a:pt x="974" y="370"/>
                </a:lnTo>
                <a:lnTo>
                  <a:pt x="969" y="368"/>
                </a:lnTo>
                <a:lnTo>
                  <a:pt x="969" y="368"/>
                </a:lnTo>
                <a:lnTo>
                  <a:pt x="965" y="364"/>
                </a:lnTo>
                <a:lnTo>
                  <a:pt x="965" y="364"/>
                </a:lnTo>
                <a:lnTo>
                  <a:pt x="959" y="360"/>
                </a:lnTo>
                <a:lnTo>
                  <a:pt x="959" y="360"/>
                </a:lnTo>
                <a:lnTo>
                  <a:pt x="959" y="360"/>
                </a:lnTo>
                <a:lnTo>
                  <a:pt x="959" y="360"/>
                </a:lnTo>
                <a:lnTo>
                  <a:pt x="957" y="362"/>
                </a:lnTo>
                <a:lnTo>
                  <a:pt x="955" y="366"/>
                </a:lnTo>
                <a:lnTo>
                  <a:pt x="955" y="366"/>
                </a:lnTo>
                <a:lnTo>
                  <a:pt x="953" y="370"/>
                </a:lnTo>
                <a:lnTo>
                  <a:pt x="951" y="372"/>
                </a:lnTo>
                <a:lnTo>
                  <a:pt x="949" y="372"/>
                </a:lnTo>
                <a:lnTo>
                  <a:pt x="949" y="372"/>
                </a:lnTo>
                <a:lnTo>
                  <a:pt x="945" y="372"/>
                </a:lnTo>
                <a:lnTo>
                  <a:pt x="942" y="370"/>
                </a:lnTo>
                <a:lnTo>
                  <a:pt x="942" y="370"/>
                </a:lnTo>
                <a:lnTo>
                  <a:pt x="938" y="366"/>
                </a:lnTo>
                <a:lnTo>
                  <a:pt x="934" y="364"/>
                </a:lnTo>
                <a:lnTo>
                  <a:pt x="934" y="364"/>
                </a:lnTo>
                <a:lnTo>
                  <a:pt x="924" y="360"/>
                </a:lnTo>
                <a:lnTo>
                  <a:pt x="924" y="360"/>
                </a:lnTo>
                <a:lnTo>
                  <a:pt x="920" y="359"/>
                </a:lnTo>
                <a:lnTo>
                  <a:pt x="917" y="355"/>
                </a:lnTo>
                <a:lnTo>
                  <a:pt x="913" y="347"/>
                </a:lnTo>
                <a:lnTo>
                  <a:pt x="913" y="347"/>
                </a:lnTo>
                <a:lnTo>
                  <a:pt x="911" y="341"/>
                </a:lnTo>
                <a:lnTo>
                  <a:pt x="907" y="335"/>
                </a:lnTo>
                <a:lnTo>
                  <a:pt x="907" y="335"/>
                </a:lnTo>
                <a:lnTo>
                  <a:pt x="905" y="332"/>
                </a:lnTo>
                <a:lnTo>
                  <a:pt x="901" y="330"/>
                </a:lnTo>
                <a:lnTo>
                  <a:pt x="901" y="330"/>
                </a:lnTo>
                <a:lnTo>
                  <a:pt x="899" y="332"/>
                </a:lnTo>
                <a:lnTo>
                  <a:pt x="897" y="334"/>
                </a:lnTo>
                <a:lnTo>
                  <a:pt x="895" y="335"/>
                </a:lnTo>
                <a:lnTo>
                  <a:pt x="895" y="335"/>
                </a:lnTo>
                <a:lnTo>
                  <a:pt x="893" y="335"/>
                </a:lnTo>
                <a:lnTo>
                  <a:pt x="893" y="335"/>
                </a:lnTo>
                <a:lnTo>
                  <a:pt x="892" y="334"/>
                </a:lnTo>
                <a:lnTo>
                  <a:pt x="901" y="21"/>
                </a:lnTo>
                <a:lnTo>
                  <a:pt x="528" y="0"/>
                </a:lnTo>
                <a:lnTo>
                  <a:pt x="483" y="723"/>
                </a:lnTo>
                <a:lnTo>
                  <a:pt x="483" y="723"/>
                </a:lnTo>
                <a:lnTo>
                  <a:pt x="481" y="723"/>
                </a:lnTo>
                <a:lnTo>
                  <a:pt x="481" y="723"/>
                </a:lnTo>
                <a:lnTo>
                  <a:pt x="481" y="723"/>
                </a:lnTo>
                <a:lnTo>
                  <a:pt x="4" y="690"/>
                </a:lnTo>
                <a:lnTo>
                  <a:pt x="0" y="719"/>
                </a:lnTo>
                <a:lnTo>
                  <a:pt x="0" y="719"/>
                </a:lnTo>
                <a:lnTo>
                  <a:pt x="8" y="723"/>
                </a:lnTo>
                <a:lnTo>
                  <a:pt x="25" y="732"/>
                </a:lnTo>
                <a:lnTo>
                  <a:pt x="25" y="732"/>
                </a:lnTo>
                <a:lnTo>
                  <a:pt x="35" y="736"/>
                </a:lnTo>
                <a:lnTo>
                  <a:pt x="38" y="740"/>
                </a:lnTo>
                <a:lnTo>
                  <a:pt x="40" y="742"/>
                </a:lnTo>
                <a:lnTo>
                  <a:pt x="40" y="742"/>
                </a:lnTo>
                <a:lnTo>
                  <a:pt x="40" y="748"/>
                </a:lnTo>
                <a:lnTo>
                  <a:pt x="40" y="748"/>
                </a:lnTo>
                <a:lnTo>
                  <a:pt x="40" y="754"/>
                </a:lnTo>
                <a:lnTo>
                  <a:pt x="40" y="754"/>
                </a:lnTo>
                <a:lnTo>
                  <a:pt x="40" y="759"/>
                </a:lnTo>
                <a:lnTo>
                  <a:pt x="40" y="763"/>
                </a:lnTo>
                <a:lnTo>
                  <a:pt x="40" y="763"/>
                </a:lnTo>
                <a:lnTo>
                  <a:pt x="38" y="769"/>
                </a:lnTo>
                <a:lnTo>
                  <a:pt x="38" y="769"/>
                </a:lnTo>
                <a:lnTo>
                  <a:pt x="42" y="773"/>
                </a:lnTo>
                <a:lnTo>
                  <a:pt x="42" y="773"/>
                </a:lnTo>
                <a:lnTo>
                  <a:pt x="44" y="775"/>
                </a:lnTo>
                <a:lnTo>
                  <a:pt x="46" y="777"/>
                </a:lnTo>
                <a:lnTo>
                  <a:pt x="46" y="777"/>
                </a:lnTo>
                <a:lnTo>
                  <a:pt x="54" y="779"/>
                </a:lnTo>
                <a:lnTo>
                  <a:pt x="60" y="783"/>
                </a:lnTo>
                <a:lnTo>
                  <a:pt x="60" y="783"/>
                </a:lnTo>
                <a:lnTo>
                  <a:pt x="60" y="783"/>
                </a:lnTo>
                <a:lnTo>
                  <a:pt x="62" y="784"/>
                </a:lnTo>
                <a:lnTo>
                  <a:pt x="65" y="784"/>
                </a:lnTo>
                <a:lnTo>
                  <a:pt x="65" y="784"/>
                </a:lnTo>
                <a:lnTo>
                  <a:pt x="71" y="784"/>
                </a:lnTo>
                <a:lnTo>
                  <a:pt x="73" y="788"/>
                </a:lnTo>
                <a:lnTo>
                  <a:pt x="73" y="788"/>
                </a:lnTo>
                <a:lnTo>
                  <a:pt x="75" y="790"/>
                </a:lnTo>
                <a:lnTo>
                  <a:pt x="75" y="790"/>
                </a:lnTo>
                <a:lnTo>
                  <a:pt x="79" y="794"/>
                </a:lnTo>
                <a:lnTo>
                  <a:pt x="83" y="796"/>
                </a:lnTo>
                <a:lnTo>
                  <a:pt x="83" y="796"/>
                </a:lnTo>
                <a:lnTo>
                  <a:pt x="87" y="798"/>
                </a:lnTo>
                <a:lnTo>
                  <a:pt x="87" y="798"/>
                </a:lnTo>
                <a:lnTo>
                  <a:pt x="90" y="802"/>
                </a:lnTo>
                <a:lnTo>
                  <a:pt x="92" y="808"/>
                </a:lnTo>
                <a:lnTo>
                  <a:pt x="92" y="808"/>
                </a:lnTo>
                <a:lnTo>
                  <a:pt x="94" y="809"/>
                </a:lnTo>
                <a:lnTo>
                  <a:pt x="94" y="809"/>
                </a:lnTo>
                <a:lnTo>
                  <a:pt x="98" y="817"/>
                </a:lnTo>
                <a:lnTo>
                  <a:pt x="104" y="823"/>
                </a:lnTo>
                <a:lnTo>
                  <a:pt x="104" y="823"/>
                </a:lnTo>
                <a:lnTo>
                  <a:pt x="108" y="825"/>
                </a:lnTo>
                <a:lnTo>
                  <a:pt x="108" y="825"/>
                </a:lnTo>
                <a:lnTo>
                  <a:pt x="110" y="827"/>
                </a:lnTo>
                <a:lnTo>
                  <a:pt x="112" y="827"/>
                </a:lnTo>
                <a:lnTo>
                  <a:pt x="112" y="827"/>
                </a:lnTo>
                <a:lnTo>
                  <a:pt x="115" y="829"/>
                </a:lnTo>
                <a:lnTo>
                  <a:pt x="119" y="831"/>
                </a:lnTo>
                <a:lnTo>
                  <a:pt x="121" y="835"/>
                </a:lnTo>
                <a:lnTo>
                  <a:pt x="119" y="838"/>
                </a:lnTo>
                <a:lnTo>
                  <a:pt x="119" y="838"/>
                </a:lnTo>
                <a:lnTo>
                  <a:pt x="119" y="844"/>
                </a:lnTo>
                <a:lnTo>
                  <a:pt x="121" y="848"/>
                </a:lnTo>
                <a:lnTo>
                  <a:pt x="123" y="852"/>
                </a:lnTo>
                <a:lnTo>
                  <a:pt x="127" y="856"/>
                </a:lnTo>
                <a:lnTo>
                  <a:pt x="127" y="856"/>
                </a:lnTo>
                <a:lnTo>
                  <a:pt x="131" y="860"/>
                </a:lnTo>
                <a:lnTo>
                  <a:pt x="135" y="863"/>
                </a:lnTo>
                <a:lnTo>
                  <a:pt x="135" y="863"/>
                </a:lnTo>
                <a:lnTo>
                  <a:pt x="139" y="867"/>
                </a:lnTo>
                <a:lnTo>
                  <a:pt x="139" y="867"/>
                </a:lnTo>
                <a:lnTo>
                  <a:pt x="140" y="871"/>
                </a:lnTo>
                <a:lnTo>
                  <a:pt x="140" y="871"/>
                </a:lnTo>
                <a:lnTo>
                  <a:pt x="144" y="875"/>
                </a:lnTo>
                <a:lnTo>
                  <a:pt x="148" y="879"/>
                </a:lnTo>
                <a:lnTo>
                  <a:pt x="148" y="879"/>
                </a:lnTo>
                <a:lnTo>
                  <a:pt x="154" y="883"/>
                </a:lnTo>
                <a:lnTo>
                  <a:pt x="160" y="888"/>
                </a:lnTo>
                <a:lnTo>
                  <a:pt x="160" y="890"/>
                </a:lnTo>
                <a:lnTo>
                  <a:pt x="160" y="890"/>
                </a:lnTo>
                <a:lnTo>
                  <a:pt x="167" y="896"/>
                </a:lnTo>
                <a:lnTo>
                  <a:pt x="169" y="898"/>
                </a:lnTo>
                <a:lnTo>
                  <a:pt x="169" y="898"/>
                </a:lnTo>
                <a:lnTo>
                  <a:pt x="171" y="898"/>
                </a:lnTo>
                <a:lnTo>
                  <a:pt x="171" y="898"/>
                </a:lnTo>
                <a:lnTo>
                  <a:pt x="175" y="900"/>
                </a:lnTo>
                <a:lnTo>
                  <a:pt x="179" y="902"/>
                </a:lnTo>
                <a:lnTo>
                  <a:pt x="181" y="906"/>
                </a:lnTo>
                <a:lnTo>
                  <a:pt x="181" y="906"/>
                </a:lnTo>
                <a:lnTo>
                  <a:pt x="181" y="912"/>
                </a:lnTo>
                <a:lnTo>
                  <a:pt x="183" y="914"/>
                </a:lnTo>
                <a:lnTo>
                  <a:pt x="185" y="914"/>
                </a:lnTo>
                <a:lnTo>
                  <a:pt x="189" y="914"/>
                </a:lnTo>
                <a:lnTo>
                  <a:pt x="189" y="914"/>
                </a:lnTo>
                <a:lnTo>
                  <a:pt x="194" y="914"/>
                </a:lnTo>
                <a:lnTo>
                  <a:pt x="198" y="915"/>
                </a:lnTo>
                <a:lnTo>
                  <a:pt x="200" y="917"/>
                </a:lnTo>
                <a:lnTo>
                  <a:pt x="204" y="921"/>
                </a:lnTo>
                <a:lnTo>
                  <a:pt x="204" y="921"/>
                </a:lnTo>
                <a:lnTo>
                  <a:pt x="206" y="923"/>
                </a:lnTo>
                <a:lnTo>
                  <a:pt x="206" y="923"/>
                </a:lnTo>
                <a:lnTo>
                  <a:pt x="208" y="929"/>
                </a:lnTo>
                <a:lnTo>
                  <a:pt x="210" y="933"/>
                </a:lnTo>
                <a:lnTo>
                  <a:pt x="210" y="935"/>
                </a:lnTo>
                <a:lnTo>
                  <a:pt x="210" y="935"/>
                </a:lnTo>
                <a:lnTo>
                  <a:pt x="208" y="937"/>
                </a:lnTo>
                <a:lnTo>
                  <a:pt x="208" y="937"/>
                </a:lnTo>
                <a:lnTo>
                  <a:pt x="208" y="941"/>
                </a:lnTo>
                <a:lnTo>
                  <a:pt x="208" y="942"/>
                </a:lnTo>
                <a:lnTo>
                  <a:pt x="208" y="942"/>
                </a:lnTo>
                <a:lnTo>
                  <a:pt x="210" y="948"/>
                </a:lnTo>
                <a:lnTo>
                  <a:pt x="210" y="956"/>
                </a:lnTo>
                <a:lnTo>
                  <a:pt x="210" y="956"/>
                </a:lnTo>
                <a:lnTo>
                  <a:pt x="210" y="958"/>
                </a:lnTo>
                <a:lnTo>
                  <a:pt x="210" y="958"/>
                </a:lnTo>
                <a:lnTo>
                  <a:pt x="208" y="962"/>
                </a:lnTo>
                <a:lnTo>
                  <a:pt x="208" y="962"/>
                </a:lnTo>
                <a:lnTo>
                  <a:pt x="210" y="962"/>
                </a:lnTo>
                <a:lnTo>
                  <a:pt x="210" y="962"/>
                </a:lnTo>
                <a:lnTo>
                  <a:pt x="212" y="964"/>
                </a:lnTo>
                <a:lnTo>
                  <a:pt x="216" y="966"/>
                </a:lnTo>
                <a:lnTo>
                  <a:pt x="218" y="967"/>
                </a:lnTo>
                <a:lnTo>
                  <a:pt x="218" y="971"/>
                </a:lnTo>
                <a:lnTo>
                  <a:pt x="218" y="971"/>
                </a:lnTo>
                <a:lnTo>
                  <a:pt x="221" y="977"/>
                </a:lnTo>
                <a:lnTo>
                  <a:pt x="225" y="981"/>
                </a:lnTo>
                <a:lnTo>
                  <a:pt x="225" y="981"/>
                </a:lnTo>
                <a:lnTo>
                  <a:pt x="229" y="985"/>
                </a:lnTo>
                <a:lnTo>
                  <a:pt x="233" y="991"/>
                </a:lnTo>
                <a:lnTo>
                  <a:pt x="233" y="991"/>
                </a:lnTo>
                <a:lnTo>
                  <a:pt x="233" y="996"/>
                </a:lnTo>
                <a:lnTo>
                  <a:pt x="229" y="1000"/>
                </a:lnTo>
                <a:lnTo>
                  <a:pt x="229" y="1000"/>
                </a:lnTo>
                <a:lnTo>
                  <a:pt x="227" y="1004"/>
                </a:lnTo>
                <a:lnTo>
                  <a:pt x="225" y="1010"/>
                </a:lnTo>
                <a:lnTo>
                  <a:pt x="225" y="1010"/>
                </a:lnTo>
                <a:lnTo>
                  <a:pt x="223" y="1016"/>
                </a:lnTo>
                <a:lnTo>
                  <a:pt x="223" y="1016"/>
                </a:lnTo>
                <a:lnTo>
                  <a:pt x="223" y="1018"/>
                </a:lnTo>
                <a:lnTo>
                  <a:pt x="223" y="1018"/>
                </a:lnTo>
                <a:lnTo>
                  <a:pt x="221" y="1023"/>
                </a:lnTo>
                <a:lnTo>
                  <a:pt x="221" y="1025"/>
                </a:lnTo>
                <a:lnTo>
                  <a:pt x="223" y="1029"/>
                </a:lnTo>
                <a:lnTo>
                  <a:pt x="223" y="1029"/>
                </a:lnTo>
                <a:lnTo>
                  <a:pt x="227" y="1035"/>
                </a:lnTo>
                <a:lnTo>
                  <a:pt x="227" y="1043"/>
                </a:lnTo>
                <a:lnTo>
                  <a:pt x="227" y="1043"/>
                </a:lnTo>
                <a:lnTo>
                  <a:pt x="229" y="1048"/>
                </a:lnTo>
                <a:lnTo>
                  <a:pt x="229" y="1048"/>
                </a:lnTo>
                <a:lnTo>
                  <a:pt x="229" y="1050"/>
                </a:lnTo>
                <a:lnTo>
                  <a:pt x="229" y="1050"/>
                </a:lnTo>
                <a:lnTo>
                  <a:pt x="229" y="1054"/>
                </a:lnTo>
                <a:lnTo>
                  <a:pt x="233" y="1056"/>
                </a:lnTo>
                <a:lnTo>
                  <a:pt x="233" y="1056"/>
                </a:lnTo>
                <a:lnTo>
                  <a:pt x="237" y="1058"/>
                </a:lnTo>
                <a:lnTo>
                  <a:pt x="239" y="1060"/>
                </a:lnTo>
                <a:lnTo>
                  <a:pt x="239" y="1066"/>
                </a:lnTo>
                <a:lnTo>
                  <a:pt x="239" y="1066"/>
                </a:lnTo>
                <a:lnTo>
                  <a:pt x="239" y="1068"/>
                </a:lnTo>
                <a:lnTo>
                  <a:pt x="239" y="1068"/>
                </a:lnTo>
                <a:lnTo>
                  <a:pt x="239" y="1070"/>
                </a:lnTo>
                <a:lnTo>
                  <a:pt x="241" y="1073"/>
                </a:lnTo>
                <a:lnTo>
                  <a:pt x="241" y="1073"/>
                </a:lnTo>
                <a:lnTo>
                  <a:pt x="244" y="1075"/>
                </a:lnTo>
                <a:lnTo>
                  <a:pt x="244" y="1081"/>
                </a:lnTo>
                <a:lnTo>
                  <a:pt x="243" y="1081"/>
                </a:lnTo>
                <a:lnTo>
                  <a:pt x="243" y="1081"/>
                </a:lnTo>
                <a:lnTo>
                  <a:pt x="243" y="1087"/>
                </a:lnTo>
                <a:lnTo>
                  <a:pt x="243" y="1089"/>
                </a:lnTo>
                <a:lnTo>
                  <a:pt x="243" y="1089"/>
                </a:lnTo>
                <a:lnTo>
                  <a:pt x="243" y="1091"/>
                </a:lnTo>
                <a:lnTo>
                  <a:pt x="243" y="1091"/>
                </a:lnTo>
                <a:lnTo>
                  <a:pt x="250" y="1095"/>
                </a:lnTo>
                <a:lnTo>
                  <a:pt x="254" y="1100"/>
                </a:lnTo>
                <a:lnTo>
                  <a:pt x="254" y="1100"/>
                </a:lnTo>
                <a:lnTo>
                  <a:pt x="256" y="1102"/>
                </a:lnTo>
                <a:lnTo>
                  <a:pt x="262" y="1102"/>
                </a:lnTo>
                <a:lnTo>
                  <a:pt x="262" y="1102"/>
                </a:lnTo>
                <a:lnTo>
                  <a:pt x="268" y="1104"/>
                </a:lnTo>
                <a:lnTo>
                  <a:pt x="268" y="1104"/>
                </a:lnTo>
                <a:lnTo>
                  <a:pt x="275" y="1104"/>
                </a:lnTo>
                <a:lnTo>
                  <a:pt x="279" y="1102"/>
                </a:lnTo>
                <a:lnTo>
                  <a:pt x="279" y="1102"/>
                </a:lnTo>
                <a:lnTo>
                  <a:pt x="283" y="1102"/>
                </a:lnTo>
                <a:lnTo>
                  <a:pt x="287" y="1102"/>
                </a:lnTo>
                <a:lnTo>
                  <a:pt x="287" y="1102"/>
                </a:lnTo>
                <a:lnTo>
                  <a:pt x="291" y="1104"/>
                </a:lnTo>
                <a:lnTo>
                  <a:pt x="293" y="1108"/>
                </a:lnTo>
                <a:lnTo>
                  <a:pt x="293" y="1108"/>
                </a:lnTo>
                <a:lnTo>
                  <a:pt x="295" y="1116"/>
                </a:lnTo>
                <a:lnTo>
                  <a:pt x="298" y="1120"/>
                </a:lnTo>
                <a:lnTo>
                  <a:pt x="298" y="1120"/>
                </a:lnTo>
                <a:lnTo>
                  <a:pt x="302" y="1124"/>
                </a:lnTo>
                <a:lnTo>
                  <a:pt x="304" y="1129"/>
                </a:lnTo>
                <a:lnTo>
                  <a:pt x="304" y="1129"/>
                </a:lnTo>
                <a:lnTo>
                  <a:pt x="306" y="1135"/>
                </a:lnTo>
                <a:lnTo>
                  <a:pt x="310" y="1139"/>
                </a:lnTo>
                <a:lnTo>
                  <a:pt x="310" y="1139"/>
                </a:lnTo>
                <a:lnTo>
                  <a:pt x="312" y="1137"/>
                </a:lnTo>
                <a:lnTo>
                  <a:pt x="312" y="1137"/>
                </a:lnTo>
                <a:lnTo>
                  <a:pt x="314" y="1137"/>
                </a:lnTo>
                <a:lnTo>
                  <a:pt x="318" y="1137"/>
                </a:lnTo>
                <a:lnTo>
                  <a:pt x="322" y="1139"/>
                </a:lnTo>
                <a:lnTo>
                  <a:pt x="322" y="1139"/>
                </a:lnTo>
                <a:lnTo>
                  <a:pt x="325" y="1141"/>
                </a:lnTo>
                <a:lnTo>
                  <a:pt x="325" y="1141"/>
                </a:lnTo>
                <a:lnTo>
                  <a:pt x="331" y="1143"/>
                </a:lnTo>
                <a:lnTo>
                  <a:pt x="331" y="1143"/>
                </a:lnTo>
                <a:lnTo>
                  <a:pt x="337" y="1145"/>
                </a:lnTo>
                <a:lnTo>
                  <a:pt x="339" y="1145"/>
                </a:lnTo>
                <a:lnTo>
                  <a:pt x="341" y="1149"/>
                </a:lnTo>
                <a:lnTo>
                  <a:pt x="343" y="1149"/>
                </a:lnTo>
                <a:lnTo>
                  <a:pt x="343" y="1149"/>
                </a:lnTo>
                <a:lnTo>
                  <a:pt x="345" y="1152"/>
                </a:lnTo>
                <a:lnTo>
                  <a:pt x="348" y="1154"/>
                </a:lnTo>
                <a:lnTo>
                  <a:pt x="348" y="1154"/>
                </a:lnTo>
                <a:lnTo>
                  <a:pt x="352" y="1158"/>
                </a:lnTo>
                <a:lnTo>
                  <a:pt x="352" y="1158"/>
                </a:lnTo>
                <a:lnTo>
                  <a:pt x="354" y="1160"/>
                </a:lnTo>
                <a:lnTo>
                  <a:pt x="358" y="1162"/>
                </a:lnTo>
                <a:lnTo>
                  <a:pt x="358" y="1162"/>
                </a:lnTo>
                <a:lnTo>
                  <a:pt x="364" y="1162"/>
                </a:lnTo>
                <a:lnTo>
                  <a:pt x="364" y="1162"/>
                </a:lnTo>
                <a:lnTo>
                  <a:pt x="372" y="1162"/>
                </a:lnTo>
                <a:lnTo>
                  <a:pt x="372" y="1162"/>
                </a:lnTo>
                <a:lnTo>
                  <a:pt x="375" y="1162"/>
                </a:lnTo>
                <a:lnTo>
                  <a:pt x="375" y="1162"/>
                </a:lnTo>
                <a:lnTo>
                  <a:pt x="379" y="1160"/>
                </a:lnTo>
                <a:lnTo>
                  <a:pt x="385" y="1162"/>
                </a:lnTo>
                <a:lnTo>
                  <a:pt x="385" y="1162"/>
                </a:lnTo>
                <a:lnTo>
                  <a:pt x="391" y="1168"/>
                </a:lnTo>
                <a:lnTo>
                  <a:pt x="391" y="1168"/>
                </a:lnTo>
                <a:lnTo>
                  <a:pt x="397" y="1174"/>
                </a:lnTo>
                <a:lnTo>
                  <a:pt x="397" y="1174"/>
                </a:lnTo>
                <a:lnTo>
                  <a:pt x="402" y="1176"/>
                </a:lnTo>
                <a:lnTo>
                  <a:pt x="406" y="1178"/>
                </a:lnTo>
                <a:lnTo>
                  <a:pt x="410" y="1179"/>
                </a:lnTo>
                <a:lnTo>
                  <a:pt x="410" y="1179"/>
                </a:lnTo>
                <a:lnTo>
                  <a:pt x="416" y="1181"/>
                </a:lnTo>
                <a:lnTo>
                  <a:pt x="420" y="1185"/>
                </a:lnTo>
                <a:lnTo>
                  <a:pt x="420" y="1185"/>
                </a:lnTo>
                <a:lnTo>
                  <a:pt x="424" y="1187"/>
                </a:lnTo>
                <a:lnTo>
                  <a:pt x="426" y="1189"/>
                </a:lnTo>
                <a:lnTo>
                  <a:pt x="426" y="1189"/>
                </a:lnTo>
                <a:lnTo>
                  <a:pt x="431" y="1191"/>
                </a:lnTo>
                <a:lnTo>
                  <a:pt x="435" y="1189"/>
                </a:lnTo>
                <a:lnTo>
                  <a:pt x="435" y="1189"/>
                </a:lnTo>
                <a:lnTo>
                  <a:pt x="443" y="1185"/>
                </a:lnTo>
                <a:lnTo>
                  <a:pt x="443" y="1185"/>
                </a:lnTo>
                <a:lnTo>
                  <a:pt x="449" y="1181"/>
                </a:lnTo>
                <a:lnTo>
                  <a:pt x="449" y="1181"/>
                </a:lnTo>
                <a:lnTo>
                  <a:pt x="456" y="1176"/>
                </a:lnTo>
                <a:lnTo>
                  <a:pt x="456" y="1176"/>
                </a:lnTo>
                <a:lnTo>
                  <a:pt x="462" y="1172"/>
                </a:lnTo>
                <a:lnTo>
                  <a:pt x="462" y="1172"/>
                </a:lnTo>
                <a:lnTo>
                  <a:pt x="464" y="1170"/>
                </a:lnTo>
                <a:lnTo>
                  <a:pt x="464" y="1170"/>
                </a:lnTo>
                <a:lnTo>
                  <a:pt x="468" y="1166"/>
                </a:lnTo>
                <a:lnTo>
                  <a:pt x="468" y="1160"/>
                </a:lnTo>
                <a:lnTo>
                  <a:pt x="468" y="1160"/>
                </a:lnTo>
                <a:lnTo>
                  <a:pt x="468" y="1154"/>
                </a:lnTo>
                <a:lnTo>
                  <a:pt x="470" y="1151"/>
                </a:lnTo>
                <a:lnTo>
                  <a:pt x="470" y="1151"/>
                </a:lnTo>
                <a:lnTo>
                  <a:pt x="472" y="1145"/>
                </a:lnTo>
                <a:lnTo>
                  <a:pt x="472" y="1145"/>
                </a:lnTo>
                <a:lnTo>
                  <a:pt x="474" y="1139"/>
                </a:lnTo>
                <a:lnTo>
                  <a:pt x="474" y="1133"/>
                </a:lnTo>
                <a:lnTo>
                  <a:pt x="474" y="1133"/>
                </a:lnTo>
                <a:lnTo>
                  <a:pt x="472" y="1127"/>
                </a:lnTo>
                <a:lnTo>
                  <a:pt x="474" y="1124"/>
                </a:lnTo>
                <a:lnTo>
                  <a:pt x="474" y="1124"/>
                </a:lnTo>
                <a:lnTo>
                  <a:pt x="476" y="1122"/>
                </a:lnTo>
                <a:lnTo>
                  <a:pt x="479" y="1120"/>
                </a:lnTo>
                <a:lnTo>
                  <a:pt x="479" y="1120"/>
                </a:lnTo>
                <a:lnTo>
                  <a:pt x="483" y="1118"/>
                </a:lnTo>
                <a:lnTo>
                  <a:pt x="483" y="1112"/>
                </a:lnTo>
                <a:lnTo>
                  <a:pt x="483" y="1112"/>
                </a:lnTo>
                <a:lnTo>
                  <a:pt x="479" y="1106"/>
                </a:lnTo>
                <a:lnTo>
                  <a:pt x="479" y="1106"/>
                </a:lnTo>
                <a:lnTo>
                  <a:pt x="478" y="1102"/>
                </a:lnTo>
                <a:lnTo>
                  <a:pt x="478" y="1100"/>
                </a:lnTo>
                <a:lnTo>
                  <a:pt x="478" y="1100"/>
                </a:lnTo>
                <a:lnTo>
                  <a:pt x="479" y="1099"/>
                </a:lnTo>
                <a:lnTo>
                  <a:pt x="483" y="1097"/>
                </a:lnTo>
                <a:lnTo>
                  <a:pt x="483" y="1097"/>
                </a:lnTo>
                <a:lnTo>
                  <a:pt x="497" y="1091"/>
                </a:lnTo>
                <a:lnTo>
                  <a:pt x="504" y="1083"/>
                </a:lnTo>
                <a:lnTo>
                  <a:pt x="504" y="1083"/>
                </a:lnTo>
                <a:lnTo>
                  <a:pt x="510" y="1077"/>
                </a:lnTo>
                <a:lnTo>
                  <a:pt x="510" y="1077"/>
                </a:lnTo>
                <a:lnTo>
                  <a:pt x="518" y="1072"/>
                </a:lnTo>
                <a:lnTo>
                  <a:pt x="518" y="1072"/>
                </a:lnTo>
                <a:lnTo>
                  <a:pt x="526" y="1068"/>
                </a:lnTo>
                <a:lnTo>
                  <a:pt x="526" y="1068"/>
                </a:lnTo>
                <a:lnTo>
                  <a:pt x="533" y="1066"/>
                </a:lnTo>
                <a:lnTo>
                  <a:pt x="533" y="1066"/>
                </a:lnTo>
                <a:lnTo>
                  <a:pt x="535" y="1064"/>
                </a:lnTo>
                <a:lnTo>
                  <a:pt x="535" y="1064"/>
                </a:lnTo>
                <a:lnTo>
                  <a:pt x="543" y="1068"/>
                </a:lnTo>
                <a:lnTo>
                  <a:pt x="549" y="1072"/>
                </a:lnTo>
                <a:lnTo>
                  <a:pt x="549" y="1072"/>
                </a:lnTo>
                <a:lnTo>
                  <a:pt x="558" y="1079"/>
                </a:lnTo>
                <a:lnTo>
                  <a:pt x="566" y="1083"/>
                </a:lnTo>
                <a:lnTo>
                  <a:pt x="566" y="1083"/>
                </a:lnTo>
                <a:lnTo>
                  <a:pt x="574" y="1081"/>
                </a:lnTo>
                <a:lnTo>
                  <a:pt x="574" y="1081"/>
                </a:lnTo>
                <a:lnTo>
                  <a:pt x="581" y="1081"/>
                </a:lnTo>
                <a:lnTo>
                  <a:pt x="581" y="1081"/>
                </a:lnTo>
                <a:lnTo>
                  <a:pt x="589" y="1081"/>
                </a:lnTo>
                <a:lnTo>
                  <a:pt x="589" y="1081"/>
                </a:lnTo>
                <a:lnTo>
                  <a:pt x="595" y="1083"/>
                </a:lnTo>
                <a:lnTo>
                  <a:pt x="595" y="1083"/>
                </a:lnTo>
                <a:lnTo>
                  <a:pt x="603" y="1083"/>
                </a:lnTo>
                <a:lnTo>
                  <a:pt x="603" y="1083"/>
                </a:lnTo>
                <a:lnTo>
                  <a:pt x="608" y="1081"/>
                </a:lnTo>
                <a:lnTo>
                  <a:pt x="612" y="1083"/>
                </a:lnTo>
                <a:lnTo>
                  <a:pt x="612" y="1083"/>
                </a:lnTo>
                <a:lnTo>
                  <a:pt x="616" y="1085"/>
                </a:lnTo>
                <a:lnTo>
                  <a:pt x="618" y="1085"/>
                </a:lnTo>
                <a:lnTo>
                  <a:pt x="618" y="1085"/>
                </a:lnTo>
                <a:lnTo>
                  <a:pt x="622" y="1083"/>
                </a:lnTo>
                <a:lnTo>
                  <a:pt x="622" y="1083"/>
                </a:lnTo>
                <a:lnTo>
                  <a:pt x="624" y="1083"/>
                </a:lnTo>
                <a:lnTo>
                  <a:pt x="624" y="1083"/>
                </a:lnTo>
                <a:lnTo>
                  <a:pt x="628" y="1083"/>
                </a:lnTo>
                <a:lnTo>
                  <a:pt x="632" y="1085"/>
                </a:lnTo>
                <a:lnTo>
                  <a:pt x="632" y="1085"/>
                </a:lnTo>
                <a:lnTo>
                  <a:pt x="635" y="1085"/>
                </a:lnTo>
                <a:lnTo>
                  <a:pt x="635" y="1085"/>
                </a:lnTo>
                <a:lnTo>
                  <a:pt x="637" y="1083"/>
                </a:lnTo>
                <a:lnTo>
                  <a:pt x="643" y="1085"/>
                </a:lnTo>
                <a:lnTo>
                  <a:pt x="645" y="1085"/>
                </a:lnTo>
                <a:lnTo>
                  <a:pt x="645" y="1085"/>
                </a:lnTo>
                <a:lnTo>
                  <a:pt x="653" y="1087"/>
                </a:lnTo>
                <a:lnTo>
                  <a:pt x="659" y="1085"/>
                </a:lnTo>
                <a:lnTo>
                  <a:pt x="659" y="1085"/>
                </a:lnTo>
                <a:lnTo>
                  <a:pt x="664" y="1085"/>
                </a:lnTo>
                <a:lnTo>
                  <a:pt x="666" y="1087"/>
                </a:lnTo>
                <a:lnTo>
                  <a:pt x="672" y="1091"/>
                </a:lnTo>
                <a:lnTo>
                  <a:pt x="672" y="1091"/>
                </a:lnTo>
                <a:lnTo>
                  <a:pt x="674" y="1095"/>
                </a:lnTo>
                <a:lnTo>
                  <a:pt x="674" y="1095"/>
                </a:lnTo>
                <a:lnTo>
                  <a:pt x="712" y="1126"/>
                </a:lnTo>
                <a:lnTo>
                  <a:pt x="712" y="1126"/>
                </a:lnTo>
                <a:lnTo>
                  <a:pt x="718" y="1129"/>
                </a:lnTo>
                <a:lnTo>
                  <a:pt x="718" y="1129"/>
                </a:lnTo>
                <a:lnTo>
                  <a:pt x="734" y="1141"/>
                </a:lnTo>
                <a:lnTo>
                  <a:pt x="741" y="1149"/>
                </a:lnTo>
                <a:lnTo>
                  <a:pt x="745" y="1156"/>
                </a:lnTo>
                <a:lnTo>
                  <a:pt x="745" y="1156"/>
                </a:lnTo>
                <a:lnTo>
                  <a:pt x="749" y="1162"/>
                </a:lnTo>
                <a:lnTo>
                  <a:pt x="755" y="1168"/>
                </a:lnTo>
                <a:lnTo>
                  <a:pt x="764" y="1178"/>
                </a:lnTo>
                <a:lnTo>
                  <a:pt x="764" y="1178"/>
                </a:lnTo>
                <a:lnTo>
                  <a:pt x="768" y="1179"/>
                </a:lnTo>
                <a:lnTo>
                  <a:pt x="768" y="1179"/>
                </a:lnTo>
                <a:lnTo>
                  <a:pt x="778" y="1197"/>
                </a:lnTo>
                <a:lnTo>
                  <a:pt x="782" y="1208"/>
                </a:lnTo>
                <a:lnTo>
                  <a:pt x="786" y="1218"/>
                </a:lnTo>
                <a:lnTo>
                  <a:pt x="786" y="1218"/>
                </a:lnTo>
                <a:lnTo>
                  <a:pt x="786" y="1224"/>
                </a:lnTo>
                <a:lnTo>
                  <a:pt x="786" y="1224"/>
                </a:lnTo>
                <a:lnTo>
                  <a:pt x="786" y="1235"/>
                </a:lnTo>
                <a:lnTo>
                  <a:pt x="786" y="1243"/>
                </a:lnTo>
                <a:lnTo>
                  <a:pt x="786" y="1243"/>
                </a:lnTo>
                <a:lnTo>
                  <a:pt x="789" y="1247"/>
                </a:lnTo>
                <a:lnTo>
                  <a:pt x="795" y="1253"/>
                </a:lnTo>
                <a:lnTo>
                  <a:pt x="795" y="1253"/>
                </a:lnTo>
                <a:lnTo>
                  <a:pt x="803" y="1258"/>
                </a:lnTo>
                <a:lnTo>
                  <a:pt x="803" y="1258"/>
                </a:lnTo>
                <a:lnTo>
                  <a:pt x="807" y="1266"/>
                </a:lnTo>
                <a:lnTo>
                  <a:pt x="807" y="1274"/>
                </a:lnTo>
                <a:lnTo>
                  <a:pt x="807" y="1274"/>
                </a:lnTo>
                <a:lnTo>
                  <a:pt x="807" y="1276"/>
                </a:lnTo>
                <a:lnTo>
                  <a:pt x="807" y="1276"/>
                </a:lnTo>
                <a:lnTo>
                  <a:pt x="809" y="1278"/>
                </a:lnTo>
                <a:lnTo>
                  <a:pt x="813" y="1278"/>
                </a:lnTo>
                <a:lnTo>
                  <a:pt x="813" y="1278"/>
                </a:lnTo>
                <a:lnTo>
                  <a:pt x="818" y="1280"/>
                </a:lnTo>
                <a:lnTo>
                  <a:pt x="820" y="1284"/>
                </a:lnTo>
                <a:lnTo>
                  <a:pt x="820" y="1291"/>
                </a:lnTo>
                <a:lnTo>
                  <a:pt x="820" y="1291"/>
                </a:lnTo>
                <a:lnTo>
                  <a:pt x="822" y="1297"/>
                </a:lnTo>
                <a:lnTo>
                  <a:pt x="826" y="1303"/>
                </a:lnTo>
                <a:lnTo>
                  <a:pt x="826" y="1303"/>
                </a:lnTo>
                <a:lnTo>
                  <a:pt x="828" y="1305"/>
                </a:lnTo>
                <a:lnTo>
                  <a:pt x="830" y="1311"/>
                </a:lnTo>
                <a:lnTo>
                  <a:pt x="830" y="1314"/>
                </a:lnTo>
                <a:lnTo>
                  <a:pt x="828" y="1320"/>
                </a:lnTo>
                <a:lnTo>
                  <a:pt x="828" y="1320"/>
                </a:lnTo>
                <a:lnTo>
                  <a:pt x="828" y="1326"/>
                </a:lnTo>
                <a:lnTo>
                  <a:pt x="828" y="1332"/>
                </a:lnTo>
                <a:lnTo>
                  <a:pt x="830" y="1332"/>
                </a:lnTo>
                <a:lnTo>
                  <a:pt x="830" y="1332"/>
                </a:lnTo>
                <a:lnTo>
                  <a:pt x="830" y="1337"/>
                </a:lnTo>
                <a:lnTo>
                  <a:pt x="830" y="1337"/>
                </a:lnTo>
                <a:lnTo>
                  <a:pt x="830" y="1343"/>
                </a:lnTo>
                <a:lnTo>
                  <a:pt x="830" y="1347"/>
                </a:lnTo>
                <a:lnTo>
                  <a:pt x="830" y="1347"/>
                </a:lnTo>
                <a:lnTo>
                  <a:pt x="830" y="1347"/>
                </a:lnTo>
                <a:lnTo>
                  <a:pt x="830" y="1347"/>
                </a:lnTo>
                <a:lnTo>
                  <a:pt x="836" y="1349"/>
                </a:lnTo>
                <a:lnTo>
                  <a:pt x="840" y="1351"/>
                </a:lnTo>
                <a:lnTo>
                  <a:pt x="843" y="1355"/>
                </a:lnTo>
                <a:lnTo>
                  <a:pt x="843" y="1355"/>
                </a:lnTo>
                <a:lnTo>
                  <a:pt x="847" y="1357"/>
                </a:lnTo>
                <a:lnTo>
                  <a:pt x="847" y="1357"/>
                </a:lnTo>
                <a:lnTo>
                  <a:pt x="855" y="1363"/>
                </a:lnTo>
                <a:lnTo>
                  <a:pt x="857" y="1364"/>
                </a:lnTo>
                <a:lnTo>
                  <a:pt x="859" y="1368"/>
                </a:lnTo>
                <a:lnTo>
                  <a:pt x="859" y="1368"/>
                </a:lnTo>
                <a:lnTo>
                  <a:pt x="857" y="1374"/>
                </a:lnTo>
                <a:lnTo>
                  <a:pt x="857" y="1374"/>
                </a:lnTo>
                <a:lnTo>
                  <a:pt x="857" y="1376"/>
                </a:lnTo>
                <a:lnTo>
                  <a:pt x="857" y="1378"/>
                </a:lnTo>
                <a:lnTo>
                  <a:pt x="857" y="1378"/>
                </a:lnTo>
                <a:lnTo>
                  <a:pt x="859" y="1378"/>
                </a:lnTo>
                <a:lnTo>
                  <a:pt x="865" y="1380"/>
                </a:lnTo>
                <a:lnTo>
                  <a:pt x="874" y="1382"/>
                </a:lnTo>
                <a:lnTo>
                  <a:pt x="874" y="1382"/>
                </a:lnTo>
                <a:lnTo>
                  <a:pt x="876" y="1384"/>
                </a:lnTo>
                <a:lnTo>
                  <a:pt x="876" y="1384"/>
                </a:lnTo>
                <a:lnTo>
                  <a:pt x="878" y="1390"/>
                </a:lnTo>
                <a:lnTo>
                  <a:pt x="878" y="1397"/>
                </a:lnTo>
                <a:lnTo>
                  <a:pt x="878" y="1397"/>
                </a:lnTo>
                <a:lnTo>
                  <a:pt x="882" y="1399"/>
                </a:lnTo>
                <a:lnTo>
                  <a:pt x="882" y="1399"/>
                </a:lnTo>
                <a:lnTo>
                  <a:pt x="886" y="1403"/>
                </a:lnTo>
                <a:lnTo>
                  <a:pt x="890" y="1407"/>
                </a:lnTo>
                <a:lnTo>
                  <a:pt x="890" y="1409"/>
                </a:lnTo>
                <a:lnTo>
                  <a:pt x="890" y="1409"/>
                </a:lnTo>
                <a:lnTo>
                  <a:pt x="890" y="1416"/>
                </a:lnTo>
                <a:lnTo>
                  <a:pt x="890" y="1418"/>
                </a:lnTo>
                <a:lnTo>
                  <a:pt x="892" y="1420"/>
                </a:lnTo>
                <a:lnTo>
                  <a:pt x="893" y="1420"/>
                </a:lnTo>
                <a:lnTo>
                  <a:pt x="893" y="1420"/>
                </a:lnTo>
                <a:lnTo>
                  <a:pt x="899" y="1422"/>
                </a:lnTo>
                <a:lnTo>
                  <a:pt x="903" y="1424"/>
                </a:lnTo>
                <a:lnTo>
                  <a:pt x="905" y="1426"/>
                </a:lnTo>
                <a:lnTo>
                  <a:pt x="905" y="1426"/>
                </a:lnTo>
                <a:lnTo>
                  <a:pt x="905" y="1430"/>
                </a:lnTo>
                <a:lnTo>
                  <a:pt x="905" y="1430"/>
                </a:lnTo>
                <a:lnTo>
                  <a:pt x="905" y="1436"/>
                </a:lnTo>
                <a:lnTo>
                  <a:pt x="905" y="1440"/>
                </a:lnTo>
                <a:lnTo>
                  <a:pt x="905" y="1440"/>
                </a:lnTo>
                <a:lnTo>
                  <a:pt x="907" y="1440"/>
                </a:lnTo>
                <a:lnTo>
                  <a:pt x="907" y="1440"/>
                </a:lnTo>
                <a:lnTo>
                  <a:pt x="915" y="1440"/>
                </a:lnTo>
                <a:lnTo>
                  <a:pt x="920" y="1440"/>
                </a:lnTo>
                <a:lnTo>
                  <a:pt x="924" y="1443"/>
                </a:lnTo>
                <a:lnTo>
                  <a:pt x="930" y="1449"/>
                </a:lnTo>
                <a:lnTo>
                  <a:pt x="930" y="1449"/>
                </a:lnTo>
                <a:lnTo>
                  <a:pt x="932" y="1455"/>
                </a:lnTo>
                <a:lnTo>
                  <a:pt x="936" y="1459"/>
                </a:lnTo>
                <a:lnTo>
                  <a:pt x="936" y="1459"/>
                </a:lnTo>
                <a:lnTo>
                  <a:pt x="940" y="1465"/>
                </a:lnTo>
                <a:lnTo>
                  <a:pt x="940" y="1469"/>
                </a:lnTo>
                <a:lnTo>
                  <a:pt x="940" y="1469"/>
                </a:lnTo>
                <a:lnTo>
                  <a:pt x="940" y="1474"/>
                </a:lnTo>
                <a:lnTo>
                  <a:pt x="940" y="1474"/>
                </a:lnTo>
                <a:lnTo>
                  <a:pt x="940" y="1482"/>
                </a:lnTo>
                <a:lnTo>
                  <a:pt x="936" y="1488"/>
                </a:lnTo>
                <a:lnTo>
                  <a:pt x="936" y="1488"/>
                </a:lnTo>
                <a:lnTo>
                  <a:pt x="934" y="1492"/>
                </a:lnTo>
                <a:lnTo>
                  <a:pt x="934" y="1497"/>
                </a:lnTo>
                <a:lnTo>
                  <a:pt x="934" y="1497"/>
                </a:lnTo>
                <a:lnTo>
                  <a:pt x="936" y="1501"/>
                </a:lnTo>
                <a:lnTo>
                  <a:pt x="940" y="1503"/>
                </a:lnTo>
                <a:lnTo>
                  <a:pt x="940" y="1503"/>
                </a:lnTo>
                <a:lnTo>
                  <a:pt x="944" y="1507"/>
                </a:lnTo>
                <a:lnTo>
                  <a:pt x="947" y="1511"/>
                </a:lnTo>
                <a:lnTo>
                  <a:pt x="947" y="1515"/>
                </a:lnTo>
                <a:lnTo>
                  <a:pt x="945" y="1517"/>
                </a:lnTo>
                <a:lnTo>
                  <a:pt x="945" y="1517"/>
                </a:lnTo>
                <a:lnTo>
                  <a:pt x="945" y="1519"/>
                </a:lnTo>
                <a:lnTo>
                  <a:pt x="945" y="1519"/>
                </a:lnTo>
                <a:lnTo>
                  <a:pt x="945" y="1522"/>
                </a:lnTo>
                <a:lnTo>
                  <a:pt x="947" y="1526"/>
                </a:lnTo>
                <a:lnTo>
                  <a:pt x="951" y="1530"/>
                </a:lnTo>
                <a:lnTo>
                  <a:pt x="951" y="1530"/>
                </a:lnTo>
                <a:lnTo>
                  <a:pt x="953" y="1534"/>
                </a:lnTo>
                <a:lnTo>
                  <a:pt x="953" y="1536"/>
                </a:lnTo>
                <a:lnTo>
                  <a:pt x="953" y="1536"/>
                </a:lnTo>
                <a:lnTo>
                  <a:pt x="953" y="1538"/>
                </a:lnTo>
                <a:lnTo>
                  <a:pt x="955" y="1540"/>
                </a:lnTo>
                <a:lnTo>
                  <a:pt x="955" y="1540"/>
                </a:lnTo>
                <a:lnTo>
                  <a:pt x="961" y="1542"/>
                </a:lnTo>
                <a:lnTo>
                  <a:pt x="967" y="1548"/>
                </a:lnTo>
                <a:lnTo>
                  <a:pt x="967" y="1548"/>
                </a:lnTo>
                <a:lnTo>
                  <a:pt x="972" y="1551"/>
                </a:lnTo>
                <a:lnTo>
                  <a:pt x="972" y="1551"/>
                </a:lnTo>
                <a:lnTo>
                  <a:pt x="976" y="1555"/>
                </a:lnTo>
                <a:lnTo>
                  <a:pt x="978" y="1561"/>
                </a:lnTo>
                <a:lnTo>
                  <a:pt x="978" y="1561"/>
                </a:lnTo>
                <a:lnTo>
                  <a:pt x="978" y="1569"/>
                </a:lnTo>
                <a:lnTo>
                  <a:pt x="978" y="1569"/>
                </a:lnTo>
                <a:lnTo>
                  <a:pt x="980" y="1576"/>
                </a:lnTo>
                <a:lnTo>
                  <a:pt x="980" y="1576"/>
                </a:lnTo>
                <a:lnTo>
                  <a:pt x="982" y="1586"/>
                </a:lnTo>
                <a:lnTo>
                  <a:pt x="986" y="1592"/>
                </a:lnTo>
                <a:lnTo>
                  <a:pt x="988" y="1596"/>
                </a:lnTo>
                <a:lnTo>
                  <a:pt x="988" y="1596"/>
                </a:lnTo>
                <a:lnTo>
                  <a:pt x="990" y="1598"/>
                </a:lnTo>
                <a:lnTo>
                  <a:pt x="994" y="1601"/>
                </a:lnTo>
                <a:lnTo>
                  <a:pt x="996" y="1611"/>
                </a:lnTo>
                <a:lnTo>
                  <a:pt x="996" y="1611"/>
                </a:lnTo>
                <a:lnTo>
                  <a:pt x="997" y="1617"/>
                </a:lnTo>
                <a:lnTo>
                  <a:pt x="997" y="1617"/>
                </a:lnTo>
                <a:lnTo>
                  <a:pt x="999" y="1617"/>
                </a:lnTo>
                <a:lnTo>
                  <a:pt x="999" y="1617"/>
                </a:lnTo>
                <a:lnTo>
                  <a:pt x="1003" y="1617"/>
                </a:lnTo>
                <a:lnTo>
                  <a:pt x="1009" y="1617"/>
                </a:lnTo>
                <a:lnTo>
                  <a:pt x="1009" y="1617"/>
                </a:lnTo>
                <a:lnTo>
                  <a:pt x="1013" y="1615"/>
                </a:lnTo>
                <a:lnTo>
                  <a:pt x="1017" y="1615"/>
                </a:lnTo>
                <a:lnTo>
                  <a:pt x="1021" y="1617"/>
                </a:lnTo>
                <a:lnTo>
                  <a:pt x="1023" y="1619"/>
                </a:lnTo>
                <a:lnTo>
                  <a:pt x="1023" y="1619"/>
                </a:lnTo>
                <a:lnTo>
                  <a:pt x="1028" y="1625"/>
                </a:lnTo>
                <a:lnTo>
                  <a:pt x="1032" y="1627"/>
                </a:lnTo>
                <a:lnTo>
                  <a:pt x="1032" y="1627"/>
                </a:lnTo>
                <a:lnTo>
                  <a:pt x="1042" y="1628"/>
                </a:lnTo>
                <a:lnTo>
                  <a:pt x="1048" y="1632"/>
                </a:lnTo>
                <a:lnTo>
                  <a:pt x="1049" y="1636"/>
                </a:lnTo>
                <a:lnTo>
                  <a:pt x="1049" y="1636"/>
                </a:lnTo>
                <a:lnTo>
                  <a:pt x="1051" y="1640"/>
                </a:lnTo>
                <a:lnTo>
                  <a:pt x="1051" y="1640"/>
                </a:lnTo>
                <a:lnTo>
                  <a:pt x="1051" y="1644"/>
                </a:lnTo>
                <a:lnTo>
                  <a:pt x="1053" y="1648"/>
                </a:lnTo>
                <a:lnTo>
                  <a:pt x="1053" y="1648"/>
                </a:lnTo>
                <a:lnTo>
                  <a:pt x="1055" y="1650"/>
                </a:lnTo>
                <a:lnTo>
                  <a:pt x="1057" y="1648"/>
                </a:lnTo>
                <a:lnTo>
                  <a:pt x="1057" y="1648"/>
                </a:lnTo>
                <a:lnTo>
                  <a:pt x="1059" y="1648"/>
                </a:lnTo>
                <a:lnTo>
                  <a:pt x="1059" y="1648"/>
                </a:lnTo>
                <a:lnTo>
                  <a:pt x="1067" y="1648"/>
                </a:lnTo>
                <a:lnTo>
                  <a:pt x="1071" y="1650"/>
                </a:lnTo>
                <a:lnTo>
                  <a:pt x="1073" y="1654"/>
                </a:lnTo>
                <a:lnTo>
                  <a:pt x="1074" y="1655"/>
                </a:lnTo>
                <a:lnTo>
                  <a:pt x="1074" y="1655"/>
                </a:lnTo>
                <a:lnTo>
                  <a:pt x="1082" y="1667"/>
                </a:lnTo>
                <a:lnTo>
                  <a:pt x="1082" y="1667"/>
                </a:lnTo>
                <a:lnTo>
                  <a:pt x="1084" y="1669"/>
                </a:lnTo>
                <a:lnTo>
                  <a:pt x="1086" y="1671"/>
                </a:lnTo>
                <a:lnTo>
                  <a:pt x="1086" y="1671"/>
                </a:lnTo>
                <a:lnTo>
                  <a:pt x="1088" y="1677"/>
                </a:lnTo>
                <a:lnTo>
                  <a:pt x="1088" y="1677"/>
                </a:lnTo>
                <a:lnTo>
                  <a:pt x="1090" y="1679"/>
                </a:lnTo>
                <a:lnTo>
                  <a:pt x="1090" y="1679"/>
                </a:lnTo>
                <a:lnTo>
                  <a:pt x="1092" y="1679"/>
                </a:lnTo>
                <a:lnTo>
                  <a:pt x="1094" y="1679"/>
                </a:lnTo>
                <a:lnTo>
                  <a:pt x="1094" y="1679"/>
                </a:lnTo>
                <a:lnTo>
                  <a:pt x="1100" y="1677"/>
                </a:lnTo>
                <a:lnTo>
                  <a:pt x="1105" y="1675"/>
                </a:lnTo>
                <a:lnTo>
                  <a:pt x="1105" y="1675"/>
                </a:lnTo>
                <a:lnTo>
                  <a:pt x="1109" y="1673"/>
                </a:lnTo>
                <a:lnTo>
                  <a:pt x="1111" y="1673"/>
                </a:lnTo>
                <a:lnTo>
                  <a:pt x="1115" y="1673"/>
                </a:lnTo>
                <a:lnTo>
                  <a:pt x="1115" y="1673"/>
                </a:lnTo>
                <a:lnTo>
                  <a:pt x="1117" y="1677"/>
                </a:lnTo>
                <a:lnTo>
                  <a:pt x="1117" y="1684"/>
                </a:lnTo>
                <a:lnTo>
                  <a:pt x="1117" y="1684"/>
                </a:lnTo>
                <a:lnTo>
                  <a:pt x="1121" y="1684"/>
                </a:lnTo>
                <a:lnTo>
                  <a:pt x="1121" y="1684"/>
                </a:lnTo>
                <a:lnTo>
                  <a:pt x="1126" y="1684"/>
                </a:lnTo>
                <a:lnTo>
                  <a:pt x="1126" y="1684"/>
                </a:lnTo>
                <a:lnTo>
                  <a:pt x="1130" y="1684"/>
                </a:lnTo>
                <a:lnTo>
                  <a:pt x="1140" y="1684"/>
                </a:lnTo>
                <a:lnTo>
                  <a:pt x="1140" y="1684"/>
                </a:lnTo>
                <a:lnTo>
                  <a:pt x="1148" y="1686"/>
                </a:lnTo>
                <a:lnTo>
                  <a:pt x="1148" y="1686"/>
                </a:lnTo>
                <a:lnTo>
                  <a:pt x="1155" y="1686"/>
                </a:lnTo>
                <a:lnTo>
                  <a:pt x="1155" y="1686"/>
                </a:lnTo>
                <a:lnTo>
                  <a:pt x="1161" y="1686"/>
                </a:lnTo>
                <a:lnTo>
                  <a:pt x="1161" y="1686"/>
                </a:lnTo>
                <a:lnTo>
                  <a:pt x="1165" y="1686"/>
                </a:lnTo>
                <a:lnTo>
                  <a:pt x="1165" y="1686"/>
                </a:lnTo>
                <a:lnTo>
                  <a:pt x="1171" y="1684"/>
                </a:lnTo>
                <a:lnTo>
                  <a:pt x="1177" y="1688"/>
                </a:lnTo>
                <a:lnTo>
                  <a:pt x="1177" y="1688"/>
                </a:lnTo>
                <a:lnTo>
                  <a:pt x="1178" y="1688"/>
                </a:lnTo>
                <a:lnTo>
                  <a:pt x="1178" y="1688"/>
                </a:lnTo>
                <a:lnTo>
                  <a:pt x="1182" y="1686"/>
                </a:lnTo>
                <a:lnTo>
                  <a:pt x="1186" y="1688"/>
                </a:lnTo>
                <a:lnTo>
                  <a:pt x="1186" y="1688"/>
                </a:lnTo>
                <a:lnTo>
                  <a:pt x="1190" y="1688"/>
                </a:lnTo>
                <a:lnTo>
                  <a:pt x="1190" y="1688"/>
                </a:lnTo>
                <a:lnTo>
                  <a:pt x="1194" y="1688"/>
                </a:lnTo>
                <a:lnTo>
                  <a:pt x="1198" y="1692"/>
                </a:lnTo>
                <a:lnTo>
                  <a:pt x="1198" y="1692"/>
                </a:lnTo>
                <a:lnTo>
                  <a:pt x="1202" y="1694"/>
                </a:lnTo>
                <a:lnTo>
                  <a:pt x="1202" y="1694"/>
                </a:lnTo>
                <a:lnTo>
                  <a:pt x="1204" y="1698"/>
                </a:lnTo>
                <a:lnTo>
                  <a:pt x="1207" y="1698"/>
                </a:lnTo>
                <a:lnTo>
                  <a:pt x="1207" y="1698"/>
                </a:lnTo>
                <a:lnTo>
                  <a:pt x="1211" y="1698"/>
                </a:lnTo>
                <a:lnTo>
                  <a:pt x="1217" y="1702"/>
                </a:lnTo>
                <a:lnTo>
                  <a:pt x="1223" y="1707"/>
                </a:lnTo>
                <a:lnTo>
                  <a:pt x="1223" y="1707"/>
                </a:lnTo>
                <a:lnTo>
                  <a:pt x="1227" y="1709"/>
                </a:lnTo>
                <a:lnTo>
                  <a:pt x="1227" y="1709"/>
                </a:lnTo>
                <a:lnTo>
                  <a:pt x="1229" y="1707"/>
                </a:lnTo>
                <a:lnTo>
                  <a:pt x="1230" y="1706"/>
                </a:lnTo>
                <a:lnTo>
                  <a:pt x="1230" y="1706"/>
                </a:lnTo>
                <a:lnTo>
                  <a:pt x="1236" y="1700"/>
                </a:lnTo>
                <a:lnTo>
                  <a:pt x="1236" y="1700"/>
                </a:lnTo>
                <a:lnTo>
                  <a:pt x="1240" y="1698"/>
                </a:lnTo>
                <a:lnTo>
                  <a:pt x="1240" y="1698"/>
                </a:lnTo>
                <a:lnTo>
                  <a:pt x="1244" y="1696"/>
                </a:lnTo>
                <a:lnTo>
                  <a:pt x="1244" y="1696"/>
                </a:lnTo>
                <a:lnTo>
                  <a:pt x="1250" y="1690"/>
                </a:lnTo>
                <a:lnTo>
                  <a:pt x="1250" y="1690"/>
                </a:lnTo>
                <a:lnTo>
                  <a:pt x="1250" y="1686"/>
                </a:lnTo>
                <a:lnTo>
                  <a:pt x="1250" y="1686"/>
                </a:lnTo>
                <a:lnTo>
                  <a:pt x="1250" y="1684"/>
                </a:lnTo>
                <a:lnTo>
                  <a:pt x="1250" y="1684"/>
                </a:lnTo>
                <a:lnTo>
                  <a:pt x="1246" y="1682"/>
                </a:lnTo>
                <a:lnTo>
                  <a:pt x="1242" y="1680"/>
                </a:lnTo>
                <a:lnTo>
                  <a:pt x="1240" y="1679"/>
                </a:lnTo>
                <a:lnTo>
                  <a:pt x="1240" y="1679"/>
                </a:lnTo>
                <a:lnTo>
                  <a:pt x="1240" y="1675"/>
                </a:lnTo>
                <a:lnTo>
                  <a:pt x="1240" y="1675"/>
                </a:lnTo>
                <a:lnTo>
                  <a:pt x="1240" y="1673"/>
                </a:lnTo>
                <a:lnTo>
                  <a:pt x="1240" y="1673"/>
                </a:lnTo>
                <a:lnTo>
                  <a:pt x="1242" y="1669"/>
                </a:lnTo>
                <a:lnTo>
                  <a:pt x="1242" y="1669"/>
                </a:lnTo>
                <a:lnTo>
                  <a:pt x="1238" y="1665"/>
                </a:lnTo>
                <a:lnTo>
                  <a:pt x="1238" y="1665"/>
                </a:lnTo>
                <a:lnTo>
                  <a:pt x="1230" y="1661"/>
                </a:lnTo>
                <a:lnTo>
                  <a:pt x="1229" y="1657"/>
                </a:lnTo>
                <a:lnTo>
                  <a:pt x="1229" y="1652"/>
                </a:lnTo>
                <a:lnTo>
                  <a:pt x="1229" y="1652"/>
                </a:lnTo>
                <a:lnTo>
                  <a:pt x="1229" y="1644"/>
                </a:lnTo>
                <a:lnTo>
                  <a:pt x="1227" y="1640"/>
                </a:lnTo>
                <a:lnTo>
                  <a:pt x="1223" y="1638"/>
                </a:lnTo>
                <a:lnTo>
                  <a:pt x="1223" y="1638"/>
                </a:lnTo>
                <a:lnTo>
                  <a:pt x="1219" y="1636"/>
                </a:lnTo>
                <a:lnTo>
                  <a:pt x="1217" y="1630"/>
                </a:lnTo>
                <a:lnTo>
                  <a:pt x="1217" y="1630"/>
                </a:lnTo>
                <a:lnTo>
                  <a:pt x="1217" y="1627"/>
                </a:lnTo>
                <a:lnTo>
                  <a:pt x="1219" y="1623"/>
                </a:lnTo>
                <a:lnTo>
                  <a:pt x="1219" y="1623"/>
                </a:lnTo>
                <a:lnTo>
                  <a:pt x="1217" y="1619"/>
                </a:lnTo>
                <a:lnTo>
                  <a:pt x="1215" y="1613"/>
                </a:lnTo>
                <a:lnTo>
                  <a:pt x="1215" y="1613"/>
                </a:lnTo>
                <a:lnTo>
                  <a:pt x="1215" y="1611"/>
                </a:lnTo>
                <a:lnTo>
                  <a:pt x="1215" y="1609"/>
                </a:lnTo>
                <a:lnTo>
                  <a:pt x="1217" y="1607"/>
                </a:lnTo>
                <a:lnTo>
                  <a:pt x="1217" y="1607"/>
                </a:lnTo>
                <a:lnTo>
                  <a:pt x="1221" y="1605"/>
                </a:lnTo>
                <a:lnTo>
                  <a:pt x="1221" y="1605"/>
                </a:lnTo>
                <a:lnTo>
                  <a:pt x="1221" y="1603"/>
                </a:lnTo>
                <a:lnTo>
                  <a:pt x="1217" y="1600"/>
                </a:lnTo>
                <a:lnTo>
                  <a:pt x="1217" y="1600"/>
                </a:lnTo>
                <a:lnTo>
                  <a:pt x="1215" y="1598"/>
                </a:lnTo>
                <a:lnTo>
                  <a:pt x="1215" y="1598"/>
                </a:lnTo>
                <a:lnTo>
                  <a:pt x="1211" y="1592"/>
                </a:lnTo>
                <a:lnTo>
                  <a:pt x="1211" y="1588"/>
                </a:lnTo>
                <a:lnTo>
                  <a:pt x="1211" y="1588"/>
                </a:lnTo>
                <a:lnTo>
                  <a:pt x="1211" y="1586"/>
                </a:lnTo>
                <a:lnTo>
                  <a:pt x="1213" y="1584"/>
                </a:lnTo>
                <a:lnTo>
                  <a:pt x="1213" y="1584"/>
                </a:lnTo>
                <a:lnTo>
                  <a:pt x="1215" y="1580"/>
                </a:lnTo>
                <a:lnTo>
                  <a:pt x="1215" y="1580"/>
                </a:lnTo>
                <a:lnTo>
                  <a:pt x="1213" y="1576"/>
                </a:lnTo>
                <a:lnTo>
                  <a:pt x="1213" y="1576"/>
                </a:lnTo>
                <a:lnTo>
                  <a:pt x="1213" y="1575"/>
                </a:lnTo>
                <a:lnTo>
                  <a:pt x="1211" y="1571"/>
                </a:lnTo>
                <a:lnTo>
                  <a:pt x="1211" y="1571"/>
                </a:lnTo>
                <a:lnTo>
                  <a:pt x="1211" y="1567"/>
                </a:lnTo>
                <a:lnTo>
                  <a:pt x="1209" y="1567"/>
                </a:lnTo>
                <a:lnTo>
                  <a:pt x="1209" y="1567"/>
                </a:lnTo>
                <a:lnTo>
                  <a:pt x="1204" y="1563"/>
                </a:lnTo>
                <a:lnTo>
                  <a:pt x="1200" y="1557"/>
                </a:lnTo>
                <a:lnTo>
                  <a:pt x="1200" y="1557"/>
                </a:lnTo>
                <a:lnTo>
                  <a:pt x="1200" y="1555"/>
                </a:lnTo>
                <a:lnTo>
                  <a:pt x="1200" y="1551"/>
                </a:lnTo>
                <a:lnTo>
                  <a:pt x="1200" y="1551"/>
                </a:lnTo>
                <a:lnTo>
                  <a:pt x="1204" y="1548"/>
                </a:lnTo>
                <a:lnTo>
                  <a:pt x="1204" y="1548"/>
                </a:lnTo>
                <a:lnTo>
                  <a:pt x="1204" y="1544"/>
                </a:lnTo>
                <a:lnTo>
                  <a:pt x="1207" y="1542"/>
                </a:lnTo>
                <a:lnTo>
                  <a:pt x="1207" y="1542"/>
                </a:lnTo>
                <a:lnTo>
                  <a:pt x="1211" y="1538"/>
                </a:lnTo>
                <a:lnTo>
                  <a:pt x="1215" y="1532"/>
                </a:lnTo>
                <a:lnTo>
                  <a:pt x="1215" y="1532"/>
                </a:lnTo>
                <a:lnTo>
                  <a:pt x="1213" y="1526"/>
                </a:lnTo>
                <a:lnTo>
                  <a:pt x="1213" y="1526"/>
                </a:lnTo>
                <a:lnTo>
                  <a:pt x="1211" y="1521"/>
                </a:lnTo>
                <a:lnTo>
                  <a:pt x="1211" y="1521"/>
                </a:lnTo>
                <a:lnTo>
                  <a:pt x="1211" y="1515"/>
                </a:lnTo>
                <a:lnTo>
                  <a:pt x="1211" y="1511"/>
                </a:lnTo>
                <a:lnTo>
                  <a:pt x="1211" y="1511"/>
                </a:lnTo>
                <a:lnTo>
                  <a:pt x="1213" y="1507"/>
                </a:lnTo>
                <a:lnTo>
                  <a:pt x="1213" y="1507"/>
                </a:lnTo>
                <a:lnTo>
                  <a:pt x="1215" y="1503"/>
                </a:lnTo>
                <a:lnTo>
                  <a:pt x="1215" y="1501"/>
                </a:lnTo>
                <a:lnTo>
                  <a:pt x="1211" y="1497"/>
                </a:lnTo>
                <a:lnTo>
                  <a:pt x="1211" y="1497"/>
                </a:lnTo>
                <a:lnTo>
                  <a:pt x="1202" y="1497"/>
                </a:lnTo>
                <a:lnTo>
                  <a:pt x="1202" y="1497"/>
                </a:lnTo>
                <a:lnTo>
                  <a:pt x="1200" y="1499"/>
                </a:lnTo>
                <a:lnTo>
                  <a:pt x="1200" y="1499"/>
                </a:lnTo>
                <a:lnTo>
                  <a:pt x="1198" y="1499"/>
                </a:lnTo>
                <a:lnTo>
                  <a:pt x="1198" y="1499"/>
                </a:lnTo>
                <a:lnTo>
                  <a:pt x="1194" y="1499"/>
                </a:lnTo>
                <a:lnTo>
                  <a:pt x="1190" y="1499"/>
                </a:lnTo>
                <a:lnTo>
                  <a:pt x="1190" y="1499"/>
                </a:lnTo>
                <a:lnTo>
                  <a:pt x="1188" y="1497"/>
                </a:lnTo>
                <a:lnTo>
                  <a:pt x="1188" y="1497"/>
                </a:lnTo>
                <a:lnTo>
                  <a:pt x="1188" y="1490"/>
                </a:lnTo>
                <a:lnTo>
                  <a:pt x="1190" y="1488"/>
                </a:lnTo>
                <a:lnTo>
                  <a:pt x="1192" y="1484"/>
                </a:lnTo>
                <a:lnTo>
                  <a:pt x="1192" y="1484"/>
                </a:lnTo>
                <a:lnTo>
                  <a:pt x="1196" y="1482"/>
                </a:lnTo>
                <a:lnTo>
                  <a:pt x="1204" y="1482"/>
                </a:lnTo>
                <a:lnTo>
                  <a:pt x="1204" y="1482"/>
                </a:lnTo>
                <a:lnTo>
                  <a:pt x="1209" y="1482"/>
                </a:lnTo>
                <a:lnTo>
                  <a:pt x="1213" y="1478"/>
                </a:lnTo>
                <a:lnTo>
                  <a:pt x="1217" y="1474"/>
                </a:lnTo>
                <a:lnTo>
                  <a:pt x="1219" y="1469"/>
                </a:lnTo>
                <a:lnTo>
                  <a:pt x="1219" y="1469"/>
                </a:lnTo>
                <a:lnTo>
                  <a:pt x="1223" y="1457"/>
                </a:lnTo>
                <a:lnTo>
                  <a:pt x="1227" y="1453"/>
                </a:lnTo>
                <a:lnTo>
                  <a:pt x="1230" y="1449"/>
                </a:lnTo>
                <a:lnTo>
                  <a:pt x="1230" y="1449"/>
                </a:lnTo>
                <a:lnTo>
                  <a:pt x="1234" y="1447"/>
                </a:lnTo>
                <a:lnTo>
                  <a:pt x="1236" y="1443"/>
                </a:lnTo>
                <a:lnTo>
                  <a:pt x="1236" y="1443"/>
                </a:lnTo>
                <a:lnTo>
                  <a:pt x="1236" y="1438"/>
                </a:lnTo>
                <a:lnTo>
                  <a:pt x="1236" y="1438"/>
                </a:lnTo>
                <a:lnTo>
                  <a:pt x="1238" y="1432"/>
                </a:lnTo>
                <a:lnTo>
                  <a:pt x="1238" y="1432"/>
                </a:lnTo>
                <a:lnTo>
                  <a:pt x="1236" y="1430"/>
                </a:lnTo>
                <a:lnTo>
                  <a:pt x="1236" y="1430"/>
                </a:lnTo>
                <a:lnTo>
                  <a:pt x="1232" y="1424"/>
                </a:lnTo>
                <a:lnTo>
                  <a:pt x="1232" y="1424"/>
                </a:lnTo>
                <a:lnTo>
                  <a:pt x="1230" y="1416"/>
                </a:lnTo>
                <a:lnTo>
                  <a:pt x="1230" y="1416"/>
                </a:lnTo>
                <a:lnTo>
                  <a:pt x="1230" y="1415"/>
                </a:lnTo>
                <a:lnTo>
                  <a:pt x="1230" y="1415"/>
                </a:lnTo>
                <a:lnTo>
                  <a:pt x="1227" y="1409"/>
                </a:lnTo>
                <a:lnTo>
                  <a:pt x="1227" y="1409"/>
                </a:lnTo>
                <a:lnTo>
                  <a:pt x="1221" y="1409"/>
                </a:lnTo>
                <a:lnTo>
                  <a:pt x="1221" y="1409"/>
                </a:lnTo>
                <a:lnTo>
                  <a:pt x="1217" y="1407"/>
                </a:lnTo>
                <a:lnTo>
                  <a:pt x="1215" y="1405"/>
                </a:lnTo>
                <a:lnTo>
                  <a:pt x="1215" y="1405"/>
                </a:lnTo>
                <a:lnTo>
                  <a:pt x="1215" y="1401"/>
                </a:lnTo>
                <a:lnTo>
                  <a:pt x="1215" y="1401"/>
                </a:lnTo>
                <a:lnTo>
                  <a:pt x="1221" y="1397"/>
                </a:lnTo>
                <a:lnTo>
                  <a:pt x="1229" y="1393"/>
                </a:lnTo>
                <a:lnTo>
                  <a:pt x="1229" y="1393"/>
                </a:lnTo>
                <a:lnTo>
                  <a:pt x="1238" y="1395"/>
                </a:lnTo>
                <a:lnTo>
                  <a:pt x="1244" y="1395"/>
                </a:lnTo>
                <a:lnTo>
                  <a:pt x="1248" y="1397"/>
                </a:lnTo>
                <a:lnTo>
                  <a:pt x="1248" y="1397"/>
                </a:lnTo>
                <a:lnTo>
                  <a:pt x="1256" y="1399"/>
                </a:lnTo>
                <a:lnTo>
                  <a:pt x="1259" y="1386"/>
                </a:lnTo>
                <a:lnTo>
                  <a:pt x="1259" y="1386"/>
                </a:lnTo>
                <a:lnTo>
                  <a:pt x="1261" y="1382"/>
                </a:lnTo>
                <a:lnTo>
                  <a:pt x="1263" y="1376"/>
                </a:lnTo>
                <a:lnTo>
                  <a:pt x="1263" y="1376"/>
                </a:lnTo>
                <a:lnTo>
                  <a:pt x="1261" y="1376"/>
                </a:lnTo>
                <a:lnTo>
                  <a:pt x="1261" y="1376"/>
                </a:lnTo>
                <a:lnTo>
                  <a:pt x="1256" y="1374"/>
                </a:lnTo>
                <a:lnTo>
                  <a:pt x="1252" y="1370"/>
                </a:lnTo>
                <a:lnTo>
                  <a:pt x="1252" y="1370"/>
                </a:lnTo>
                <a:lnTo>
                  <a:pt x="1252" y="1366"/>
                </a:lnTo>
                <a:lnTo>
                  <a:pt x="1252" y="1364"/>
                </a:lnTo>
                <a:lnTo>
                  <a:pt x="1252" y="1364"/>
                </a:lnTo>
                <a:lnTo>
                  <a:pt x="1256" y="1355"/>
                </a:lnTo>
                <a:lnTo>
                  <a:pt x="1259" y="1351"/>
                </a:lnTo>
                <a:lnTo>
                  <a:pt x="1259" y="1351"/>
                </a:lnTo>
                <a:lnTo>
                  <a:pt x="1261" y="1349"/>
                </a:lnTo>
                <a:lnTo>
                  <a:pt x="1261" y="1349"/>
                </a:lnTo>
                <a:lnTo>
                  <a:pt x="1265" y="1347"/>
                </a:lnTo>
                <a:lnTo>
                  <a:pt x="1269" y="1345"/>
                </a:lnTo>
                <a:lnTo>
                  <a:pt x="1269" y="1345"/>
                </a:lnTo>
                <a:lnTo>
                  <a:pt x="1273" y="1345"/>
                </a:lnTo>
                <a:lnTo>
                  <a:pt x="1273" y="1345"/>
                </a:lnTo>
                <a:lnTo>
                  <a:pt x="1277" y="1341"/>
                </a:lnTo>
                <a:lnTo>
                  <a:pt x="1277" y="1341"/>
                </a:lnTo>
                <a:lnTo>
                  <a:pt x="1281" y="1337"/>
                </a:lnTo>
                <a:lnTo>
                  <a:pt x="1282" y="1337"/>
                </a:lnTo>
                <a:lnTo>
                  <a:pt x="1286" y="1339"/>
                </a:lnTo>
                <a:lnTo>
                  <a:pt x="1288" y="1341"/>
                </a:lnTo>
                <a:lnTo>
                  <a:pt x="1288" y="1341"/>
                </a:lnTo>
                <a:lnTo>
                  <a:pt x="1294" y="1343"/>
                </a:lnTo>
                <a:lnTo>
                  <a:pt x="1296" y="1343"/>
                </a:lnTo>
                <a:lnTo>
                  <a:pt x="1296" y="1343"/>
                </a:lnTo>
                <a:lnTo>
                  <a:pt x="1298" y="1341"/>
                </a:lnTo>
                <a:lnTo>
                  <a:pt x="1298" y="1341"/>
                </a:lnTo>
                <a:lnTo>
                  <a:pt x="1302" y="1336"/>
                </a:lnTo>
                <a:lnTo>
                  <a:pt x="1302" y="1330"/>
                </a:lnTo>
                <a:lnTo>
                  <a:pt x="1302" y="1330"/>
                </a:lnTo>
                <a:lnTo>
                  <a:pt x="1302" y="1326"/>
                </a:lnTo>
                <a:lnTo>
                  <a:pt x="1300" y="1324"/>
                </a:lnTo>
                <a:lnTo>
                  <a:pt x="1300" y="1324"/>
                </a:lnTo>
                <a:lnTo>
                  <a:pt x="1296" y="1318"/>
                </a:lnTo>
                <a:lnTo>
                  <a:pt x="1294" y="1316"/>
                </a:lnTo>
                <a:lnTo>
                  <a:pt x="1294" y="1312"/>
                </a:lnTo>
                <a:lnTo>
                  <a:pt x="1294" y="1312"/>
                </a:lnTo>
                <a:lnTo>
                  <a:pt x="1296" y="1309"/>
                </a:lnTo>
                <a:lnTo>
                  <a:pt x="1300" y="1303"/>
                </a:lnTo>
                <a:lnTo>
                  <a:pt x="1300" y="1303"/>
                </a:lnTo>
                <a:lnTo>
                  <a:pt x="1302" y="1303"/>
                </a:lnTo>
                <a:lnTo>
                  <a:pt x="1302" y="1303"/>
                </a:lnTo>
                <a:lnTo>
                  <a:pt x="1309" y="1305"/>
                </a:lnTo>
                <a:lnTo>
                  <a:pt x="1313" y="1307"/>
                </a:lnTo>
                <a:lnTo>
                  <a:pt x="1315" y="1311"/>
                </a:lnTo>
                <a:lnTo>
                  <a:pt x="1315" y="1311"/>
                </a:lnTo>
                <a:lnTo>
                  <a:pt x="1315" y="1314"/>
                </a:lnTo>
                <a:lnTo>
                  <a:pt x="1315" y="1314"/>
                </a:lnTo>
                <a:lnTo>
                  <a:pt x="1317" y="1318"/>
                </a:lnTo>
                <a:lnTo>
                  <a:pt x="1317" y="1322"/>
                </a:lnTo>
                <a:lnTo>
                  <a:pt x="1317" y="1322"/>
                </a:lnTo>
                <a:lnTo>
                  <a:pt x="1321" y="1322"/>
                </a:lnTo>
                <a:lnTo>
                  <a:pt x="1321" y="1322"/>
                </a:lnTo>
                <a:lnTo>
                  <a:pt x="1327" y="1320"/>
                </a:lnTo>
                <a:lnTo>
                  <a:pt x="1327" y="1320"/>
                </a:lnTo>
                <a:lnTo>
                  <a:pt x="1327" y="1320"/>
                </a:lnTo>
                <a:lnTo>
                  <a:pt x="1331" y="1316"/>
                </a:lnTo>
                <a:lnTo>
                  <a:pt x="1334" y="1312"/>
                </a:lnTo>
                <a:lnTo>
                  <a:pt x="1334" y="1312"/>
                </a:lnTo>
                <a:lnTo>
                  <a:pt x="1344" y="1311"/>
                </a:lnTo>
                <a:lnTo>
                  <a:pt x="1346" y="1311"/>
                </a:lnTo>
                <a:lnTo>
                  <a:pt x="1346" y="1311"/>
                </a:lnTo>
                <a:lnTo>
                  <a:pt x="1352" y="1307"/>
                </a:lnTo>
                <a:lnTo>
                  <a:pt x="1352" y="1307"/>
                </a:lnTo>
                <a:lnTo>
                  <a:pt x="1350" y="1305"/>
                </a:lnTo>
                <a:lnTo>
                  <a:pt x="1350" y="1305"/>
                </a:lnTo>
                <a:lnTo>
                  <a:pt x="1342" y="1301"/>
                </a:lnTo>
                <a:lnTo>
                  <a:pt x="1342" y="1301"/>
                </a:lnTo>
                <a:lnTo>
                  <a:pt x="1336" y="1299"/>
                </a:lnTo>
                <a:lnTo>
                  <a:pt x="1334" y="1297"/>
                </a:lnTo>
                <a:lnTo>
                  <a:pt x="1334" y="1295"/>
                </a:lnTo>
                <a:lnTo>
                  <a:pt x="1334" y="1295"/>
                </a:lnTo>
                <a:lnTo>
                  <a:pt x="1333" y="1287"/>
                </a:lnTo>
                <a:lnTo>
                  <a:pt x="1331" y="1285"/>
                </a:lnTo>
                <a:lnTo>
                  <a:pt x="1329" y="1284"/>
                </a:lnTo>
                <a:lnTo>
                  <a:pt x="1329" y="1284"/>
                </a:lnTo>
                <a:lnTo>
                  <a:pt x="1323" y="1278"/>
                </a:lnTo>
                <a:lnTo>
                  <a:pt x="1323" y="1276"/>
                </a:lnTo>
                <a:lnTo>
                  <a:pt x="1321" y="1274"/>
                </a:lnTo>
                <a:lnTo>
                  <a:pt x="1321" y="1274"/>
                </a:lnTo>
                <a:lnTo>
                  <a:pt x="1323" y="1266"/>
                </a:lnTo>
                <a:lnTo>
                  <a:pt x="1325" y="1264"/>
                </a:lnTo>
                <a:lnTo>
                  <a:pt x="1329" y="1262"/>
                </a:lnTo>
                <a:lnTo>
                  <a:pt x="1329" y="1262"/>
                </a:lnTo>
                <a:lnTo>
                  <a:pt x="1334" y="1264"/>
                </a:lnTo>
                <a:lnTo>
                  <a:pt x="1338" y="1266"/>
                </a:lnTo>
                <a:lnTo>
                  <a:pt x="1340" y="1270"/>
                </a:lnTo>
                <a:lnTo>
                  <a:pt x="1340" y="1270"/>
                </a:lnTo>
                <a:lnTo>
                  <a:pt x="1344" y="1270"/>
                </a:lnTo>
                <a:lnTo>
                  <a:pt x="1344" y="1270"/>
                </a:lnTo>
                <a:lnTo>
                  <a:pt x="1350" y="1272"/>
                </a:lnTo>
                <a:lnTo>
                  <a:pt x="1352" y="1274"/>
                </a:lnTo>
                <a:lnTo>
                  <a:pt x="1352" y="1274"/>
                </a:lnTo>
                <a:lnTo>
                  <a:pt x="1350" y="1280"/>
                </a:lnTo>
                <a:lnTo>
                  <a:pt x="1350" y="1280"/>
                </a:lnTo>
                <a:lnTo>
                  <a:pt x="1350" y="1282"/>
                </a:lnTo>
                <a:lnTo>
                  <a:pt x="1350" y="1282"/>
                </a:lnTo>
                <a:lnTo>
                  <a:pt x="1350" y="1282"/>
                </a:lnTo>
                <a:lnTo>
                  <a:pt x="1350" y="1282"/>
                </a:lnTo>
                <a:lnTo>
                  <a:pt x="1350" y="1282"/>
                </a:lnTo>
                <a:lnTo>
                  <a:pt x="1350" y="1282"/>
                </a:lnTo>
                <a:lnTo>
                  <a:pt x="1360" y="1280"/>
                </a:lnTo>
                <a:lnTo>
                  <a:pt x="1361" y="1278"/>
                </a:lnTo>
                <a:lnTo>
                  <a:pt x="1361" y="1278"/>
                </a:lnTo>
                <a:lnTo>
                  <a:pt x="1361" y="1276"/>
                </a:lnTo>
                <a:lnTo>
                  <a:pt x="1361" y="1276"/>
                </a:lnTo>
                <a:lnTo>
                  <a:pt x="1363" y="1272"/>
                </a:lnTo>
                <a:lnTo>
                  <a:pt x="1369" y="1268"/>
                </a:lnTo>
                <a:lnTo>
                  <a:pt x="1369" y="1268"/>
                </a:lnTo>
                <a:lnTo>
                  <a:pt x="1375" y="1268"/>
                </a:lnTo>
                <a:lnTo>
                  <a:pt x="1375" y="1268"/>
                </a:lnTo>
                <a:lnTo>
                  <a:pt x="1379" y="1268"/>
                </a:lnTo>
                <a:lnTo>
                  <a:pt x="1385" y="1266"/>
                </a:lnTo>
                <a:lnTo>
                  <a:pt x="1385" y="1266"/>
                </a:lnTo>
                <a:lnTo>
                  <a:pt x="1400" y="1260"/>
                </a:lnTo>
                <a:lnTo>
                  <a:pt x="1400" y="1258"/>
                </a:lnTo>
                <a:lnTo>
                  <a:pt x="1400" y="1258"/>
                </a:lnTo>
                <a:lnTo>
                  <a:pt x="1408" y="1257"/>
                </a:lnTo>
                <a:lnTo>
                  <a:pt x="1410" y="1257"/>
                </a:lnTo>
                <a:lnTo>
                  <a:pt x="1413" y="1258"/>
                </a:lnTo>
                <a:lnTo>
                  <a:pt x="1413" y="1258"/>
                </a:lnTo>
                <a:lnTo>
                  <a:pt x="1423" y="1260"/>
                </a:lnTo>
                <a:lnTo>
                  <a:pt x="1429" y="1260"/>
                </a:lnTo>
                <a:lnTo>
                  <a:pt x="1429" y="1260"/>
                </a:lnTo>
                <a:lnTo>
                  <a:pt x="1433" y="1260"/>
                </a:lnTo>
                <a:lnTo>
                  <a:pt x="1433" y="1260"/>
                </a:lnTo>
                <a:lnTo>
                  <a:pt x="1437" y="1258"/>
                </a:lnTo>
                <a:lnTo>
                  <a:pt x="1440" y="1255"/>
                </a:lnTo>
                <a:lnTo>
                  <a:pt x="1440" y="1255"/>
                </a:lnTo>
                <a:lnTo>
                  <a:pt x="1446" y="1251"/>
                </a:lnTo>
                <a:lnTo>
                  <a:pt x="1454" y="1249"/>
                </a:lnTo>
                <a:lnTo>
                  <a:pt x="1454" y="1249"/>
                </a:lnTo>
                <a:lnTo>
                  <a:pt x="1460" y="1247"/>
                </a:lnTo>
                <a:lnTo>
                  <a:pt x="1460" y="1247"/>
                </a:lnTo>
                <a:lnTo>
                  <a:pt x="1464" y="1243"/>
                </a:lnTo>
                <a:lnTo>
                  <a:pt x="1473" y="1235"/>
                </a:lnTo>
                <a:lnTo>
                  <a:pt x="1473" y="1235"/>
                </a:lnTo>
                <a:lnTo>
                  <a:pt x="1481" y="1231"/>
                </a:lnTo>
                <a:lnTo>
                  <a:pt x="1481" y="1231"/>
                </a:lnTo>
                <a:lnTo>
                  <a:pt x="1498" y="1214"/>
                </a:lnTo>
                <a:lnTo>
                  <a:pt x="1498" y="1214"/>
                </a:lnTo>
                <a:lnTo>
                  <a:pt x="1498" y="1214"/>
                </a:lnTo>
                <a:lnTo>
                  <a:pt x="1498" y="1214"/>
                </a:lnTo>
                <a:lnTo>
                  <a:pt x="1502" y="1210"/>
                </a:lnTo>
                <a:lnTo>
                  <a:pt x="1504" y="1206"/>
                </a:lnTo>
                <a:lnTo>
                  <a:pt x="1504" y="1206"/>
                </a:lnTo>
                <a:lnTo>
                  <a:pt x="1502" y="1203"/>
                </a:lnTo>
                <a:lnTo>
                  <a:pt x="1502" y="1203"/>
                </a:lnTo>
                <a:lnTo>
                  <a:pt x="1498" y="1201"/>
                </a:lnTo>
                <a:lnTo>
                  <a:pt x="1498" y="1199"/>
                </a:lnTo>
                <a:lnTo>
                  <a:pt x="1498" y="1199"/>
                </a:lnTo>
                <a:lnTo>
                  <a:pt x="1500" y="1195"/>
                </a:lnTo>
                <a:lnTo>
                  <a:pt x="1502" y="1193"/>
                </a:lnTo>
                <a:lnTo>
                  <a:pt x="1510" y="1189"/>
                </a:lnTo>
                <a:lnTo>
                  <a:pt x="1510" y="1189"/>
                </a:lnTo>
                <a:lnTo>
                  <a:pt x="1510" y="1189"/>
                </a:lnTo>
                <a:lnTo>
                  <a:pt x="1510" y="1189"/>
                </a:lnTo>
                <a:lnTo>
                  <a:pt x="1508" y="1183"/>
                </a:lnTo>
                <a:lnTo>
                  <a:pt x="1508" y="1179"/>
                </a:lnTo>
                <a:lnTo>
                  <a:pt x="1508" y="1179"/>
                </a:lnTo>
                <a:lnTo>
                  <a:pt x="1512" y="1178"/>
                </a:lnTo>
                <a:lnTo>
                  <a:pt x="1517" y="1176"/>
                </a:lnTo>
                <a:lnTo>
                  <a:pt x="1517" y="1176"/>
                </a:lnTo>
                <a:lnTo>
                  <a:pt x="1525" y="1176"/>
                </a:lnTo>
                <a:lnTo>
                  <a:pt x="1525" y="1176"/>
                </a:lnTo>
                <a:lnTo>
                  <a:pt x="1535" y="1176"/>
                </a:lnTo>
                <a:lnTo>
                  <a:pt x="1537" y="1176"/>
                </a:lnTo>
                <a:lnTo>
                  <a:pt x="1539" y="1172"/>
                </a:lnTo>
                <a:lnTo>
                  <a:pt x="1539" y="1172"/>
                </a:lnTo>
                <a:lnTo>
                  <a:pt x="1542" y="1168"/>
                </a:lnTo>
                <a:lnTo>
                  <a:pt x="1542" y="1168"/>
                </a:lnTo>
                <a:lnTo>
                  <a:pt x="1546" y="1160"/>
                </a:lnTo>
                <a:lnTo>
                  <a:pt x="1550" y="1156"/>
                </a:lnTo>
                <a:lnTo>
                  <a:pt x="1550" y="1156"/>
                </a:lnTo>
                <a:lnTo>
                  <a:pt x="1552" y="1156"/>
                </a:lnTo>
                <a:lnTo>
                  <a:pt x="1552" y="1156"/>
                </a:lnTo>
                <a:lnTo>
                  <a:pt x="1550" y="1152"/>
                </a:lnTo>
                <a:lnTo>
                  <a:pt x="1542" y="1149"/>
                </a:lnTo>
                <a:lnTo>
                  <a:pt x="1542" y="1149"/>
                </a:lnTo>
                <a:lnTo>
                  <a:pt x="1537" y="1143"/>
                </a:lnTo>
                <a:lnTo>
                  <a:pt x="1535" y="1139"/>
                </a:lnTo>
                <a:lnTo>
                  <a:pt x="1535" y="1139"/>
                </a:lnTo>
                <a:lnTo>
                  <a:pt x="1535" y="1133"/>
                </a:lnTo>
                <a:lnTo>
                  <a:pt x="1535" y="1133"/>
                </a:lnTo>
                <a:lnTo>
                  <a:pt x="1533" y="1133"/>
                </a:lnTo>
                <a:lnTo>
                  <a:pt x="1533" y="1133"/>
                </a:lnTo>
                <a:lnTo>
                  <a:pt x="1527" y="1131"/>
                </a:lnTo>
                <a:lnTo>
                  <a:pt x="1525" y="1129"/>
                </a:lnTo>
                <a:lnTo>
                  <a:pt x="1523" y="1127"/>
                </a:lnTo>
                <a:lnTo>
                  <a:pt x="1523" y="1127"/>
                </a:lnTo>
                <a:lnTo>
                  <a:pt x="1523" y="1126"/>
                </a:lnTo>
                <a:lnTo>
                  <a:pt x="1525" y="1124"/>
                </a:lnTo>
                <a:lnTo>
                  <a:pt x="1525" y="1124"/>
                </a:lnTo>
                <a:lnTo>
                  <a:pt x="1529" y="1120"/>
                </a:lnTo>
                <a:lnTo>
                  <a:pt x="1529" y="1114"/>
                </a:lnTo>
                <a:lnTo>
                  <a:pt x="1529" y="1114"/>
                </a:lnTo>
                <a:lnTo>
                  <a:pt x="1527" y="1110"/>
                </a:lnTo>
                <a:lnTo>
                  <a:pt x="1529" y="1106"/>
                </a:lnTo>
                <a:lnTo>
                  <a:pt x="1529" y="1106"/>
                </a:lnTo>
                <a:lnTo>
                  <a:pt x="1527" y="1106"/>
                </a:lnTo>
                <a:lnTo>
                  <a:pt x="1527" y="1106"/>
                </a:lnTo>
                <a:lnTo>
                  <a:pt x="1519" y="1102"/>
                </a:lnTo>
                <a:lnTo>
                  <a:pt x="1517" y="1100"/>
                </a:lnTo>
                <a:lnTo>
                  <a:pt x="1517" y="1097"/>
                </a:lnTo>
                <a:lnTo>
                  <a:pt x="1519" y="1093"/>
                </a:lnTo>
                <a:lnTo>
                  <a:pt x="1519" y="1093"/>
                </a:lnTo>
                <a:lnTo>
                  <a:pt x="1521" y="1091"/>
                </a:lnTo>
                <a:lnTo>
                  <a:pt x="1523" y="1087"/>
                </a:lnTo>
                <a:lnTo>
                  <a:pt x="1525" y="1085"/>
                </a:lnTo>
                <a:lnTo>
                  <a:pt x="1525" y="1085"/>
                </a:lnTo>
                <a:lnTo>
                  <a:pt x="1529" y="1085"/>
                </a:lnTo>
                <a:lnTo>
                  <a:pt x="1535" y="1087"/>
                </a:lnTo>
                <a:lnTo>
                  <a:pt x="1535" y="1087"/>
                </a:lnTo>
                <a:lnTo>
                  <a:pt x="1539" y="1093"/>
                </a:lnTo>
                <a:lnTo>
                  <a:pt x="1542" y="1097"/>
                </a:lnTo>
                <a:lnTo>
                  <a:pt x="1542" y="1097"/>
                </a:lnTo>
                <a:lnTo>
                  <a:pt x="1546" y="1102"/>
                </a:lnTo>
                <a:lnTo>
                  <a:pt x="1546" y="1102"/>
                </a:lnTo>
                <a:lnTo>
                  <a:pt x="1548" y="1100"/>
                </a:lnTo>
                <a:lnTo>
                  <a:pt x="1548" y="1100"/>
                </a:lnTo>
                <a:lnTo>
                  <a:pt x="1556" y="1091"/>
                </a:lnTo>
                <a:lnTo>
                  <a:pt x="1556" y="1091"/>
                </a:lnTo>
                <a:lnTo>
                  <a:pt x="1560" y="1085"/>
                </a:lnTo>
                <a:lnTo>
                  <a:pt x="1560" y="1085"/>
                </a:lnTo>
                <a:lnTo>
                  <a:pt x="1568" y="1081"/>
                </a:lnTo>
                <a:lnTo>
                  <a:pt x="1568" y="1081"/>
                </a:lnTo>
                <a:lnTo>
                  <a:pt x="1573" y="1077"/>
                </a:lnTo>
                <a:lnTo>
                  <a:pt x="1573" y="1077"/>
                </a:lnTo>
                <a:lnTo>
                  <a:pt x="1575" y="1075"/>
                </a:lnTo>
                <a:lnTo>
                  <a:pt x="1577" y="1075"/>
                </a:lnTo>
                <a:lnTo>
                  <a:pt x="1577" y="1075"/>
                </a:lnTo>
                <a:lnTo>
                  <a:pt x="1581" y="1077"/>
                </a:lnTo>
                <a:lnTo>
                  <a:pt x="1585" y="1079"/>
                </a:lnTo>
                <a:lnTo>
                  <a:pt x="1585" y="1079"/>
                </a:lnTo>
                <a:lnTo>
                  <a:pt x="1583" y="1083"/>
                </a:lnTo>
                <a:lnTo>
                  <a:pt x="1583" y="1083"/>
                </a:lnTo>
                <a:lnTo>
                  <a:pt x="1583" y="1089"/>
                </a:lnTo>
                <a:lnTo>
                  <a:pt x="1583" y="1089"/>
                </a:lnTo>
                <a:lnTo>
                  <a:pt x="1583" y="1097"/>
                </a:lnTo>
                <a:lnTo>
                  <a:pt x="1581" y="1104"/>
                </a:lnTo>
                <a:lnTo>
                  <a:pt x="1581" y="1104"/>
                </a:lnTo>
                <a:lnTo>
                  <a:pt x="1579" y="1110"/>
                </a:lnTo>
                <a:lnTo>
                  <a:pt x="1579" y="1110"/>
                </a:lnTo>
                <a:lnTo>
                  <a:pt x="1579" y="1116"/>
                </a:lnTo>
                <a:lnTo>
                  <a:pt x="1577" y="1120"/>
                </a:lnTo>
                <a:lnTo>
                  <a:pt x="1577" y="1120"/>
                </a:lnTo>
                <a:lnTo>
                  <a:pt x="1577" y="1120"/>
                </a:lnTo>
                <a:lnTo>
                  <a:pt x="1577" y="1120"/>
                </a:lnTo>
                <a:lnTo>
                  <a:pt x="1583" y="1120"/>
                </a:lnTo>
                <a:lnTo>
                  <a:pt x="1583" y="1120"/>
                </a:lnTo>
                <a:lnTo>
                  <a:pt x="1587" y="1118"/>
                </a:lnTo>
                <a:lnTo>
                  <a:pt x="1587" y="1118"/>
                </a:lnTo>
                <a:lnTo>
                  <a:pt x="1593" y="1116"/>
                </a:lnTo>
                <a:lnTo>
                  <a:pt x="1593" y="1116"/>
                </a:lnTo>
                <a:lnTo>
                  <a:pt x="1596" y="1116"/>
                </a:lnTo>
                <a:lnTo>
                  <a:pt x="1600" y="1116"/>
                </a:lnTo>
                <a:lnTo>
                  <a:pt x="1600" y="1116"/>
                </a:lnTo>
                <a:lnTo>
                  <a:pt x="1602" y="1118"/>
                </a:lnTo>
                <a:lnTo>
                  <a:pt x="1602" y="1122"/>
                </a:lnTo>
                <a:lnTo>
                  <a:pt x="1602" y="1122"/>
                </a:lnTo>
                <a:lnTo>
                  <a:pt x="1600" y="1126"/>
                </a:lnTo>
                <a:lnTo>
                  <a:pt x="1596" y="1129"/>
                </a:lnTo>
                <a:lnTo>
                  <a:pt x="1596" y="1129"/>
                </a:lnTo>
                <a:lnTo>
                  <a:pt x="1594" y="1133"/>
                </a:lnTo>
                <a:lnTo>
                  <a:pt x="1594" y="1133"/>
                </a:lnTo>
                <a:lnTo>
                  <a:pt x="1593" y="1135"/>
                </a:lnTo>
                <a:lnTo>
                  <a:pt x="1589" y="1137"/>
                </a:lnTo>
                <a:lnTo>
                  <a:pt x="1589" y="1137"/>
                </a:lnTo>
                <a:lnTo>
                  <a:pt x="1585" y="1139"/>
                </a:lnTo>
                <a:lnTo>
                  <a:pt x="1585" y="1139"/>
                </a:lnTo>
                <a:lnTo>
                  <a:pt x="1585" y="1139"/>
                </a:lnTo>
                <a:lnTo>
                  <a:pt x="1583" y="1143"/>
                </a:lnTo>
                <a:lnTo>
                  <a:pt x="1583" y="1143"/>
                </a:lnTo>
                <a:lnTo>
                  <a:pt x="1585" y="1147"/>
                </a:lnTo>
                <a:lnTo>
                  <a:pt x="1585" y="1147"/>
                </a:lnTo>
                <a:lnTo>
                  <a:pt x="1587" y="1147"/>
                </a:lnTo>
                <a:lnTo>
                  <a:pt x="1587" y="1147"/>
                </a:lnTo>
                <a:lnTo>
                  <a:pt x="1593" y="1147"/>
                </a:lnTo>
                <a:lnTo>
                  <a:pt x="1593" y="1147"/>
                </a:lnTo>
                <a:lnTo>
                  <a:pt x="1596" y="1145"/>
                </a:lnTo>
                <a:lnTo>
                  <a:pt x="1598" y="1143"/>
                </a:lnTo>
                <a:lnTo>
                  <a:pt x="1598" y="1143"/>
                </a:lnTo>
                <a:lnTo>
                  <a:pt x="1602" y="1139"/>
                </a:lnTo>
                <a:lnTo>
                  <a:pt x="1606" y="1139"/>
                </a:lnTo>
                <a:lnTo>
                  <a:pt x="1606" y="1139"/>
                </a:lnTo>
                <a:lnTo>
                  <a:pt x="1608" y="1139"/>
                </a:lnTo>
                <a:lnTo>
                  <a:pt x="1612" y="1137"/>
                </a:lnTo>
                <a:lnTo>
                  <a:pt x="1612" y="1137"/>
                </a:lnTo>
                <a:lnTo>
                  <a:pt x="1616" y="1131"/>
                </a:lnTo>
                <a:lnTo>
                  <a:pt x="1616" y="1131"/>
                </a:lnTo>
                <a:lnTo>
                  <a:pt x="1619" y="1127"/>
                </a:lnTo>
                <a:lnTo>
                  <a:pt x="1619" y="1127"/>
                </a:lnTo>
                <a:lnTo>
                  <a:pt x="1623" y="1122"/>
                </a:lnTo>
                <a:lnTo>
                  <a:pt x="1623" y="1122"/>
                </a:lnTo>
                <a:lnTo>
                  <a:pt x="1627" y="1118"/>
                </a:lnTo>
                <a:lnTo>
                  <a:pt x="1633" y="1116"/>
                </a:lnTo>
                <a:lnTo>
                  <a:pt x="1633" y="1116"/>
                </a:lnTo>
                <a:lnTo>
                  <a:pt x="1639" y="1116"/>
                </a:lnTo>
                <a:lnTo>
                  <a:pt x="1639" y="1116"/>
                </a:lnTo>
                <a:lnTo>
                  <a:pt x="1645" y="1116"/>
                </a:lnTo>
                <a:lnTo>
                  <a:pt x="1650" y="1112"/>
                </a:lnTo>
                <a:lnTo>
                  <a:pt x="1652" y="1110"/>
                </a:lnTo>
                <a:lnTo>
                  <a:pt x="1652" y="1110"/>
                </a:lnTo>
                <a:lnTo>
                  <a:pt x="1656" y="1106"/>
                </a:lnTo>
                <a:lnTo>
                  <a:pt x="1662" y="1104"/>
                </a:lnTo>
                <a:lnTo>
                  <a:pt x="1662" y="1102"/>
                </a:lnTo>
                <a:lnTo>
                  <a:pt x="1662" y="1102"/>
                </a:lnTo>
                <a:lnTo>
                  <a:pt x="1670" y="1102"/>
                </a:lnTo>
                <a:lnTo>
                  <a:pt x="1670" y="1102"/>
                </a:lnTo>
                <a:lnTo>
                  <a:pt x="1673" y="1100"/>
                </a:lnTo>
                <a:lnTo>
                  <a:pt x="1673" y="1100"/>
                </a:lnTo>
                <a:lnTo>
                  <a:pt x="1677" y="1099"/>
                </a:lnTo>
                <a:lnTo>
                  <a:pt x="1677" y="1099"/>
                </a:lnTo>
                <a:lnTo>
                  <a:pt x="1679" y="1097"/>
                </a:lnTo>
                <a:lnTo>
                  <a:pt x="1679" y="1097"/>
                </a:lnTo>
                <a:lnTo>
                  <a:pt x="1679" y="1097"/>
                </a:lnTo>
                <a:lnTo>
                  <a:pt x="1679" y="1097"/>
                </a:lnTo>
                <a:lnTo>
                  <a:pt x="1681" y="1095"/>
                </a:lnTo>
                <a:lnTo>
                  <a:pt x="1683" y="1091"/>
                </a:lnTo>
                <a:lnTo>
                  <a:pt x="1683" y="1091"/>
                </a:lnTo>
                <a:lnTo>
                  <a:pt x="1681" y="1087"/>
                </a:lnTo>
                <a:lnTo>
                  <a:pt x="1681" y="1087"/>
                </a:lnTo>
                <a:lnTo>
                  <a:pt x="1679" y="1083"/>
                </a:lnTo>
                <a:lnTo>
                  <a:pt x="1679" y="1081"/>
                </a:lnTo>
                <a:lnTo>
                  <a:pt x="1681" y="1077"/>
                </a:lnTo>
                <a:lnTo>
                  <a:pt x="1681" y="1077"/>
                </a:lnTo>
                <a:lnTo>
                  <a:pt x="1695" y="1060"/>
                </a:lnTo>
                <a:lnTo>
                  <a:pt x="1695" y="1060"/>
                </a:lnTo>
                <a:close/>
              </a:path>
            </a:pathLst>
          </a:custGeom>
          <a:solidFill>
            <a:srgbClr val="0F3738"/>
          </a:solidFill>
          <a:ln w="9525">
            <a:solidFill>
              <a:schemeClr val="bg1">
                <a:lumMod val="50000"/>
              </a:schemeClr>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95" name="Freeform 140">
            <a:extLst>
              <a:ext uri="{FF2B5EF4-FFF2-40B4-BE49-F238E27FC236}">
                <a16:creationId xmlns:a16="http://schemas.microsoft.com/office/drawing/2014/main" id="{F291D816-FBA0-7DD7-146F-1CDBFD092F06}"/>
              </a:ext>
            </a:extLst>
          </p:cNvPr>
          <p:cNvSpPr>
            <a:spLocks/>
          </p:cNvSpPr>
          <p:nvPr/>
        </p:nvSpPr>
        <p:spPr bwMode="auto">
          <a:xfrm>
            <a:off x="9498630" y="4345301"/>
            <a:ext cx="539003" cy="507800"/>
          </a:xfrm>
          <a:custGeom>
            <a:avLst/>
            <a:gdLst>
              <a:gd name="T0" fmla="*/ 599 w 688"/>
              <a:gd name="T1" fmla="*/ 393 h 630"/>
              <a:gd name="T2" fmla="*/ 572 w 688"/>
              <a:gd name="T3" fmla="*/ 351 h 630"/>
              <a:gd name="T4" fmla="*/ 331 w 688"/>
              <a:gd name="T5" fmla="*/ 320 h 630"/>
              <a:gd name="T6" fmla="*/ 324 w 688"/>
              <a:gd name="T7" fmla="*/ 281 h 630"/>
              <a:gd name="T8" fmla="*/ 333 w 688"/>
              <a:gd name="T9" fmla="*/ 258 h 630"/>
              <a:gd name="T10" fmla="*/ 347 w 688"/>
              <a:gd name="T11" fmla="*/ 221 h 630"/>
              <a:gd name="T12" fmla="*/ 378 w 688"/>
              <a:gd name="T13" fmla="*/ 175 h 630"/>
              <a:gd name="T14" fmla="*/ 399 w 688"/>
              <a:gd name="T15" fmla="*/ 104 h 630"/>
              <a:gd name="T16" fmla="*/ 389 w 688"/>
              <a:gd name="T17" fmla="*/ 63 h 630"/>
              <a:gd name="T18" fmla="*/ 389 w 688"/>
              <a:gd name="T19" fmla="*/ 13 h 630"/>
              <a:gd name="T20" fmla="*/ 4 w 688"/>
              <a:gd name="T21" fmla="*/ 167 h 630"/>
              <a:gd name="T22" fmla="*/ 39 w 688"/>
              <a:gd name="T23" fmla="*/ 216 h 630"/>
              <a:gd name="T24" fmla="*/ 54 w 688"/>
              <a:gd name="T25" fmla="*/ 237 h 630"/>
              <a:gd name="T26" fmla="*/ 71 w 688"/>
              <a:gd name="T27" fmla="*/ 302 h 630"/>
              <a:gd name="T28" fmla="*/ 75 w 688"/>
              <a:gd name="T29" fmla="*/ 327 h 630"/>
              <a:gd name="T30" fmla="*/ 66 w 688"/>
              <a:gd name="T31" fmla="*/ 404 h 630"/>
              <a:gd name="T32" fmla="*/ 62 w 688"/>
              <a:gd name="T33" fmla="*/ 470 h 630"/>
              <a:gd name="T34" fmla="*/ 33 w 688"/>
              <a:gd name="T35" fmla="*/ 516 h 630"/>
              <a:gd name="T36" fmla="*/ 56 w 688"/>
              <a:gd name="T37" fmla="*/ 530 h 630"/>
              <a:gd name="T38" fmla="*/ 98 w 688"/>
              <a:gd name="T39" fmla="*/ 522 h 630"/>
              <a:gd name="T40" fmla="*/ 110 w 688"/>
              <a:gd name="T41" fmla="*/ 497 h 630"/>
              <a:gd name="T42" fmla="*/ 129 w 688"/>
              <a:gd name="T43" fmla="*/ 495 h 630"/>
              <a:gd name="T44" fmla="*/ 133 w 688"/>
              <a:gd name="T45" fmla="*/ 524 h 630"/>
              <a:gd name="T46" fmla="*/ 154 w 688"/>
              <a:gd name="T47" fmla="*/ 534 h 630"/>
              <a:gd name="T48" fmla="*/ 220 w 688"/>
              <a:gd name="T49" fmla="*/ 547 h 630"/>
              <a:gd name="T50" fmla="*/ 266 w 688"/>
              <a:gd name="T51" fmla="*/ 549 h 630"/>
              <a:gd name="T52" fmla="*/ 270 w 688"/>
              <a:gd name="T53" fmla="*/ 514 h 630"/>
              <a:gd name="T54" fmla="*/ 299 w 688"/>
              <a:gd name="T55" fmla="*/ 528 h 630"/>
              <a:gd name="T56" fmla="*/ 333 w 688"/>
              <a:gd name="T57" fmla="*/ 528 h 630"/>
              <a:gd name="T58" fmla="*/ 351 w 688"/>
              <a:gd name="T59" fmla="*/ 557 h 630"/>
              <a:gd name="T60" fmla="*/ 380 w 688"/>
              <a:gd name="T61" fmla="*/ 553 h 630"/>
              <a:gd name="T62" fmla="*/ 395 w 688"/>
              <a:gd name="T63" fmla="*/ 566 h 630"/>
              <a:gd name="T64" fmla="*/ 414 w 688"/>
              <a:gd name="T65" fmla="*/ 574 h 630"/>
              <a:gd name="T66" fmla="*/ 412 w 688"/>
              <a:gd name="T67" fmla="*/ 597 h 630"/>
              <a:gd name="T68" fmla="*/ 443 w 688"/>
              <a:gd name="T69" fmla="*/ 603 h 630"/>
              <a:gd name="T70" fmla="*/ 447 w 688"/>
              <a:gd name="T71" fmla="*/ 630 h 630"/>
              <a:gd name="T72" fmla="*/ 478 w 688"/>
              <a:gd name="T73" fmla="*/ 615 h 630"/>
              <a:gd name="T74" fmla="*/ 484 w 688"/>
              <a:gd name="T75" fmla="*/ 591 h 630"/>
              <a:gd name="T76" fmla="*/ 505 w 688"/>
              <a:gd name="T77" fmla="*/ 595 h 630"/>
              <a:gd name="T78" fmla="*/ 526 w 688"/>
              <a:gd name="T79" fmla="*/ 601 h 630"/>
              <a:gd name="T80" fmla="*/ 547 w 688"/>
              <a:gd name="T81" fmla="*/ 607 h 630"/>
              <a:gd name="T82" fmla="*/ 547 w 688"/>
              <a:gd name="T83" fmla="*/ 555 h 630"/>
              <a:gd name="T84" fmla="*/ 553 w 688"/>
              <a:gd name="T85" fmla="*/ 537 h 630"/>
              <a:gd name="T86" fmla="*/ 597 w 688"/>
              <a:gd name="T87" fmla="*/ 559 h 630"/>
              <a:gd name="T88" fmla="*/ 618 w 688"/>
              <a:gd name="T89" fmla="*/ 584 h 630"/>
              <a:gd name="T90" fmla="*/ 638 w 688"/>
              <a:gd name="T91" fmla="*/ 593 h 630"/>
              <a:gd name="T92" fmla="*/ 647 w 688"/>
              <a:gd name="T93" fmla="*/ 624 h 630"/>
              <a:gd name="T94" fmla="*/ 672 w 688"/>
              <a:gd name="T95" fmla="*/ 615 h 630"/>
              <a:gd name="T96" fmla="*/ 663 w 688"/>
              <a:gd name="T97" fmla="*/ 593 h 630"/>
              <a:gd name="T98" fmla="*/ 645 w 688"/>
              <a:gd name="T99" fmla="*/ 572 h 630"/>
              <a:gd name="T100" fmla="*/ 613 w 688"/>
              <a:gd name="T101" fmla="*/ 522 h 630"/>
              <a:gd name="T102" fmla="*/ 653 w 688"/>
              <a:gd name="T103" fmla="*/ 505 h 630"/>
              <a:gd name="T104" fmla="*/ 638 w 688"/>
              <a:gd name="T105" fmla="*/ 468 h 630"/>
              <a:gd name="T106" fmla="*/ 616 w 688"/>
              <a:gd name="T107" fmla="*/ 497 h 630"/>
              <a:gd name="T108" fmla="*/ 586 w 688"/>
              <a:gd name="T109" fmla="*/ 485 h 630"/>
              <a:gd name="T110" fmla="*/ 590 w 688"/>
              <a:gd name="T111" fmla="*/ 458 h 630"/>
              <a:gd name="T112" fmla="*/ 555 w 688"/>
              <a:gd name="T113" fmla="*/ 468 h 630"/>
              <a:gd name="T114" fmla="*/ 509 w 688"/>
              <a:gd name="T115" fmla="*/ 468 h 630"/>
              <a:gd name="T116" fmla="*/ 507 w 688"/>
              <a:gd name="T117" fmla="*/ 437 h 630"/>
              <a:gd name="T118" fmla="*/ 536 w 688"/>
              <a:gd name="T119" fmla="*/ 416 h 630"/>
              <a:gd name="T120" fmla="*/ 586 w 688"/>
              <a:gd name="T121" fmla="*/ 437 h 630"/>
              <a:gd name="T122" fmla="*/ 613 w 688"/>
              <a:gd name="T123" fmla="*/ 43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8" h="630">
                <a:moveTo>
                  <a:pt x="613" y="430"/>
                </a:moveTo>
                <a:lnTo>
                  <a:pt x="613" y="430"/>
                </a:lnTo>
                <a:lnTo>
                  <a:pt x="609" y="424"/>
                </a:lnTo>
                <a:lnTo>
                  <a:pt x="609" y="424"/>
                </a:lnTo>
                <a:lnTo>
                  <a:pt x="605" y="420"/>
                </a:lnTo>
                <a:lnTo>
                  <a:pt x="605" y="416"/>
                </a:lnTo>
                <a:lnTo>
                  <a:pt x="607" y="408"/>
                </a:lnTo>
                <a:lnTo>
                  <a:pt x="607" y="408"/>
                </a:lnTo>
                <a:lnTo>
                  <a:pt x="607" y="404"/>
                </a:lnTo>
                <a:lnTo>
                  <a:pt x="607" y="404"/>
                </a:lnTo>
                <a:lnTo>
                  <a:pt x="607" y="401"/>
                </a:lnTo>
                <a:lnTo>
                  <a:pt x="607" y="399"/>
                </a:lnTo>
                <a:lnTo>
                  <a:pt x="599" y="393"/>
                </a:lnTo>
                <a:lnTo>
                  <a:pt x="599" y="393"/>
                </a:lnTo>
                <a:lnTo>
                  <a:pt x="597" y="391"/>
                </a:lnTo>
                <a:lnTo>
                  <a:pt x="597" y="391"/>
                </a:lnTo>
                <a:lnTo>
                  <a:pt x="593" y="387"/>
                </a:lnTo>
                <a:lnTo>
                  <a:pt x="591" y="383"/>
                </a:lnTo>
                <a:lnTo>
                  <a:pt x="590" y="378"/>
                </a:lnTo>
                <a:lnTo>
                  <a:pt x="590" y="378"/>
                </a:lnTo>
                <a:lnTo>
                  <a:pt x="590" y="376"/>
                </a:lnTo>
                <a:lnTo>
                  <a:pt x="590" y="376"/>
                </a:lnTo>
                <a:lnTo>
                  <a:pt x="588" y="372"/>
                </a:lnTo>
                <a:lnTo>
                  <a:pt x="582" y="364"/>
                </a:lnTo>
                <a:lnTo>
                  <a:pt x="582" y="364"/>
                </a:lnTo>
                <a:lnTo>
                  <a:pt x="578" y="360"/>
                </a:lnTo>
                <a:lnTo>
                  <a:pt x="572" y="351"/>
                </a:lnTo>
                <a:lnTo>
                  <a:pt x="572" y="351"/>
                </a:lnTo>
                <a:lnTo>
                  <a:pt x="570" y="345"/>
                </a:lnTo>
                <a:lnTo>
                  <a:pt x="572" y="341"/>
                </a:lnTo>
                <a:lnTo>
                  <a:pt x="574" y="337"/>
                </a:lnTo>
                <a:lnTo>
                  <a:pt x="576" y="335"/>
                </a:lnTo>
                <a:lnTo>
                  <a:pt x="576" y="335"/>
                </a:lnTo>
                <a:lnTo>
                  <a:pt x="580" y="333"/>
                </a:lnTo>
                <a:lnTo>
                  <a:pt x="580" y="333"/>
                </a:lnTo>
                <a:lnTo>
                  <a:pt x="580" y="327"/>
                </a:lnTo>
                <a:lnTo>
                  <a:pt x="580" y="322"/>
                </a:lnTo>
                <a:lnTo>
                  <a:pt x="580" y="322"/>
                </a:lnTo>
                <a:lnTo>
                  <a:pt x="335" y="322"/>
                </a:lnTo>
                <a:lnTo>
                  <a:pt x="335" y="322"/>
                </a:lnTo>
                <a:lnTo>
                  <a:pt x="333" y="320"/>
                </a:lnTo>
                <a:lnTo>
                  <a:pt x="331" y="320"/>
                </a:lnTo>
                <a:lnTo>
                  <a:pt x="331" y="316"/>
                </a:lnTo>
                <a:lnTo>
                  <a:pt x="331" y="316"/>
                </a:lnTo>
                <a:lnTo>
                  <a:pt x="331" y="310"/>
                </a:lnTo>
                <a:lnTo>
                  <a:pt x="331" y="310"/>
                </a:lnTo>
                <a:lnTo>
                  <a:pt x="328" y="306"/>
                </a:lnTo>
                <a:lnTo>
                  <a:pt x="328" y="306"/>
                </a:lnTo>
                <a:lnTo>
                  <a:pt x="324" y="299"/>
                </a:lnTo>
                <a:lnTo>
                  <a:pt x="324" y="299"/>
                </a:lnTo>
                <a:lnTo>
                  <a:pt x="324" y="293"/>
                </a:lnTo>
                <a:lnTo>
                  <a:pt x="324" y="287"/>
                </a:lnTo>
                <a:lnTo>
                  <a:pt x="324" y="287"/>
                </a:lnTo>
                <a:lnTo>
                  <a:pt x="324" y="283"/>
                </a:lnTo>
                <a:lnTo>
                  <a:pt x="324" y="283"/>
                </a:lnTo>
                <a:lnTo>
                  <a:pt x="324" y="281"/>
                </a:lnTo>
                <a:lnTo>
                  <a:pt x="326" y="277"/>
                </a:lnTo>
                <a:lnTo>
                  <a:pt x="326" y="277"/>
                </a:lnTo>
                <a:lnTo>
                  <a:pt x="330" y="275"/>
                </a:lnTo>
                <a:lnTo>
                  <a:pt x="335" y="273"/>
                </a:lnTo>
                <a:lnTo>
                  <a:pt x="335" y="273"/>
                </a:lnTo>
                <a:lnTo>
                  <a:pt x="339" y="273"/>
                </a:lnTo>
                <a:lnTo>
                  <a:pt x="341" y="273"/>
                </a:lnTo>
                <a:lnTo>
                  <a:pt x="343" y="270"/>
                </a:lnTo>
                <a:lnTo>
                  <a:pt x="343" y="270"/>
                </a:lnTo>
                <a:lnTo>
                  <a:pt x="341" y="268"/>
                </a:lnTo>
                <a:lnTo>
                  <a:pt x="337" y="264"/>
                </a:lnTo>
                <a:lnTo>
                  <a:pt x="337" y="264"/>
                </a:lnTo>
                <a:lnTo>
                  <a:pt x="333" y="262"/>
                </a:lnTo>
                <a:lnTo>
                  <a:pt x="333" y="258"/>
                </a:lnTo>
                <a:lnTo>
                  <a:pt x="333" y="250"/>
                </a:lnTo>
                <a:lnTo>
                  <a:pt x="333" y="248"/>
                </a:lnTo>
                <a:lnTo>
                  <a:pt x="333" y="248"/>
                </a:lnTo>
                <a:lnTo>
                  <a:pt x="333" y="245"/>
                </a:lnTo>
                <a:lnTo>
                  <a:pt x="337" y="241"/>
                </a:lnTo>
                <a:lnTo>
                  <a:pt x="337" y="241"/>
                </a:lnTo>
                <a:lnTo>
                  <a:pt x="337" y="241"/>
                </a:lnTo>
                <a:lnTo>
                  <a:pt x="337" y="241"/>
                </a:lnTo>
                <a:lnTo>
                  <a:pt x="337" y="241"/>
                </a:lnTo>
                <a:lnTo>
                  <a:pt x="341" y="237"/>
                </a:lnTo>
                <a:lnTo>
                  <a:pt x="343" y="233"/>
                </a:lnTo>
                <a:lnTo>
                  <a:pt x="343" y="233"/>
                </a:lnTo>
                <a:lnTo>
                  <a:pt x="343" y="227"/>
                </a:lnTo>
                <a:lnTo>
                  <a:pt x="347" y="221"/>
                </a:lnTo>
                <a:lnTo>
                  <a:pt x="347" y="221"/>
                </a:lnTo>
                <a:lnTo>
                  <a:pt x="351" y="220"/>
                </a:lnTo>
                <a:lnTo>
                  <a:pt x="351" y="220"/>
                </a:lnTo>
                <a:lnTo>
                  <a:pt x="357" y="218"/>
                </a:lnTo>
                <a:lnTo>
                  <a:pt x="357" y="218"/>
                </a:lnTo>
                <a:lnTo>
                  <a:pt x="357" y="212"/>
                </a:lnTo>
                <a:lnTo>
                  <a:pt x="357" y="212"/>
                </a:lnTo>
                <a:lnTo>
                  <a:pt x="355" y="202"/>
                </a:lnTo>
                <a:lnTo>
                  <a:pt x="355" y="202"/>
                </a:lnTo>
                <a:lnTo>
                  <a:pt x="355" y="194"/>
                </a:lnTo>
                <a:lnTo>
                  <a:pt x="360" y="189"/>
                </a:lnTo>
                <a:lnTo>
                  <a:pt x="366" y="183"/>
                </a:lnTo>
                <a:lnTo>
                  <a:pt x="374" y="177"/>
                </a:lnTo>
                <a:lnTo>
                  <a:pt x="378" y="175"/>
                </a:lnTo>
                <a:lnTo>
                  <a:pt x="378" y="175"/>
                </a:lnTo>
                <a:lnTo>
                  <a:pt x="385" y="169"/>
                </a:lnTo>
                <a:lnTo>
                  <a:pt x="387" y="164"/>
                </a:lnTo>
                <a:lnTo>
                  <a:pt x="387" y="158"/>
                </a:lnTo>
                <a:lnTo>
                  <a:pt x="387" y="156"/>
                </a:lnTo>
                <a:lnTo>
                  <a:pt x="387" y="156"/>
                </a:lnTo>
                <a:lnTo>
                  <a:pt x="387" y="152"/>
                </a:lnTo>
                <a:lnTo>
                  <a:pt x="387" y="144"/>
                </a:lnTo>
                <a:lnTo>
                  <a:pt x="391" y="133"/>
                </a:lnTo>
                <a:lnTo>
                  <a:pt x="391" y="133"/>
                </a:lnTo>
                <a:lnTo>
                  <a:pt x="397" y="121"/>
                </a:lnTo>
                <a:lnTo>
                  <a:pt x="399" y="108"/>
                </a:lnTo>
                <a:lnTo>
                  <a:pt x="399" y="108"/>
                </a:lnTo>
                <a:lnTo>
                  <a:pt x="399" y="104"/>
                </a:lnTo>
                <a:lnTo>
                  <a:pt x="397" y="102"/>
                </a:lnTo>
                <a:lnTo>
                  <a:pt x="397" y="102"/>
                </a:lnTo>
                <a:lnTo>
                  <a:pt x="393" y="100"/>
                </a:lnTo>
                <a:lnTo>
                  <a:pt x="393" y="100"/>
                </a:lnTo>
                <a:lnTo>
                  <a:pt x="391" y="96"/>
                </a:lnTo>
                <a:lnTo>
                  <a:pt x="389" y="90"/>
                </a:lnTo>
                <a:lnTo>
                  <a:pt x="387" y="79"/>
                </a:lnTo>
                <a:lnTo>
                  <a:pt x="387" y="79"/>
                </a:lnTo>
                <a:lnTo>
                  <a:pt x="389" y="75"/>
                </a:lnTo>
                <a:lnTo>
                  <a:pt x="389" y="75"/>
                </a:lnTo>
                <a:lnTo>
                  <a:pt x="391" y="71"/>
                </a:lnTo>
                <a:lnTo>
                  <a:pt x="391" y="69"/>
                </a:lnTo>
                <a:lnTo>
                  <a:pt x="391" y="69"/>
                </a:lnTo>
                <a:lnTo>
                  <a:pt x="389" y="63"/>
                </a:lnTo>
                <a:lnTo>
                  <a:pt x="389" y="60"/>
                </a:lnTo>
                <a:lnTo>
                  <a:pt x="389" y="60"/>
                </a:lnTo>
                <a:lnTo>
                  <a:pt x="389" y="54"/>
                </a:lnTo>
                <a:lnTo>
                  <a:pt x="387" y="48"/>
                </a:lnTo>
                <a:lnTo>
                  <a:pt x="387" y="48"/>
                </a:lnTo>
                <a:lnTo>
                  <a:pt x="383" y="42"/>
                </a:lnTo>
                <a:lnTo>
                  <a:pt x="382" y="35"/>
                </a:lnTo>
                <a:lnTo>
                  <a:pt x="382" y="35"/>
                </a:lnTo>
                <a:lnTo>
                  <a:pt x="387" y="25"/>
                </a:lnTo>
                <a:lnTo>
                  <a:pt x="387" y="25"/>
                </a:lnTo>
                <a:lnTo>
                  <a:pt x="391" y="19"/>
                </a:lnTo>
                <a:lnTo>
                  <a:pt x="391" y="19"/>
                </a:lnTo>
                <a:lnTo>
                  <a:pt x="389" y="15"/>
                </a:lnTo>
                <a:lnTo>
                  <a:pt x="389" y="13"/>
                </a:lnTo>
                <a:lnTo>
                  <a:pt x="385" y="9"/>
                </a:lnTo>
                <a:lnTo>
                  <a:pt x="385" y="9"/>
                </a:lnTo>
                <a:lnTo>
                  <a:pt x="383" y="8"/>
                </a:lnTo>
                <a:lnTo>
                  <a:pt x="382" y="4"/>
                </a:lnTo>
                <a:lnTo>
                  <a:pt x="382" y="4"/>
                </a:lnTo>
                <a:lnTo>
                  <a:pt x="380" y="0"/>
                </a:lnTo>
                <a:lnTo>
                  <a:pt x="0" y="19"/>
                </a:lnTo>
                <a:lnTo>
                  <a:pt x="4" y="158"/>
                </a:lnTo>
                <a:lnTo>
                  <a:pt x="4" y="158"/>
                </a:lnTo>
                <a:lnTo>
                  <a:pt x="4" y="160"/>
                </a:lnTo>
                <a:lnTo>
                  <a:pt x="4" y="160"/>
                </a:lnTo>
                <a:lnTo>
                  <a:pt x="4" y="164"/>
                </a:lnTo>
                <a:lnTo>
                  <a:pt x="4" y="167"/>
                </a:lnTo>
                <a:lnTo>
                  <a:pt x="4" y="167"/>
                </a:lnTo>
                <a:lnTo>
                  <a:pt x="6" y="167"/>
                </a:lnTo>
                <a:lnTo>
                  <a:pt x="6" y="167"/>
                </a:lnTo>
                <a:lnTo>
                  <a:pt x="12" y="166"/>
                </a:lnTo>
                <a:lnTo>
                  <a:pt x="16" y="167"/>
                </a:lnTo>
                <a:lnTo>
                  <a:pt x="19" y="171"/>
                </a:lnTo>
                <a:lnTo>
                  <a:pt x="19" y="171"/>
                </a:lnTo>
                <a:lnTo>
                  <a:pt x="27" y="179"/>
                </a:lnTo>
                <a:lnTo>
                  <a:pt x="27" y="179"/>
                </a:lnTo>
                <a:lnTo>
                  <a:pt x="37" y="191"/>
                </a:lnTo>
                <a:lnTo>
                  <a:pt x="37" y="191"/>
                </a:lnTo>
                <a:lnTo>
                  <a:pt x="39" y="200"/>
                </a:lnTo>
                <a:lnTo>
                  <a:pt x="39" y="212"/>
                </a:lnTo>
                <a:lnTo>
                  <a:pt x="39" y="212"/>
                </a:lnTo>
                <a:lnTo>
                  <a:pt x="39" y="216"/>
                </a:lnTo>
                <a:lnTo>
                  <a:pt x="39" y="218"/>
                </a:lnTo>
                <a:lnTo>
                  <a:pt x="43" y="220"/>
                </a:lnTo>
                <a:lnTo>
                  <a:pt x="43" y="220"/>
                </a:lnTo>
                <a:lnTo>
                  <a:pt x="48" y="221"/>
                </a:lnTo>
                <a:lnTo>
                  <a:pt x="52" y="223"/>
                </a:lnTo>
                <a:lnTo>
                  <a:pt x="54" y="227"/>
                </a:lnTo>
                <a:lnTo>
                  <a:pt x="54" y="227"/>
                </a:lnTo>
                <a:lnTo>
                  <a:pt x="56" y="231"/>
                </a:lnTo>
                <a:lnTo>
                  <a:pt x="56" y="231"/>
                </a:lnTo>
                <a:lnTo>
                  <a:pt x="54" y="233"/>
                </a:lnTo>
                <a:lnTo>
                  <a:pt x="54" y="233"/>
                </a:lnTo>
                <a:lnTo>
                  <a:pt x="52" y="235"/>
                </a:lnTo>
                <a:lnTo>
                  <a:pt x="52" y="235"/>
                </a:lnTo>
                <a:lnTo>
                  <a:pt x="54" y="237"/>
                </a:lnTo>
                <a:lnTo>
                  <a:pt x="54" y="237"/>
                </a:lnTo>
                <a:lnTo>
                  <a:pt x="58" y="239"/>
                </a:lnTo>
                <a:lnTo>
                  <a:pt x="60" y="243"/>
                </a:lnTo>
                <a:lnTo>
                  <a:pt x="60" y="250"/>
                </a:lnTo>
                <a:lnTo>
                  <a:pt x="68" y="270"/>
                </a:lnTo>
                <a:lnTo>
                  <a:pt x="68" y="270"/>
                </a:lnTo>
                <a:lnTo>
                  <a:pt x="68" y="270"/>
                </a:lnTo>
                <a:lnTo>
                  <a:pt x="68" y="270"/>
                </a:lnTo>
                <a:lnTo>
                  <a:pt x="68" y="273"/>
                </a:lnTo>
                <a:lnTo>
                  <a:pt x="71" y="287"/>
                </a:lnTo>
                <a:lnTo>
                  <a:pt x="71" y="287"/>
                </a:lnTo>
                <a:lnTo>
                  <a:pt x="73" y="299"/>
                </a:lnTo>
                <a:lnTo>
                  <a:pt x="73" y="300"/>
                </a:lnTo>
                <a:lnTo>
                  <a:pt x="71" y="302"/>
                </a:lnTo>
                <a:lnTo>
                  <a:pt x="71" y="302"/>
                </a:lnTo>
                <a:lnTo>
                  <a:pt x="70" y="306"/>
                </a:lnTo>
                <a:lnTo>
                  <a:pt x="70" y="306"/>
                </a:lnTo>
                <a:lnTo>
                  <a:pt x="68" y="308"/>
                </a:lnTo>
                <a:lnTo>
                  <a:pt x="70" y="310"/>
                </a:lnTo>
                <a:lnTo>
                  <a:pt x="70" y="310"/>
                </a:lnTo>
                <a:lnTo>
                  <a:pt x="73" y="312"/>
                </a:lnTo>
                <a:lnTo>
                  <a:pt x="73" y="318"/>
                </a:lnTo>
                <a:lnTo>
                  <a:pt x="73" y="318"/>
                </a:lnTo>
                <a:lnTo>
                  <a:pt x="73" y="322"/>
                </a:lnTo>
                <a:lnTo>
                  <a:pt x="73" y="322"/>
                </a:lnTo>
                <a:lnTo>
                  <a:pt x="71" y="324"/>
                </a:lnTo>
                <a:lnTo>
                  <a:pt x="75" y="327"/>
                </a:lnTo>
                <a:lnTo>
                  <a:pt x="75" y="327"/>
                </a:lnTo>
                <a:lnTo>
                  <a:pt x="75" y="327"/>
                </a:lnTo>
                <a:lnTo>
                  <a:pt x="81" y="333"/>
                </a:lnTo>
                <a:lnTo>
                  <a:pt x="81" y="339"/>
                </a:lnTo>
                <a:lnTo>
                  <a:pt x="81" y="339"/>
                </a:lnTo>
                <a:lnTo>
                  <a:pt x="81" y="345"/>
                </a:lnTo>
                <a:lnTo>
                  <a:pt x="75" y="349"/>
                </a:lnTo>
                <a:lnTo>
                  <a:pt x="75" y="349"/>
                </a:lnTo>
                <a:lnTo>
                  <a:pt x="73" y="352"/>
                </a:lnTo>
                <a:lnTo>
                  <a:pt x="70" y="358"/>
                </a:lnTo>
                <a:lnTo>
                  <a:pt x="68" y="374"/>
                </a:lnTo>
                <a:lnTo>
                  <a:pt x="66" y="389"/>
                </a:lnTo>
                <a:lnTo>
                  <a:pt x="66" y="399"/>
                </a:lnTo>
                <a:lnTo>
                  <a:pt x="66" y="399"/>
                </a:lnTo>
                <a:lnTo>
                  <a:pt x="66" y="404"/>
                </a:lnTo>
                <a:lnTo>
                  <a:pt x="66" y="412"/>
                </a:lnTo>
                <a:lnTo>
                  <a:pt x="62" y="420"/>
                </a:lnTo>
                <a:lnTo>
                  <a:pt x="60" y="426"/>
                </a:lnTo>
                <a:lnTo>
                  <a:pt x="60" y="426"/>
                </a:lnTo>
                <a:lnTo>
                  <a:pt x="58" y="430"/>
                </a:lnTo>
                <a:lnTo>
                  <a:pt x="56" y="433"/>
                </a:lnTo>
                <a:lnTo>
                  <a:pt x="56" y="441"/>
                </a:lnTo>
                <a:lnTo>
                  <a:pt x="56" y="441"/>
                </a:lnTo>
                <a:lnTo>
                  <a:pt x="62" y="449"/>
                </a:lnTo>
                <a:lnTo>
                  <a:pt x="64" y="455"/>
                </a:lnTo>
                <a:lnTo>
                  <a:pt x="64" y="458"/>
                </a:lnTo>
                <a:lnTo>
                  <a:pt x="64" y="458"/>
                </a:lnTo>
                <a:lnTo>
                  <a:pt x="62" y="462"/>
                </a:lnTo>
                <a:lnTo>
                  <a:pt x="62" y="470"/>
                </a:lnTo>
                <a:lnTo>
                  <a:pt x="62" y="470"/>
                </a:lnTo>
                <a:lnTo>
                  <a:pt x="62" y="474"/>
                </a:lnTo>
                <a:lnTo>
                  <a:pt x="60" y="478"/>
                </a:lnTo>
                <a:lnTo>
                  <a:pt x="54" y="482"/>
                </a:lnTo>
                <a:lnTo>
                  <a:pt x="54" y="482"/>
                </a:lnTo>
                <a:lnTo>
                  <a:pt x="52" y="482"/>
                </a:lnTo>
                <a:lnTo>
                  <a:pt x="52" y="482"/>
                </a:lnTo>
                <a:lnTo>
                  <a:pt x="50" y="491"/>
                </a:lnTo>
                <a:lnTo>
                  <a:pt x="50" y="491"/>
                </a:lnTo>
                <a:lnTo>
                  <a:pt x="46" y="499"/>
                </a:lnTo>
                <a:lnTo>
                  <a:pt x="46" y="501"/>
                </a:lnTo>
                <a:lnTo>
                  <a:pt x="46" y="501"/>
                </a:lnTo>
                <a:lnTo>
                  <a:pt x="33" y="516"/>
                </a:lnTo>
                <a:lnTo>
                  <a:pt x="33" y="516"/>
                </a:lnTo>
                <a:lnTo>
                  <a:pt x="31" y="520"/>
                </a:lnTo>
                <a:lnTo>
                  <a:pt x="31" y="522"/>
                </a:lnTo>
                <a:lnTo>
                  <a:pt x="31" y="522"/>
                </a:lnTo>
                <a:lnTo>
                  <a:pt x="33" y="524"/>
                </a:lnTo>
                <a:lnTo>
                  <a:pt x="35" y="528"/>
                </a:lnTo>
                <a:lnTo>
                  <a:pt x="35" y="528"/>
                </a:lnTo>
                <a:lnTo>
                  <a:pt x="31" y="534"/>
                </a:lnTo>
                <a:lnTo>
                  <a:pt x="31" y="534"/>
                </a:lnTo>
                <a:lnTo>
                  <a:pt x="43" y="532"/>
                </a:lnTo>
                <a:lnTo>
                  <a:pt x="43" y="532"/>
                </a:lnTo>
                <a:lnTo>
                  <a:pt x="46" y="530"/>
                </a:lnTo>
                <a:lnTo>
                  <a:pt x="50" y="530"/>
                </a:lnTo>
                <a:lnTo>
                  <a:pt x="50" y="530"/>
                </a:lnTo>
                <a:lnTo>
                  <a:pt x="56" y="530"/>
                </a:lnTo>
                <a:lnTo>
                  <a:pt x="56" y="530"/>
                </a:lnTo>
                <a:lnTo>
                  <a:pt x="64" y="526"/>
                </a:lnTo>
                <a:lnTo>
                  <a:pt x="64" y="526"/>
                </a:lnTo>
                <a:lnTo>
                  <a:pt x="70" y="522"/>
                </a:lnTo>
                <a:lnTo>
                  <a:pt x="70" y="522"/>
                </a:lnTo>
                <a:lnTo>
                  <a:pt x="73" y="520"/>
                </a:lnTo>
                <a:lnTo>
                  <a:pt x="77" y="522"/>
                </a:lnTo>
                <a:lnTo>
                  <a:pt x="77" y="522"/>
                </a:lnTo>
                <a:lnTo>
                  <a:pt x="81" y="522"/>
                </a:lnTo>
                <a:lnTo>
                  <a:pt x="85" y="522"/>
                </a:lnTo>
                <a:lnTo>
                  <a:pt x="85" y="522"/>
                </a:lnTo>
                <a:lnTo>
                  <a:pt x="93" y="522"/>
                </a:lnTo>
                <a:lnTo>
                  <a:pt x="98" y="522"/>
                </a:lnTo>
                <a:lnTo>
                  <a:pt x="98" y="522"/>
                </a:lnTo>
                <a:lnTo>
                  <a:pt x="102" y="522"/>
                </a:lnTo>
                <a:lnTo>
                  <a:pt x="102" y="522"/>
                </a:lnTo>
                <a:lnTo>
                  <a:pt x="102" y="520"/>
                </a:lnTo>
                <a:lnTo>
                  <a:pt x="100" y="516"/>
                </a:lnTo>
                <a:lnTo>
                  <a:pt x="100" y="516"/>
                </a:lnTo>
                <a:lnTo>
                  <a:pt x="102" y="510"/>
                </a:lnTo>
                <a:lnTo>
                  <a:pt x="106" y="507"/>
                </a:lnTo>
                <a:lnTo>
                  <a:pt x="106" y="505"/>
                </a:lnTo>
                <a:lnTo>
                  <a:pt x="106" y="505"/>
                </a:lnTo>
                <a:lnTo>
                  <a:pt x="108" y="503"/>
                </a:lnTo>
                <a:lnTo>
                  <a:pt x="110" y="499"/>
                </a:lnTo>
                <a:lnTo>
                  <a:pt x="110" y="499"/>
                </a:lnTo>
                <a:lnTo>
                  <a:pt x="110" y="497"/>
                </a:lnTo>
                <a:lnTo>
                  <a:pt x="110" y="497"/>
                </a:lnTo>
                <a:lnTo>
                  <a:pt x="110" y="495"/>
                </a:lnTo>
                <a:lnTo>
                  <a:pt x="110" y="495"/>
                </a:lnTo>
                <a:lnTo>
                  <a:pt x="112" y="487"/>
                </a:lnTo>
                <a:lnTo>
                  <a:pt x="112" y="487"/>
                </a:lnTo>
                <a:lnTo>
                  <a:pt x="114" y="484"/>
                </a:lnTo>
                <a:lnTo>
                  <a:pt x="116" y="484"/>
                </a:lnTo>
                <a:lnTo>
                  <a:pt x="116" y="484"/>
                </a:lnTo>
                <a:lnTo>
                  <a:pt x="120" y="484"/>
                </a:lnTo>
                <a:lnTo>
                  <a:pt x="123" y="485"/>
                </a:lnTo>
                <a:lnTo>
                  <a:pt x="123" y="485"/>
                </a:lnTo>
                <a:lnTo>
                  <a:pt x="127" y="491"/>
                </a:lnTo>
                <a:lnTo>
                  <a:pt x="127" y="491"/>
                </a:lnTo>
                <a:lnTo>
                  <a:pt x="129" y="495"/>
                </a:lnTo>
                <a:lnTo>
                  <a:pt x="129" y="495"/>
                </a:lnTo>
                <a:lnTo>
                  <a:pt x="131" y="499"/>
                </a:lnTo>
                <a:lnTo>
                  <a:pt x="131" y="503"/>
                </a:lnTo>
                <a:lnTo>
                  <a:pt x="131" y="503"/>
                </a:lnTo>
                <a:lnTo>
                  <a:pt x="127" y="509"/>
                </a:lnTo>
                <a:lnTo>
                  <a:pt x="123" y="510"/>
                </a:lnTo>
                <a:lnTo>
                  <a:pt x="123" y="510"/>
                </a:lnTo>
                <a:lnTo>
                  <a:pt x="123" y="512"/>
                </a:lnTo>
                <a:lnTo>
                  <a:pt x="125" y="516"/>
                </a:lnTo>
                <a:lnTo>
                  <a:pt x="125" y="516"/>
                </a:lnTo>
                <a:lnTo>
                  <a:pt x="127" y="520"/>
                </a:lnTo>
                <a:lnTo>
                  <a:pt x="127" y="520"/>
                </a:lnTo>
                <a:lnTo>
                  <a:pt x="127" y="522"/>
                </a:lnTo>
                <a:lnTo>
                  <a:pt x="127" y="522"/>
                </a:lnTo>
                <a:lnTo>
                  <a:pt x="133" y="524"/>
                </a:lnTo>
                <a:lnTo>
                  <a:pt x="133" y="524"/>
                </a:lnTo>
                <a:lnTo>
                  <a:pt x="135" y="526"/>
                </a:lnTo>
                <a:lnTo>
                  <a:pt x="135" y="526"/>
                </a:lnTo>
                <a:lnTo>
                  <a:pt x="141" y="528"/>
                </a:lnTo>
                <a:lnTo>
                  <a:pt x="141" y="528"/>
                </a:lnTo>
                <a:lnTo>
                  <a:pt x="145" y="530"/>
                </a:lnTo>
                <a:lnTo>
                  <a:pt x="147" y="528"/>
                </a:lnTo>
                <a:lnTo>
                  <a:pt x="147" y="528"/>
                </a:lnTo>
                <a:lnTo>
                  <a:pt x="152" y="528"/>
                </a:lnTo>
                <a:lnTo>
                  <a:pt x="152" y="528"/>
                </a:lnTo>
                <a:lnTo>
                  <a:pt x="154" y="528"/>
                </a:lnTo>
                <a:lnTo>
                  <a:pt x="154" y="528"/>
                </a:lnTo>
                <a:lnTo>
                  <a:pt x="154" y="530"/>
                </a:lnTo>
                <a:lnTo>
                  <a:pt x="154" y="534"/>
                </a:lnTo>
                <a:lnTo>
                  <a:pt x="154" y="534"/>
                </a:lnTo>
                <a:lnTo>
                  <a:pt x="152" y="537"/>
                </a:lnTo>
                <a:lnTo>
                  <a:pt x="152" y="537"/>
                </a:lnTo>
                <a:lnTo>
                  <a:pt x="162" y="539"/>
                </a:lnTo>
                <a:lnTo>
                  <a:pt x="179" y="541"/>
                </a:lnTo>
                <a:lnTo>
                  <a:pt x="179" y="541"/>
                </a:lnTo>
                <a:lnTo>
                  <a:pt x="179" y="541"/>
                </a:lnTo>
                <a:lnTo>
                  <a:pt x="179" y="541"/>
                </a:lnTo>
                <a:lnTo>
                  <a:pt x="189" y="541"/>
                </a:lnTo>
                <a:lnTo>
                  <a:pt x="199" y="545"/>
                </a:lnTo>
                <a:lnTo>
                  <a:pt x="199" y="545"/>
                </a:lnTo>
                <a:lnTo>
                  <a:pt x="212" y="547"/>
                </a:lnTo>
                <a:lnTo>
                  <a:pt x="212" y="547"/>
                </a:lnTo>
                <a:lnTo>
                  <a:pt x="220" y="547"/>
                </a:lnTo>
                <a:lnTo>
                  <a:pt x="220" y="547"/>
                </a:lnTo>
                <a:lnTo>
                  <a:pt x="226" y="547"/>
                </a:lnTo>
                <a:lnTo>
                  <a:pt x="233" y="549"/>
                </a:lnTo>
                <a:lnTo>
                  <a:pt x="233" y="549"/>
                </a:lnTo>
                <a:lnTo>
                  <a:pt x="241" y="551"/>
                </a:lnTo>
                <a:lnTo>
                  <a:pt x="249" y="551"/>
                </a:lnTo>
                <a:lnTo>
                  <a:pt x="249" y="551"/>
                </a:lnTo>
                <a:lnTo>
                  <a:pt x="253" y="549"/>
                </a:lnTo>
                <a:lnTo>
                  <a:pt x="256" y="551"/>
                </a:lnTo>
                <a:lnTo>
                  <a:pt x="256" y="551"/>
                </a:lnTo>
                <a:lnTo>
                  <a:pt x="264" y="551"/>
                </a:lnTo>
                <a:lnTo>
                  <a:pt x="264" y="551"/>
                </a:lnTo>
                <a:lnTo>
                  <a:pt x="266" y="549"/>
                </a:lnTo>
                <a:lnTo>
                  <a:pt x="266" y="549"/>
                </a:lnTo>
                <a:lnTo>
                  <a:pt x="266" y="545"/>
                </a:lnTo>
                <a:lnTo>
                  <a:pt x="262" y="541"/>
                </a:lnTo>
                <a:lnTo>
                  <a:pt x="262" y="539"/>
                </a:lnTo>
                <a:lnTo>
                  <a:pt x="262" y="539"/>
                </a:lnTo>
                <a:lnTo>
                  <a:pt x="258" y="536"/>
                </a:lnTo>
                <a:lnTo>
                  <a:pt x="256" y="528"/>
                </a:lnTo>
                <a:lnTo>
                  <a:pt x="256" y="528"/>
                </a:lnTo>
                <a:lnTo>
                  <a:pt x="256" y="526"/>
                </a:lnTo>
                <a:lnTo>
                  <a:pt x="258" y="522"/>
                </a:lnTo>
                <a:lnTo>
                  <a:pt x="264" y="520"/>
                </a:lnTo>
                <a:lnTo>
                  <a:pt x="264" y="520"/>
                </a:lnTo>
                <a:lnTo>
                  <a:pt x="266" y="518"/>
                </a:lnTo>
                <a:lnTo>
                  <a:pt x="266" y="518"/>
                </a:lnTo>
                <a:lnTo>
                  <a:pt x="270" y="514"/>
                </a:lnTo>
                <a:lnTo>
                  <a:pt x="276" y="512"/>
                </a:lnTo>
                <a:lnTo>
                  <a:pt x="287" y="510"/>
                </a:lnTo>
                <a:lnTo>
                  <a:pt x="287" y="510"/>
                </a:lnTo>
                <a:lnTo>
                  <a:pt x="297" y="509"/>
                </a:lnTo>
                <a:lnTo>
                  <a:pt x="301" y="510"/>
                </a:lnTo>
                <a:lnTo>
                  <a:pt x="303" y="512"/>
                </a:lnTo>
                <a:lnTo>
                  <a:pt x="303" y="512"/>
                </a:lnTo>
                <a:lnTo>
                  <a:pt x="305" y="514"/>
                </a:lnTo>
                <a:lnTo>
                  <a:pt x="305" y="518"/>
                </a:lnTo>
                <a:lnTo>
                  <a:pt x="303" y="524"/>
                </a:lnTo>
                <a:lnTo>
                  <a:pt x="303" y="524"/>
                </a:lnTo>
                <a:lnTo>
                  <a:pt x="301" y="526"/>
                </a:lnTo>
                <a:lnTo>
                  <a:pt x="301" y="526"/>
                </a:lnTo>
                <a:lnTo>
                  <a:pt x="299" y="528"/>
                </a:lnTo>
                <a:lnTo>
                  <a:pt x="299" y="530"/>
                </a:lnTo>
                <a:lnTo>
                  <a:pt x="299" y="530"/>
                </a:lnTo>
                <a:lnTo>
                  <a:pt x="303" y="534"/>
                </a:lnTo>
                <a:lnTo>
                  <a:pt x="303" y="534"/>
                </a:lnTo>
                <a:lnTo>
                  <a:pt x="306" y="534"/>
                </a:lnTo>
                <a:lnTo>
                  <a:pt x="306" y="534"/>
                </a:lnTo>
                <a:lnTo>
                  <a:pt x="312" y="528"/>
                </a:lnTo>
                <a:lnTo>
                  <a:pt x="312" y="528"/>
                </a:lnTo>
                <a:lnTo>
                  <a:pt x="318" y="524"/>
                </a:lnTo>
                <a:lnTo>
                  <a:pt x="318" y="524"/>
                </a:lnTo>
                <a:lnTo>
                  <a:pt x="324" y="522"/>
                </a:lnTo>
                <a:lnTo>
                  <a:pt x="330" y="524"/>
                </a:lnTo>
                <a:lnTo>
                  <a:pt x="330" y="524"/>
                </a:lnTo>
                <a:lnTo>
                  <a:pt x="333" y="528"/>
                </a:lnTo>
                <a:lnTo>
                  <a:pt x="335" y="532"/>
                </a:lnTo>
                <a:lnTo>
                  <a:pt x="335" y="532"/>
                </a:lnTo>
                <a:lnTo>
                  <a:pt x="335" y="536"/>
                </a:lnTo>
                <a:lnTo>
                  <a:pt x="335" y="536"/>
                </a:lnTo>
                <a:lnTo>
                  <a:pt x="337" y="539"/>
                </a:lnTo>
                <a:lnTo>
                  <a:pt x="339" y="545"/>
                </a:lnTo>
                <a:lnTo>
                  <a:pt x="339" y="545"/>
                </a:lnTo>
                <a:lnTo>
                  <a:pt x="339" y="549"/>
                </a:lnTo>
                <a:lnTo>
                  <a:pt x="341" y="553"/>
                </a:lnTo>
                <a:lnTo>
                  <a:pt x="347" y="557"/>
                </a:lnTo>
                <a:lnTo>
                  <a:pt x="347" y="557"/>
                </a:lnTo>
                <a:lnTo>
                  <a:pt x="349" y="557"/>
                </a:lnTo>
                <a:lnTo>
                  <a:pt x="349" y="557"/>
                </a:lnTo>
                <a:lnTo>
                  <a:pt x="351" y="557"/>
                </a:lnTo>
                <a:lnTo>
                  <a:pt x="351" y="557"/>
                </a:lnTo>
                <a:lnTo>
                  <a:pt x="357" y="549"/>
                </a:lnTo>
                <a:lnTo>
                  <a:pt x="362" y="545"/>
                </a:lnTo>
                <a:lnTo>
                  <a:pt x="366" y="547"/>
                </a:lnTo>
                <a:lnTo>
                  <a:pt x="366" y="547"/>
                </a:lnTo>
                <a:lnTo>
                  <a:pt x="370" y="549"/>
                </a:lnTo>
                <a:lnTo>
                  <a:pt x="374" y="553"/>
                </a:lnTo>
                <a:lnTo>
                  <a:pt x="374" y="553"/>
                </a:lnTo>
                <a:lnTo>
                  <a:pt x="376" y="557"/>
                </a:lnTo>
                <a:lnTo>
                  <a:pt x="378" y="557"/>
                </a:lnTo>
                <a:lnTo>
                  <a:pt x="378" y="557"/>
                </a:lnTo>
                <a:lnTo>
                  <a:pt x="378" y="557"/>
                </a:lnTo>
                <a:lnTo>
                  <a:pt x="380" y="553"/>
                </a:lnTo>
                <a:lnTo>
                  <a:pt x="380" y="553"/>
                </a:lnTo>
                <a:lnTo>
                  <a:pt x="380" y="551"/>
                </a:lnTo>
                <a:lnTo>
                  <a:pt x="380" y="551"/>
                </a:lnTo>
                <a:lnTo>
                  <a:pt x="382" y="547"/>
                </a:lnTo>
                <a:lnTo>
                  <a:pt x="385" y="547"/>
                </a:lnTo>
                <a:lnTo>
                  <a:pt x="385" y="547"/>
                </a:lnTo>
                <a:lnTo>
                  <a:pt x="389" y="549"/>
                </a:lnTo>
                <a:lnTo>
                  <a:pt x="389" y="551"/>
                </a:lnTo>
                <a:lnTo>
                  <a:pt x="389" y="553"/>
                </a:lnTo>
                <a:lnTo>
                  <a:pt x="389" y="553"/>
                </a:lnTo>
                <a:lnTo>
                  <a:pt x="389" y="561"/>
                </a:lnTo>
                <a:lnTo>
                  <a:pt x="389" y="561"/>
                </a:lnTo>
                <a:lnTo>
                  <a:pt x="391" y="563"/>
                </a:lnTo>
                <a:lnTo>
                  <a:pt x="391" y="563"/>
                </a:lnTo>
                <a:lnTo>
                  <a:pt x="395" y="566"/>
                </a:lnTo>
                <a:lnTo>
                  <a:pt x="397" y="570"/>
                </a:lnTo>
                <a:lnTo>
                  <a:pt x="397" y="570"/>
                </a:lnTo>
                <a:lnTo>
                  <a:pt x="397" y="574"/>
                </a:lnTo>
                <a:lnTo>
                  <a:pt x="401" y="580"/>
                </a:lnTo>
                <a:lnTo>
                  <a:pt x="401" y="580"/>
                </a:lnTo>
                <a:lnTo>
                  <a:pt x="403" y="582"/>
                </a:lnTo>
                <a:lnTo>
                  <a:pt x="403" y="582"/>
                </a:lnTo>
                <a:lnTo>
                  <a:pt x="405" y="580"/>
                </a:lnTo>
                <a:lnTo>
                  <a:pt x="405" y="580"/>
                </a:lnTo>
                <a:lnTo>
                  <a:pt x="407" y="578"/>
                </a:lnTo>
                <a:lnTo>
                  <a:pt x="410" y="576"/>
                </a:lnTo>
                <a:lnTo>
                  <a:pt x="410" y="576"/>
                </a:lnTo>
                <a:lnTo>
                  <a:pt x="414" y="574"/>
                </a:lnTo>
                <a:lnTo>
                  <a:pt x="414" y="574"/>
                </a:lnTo>
                <a:lnTo>
                  <a:pt x="418" y="574"/>
                </a:lnTo>
                <a:lnTo>
                  <a:pt x="418" y="574"/>
                </a:lnTo>
                <a:lnTo>
                  <a:pt x="422" y="576"/>
                </a:lnTo>
                <a:lnTo>
                  <a:pt x="422" y="578"/>
                </a:lnTo>
                <a:lnTo>
                  <a:pt x="422" y="578"/>
                </a:lnTo>
                <a:lnTo>
                  <a:pt x="426" y="582"/>
                </a:lnTo>
                <a:lnTo>
                  <a:pt x="426" y="582"/>
                </a:lnTo>
                <a:lnTo>
                  <a:pt x="428" y="586"/>
                </a:lnTo>
                <a:lnTo>
                  <a:pt x="428" y="589"/>
                </a:lnTo>
                <a:lnTo>
                  <a:pt x="428" y="589"/>
                </a:lnTo>
                <a:lnTo>
                  <a:pt x="426" y="593"/>
                </a:lnTo>
                <a:lnTo>
                  <a:pt x="426" y="593"/>
                </a:lnTo>
                <a:lnTo>
                  <a:pt x="412" y="597"/>
                </a:lnTo>
                <a:lnTo>
                  <a:pt x="412" y="597"/>
                </a:lnTo>
                <a:lnTo>
                  <a:pt x="418" y="603"/>
                </a:lnTo>
                <a:lnTo>
                  <a:pt x="420" y="605"/>
                </a:lnTo>
                <a:lnTo>
                  <a:pt x="420" y="605"/>
                </a:lnTo>
                <a:lnTo>
                  <a:pt x="424" y="609"/>
                </a:lnTo>
                <a:lnTo>
                  <a:pt x="426" y="609"/>
                </a:lnTo>
                <a:lnTo>
                  <a:pt x="426" y="609"/>
                </a:lnTo>
                <a:lnTo>
                  <a:pt x="426" y="609"/>
                </a:lnTo>
                <a:lnTo>
                  <a:pt x="426" y="609"/>
                </a:lnTo>
                <a:lnTo>
                  <a:pt x="428" y="605"/>
                </a:lnTo>
                <a:lnTo>
                  <a:pt x="434" y="601"/>
                </a:lnTo>
                <a:lnTo>
                  <a:pt x="434" y="601"/>
                </a:lnTo>
                <a:lnTo>
                  <a:pt x="439" y="601"/>
                </a:lnTo>
                <a:lnTo>
                  <a:pt x="443" y="603"/>
                </a:lnTo>
                <a:lnTo>
                  <a:pt x="443" y="603"/>
                </a:lnTo>
                <a:lnTo>
                  <a:pt x="445" y="607"/>
                </a:lnTo>
                <a:lnTo>
                  <a:pt x="445" y="609"/>
                </a:lnTo>
                <a:lnTo>
                  <a:pt x="445" y="609"/>
                </a:lnTo>
                <a:lnTo>
                  <a:pt x="441" y="615"/>
                </a:lnTo>
                <a:lnTo>
                  <a:pt x="441" y="615"/>
                </a:lnTo>
                <a:lnTo>
                  <a:pt x="439" y="618"/>
                </a:lnTo>
                <a:lnTo>
                  <a:pt x="439" y="618"/>
                </a:lnTo>
                <a:lnTo>
                  <a:pt x="439" y="620"/>
                </a:lnTo>
                <a:lnTo>
                  <a:pt x="443" y="626"/>
                </a:lnTo>
                <a:lnTo>
                  <a:pt x="443" y="626"/>
                </a:lnTo>
                <a:lnTo>
                  <a:pt x="445" y="628"/>
                </a:lnTo>
                <a:lnTo>
                  <a:pt x="445" y="628"/>
                </a:lnTo>
                <a:lnTo>
                  <a:pt x="447" y="630"/>
                </a:lnTo>
                <a:lnTo>
                  <a:pt x="447" y="630"/>
                </a:lnTo>
                <a:lnTo>
                  <a:pt x="451" y="628"/>
                </a:lnTo>
                <a:lnTo>
                  <a:pt x="455" y="624"/>
                </a:lnTo>
                <a:lnTo>
                  <a:pt x="455" y="624"/>
                </a:lnTo>
                <a:lnTo>
                  <a:pt x="457" y="620"/>
                </a:lnTo>
                <a:lnTo>
                  <a:pt x="457" y="620"/>
                </a:lnTo>
                <a:lnTo>
                  <a:pt x="461" y="618"/>
                </a:lnTo>
                <a:lnTo>
                  <a:pt x="466" y="620"/>
                </a:lnTo>
                <a:lnTo>
                  <a:pt x="466" y="620"/>
                </a:lnTo>
                <a:lnTo>
                  <a:pt x="468" y="620"/>
                </a:lnTo>
                <a:lnTo>
                  <a:pt x="468" y="620"/>
                </a:lnTo>
                <a:lnTo>
                  <a:pt x="472" y="618"/>
                </a:lnTo>
                <a:lnTo>
                  <a:pt x="474" y="616"/>
                </a:lnTo>
                <a:lnTo>
                  <a:pt x="474" y="616"/>
                </a:lnTo>
                <a:lnTo>
                  <a:pt x="478" y="615"/>
                </a:lnTo>
                <a:lnTo>
                  <a:pt x="480" y="615"/>
                </a:lnTo>
                <a:lnTo>
                  <a:pt x="480" y="615"/>
                </a:lnTo>
                <a:lnTo>
                  <a:pt x="478" y="611"/>
                </a:lnTo>
                <a:lnTo>
                  <a:pt x="478" y="611"/>
                </a:lnTo>
                <a:lnTo>
                  <a:pt x="476" y="607"/>
                </a:lnTo>
                <a:lnTo>
                  <a:pt x="478" y="603"/>
                </a:lnTo>
                <a:lnTo>
                  <a:pt x="478" y="603"/>
                </a:lnTo>
                <a:lnTo>
                  <a:pt x="480" y="601"/>
                </a:lnTo>
                <a:lnTo>
                  <a:pt x="480" y="601"/>
                </a:lnTo>
                <a:lnTo>
                  <a:pt x="484" y="599"/>
                </a:lnTo>
                <a:lnTo>
                  <a:pt x="484" y="599"/>
                </a:lnTo>
                <a:lnTo>
                  <a:pt x="484" y="595"/>
                </a:lnTo>
                <a:lnTo>
                  <a:pt x="484" y="591"/>
                </a:lnTo>
                <a:lnTo>
                  <a:pt x="484" y="591"/>
                </a:lnTo>
                <a:lnTo>
                  <a:pt x="482" y="588"/>
                </a:lnTo>
                <a:lnTo>
                  <a:pt x="484" y="584"/>
                </a:lnTo>
                <a:lnTo>
                  <a:pt x="486" y="580"/>
                </a:lnTo>
                <a:lnTo>
                  <a:pt x="489" y="576"/>
                </a:lnTo>
                <a:lnTo>
                  <a:pt x="489" y="576"/>
                </a:lnTo>
                <a:lnTo>
                  <a:pt x="495" y="576"/>
                </a:lnTo>
                <a:lnTo>
                  <a:pt x="499" y="578"/>
                </a:lnTo>
                <a:lnTo>
                  <a:pt x="499" y="578"/>
                </a:lnTo>
                <a:lnTo>
                  <a:pt x="501" y="582"/>
                </a:lnTo>
                <a:lnTo>
                  <a:pt x="501" y="586"/>
                </a:lnTo>
                <a:lnTo>
                  <a:pt x="501" y="586"/>
                </a:lnTo>
                <a:lnTo>
                  <a:pt x="501" y="589"/>
                </a:lnTo>
                <a:lnTo>
                  <a:pt x="501" y="593"/>
                </a:lnTo>
                <a:lnTo>
                  <a:pt x="505" y="595"/>
                </a:lnTo>
                <a:lnTo>
                  <a:pt x="505" y="595"/>
                </a:lnTo>
                <a:lnTo>
                  <a:pt x="507" y="597"/>
                </a:lnTo>
                <a:lnTo>
                  <a:pt x="511" y="591"/>
                </a:lnTo>
                <a:lnTo>
                  <a:pt x="511" y="591"/>
                </a:lnTo>
                <a:lnTo>
                  <a:pt x="516" y="588"/>
                </a:lnTo>
                <a:lnTo>
                  <a:pt x="516" y="588"/>
                </a:lnTo>
                <a:lnTo>
                  <a:pt x="520" y="588"/>
                </a:lnTo>
                <a:lnTo>
                  <a:pt x="520" y="588"/>
                </a:lnTo>
                <a:lnTo>
                  <a:pt x="522" y="589"/>
                </a:lnTo>
                <a:lnTo>
                  <a:pt x="524" y="593"/>
                </a:lnTo>
                <a:lnTo>
                  <a:pt x="524" y="593"/>
                </a:lnTo>
                <a:lnTo>
                  <a:pt x="526" y="597"/>
                </a:lnTo>
                <a:lnTo>
                  <a:pt x="526" y="597"/>
                </a:lnTo>
                <a:lnTo>
                  <a:pt x="526" y="601"/>
                </a:lnTo>
                <a:lnTo>
                  <a:pt x="528" y="605"/>
                </a:lnTo>
                <a:lnTo>
                  <a:pt x="528" y="605"/>
                </a:lnTo>
                <a:lnTo>
                  <a:pt x="528" y="611"/>
                </a:lnTo>
                <a:lnTo>
                  <a:pt x="528" y="611"/>
                </a:lnTo>
                <a:lnTo>
                  <a:pt x="530" y="611"/>
                </a:lnTo>
                <a:lnTo>
                  <a:pt x="530" y="611"/>
                </a:lnTo>
                <a:lnTo>
                  <a:pt x="534" y="607"/>
                </a:lnTo>
                <a:lnTo>
                  <a:pt x="538" y="605"/>
                </a:lnTo>
                <a:lnTo>
                  <a:pt x="541" y="607"/>
                </a:lnTo>
                <a:lnTo>
                  <a:pt x="541" y="607"/>
                </a:lnTo>
                <a:lnTo>
                  <a:pt x="545" y="609"/>
                </a:lnTo>
                <a:lnTo>
                  <a:pt x="545" y="609"/>
                </a:lnTo>
                <a:lnTo>
                  <a:pt x="547" y="607"/>
                </a:lnTo>
                <a:lnTo>
                  <a:pt x="547" y="607"/>
                </a:lnTo>
                <a:lnTo>
                  <a:pt x="549" y="601"/>
                </a:lnTo>
                <a:lnTo>
                  <a:pt x="549" y="597"/>
                </a:lnTo>
                <a:lnTo>
                  <a:pt x="549" y="597"/>
                </a:lnTo>
                <a:lnTo>
                  <a:pt x="547" y="589"/>
                </a:lnTo>
                <a:lnTo>
                  <a:pt x="549" y="582"/>
                </a:lnTo>
                <a:lnTo>
                  <a:pt x="549" y="582"/>
                </a:lnTo>
                <a:lnTo>
                  <a:pt x="551" y="574"/>
                </a:lnTo>
                <a:lnTo>
                  <a:pt x="551" y="566"/>
                </a:lnTo>
                <a:lnTo>
                  <a:pt x="551" y="566"/>
                </a:lnTo>
                <a:lnTo>
                  <a:pt x="551" y="561"/>
                </a:lnTo>
                <a:lnTo>
                  <a:pt x="551" y="561"/>
                </a:lnTo>
                <a:lnTo>
                  <a:pt x="549" y="557"/>
                </a:lnTo>
                <a:lnTo>
                  <a:pt x="549" y="557"/>
                </a:lnTo>
                <a:lnTo>
                  <a:pt x="547" y="555"/>
                </a:lnTo>
                <a:lnTo>
                  <a:pt x="543" y="557"/>
                </a:lnTo>
                <a:lnTo>
                  <a:pt x="541" y="557"/>
                </a:lnTo>
                <a:lnTo>
                  <a:pt x="541" y="557"/>
                </a:lnTo>
                <a:lnTo>
                  <a:pt x="538" y="555"/>
                </a:lnTo>
                <a:lnTo>
                  <a:pt x="536" y="553"/>
                </a:lnTo>
                <a:lnTo>
                  <a:pt x="530" y="547"/>
                </a:lnTo>
                <a:lnTo>
                  <a:pt x="530" y="547"/>
                </a:lnTo>
                <a:lnTo>
                  <a:pt x="530" y="543"/>
                </a:lnTo>
                <a:lnTo>
                  <a:pt x="530" y="541"/>
                </a:lnTo>
                <a:lnTo>
                  <a:pt x="532" y="536"/>
                </a:lnTo>
                <a:lnTo>
                  <a:pt x="532" y="536"/>
                </a:lnTo>
                <a:lnTo>
                  <a:pt x="536" y="536"/>
                </a:lnTo>
                <a:lnTo>
                  <a:pt x="541" y="536"/>
                </a:lnTo>
                <a:lnTo>
                  <a:pt x="553" y="537"/>
                </a:lnTo>
                <a:lnTo>
                  <a:pt x="553" y="537"/>
                </a:lnTo>
                <a:lnTo>
                  <a:pt x="557" y="539"/>
                </a:lnTo>
                <a:lnTo>
                  <a:pt x="563" y="543"/>
                </a:lnTo>
                <a:lnTo>
                  <a:pt x="568" y="551"/>
                </a:lnTo>
                <a:lnTo>
                  <a:pt x="568" y="551"/>
                </a:lnTo>
                <a:lnTo>
                  <a:pt x="568" y="551"/>
                </a:lnTo>
                <a:lnTo>
                  <a:pt x="570" y="553"/>
                </a:lnTo>
                <a:lnTo>
                  <a:pt x="574" y="553"/>
                </a:lnTo>
                <a:lnTo>
                  <a:pt x="586" y="551"/>
                </a:lnTo>
                <a:lnTo>
                  <a:pt x="586" y="551"/>
                </a:lnTo>
                <a:lnTo>
                  <a:pt x="593" y="553"/>
                </a:lnTo>
                <a:lnTo>
                  <a:pt x="597" y="555"/>
                </a:lnTo>
                <a:lnTo>
                  <a:pt x="597" y="555"/>
                </a:lnTo>
                <a:lnTo>
                  <a:pt x="597" y="559"/>
                </a:lnTo>
                <a:lnTo>
                  <a:pt x="597" y="559"/>
                </a:lnTo>
                <a:lnTo>
                  <a:pt x="599" y="564"/>
                </a:lnTo>
                <a:lnTo>
                  <a:pt x="601" y="570"/>
                </a:lnTo>
                <a:lnTo>
                  <a:pt x="601" y="570"/>
                </a:lnTo>
                <a:lnTo>
                  <a:pt x="603" y="574"/>
                </a:lnTo>
                <a:lnTo>
                  <a:pt x="603" y="574"/>
                </a:lnTo>
                <a:lnTo>
                  <a:pt x="607" y="582"/>
                </a:lnTo>
                <a:lnTo>
                  <a:pt x="607" y="582"/>
                </a:lnTo>
                <a:lnTo>
                  <a:pt x="609" y="582"/>
                </a:lnTo>
                <a:lnTo>
                  <a:pt x="609" y="582"/>
                </a:lnTo>
                <a:lnTo>
                  <a:pt x="613" y="580"/>
                </a:lnTo>
                <a:lnTo>
                  <a:pt x="616" y="580"/>
                </a:lnTo>
                <a:lnTo>
                  <a:pt x="616" y="580"/>
                </a:lnTo>
                <a:lnTo>
                  <a:pt x="618" y="584"/>
                </a:lnTo>
                <a:lnTo>
                  <a:pt x="620" y="588"/>
                </a:lnTo>
                <a:lnTo>
                  <a:pt x="620" y="588"/>
                </a:lnTo>
                <a:lnTo>
                  <a:pt x="622" y="591"/>
                </a:lnTo>
                <a:lnTo>
                  <a:pt x="622" y="591"/>
                </a:lnTo>
                <a:lnTo>
                  <a:pt x="624" y="593"/>
                </a:lnTo>
                <a:lnTo>
                  <a:pt x="624" y="593"/>
                </a:lnTo>
                <a:lnTo>
                  <a:pt x="626" y="593"/>
                </a:lnTo>
                <a:lnTo>
                  <a:pt x="626" y="593"/>
                </a:lnTo>
                <a:lnTo>
                  <a:pt x="628" y="591"/>
                </a:lnTo>
                <a:lnTo>
                  <a:pt x="634" y="591"/>
                </a:lnTo>
                <a:lnTo>
                  <a:pt x="634" y="591"/>
                </a:lnTo>
                <a:lnTo>
                  <a:pt x="638" y="591"/>
                </a:lnTo>
                <a:lnTo>
                  <a:pt x="638" y="593"/>
                </a:lnTo>
                <a:lnTo>
                  <a:pt x="638" y="593"/>
                </a:lnTo>
                <a:lnTo>
                  <a:pt x="640" y="597"/>
                </a:lnTo>
                <a:lnTo>
                  <a:pt x="638" y="601"/>
                </a:lnTo>
                <a:lnTo>
                  <a:pt x="634" y="609"/>
                </a:lnTo>
                <a:lnTo>
                  <a:pt x="634" y="609"/>
                </a:lnTo>
                <a:lnTo>
                  <a:pt x="632" y="609"/>
                </a:lnTo>
                <a:lnTo>
                  <a:pt x="632" y="609"/>
                </a:lnTo>
                <a:lnTo>
                  <a:pt x="636" y="613"/>
                </a:lnTo>
                <a:lnTo>
                  <a:pt x="640" y="615"/>
                </a:lnTo>
                <a:lnTo>
                  <a:pt x="640" y="615"/>
                </a:lnTo>
                <a:lnTo>
                  <a:pt x="643" y="616"/>
                </a:lnTo>
                <a:lnTo>
                  <a:pt x="645" y="620"/>
                </a:lnTo>
                <a:lnTo>
                  <a:pt x="645" y="620"/>
                </a:lnTo>
                <a:lnTo>
                  <a:pt x="645" y="622"/>
                </a:lnTo>
                <a:lnTo>
                  <a:pt x="647" y="624"/>
                </a:lnTo>
                <a:lnTo>
                  <a:pt x="647" y="624"/>
                </a:lnTo>
                <a:lnTo>
                  <a:pt x="651" y="622"/>
                </a:lnTo>
                <a:lnTo>
                  <a:pt x="653" y="620"/>
                </a:lnTo>
                <a:lnTo>
                  <a:pt x="653" y="620"/>
                </a:lnTo>
                <a:lnTo>
                  <a:pt x="655" y="618"/>
                </a:lnTo>
                <a:lnTo>
                  <a:pt x="655" y="618"/>
                </a:lnTo>
                <a:lnTo>
                  <a:pt x="657" y="616"/>
                </a:lnTo>
                <a:lnTo>
                  <a:pt x="657" y="616"/>
                </a:lnTo>
                <a:lnTo>
                  <a:pt x="659" y="613"/>
                </a:lnTo>
                <a:lnTo>
                  <a:pt x="663" y="613"/>
                </a:lnTo>
                <a:lnTo>
                  <a:pt x="663" y="613"/>
                </a:lnTo>
                <a:lnTo>
                  <a:pt x="667" y="613"/>
                </a:lnTo>
                <a:lnTo>
                  <a:pt x="672" y="615"/>
                </a:lnTo>
                <a:lnTo>
                  <a:pt x="672" y="615"/>
                </a:lnTo>
                <a:lnTo>
                  <a:pt x="676" y="616"/>
                </a:lnTo>
                <a:lnTo>
                  <a:pt x="676" y="616"/>
                </a:lnTo>
                <a:lnTo>
                  <a:pt x="680" y="615"/>
                </a:lnTo>
                <a:lnTo>
                  <a:pt x="682" y="615"/>
                </a:lnTo>
                <a:lnTo>
                  <a:pt x="688" y="609"/>
                </a:lnTo>
                <a:lnTo>
                  <a:pt x="688" y="609"/>
                </a:lnTo>
                <a:lnTo>
                  <a:pt x="684" y="607"/>
                </a:lnTo>
                <a:lnTo>
                  <a:pt x="674" y="605"/>
                </a:lnTo>
                <a:lnTo>
                  <a:pt x="674" y="605"/>
                </a:lnTo>
                <a:lnTo>
                  <a:pt x="668" y="605"/>
                </a:lnTo>
                <a:lnTo>
                  <a:pt x="667" y="603"/>
                </a:lnTo>
                <a:lnTo>
                  <a:pt x="663" y="595"/>
                </a:lnTo>
                <a:lnTo>
                  <a:pt x="663" y="595"/>
                </a:lnTo>
                <a:lnTo>
                  <a:pt x="663" y="593"/>
                </a:lnTo>
                <a:lnTo>
                  <a:pt x="663" y="593"/>
                </a:lnTo>
                <a:lnTo>
                  <a:pt x="661" y="589"/>
                </a:lnTo>
                <a:lnTo>
                  <a:pt x="657" y="588"/>
                </a:lnTo>
                <a:lnTo>
                  <a:pt x="657" y="588"/>
                </a:lnTo>
                <a:lnTo>
                  <a:pt x="655" y="586"/>
                </a:lnTo>
                <a:lnTo>
                  <a:pt x="655" y="582"/>
                </a:lnTo>
                <a:lnTo>
                  <a:pt x="655" y="582"/>
                </a:lnTo>
                <a:lnTo>
                  <a:pt x="657" y="578"/>
                </a:lnTo>
                <a:lnTo>
                  <a:pt x="657" y="574"/>
                </a:lnTo>
                <a:lnTo>
                  <a:pt x="657" y="574"/>
                </a:lnTo>
                <a:lnTo>
                  <a:pt x="657" y="574"/>
                </a:lnTo>
                <a:lnTo>
                  <a:pt x="657" y="574"/>
                </a:lnTo>
                <a:lnTo>
                  <a:pt x="651" y="574"/>
                </a:lnTo>
                <a:lnTo>
                  <a:pt x="645" y="572"/>
                </a:lnTo>
                <a:lnTo>
                  <a:pt x="638" y="568"/>
                </a:lnTo>
                <a:lnTo>
                  <a:pt x="638" y="568"/>
                </a:lnTo>
                <a:lnTo>
                  <a:pt x="624" y="553"/>
                </a:lnTo>
                <a:lnTo>
                  <a:pt x="624" y="553"/>
                </a:lnTo>
                <a:lnTo>
                  <a:pt x="616" y="547"/>
                </a:lnTo>
                <a:lnTo>
                  <a:pt x="616" y="547"/>
                </a:lnTo>
                <a:lnTo>
                  <a:pt x="609" y="539"/>
                </a:lnTo>
                <a:lnTo>
                  <a:pt x="609" y="539"/>
                </a:lnTo>
                <a:lnTo>
                  <a:pt x="605" y="537"/>
                </a:lnTo>
                <a:lnTo>
                  <a:pt x="605" y="534"/>
                </a:lnTo>
                <a:lnTo>
                  <a:pt x="605" y="530"/>
                </a:lnTo>
                <a:lnTo>
                  <a:pt x="605" y="530"/>
                </a:lnTo>
                <a:lnTo>
                  <a:pt x="607" y="526"/>
                </a:lnTo>
                <a:lnTo>
                  <a:pt x="613" y="522"/>
                </a:lnTo>
                <a:lnTo>
                  <a:pt x="613" y="522"/>
                </a:lnTo>
                <a:lnTo>
                  <a:pt x="613" y="522"/>
                </a:lnTo>
                <a:lnTo>
                  <a:pt x="618" y="522"/>
                </a:lnTo>
                <a:lnTo>
                  <a:pt x="622" y="516"/>
                </a:lnTo>
                <a:lnTo>
                  <a:pt x="622" y="516"/>
                </a:lnTo>
                <a:lnTo>
                  <a:pt x="624" y="512"/>
                </a:lnTo>
                <a:lnTo>
                  <a:pt x="628" y="510"/>
                </a:lnTo>
                <a:lnTo>
                  <a:pt x="634" y="509"/>
                </a:lnTo>
                <a:lnTo>
                  <a:pt x="634" y="509"/>
                </a:lnTo>
                <a:lnTo>
                  <a:pt x="645" y="509"/>
                </a:lnTo>
                <a:lnTo>
                  <a:pt x="645" y="509"/>
                </a:lnTo>
                <a:lnTo>
                  <a:pt x="653" y="509"/>
                </a:lnTo>
                <a:lnTo>
                  <a:pt x="653" y="509"/>
                </a:lnTo>
                <a:lnTo>
                  <a:pt x="653" y="505"/>
                </a:lnTo>
                <a:lnTo>
                  <a:pt x="655" y="499"/>
                </a:lnTo>
                <a:lnTo>
                  <a:pt x="655" y="499"/>
                </a:lnTo>
                <a:lnTo>
                  <a:pt x="655" y="495"/>
                </a:lnTo>
                <a:lnTo>
                  <a:pt x="653" y="493"/>
                </a:lnTo>
                <a:lnTo>
                  <a:pt x="651" y="491"/>
                </a:lnTo>
                <a:lnTo>
                  <a:pt x="651" y="491"/>
                </a:lnTo>
                <a:lnTo>
                  <a:pt x="649" y="491"/>
                </a:lnTo>
                <a:lnTo>
                  <a:pt x="649" y="491"/>
                </a:lnTo>
                <a:lnTo>
                  <a:pt x="647" y="491"/>
                </a:lnTo>
                <a:lnTo>
                  <a:pt x="643" y="489"/>
                </a:lnTo>
                <a:lnTo>
                  <a:pt x="642" y="484"/>
                </a:lnTo>
                <a:lnTo>
                  <a:pt x="640" y="474"/>
                </a:lnTo>
                <a:lnTo>
                  <a:pt x="640" y="474"/>
                </a:lnTo>
                <a:lnTo>
                  <a:pt x="638" y="468"/>
                </a:lnTo>
                <a:lnTo>
                  <a:pt x="636" y="466"/>
                </a:lnTo>
                <a:lnTo>
                  <a:pt x="636" y="466"/>
                </a:lnTo>
                <a:lnTo>
                  <a:pt x="630" y="466"/>
                </a:lnTo>
                <a:lnTo>
                  <a:pt x="628" y="470"/>
                </a:lnTo>
                <a:lnTo>
                  <a:pt x="628" y="470"/>
                </a:lnTo>
                <a:lnTo>
                  <a:pt x="628" y="470"/>
                </a:lnTo>
                <a:lnTo>
                  <a:pt x="622" y="478"/>
                </a:lnTo>
                <a:lnTo>
                  <a:pt x="620" y="482"/>
                </a:lnTo>
                <a:lnTo>
                  <a:pt x="620" y="485"/>
                </a:lnTo>
                <a:lnTo>
                  <a:pt x="620" y="485"/>
                </a:lnTo>
                <a:lnTo>
                  <a:pt x="620" y="489"/>
                </a:lnTo>
                <a:lnTo>
                  <a:pt x="620" y="493"/>
                </a:lnTo>
                <a:lnTo>
                  <a:pt x="620" y="493"/>
                </a:lnTo>
                <a:lnTo>
                  <a:pt x="616" y="497"/>
                </a:lnTo>
                <a:lnTo>
                  <a:pt x="613" y="501"/>
                </a:lnTo>
                <a:lnTo>
                  <a:pt x="613" y="501"/>
                </a:lnTo>
                <a:lnTo>
                  <a:pt x="611" y="501"/>
                </a:lnTo>
                <a:lnTo>
                  <a:pt x="607" y="501"/>
                </a:lnTo>
                <a:lnTo>
                  <a:pt x="607" y="501"/>
                </a:lnTo>
                <a:lnTo>
                  <a:pt x="603" y="495"/>
                </a:lnTo>
                <a:lnTo>
                  <a:pt x="599" y="489"/>
                </a:lnTo>
                <a:lnTo>
                  <a:pt x="599" y="489"/>
                </a:lnTo>
                <a:lnTo>
                  <a:pt x="597" y="487"/>
                </a:lnTo>
                <a:lnTo>
                  <a:pt x="593" y="487"/>
                </a:lnTo>
                <a:lnTo>
                  <a:pt x="593" y="487"/>
                </a:lnTo>
                <a:lnTo>
                  <a:pt x="588" y="487"/>
                </a:lnTo>
                <a:lnTo>
                  <a:pt x="588" y="487"/>
                </a:lnTo>
                <a:lnTo>
                  <a:pt x="586" y="485"/>
                </a:lnTo>
                <a:lnTo>
                  <a:pt x="584" y="482"/>
                </a:lnTo>
                <a:lnTo>
                  <a:pt x="584" y="482"/>
                </a:lnTo>
                <a:lnTo>
                  <a:pt x="582" y="476"/>
                </a:lnTo>
                <a:lnTo>
                  <a:pt x="584" y="472"/>
                </a:lnTo>
                <a:lnTo>
                  <a:pt x="584" y="472"/>
                </a:lnTo>
                <a:lnTo>
                  <a:pt x="586" y="470"/>
                </a:lnTo>
                <a:lnTo>
                  <a:pt x="586" y="470"/>
                </a:lnTo>
                <a:lnTo>
                  <a:pt x="590" y="468"/>
                </a:lnTo>
                <a:lnTo>
                  <a:pt x="593" y="462"/>
                </a:lnTo>
                <a:lnTo>
                  <a:pt x="593" y="462"/>
                </a:lnTo>
                <a:lnTo>
                  <a:pt x="595" y="460"/>
                </a:lnTo>
                <a:lnTo>
                  <a:pt x="595" y="460"/>
                </a:lnTo>
                <a:lnTo>
                  <a:pt x="591" y="458"/>
                </a:lnTo>
                <a:lnTo>
                  <a:pt x="590" y="458"/>
                </a:lnTo>
                <a:lnTo>
                  <a:pt x="590" y="458"/>
                </a:lnTo>
                <a:lnTo>
                  <a:pt x="588" y="460"/>
                </a:lnTo>
                <a:lnTo>
                  <a:pt x="588" y="460"/>
                </a:lnTo>
                <a:lnTo>
                  <a:pt x="584" y="462"/>
                </a:lnTo>
                <a:lnTo>
                  <a:pt x="582" y="462"/>
                </a:lnTo>
                <a:lnTo>
                  <a:pt x="580" y="460"/>
                </a:lnTo>
                <a:lnTo>
                  <a:pt x="580" y="460"/>
                </a:lnTo>
                <a:lnTo>
                  <a:pt x="574" y="462"/>
                </a:lnTo>
                <a:lnTo>
                  <a:pt x="568" y="466"/>
                </a:lnTo>
                <a:lnTo>
                  <a:pt x="568" y="466"/>
                </a:lnTo>
                <a:lnTo>
                  <a:pt x="563" y="470"/>
                </a:lnTo>
                <a:lnTo>
                  <a:pt x="559" y="470"/>
                </a:lnTo>
                <a:lnTo>
                  <a:pt x="555" y="468"/>
                </a:lnTo>
                <a:lnTo>
                  <a:pt x="555" y="468"/>
                </a:lnTo>
                <a:lnTo>
                  <a:pt x="551" y="468"/>
                </a:lnTo>
                <a:lnTo>
                  <a:pt x="547" y="470"/>
                </a:lnTo>
                <a:lnTo>
                  <a:pt x="547" y="470"/>
                </a:lnTo>
                <a:lnTo>
                  <a:pt x="541" y="472"/>
                </a:lnTo>
                <a:lnTo>
                  <a:pt x="541" y="472"/>
                </a:lnTo>
                <a:lnTo>
                  <a:pt x="534" y="474"/>
                </a:lnTo>
                <a:lnTo>
                  <a:pt x="534" y="474"/>
                </a:lnTo>
                <a:lnTo>
                  <a:pt x="532" y="476"/>
                </a:lnTo>
                <a:lnTo>
                  <a:pt x="528" y="474"/>
                </a:lnTo>
                <a:lnTo>
                  <a:pt x="520" y="472"/>
                </a:lnTo>
                <a:lnTo>
                  <a:pt x="520" y="472"/>
                </a:lnTo>
                <a:lnTo>
                  <a:pt x="514" y="470"/>
                </a:lnTo>
                <a:lnTo>
                  <a:pt x="514" y="470"/>
                </a:lnTo>
                <a:lnTo>
                  <a:pt x="509" y="468"/>
                </a:lnTo>
                <a:lnTo>
                  <a:pt x="499" y="462"/>
                </a:lnTo>
                <a:lnTo>
                  <a:pt x="497" y="460"/>
                </a:lnTo>
                <a:lnTo>
                  <a:pt x="497" y="460"/>
                </a:lnTo>
                <a:lnTo>
                  <a:pt x="495" y="458"/>
                </a:lnTo>
                <a:lnTo>
                  <a:pt x="495" y="455"/>
                </a:lnTo>
                <a:lnTo>
                  <a:pt x="495" y="455"/>
                </a:lnTo>
                <a:lnTo>
                  <a:pt x="497" y="449"/>
                </a:lnTo>
                <a:lnTo>
                  <a:pt x="501" y="445"/>
                </a:lnTo>
                <a:lnTo>
                  <a:pt x="501" y="445"/>
                </a:lnTo>
                <a:lnTo>
                  <a:pt x="505" y="441"/>
                </a:lnTo>
                <a:lnTo>
                  <a:pt x="507" y="439"/>
                </a:lnTo>
                <a:lnTo>
                  <a:pt x="507" y="439"/>
                </a:lnTo>
                <a:lnTo>
                  <a:pt x="507" y="437"/>
                </a:lnTo>
                <a:lnTo>
                  <a:pt x="507" y="437"/>
                </a:lnTo>
                <a:lnTo>
                  <a:pt x="509" y="430"/>
                </a:lnTo>
                <a:lnTo>
                  <a:pt x="509" y="430"/>
                </a:lnTo>
                <a:lnTo>
                  <a:pt x="512" y="426"/>
                </a:lnTo>
                <a:lnTo>
                  <a:pt x="512" y="426"/>
                </a:lnTo>
                <a:lnTo>
                  <a:pt x="514" y="422"/>
                </a:lnTo>
                <a:lnTo>
                  <a:pt x="516" y="420"/>
                </a:lnTo>
                <a:lnTo>
                  <a:pt x="516" y="420"/>
                </a:lnTo>
                <a:lnTo>
                  <a:pt x="520" y="418"/>
                </a:lnTo>
                <a:lnTo>
                  <a:pt x="520" y="418"/>
                </a:lnTo>
                <a:lnTo>
                  <a:pt x="526" y="414"/>
                </a:lnTo>
                <a:lnTo>
                  <a:pt x="530" y="414"/>
                </a:lnTo>
                <a:lnTo>
                  <a:pt x="532" y="414"/>
                </a:lnTo>
                <a:lnTo>
                  <a:pt x="532" y="414"/>
                </a:lnTo>
                <a:lnTo>
                  <a:pt x="536" y="416"/>
                </a:lnTo>
                <a:lnTo>
                  <a:pt x="536" y="416"/>
                </a:lnTo>
                <a:lnTo>
                  <a:pt x="539" y="418"/>
                </a:lnTo>
                <a:lnTo>
                  <a:pt x="539" y="418"/>
                </a:lnTo>
                <a:lnTo>
                  <a:pt x="547" y="418"/>
                </a:lnTo>
                <a:lnTo>
                  <a:pt x="557" y="420"/>
                </a:lnTo>
                <a:lnTo>
                  <a:pt x="557" y="420"/>
                </a:lnTo>
                <a:lnTo>
                  <a:pt x="561" y="424"/>
                </a:lnTo>
                <a:lnTo>
                  <a:pt x="568" y="431"/>
                </a:lnTo>
                <a:lnTo>
                  <a:pt x="568" y="431"/>
                </a:lnTo>
                <a:lnTo>
                  <a:pt x="574" y="439"/>
                </a:lnTo>
                <a:lnTo>
                  <a:pt x="574" y="439"/>
                </a:lnTo>
                <a:lnTo>
                  <a:pt x="578" y="439"/>
                </a:lnTo>
                <a:lnTo>
                  <a:pt x="584" y="439"/>
                </a:lnTo>
                <a:lnTo>
                  <a:pt x="586" y="437"/>
                </a:lnTo>
                <a:lnTo>
                  <a:pt x="586" y="437"/>
                </a:lnTo>
                <a:lnTo>
                  <a:pt x="591" y="437"/>
                </a:lnTo>
                <a:lnTo>
                  <a:pt x="595" y="439"/>
                </a:lnTo>
                <a:lnTo>
                  <a:pt x="595" y="439"/>
                </a:lnTo>
                <a:lnTo>
                  <a:pt x="599" y="441"/>
                </a:lnTo>
                <a:lnTo>
                  <a:pt x="599" y="441"/>
                </a:lnTo>
                <a:lnTo>
                  <a:pt x="607" y="445"/>
                </a:lnTo>
                <a:lnTo>
                  <a:pt x="607" y="445"/>
                </a:lnTo>
                <a:lnTo>
                  <a:pt x="613" y="441"/>
                </a:lnTo>
                <a:lnTo>
                  <a:pt x="618" y="437"/>
                </a:lnTo>
                <a:lnTo>
                  <a:pt x="618" y="437"/>
                </a:lnTo>
                <a:lnTo>
                  <a:pt x="616" y="433"/>
                </a:lnTo>
                <a:lnTo>
                  <a:pt x="613" y="430"/>
                </a:lnTo>
                <a:lnTo>
                  <a:pt x="613" y="430"/>
                </a:lnTo>
                <a:close/>
              </a:path>
            </a:pathLst>
          </a:custGeom>
          <a:solidFill>
            <a:srgbClr val="0F3738"/>
          </a:solidFill>
          <a:ln>
            <a:solidFill>
              <a:schemeClr val="bg1">
                <a:lumMod val="50000"/>
              </a:schemeClr>
            </a:solidFill>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96" name="Freeform 141">
            <a:extLst>
              <a:ext uri="{FF2B5EF4-FFF2-40B4-BE49-F238E27FC236}">
                <a16:creationId xmlns:a16="http://schemas.microsoft.com/office/drawing/2014/main" id="{39F1A88A-587F-E86E-1B9F-B29C9D489316}"/>
              </a:ext>
            </a:extLst>
          </p:cNvPr>
          <p:cNvSpPr>
            <a:spLocks/>
          </p:cNvSpPr>
          <p:nvPr/>
        </p:nvSpPr>
        <p:spPr bwMode="auto">
          <a:xfrm>
            <a:off x="9374487" y="2277021"/>
            <a:ext cx="34572" cy="59646"/>
          </a:xfrm>
          <a:custGeom>
            <a:avLst/>
            <a:gdLst>
              <a:gd name="T0" fmla="*/ 2 w 45"/>
              <a:gd name="T1" fmla="*/ 54 h 73"/>
              <a:gd name="T2" fmla="*/ 2 w 45"/>
              <a:gd name="T3" fmla="*/ 54 h 73"/>
              <a:gd name="T4" fmla="*/ 2 w 45"/>
              <a:gd name="T5" fmla="*/ 54 h 73"/>
              <a:gd name="T6" fmla="*/ 2 w 45"/>
              <a:gd name="T7" fmla="*/ 54 h 73"/>
              <a:gd name="T8" fmla="*/ 2 w 45"/>
              <a:gd name="T9" fmla="*/ 62 h 73"/>
              <a:gd name="T10" fmla="*/ 2 w 45"/>
              <a:gd name="T11" fmla="*/ 68 h 73"/>
              <a:gd name="T12" fmla="*/ 4 w 45"/>
              <a:gd name="T13" fmla="*/ 69 h 73"/>
              <a:gd name="T14" fmla="*/ 4 w 45"/>
              <a:gd name="T15" fmla="*/ 69 h 73"/>
              <a:gd name="T16" fmla="*/ 8 w 45"/>
              <a:gd name="T17" fmla="*/ 69 h 73"/>
              <a:gd name="T18" fmla="*/ 14 w 45"/>
              <a:gd name="T19" fmla="*/ 68 h 73"/>
              <a:gd name="T20" fmla="*/ 14 w 45"/>
              <a:gd name="T21" fmla="*/ 68 h 73"/>
              <a:gd name="T22" fmla="*/ 25 w 45"/>
              <a:gd name="T23" fmla="*/ 60 h 73"/>
              <a:gd name="T24" fmla="*/ 25 w 45"/>
              <a:gd name="T25" fmla="*/ 60 h 73"/>
              <a:gd name="T26" fmla="*/ 29 w 45"/>
              <a:gd name="T27" fmla="*/ 58 h 73"/>
              <a:gd name="T28" fmla="*/ 33 w 45"/>
              <a:gd name="T29" fmla="*/ 58 h 73"/>
              <a:gd name="T30" fmla="*/ 33 w 45"/>
              <a:gd name="T31" fmla="*/ 58 h 73"/>
              <a:gd name="T32" fmla="*/ 35 w 45"/>
              <a:gd name="T33" fmla="*/ 58 h 73"/>
              <a:gd name="T34" fmla="*/ 37 w 45"/>
              <a:gd name="T35" fmla="*/ 62 h 73"/>
              <a:gd name="T36" fmla="*/ 37 w 45"/>
              <a:gd name="T37" fmla="*/ 62 h 73"/>
              <a:gd name="T38" fmla="*/ 39 w 45"/>
              <a:gd name="T39" fmla="*/ 69 h 73"/>
              <a:gd name="T40" fmla="*/ 39 w 45"/>
              <a:gd name="T41" fmla="*/ 69 h 73"/>
              <a:gd name="T42" fmla="*/ 39 w 45"/>
              <a:gd name="T43" fmla="*/ 71 h 73"/>
              <a:gd name="T44" fmla="*/ 39 w 45"/>
              <a:gd name="T45" fmla="*/ 71 h 73"/>
              <a:gd name="T46" fmla="*/ 41 w 45"/>
              <a:gd name="T47" fmla="*/ 71 h 73"/>
              <a:gd name="T48" fmla="*/ 41 w 45"/>
              <a:gd name="T49" fmla="*/ 71 h 73"/>
              <a:gd name="T50" fmla="*/ 41 w 45"/>
              <a:gd name="T51" fmla="*/ 71 h 73"/>
              <a:gd name="T52" fmla="*/ 41 w 45"/>
              <a:gd name="T53" fmla="*/ 71 h 73"/>
              <a:gd name="T54" fmla="*/ 45 w 45"/>
              <a:gd name="T55" fmla="*/ 73 h 73"/>
              <a:gd name="T56" fmla="*/ 45 w 45"/>
              <a:gd name="T57" fmla="*/ 73 h 73"/>
              <a:gd name="T58" fmla="*/ 45 w 45"/>
              <a:gd name="T59" fmla="*/ 68 h 73"/>
              <a:gd name="T60" fmla="*/ 45 w 45"/>
              <a:gd name="T61" fmla="*/ 68 h 73"/>
              <a:gd name="T62" fmla="*/ 41 w 45"/>
              <a:gd name="T63" fmla="*/ 42 h 73"/>
              <a:gd name="T64" fmla="*/ 41 w 45"/>
              <a:gd name="T65" fmla="*/ 42 h 73"/>
              <a:gd name="T66" fmla="*/ 39 w 45"/>
              <a:gd name="T67" fmla="*/ 15 h 73"/>
              <a:gd name="T68" fmla="*/ 39 w 45"/>
              <a:gd name="T69" fmla="*/ 15 h 73"/>
              <a:gd name="T70" fmla="*/ 39 w 45"/>
              <a:gd name="T71" fmla="*/ 4 h 73"/>
              <a:gd name="T72" fmla="*/ 39 w 45"/>
              <a:gd name="T73" fmla="*/ 4 h 73"/>
              <a:gd name="T74" fmla="*/ 31 w 45"/>
              <a:gd name="T75" fmla="*/ 0 h 73"/>
              <a:gd name="T76" fmla="*/ 31 w 45"/>
              <a:gd name="T77" fmla="*/ 0 h 73"/>
              <a:gd name="T78" fmla="*/ 23 w 45"/>
              <a:gd name="T79" fmla="*/ 0 h 73"/>
              <a:gd name="T80" fmla="*/ 18 w 45"/>
              <a:gd name="T81" fmla="*/ 0 h 73"/>
              <a:gd name="T82" fmla="*/ 16 w 45"/>
              <a:gd name="T83" fmla="*/ 2 h 73"/>
              <a:gd name="T84" fmla="*/ 16 w 45"/>
              <a:gd name="T85" fmla="*/ 2 h 73"/>
              <a:gd name="T86" fmla="*/ 8 w 45"/>
              <a:gd name="T87" fmla="*/ 19 h 73"/>
              <a:gd name="T88" fmla="*/ 0 w 45"/>
              <a:gd name="T89" fmla="*/ 52 h 73"/>
              <a:gd name="T90" fmla="*/ 0 w 45"/>
              <a:gd name="T91" fmla="*/ 52 h 73"/>
              <a:gd name="T92" fmla="*/ 0 w 45"/>
              <a:gd name="T93" fmla="*/ 52 h 73"/>
              <a:gd name="T94" fmla="*/ 0 w 45"/>
              <a:gd name="T95" fmla="*/ 52 h 73"/>
              <a:gd name="T96" fmla="*/ 2 w 45"/>
              <a:gd name="T97" fmla="*/ 54 h 73"/>
              <a:gd name="T98" fmla="*/ 2 w 45"/>
              <a:gd name="T99" fmla="*/ 5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 h="73">
                <a:moveTo>
                  <a:pt x="2" y="54"/>
                </a:moveTo>
                <a:lnTo>
                  <a:pt x="2" y="54"/>
                </a:lnTo>
                <a:lnTo>
                  <a:pt x="2" y="54"/>
                </a:lnTo>
                <a:lnTo>
                  <a:pt x="2" y="54"/>
                </a:lnTo>
                <a:lnTo>
                  <a:pt x="2" y="62"/>
                </a:lnTo>
                <a:lnTo>
                  <a:pt x="2" y="68"/>
                </a:lnTo>
                <a:lnTo>
                  <a:pt x="4" y="69"/>
                </a:lnTo>
                <a:lnTo>
                  <a:pt x="4" y="69"/>
                </a:lnTo>
                <a:lnTo>
                  <a:pt x="8" y="69"/>
                </a:lnTo>
                <a:lnTo>
                  <a:pt x="14" y="68"/>
                </a:lnTo>
                <a:lnTo>
                  <a:pt x="14" y="68"/>
                </a:lnTo>
                <a:lnTo>
                  <a:pt x="25" y="60"/>
                </a:lnTo>
                <a:lnTo>
                  <a:pt x="25" y="60"/>
                </a:lnTo>
                <a:lnTo>
                  <a:pt x="29" y="58"/>
                </a:lnTo>
                <a:lnTo>
                  <a:pt x="33" y="58"/>
                </a:lnTo>
                <a:lnTo>
                  <a:pt x="33" y="58"/>
                </a:lnTo>
                <a:lnTo>
                  <a:pt x="35" y="58"/>
                </a:lnTo>
                <a:lnTo>
                  <a:pt x="37" y="62"/>
                </a:lnTo>
                <a:lnTo>
                  <a:pt x="37" y="62"/>
                </a:lnTo>
                <a:lnTo>
                  <a:pt x="39" y="69"/>
                </a:lnTo>
                <a:lnTo>
                  <a:pt x="39" y="69"/>
                </a:lnTo>
                <a:lnTo>
                  <a:pt x="39" y="71"/>
                </a:lnTo>
                <a:lnTo>
                  <a:pt x="39" y="71"/>
                </a:lnTo>
                <a:lnTo>
                  <a:pt x="41" y="71"/>
                </a:lnTo>
                <a:lnTo>
                  <a:pt x="41" y="71"/>
                </a:lnTo>
                <a:lnTo>
                  <a:pt x="41" y="71"/>
                </a:lnTo>
                <a:lnTo>
                  <a:pt x="41" y="71"/>
                </a:lnTo>
                <a:lnTo>
                  <a:pt x="45" y="73"/>
                </a:lnTo>
                <a:lnTo>
                  <a:pt x="45" y="73"/>
                </a:lnTo>
                <a:lnTo>
                  <a:pt x="45" y="68"/>
                </a:lnTo>
                <a:lnTo>
                  <a:pt x="45" y="68"/>
                </a:lnTo>
                <a:lnTo>
                  <a:pt x="41" y="42"/>
                </a:lnTo>
                <a:lnTo>
                  <a:pt x="41" y="42"/>
                </a:lnTo>
                <a:lnTo>
                  <a:pt x="39" y="15"/>
                </a:lnTo>
                <a:lnTo>
                  <a:pt x="39" y="15"/>
                </a:lnTo>
                <a:lnTo>
                  <a:pt x="39" y="4"/>
                </a:lnTo>
                <a:lnTo>
                  <a:pt x="39" y="4"/>
                </a:lnTo>
                <a:lnTo>
                  <a:pt x="31" y="0"/>
                </a:lnTo>
                <a:lnTo>
                  <a:pt x="31" y="0"/>
                </a:lnTo>
                <a:lnTo>
                  <a:pt x="23" y="0"/>
                </a:lnTo>
                <a:lnTo>
                  <a:pt x="18" y="0"/>
                </a:lnTo>
                <a:lnTo>
                  <a:pt x="16" y="2"/>
                </a:lnTo>
                <a:lnTo>
                  <a:pt x="16" y="2"/>
                </a:lnTo>
                <a:lnTo>
                  <a:pt x="8" y="19"/>
                </a:lnTo>
                <a:lnTo>
                  <a:pt x="0" y="52"/>
                </a:lnTo>
                <a:lnTo>
                  <a:pt x="0" y="52"/>
                </a:lnTo>
                <a:lnTo>
                  <a:pt x="0" y="52"/>
                </a:lnTo>
                <a:lnTo>
                  <a:pt x="0" y="52"/>
                </a:lnTo>
                <a:lnTo>
                  <a:pt x="2" y="54"/>
                </a:lnTo>
                <a:lnTo>
                  <a:pt x="2" y="54"/>
                </a:lnTo>
                <a:close/>
              </a:path>
            </a:pathLst>
          </a:custGeom>
          <a:solidFill>
            <a:srgbClr val="02798A"/>
          </a:solidFill>
          <a:ln w="9525">
            <a:solidFill>
              <a:schemeClr val="bg1">
                <a:lumMod val="50000"/>
              </a:schemeClr>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97" name="Freeform 142">
            <a:extLst>
              <a:ext uri="{FF2B5EF4-FFF2-40B4-BE49-F238E27FC236}">
                <a16:creationId xmlns:a16="http://schemas.microsoft.com/office/drawing/2014/main" id="{D5611972-2E68-367A-0DF1-6088B233353C}"/>
              </a:ext>
            </a:extLst>
          </p:cNvPr>
          <p:cNvSpPr>
            <a:spLocks/>
          </p:cNvSpPr>
          <p:nvPr/>
        </p:nvSpPr>
        <p:spPr bwMode="auto">
          <a:xfrm>
            <a:off x="9212629" y="2322160"/>
            <a:ext cx="630146" cy="699636"/>
          </a:xfrm>
          <a:custGeom>
            <a:avLst/>
            <a:gdLst>
              <a:gd name="T0" fmla="*/ 2 w 803"/>
              <a:gd name="T1" fmla="*/ 46 h 867"/>
              <a:gd name="T2" fmla="*/ 10 w 803"/>
              <a:gd name="T3" fmla="*/ 75 h 867"/>
              <a:gd name="T4" fmla="*/ 14 w 803"/>
              <a:gd name="T5" fmla="*/ 131 h 867"/>
              <a:gd name="T6" fmla="*/ 18 w 803"/>
              <a:gd name="T7" fmla="*/ 177 h 867"/>
              <a:gd name="T8" fmla="*/ 27 w 803"/>
              <a:gd name="T9" fmla="*/ 243 h 867"/>
              <a:gd name="T10" fmla="*/ 37 w 803"/>
              <a:gd name="T11" fmla="*/ 285 h 867"/>
              <a:gd name="T12" fmla="*/ 43 w 803"/>
              <a:gd name="T13" fmla="*/ 324 h 867"/>
              <a:gd name="T14" fmla="*/ 37 w 803"/>
              <a:gd name="T15" fmla="*/ 362 h 867"/>
              <a:gd name="T16" fmla="*/ 46 w 803"/>
              <a:gd name="T17" fmla="*/ 399 h 867"/>
              <a:gd name="T18" fmla="*/ 62 w 803"/>
              <a:gd name="T19" fmla="*/ 422 h 867"/>
              <a:gd name="T20" fmla="*/ 54 w 803"/>
              <a:gd name="T21" fmla="*/ 459 h 867"/>
              <a:gd name="T22" fmla="*/ 60 w 803"/>
              <a:gd name="T23" fmla="*/ 511 h 867"/>
              <a:gd name="T24" fmla="*/ 35 w 803"/>
              <a:gd name="T25" fmla="*/ 532 h 867"/>
              <a:gd name="T26" fmla="*/ 45 w 803"/>
              <a:gd name="T27" fmla="*/ 561 h 867"/>
              <a:gd name="T28" fmla="*/ 66 w 803"/>
              <a:gd name="T29" fmla="*/ 576 h 867"/>
              <a:gd name="T30" fmla="*/ 642 w 803"/>
              <a:gd name="T31" fmla="*/ 800 h 867"/>
              <a:gd name="T32" fmla="*/ 605 w 803"/>
              <a:gd name="T33" fmla="*/ 767 h 867"/>
              <a:gd name="T34" fmla="*/ 578 w 803"/>
              <a:gd name="T35" fmla="*/ 738 h 867"/>
              <a:gd name="T36" fmla="*/ 566 w 803"/>
              <a:gd name="T37" fmla="*/ 723 h 867"/>
              <a:gd name="T38" fmla="*/ 532 w 803"/>
              <a:gd name="T39" fmla="*/ 711 h 867"/>
              <a:gd name="T40" fmla="*/ 497 w 803"/>
              <a:gd name="T41" fmla="*/ 696 h 867"/>
              <a:gd name="T42" fmla="*/ 462 w 803"/>
              <a:gd name="T43" fmla="*/ 671 h 867"/>
              <a:gd name="T44" fmla="*/ 470 w 803"/>
              <a:gd name="T45" fmla="*/ 649 h 867"/>
              <a:gd name="T46" fmla="*/ 470 w 803"/>
              <a:gd name="T47" fmla="*/ 628 h 867"/>
              <a:gd name="T48" fmla="*/ 474 w 803"/>
              <a:gd name="T49" fmla="*/ 605 h 867"/>
              <a:gd name="T50" fmla="*/ 472 w 803"/>
              <a:gd name="T51" fmla="*/ 578 h 867"/>
              <a:gd name="T52" fmla="*/ 482 w 803"/>
              <a:gd name="T53" fmla="*/ 563 h 867"/>
              <a:gd name="T54" fmla="*/ 464 w 803"/>
              <a:gd name="T55" fmla="*/ 541 h 867"/>
              <a:gd name="T56" fmla="*/ 459 w 803"/>
              <a:gd name="T57" fmla="*/ 509 h 867"/>
              <a:gd name="T58" fmla="*/ 486 w 803"/>
              <a:gd name="T59" fmla="*/ 466 h 867"/>
              <a:gd name="T60" fmla="*/ 513 w 803"/>
              <a:gd name="T61" fmla="*/ 420 h 867"/>
              <a:gd name="T62" fmla="*/ 528 w 803"/>
              <a:gd name="T63" fmla="*/ 353 h 867"/>
              <a:gd name="T64" fmla="*/ 536 w 803"/>
              <a:gd name="T65" fmla="*/ 333 h 867"/>
              <a:gd name="T66" fmla="*/ 640 w 803"/>
              <a:gd name="T67" fmla="*/ 245 h 867"/>
              <a:gd name="T68" fmla="*/ 763 w 803"/>
              <a:gd name="T69" fmla="*/ 162 h 867"/>
              <a:gd name="T70" fmla="*/ 784 w 803"/>
              <a:gd name="T71" fmla="*/ 137 h 867"/>
              <a:gd name="T72" fmla="*/ 747 w 803"/>
              <a:gd name="T73" fmla="*/ 121 h 867"/>
              <a:gd name="T74" fmla="*/ 721 w 803"/>
              <a:gd name="T75" fmla="*/ 121 h 867"/>
              <a:gd name="T76" fmla="*/ 686 w 803"/>
              <a:gd name="T77" fmla="*/ 129 h 867"/>
              <a:gd name="T78" fmla="*/ 669 w 803"/>
              <a:gd name="T79" fmla="*/ 119 h 867"/>
              <a:gd name="T80" fmla="*/ 634 w 803"/>
              <a:gd name="T81" fmla="*/ 119 h 867"/>
              <a:gd name="T82" fmla="*/ 582 w 803"/>
              <a:gd name="T83" fmla="*/ 125 h 867"/>
              <a:gd name="T84" fmla="*/ 545 w 803"/>
              <a:gd name="T85" fmla="*/ 102 h 867"/>
              <a:gd name="T86" fmla="*/ 516 w 803"/>
              <a:gd name="T87" fmla="*/ 98 h 867"/>
              <a:gd name="T88" fmla="*/ 486 w 803"/>
              <a:gd name="T89" fmla="*/ 89 h 867"/>
              <a:gd name="T90" fmla="*/ 434 w 803"/>
              <a:gd name="T91" fmla="*/ 77 h 867"/>
              <a:gd name="T92" fmla="*/ 435 w 803"/>
              <a:gd name="T93" fmla="*/ 64 h 867"/>
              <a:gd name="T94" fmla="*/ 455 w 803"/>
              <a:gd name="T95" fmla="*/ 54 h 867"/>
              <a:gd name="T96" fmla="*/ 414 w 803"/>
              <a:gd name="T97" fmla="*/ 54 h 867"/>
              <a:gd name="T98" fmla="*/ 345 w 803"/>
              <a:gd name="T99" fmla="*/ 62 h 867"/>
              <a:gd name="T100" fmla="*/ 270 w 803"/>
              <a:gd name="T101" fmla="*/ 39 h 867"/>
              <a:gd name="T102" fmla="*/ 249 w 803"/>
              <a:gd name="T103" fmla="*/ 19 h 867"/>
              <a:gd name="T104" fmla="*/ 241 w 803"/>
              <a:gd name="T105" fmla="*/ 13 h 867"/>
              <a:gd name="T106" fmla="*/ 222 w 803"/>
              <a:gd name="T107" fmla="*/ 15 h 867"/>
              <a:gd name="T108" fmla="*/ 204 w 803"/>
              <a:gd name="T109" fmla="*/ 0 h 867"/>
              <a:gd name="T110" fmla="*/ 2 w 803"/>
              <a:gd name="T111" fmla="*/ 1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3" h="867">
                <a:moveTo>
                  <a:pt x="4" y="17"/>
                </a:moveTo>
                <a:lnTo>
                  <a:pt x="4" y="17"/>
                </a:lnTo>
                <a:lnTo>
                  <a:pt x="8" y="21"/>
                </a:lnTo>
                <a:lnTo>
                  <a:pt x="10" y="27"/>
                </a:lnTo>
                <a:lnTo>
                  <a:pt x="10" y="33"/>
                </a:lnTo>
                <a:lnTo>
                  <a:pt x="6" y="40"/>
                </a:lnTo>
                <a:lnTo>
                  <a:pt x="6" y="40"/>
                </a:lnTo>
                <a:lnTo>
                  <a:pt x="2" y="46"/>
                </a:lnTo>
                <a:lnTo>
                  <a:pt x="0" y="52"/>
                </a:lnTo>
                <a:lnTo>
                  <a:pt x="2" y="54"/>
                </a:lnTo>
                <a:lnTo>
                  <a:pt x="4" y="56"/>
                </a:lnTo>
                <a:lnTo>
                  <a:pt x="4" y="58"/>
                </a:lnTo>
                <a:lnTo>
                  <a:pt x="4" y="58"/>
                </a:lnTo>
                <a:lnTo>
                  <a:pt x="10" y="64"/>
                </a:lnTo>
                <a:lnTo>
                  <a:pt x="10" y="67"/>
                </a:lnTo>
                <a:lnTo>
                  <a:pt x="10" y="75"/>
                </a:lnTo>
                <a:lnTo>
                  <a:pt x="10" y="77"/>
                </a:lnTo>
                <a:lnTo>
                  <a:pt x="10" y="77"/>
                </a:lnTo>
                <a:lnTo>
                  <a:pt x="8" y="85"/>
                </a:lnTo>
                <a:lnTo>
                  <a:pt x="6" y="94"/>
                </a:lnTo>
                <a:lnTo>
                  <a:pt x="8" y="106"/>
                </a:lnTo>
                <a:lnTo>
                  <a:pt x="10" y="121"/>
                </a:lnTo>
                <a:lnTo>
                  <a:pt x="10" y="121"/>
                </a:lnTo>
                <a:lnTo>
                  <a:pt x="14" y="131"/>
                </a:lnTo>
                <a:lnTo>
                  <a:pt x="14" y="141"/>
                </a:lnTo>
                <a:lnTo>
                  <a:pt x="12" y="152"/>
                </a:lnTo>
                <a:lnTo>
                  <a:pt x="12" y="152"/>
                </a:lnTo>
                <a:lnTo>
                  <a:pt x="10" y="158"/>
                </a:lnTo>
                <a:lnTo>
                  <a:pt x="12" y="162"/>
                </a:lnTo>
                <a:lnTo>
                  <a:pt x="12" y="162"/>
                </a:lnTo>
                <a:lnTo>
                  <a:pt x="18" y="177"/>
                </a:lnTo>
                <a:lnTo>
                  <a:pt x="18" y="177"/>
                </a:lnTo>
                <a:lnTo>
                  <a:pt x="23" y="189"/>
                </a:lnTo>
                <a:lnTo>
                  <a:pt x="25" y="198"/>
                </a:lnTo>
                <a:lnTo>
                  <a:pt x="25" y="198"/>
                </a:lnTo>
                <a:lnTo>
                  <a:pt x="25" y="214"/>
                </a:lnTo>
                <a:lnTo>
                  <a:pt x="25" y="214"/>
                </a:lnTo>
                <a:lnTo>
                  <a:pt x="25" y="229"/>
                </a:lnTo>
                <a:lnTo>
                  <a:pt x="27" y="237"/>
                </a:lnTo>
                <a:lnTo>
                  <a:pt x="27" y="243"/>
                </a:lnTo>
                <a:lnTo>
                  <a:pt x="27" y="243"/>
                </a:lnTo>
                <a:lnTo>
                  <a:pt x="31" y="249"/>
                </a:lnTo>
                <a:lnTo>
                  <a:pt x="31" y="249"/>
                </a:lnTo>
                <a:lnTo>
                  <a:pt x="35" y="258"/>
                </a:lnTo>
                <a:lnTo>
                  <a:pt x="39" y="266"/>
                </a:lnTo>
                <a:lnTo>
                  <a:pt x="41" y="276"/>
                </a:lnTo>
                <a:lnTo>
                  <a:pt x="39" y="281"/>
                </a:lnTo>
                <a:lnTo>
                  <a:pt x="37" y="285"/>
                </a:lnTo>
                <a:lnTo>
                  <a:pt x="37" y="285"/>
                </a:lnTo>
                <a:lnTo>
                  <a:pt x="35" y="293"/>
                </a:lnTo>
                <a:lnTo>
                  <a:pt x="35" y="299"/>
                </a:lnTo>
                <a:lnTo>
                  <a:pt x="39" y="310"/>
                </a:lnTo>
                <a:lnTo>
                  <a:pt x="39" y="310"/>
                </a:lnTo>
                <a:lnTo>
                  <a:pt x="41" y="316"/>
                </a:lnTo>
                <a:lnTo>
                  <a:pt x="43" y="324"/>
                </a:lnTo>
                <a:lnTo>
                  <a:pt x="43" y="324"/>
                </a:lnTo>
                <a:lnTo>
                  <a:pt x="39" y="333"/>
                </a:lnTo>
                <a:lnTo>
                  <a:pt x="39" y="333"/>
                </a:lnTo>
                <a:lnTo>
                  <a:pt x="37" y="341"/>
                </a:lnTo>
                <a:lnTo>
                  <a:pt x="39" y="347"/>
                </a:lnTo>
                <a:lnTo>
                  <a:pt x="39" y="347"/>
                </a:lnTo>
                <a:lnTo>
                  <a:pt x="39" y="351"/>
                </a:lnTo>
                <a:lnTo>
                  <a:pt x="39" y="355"/>
                </a:lnTo>
                <a:lnTo>
                  <a:pt x="37" y="362"/>
                </a:lnTo>
                <a:lnTo>
                  <a:pt x="37" y="362"/>
                </a:lnTo>
                <a:lnTo>
                  <a:pt x="35" y="366"/>
                </a:lnTo>
                <a:lnTo>
                  <a:pt x="35" y="372"/>
                </a:lnTo>
                <a:lnTo>
                  <a:pt x="35" y="372"/>
                </a:lnTo>
                <a:lnTo>
                  <a:pt x="37" y="380"/>
                </a:lnTo>
                <a:lnTo>
                  <a:pt x="43" y="391"/>
                </a:lnTo>
                <a:lnTo>
                  <a:pt x="43" y="391"/>
                </a:lnTo>
                <a:lnTo>
                  <a:pt x="46" y="399"/>
                </a:lnTo>
                <a:lnTo>
                  <a:pt x="48" y="407"/>
                </a:lnTo>
                <a:lnTo>
                  <a:pt x="48" y="407"/>
                </a:lnTo>
                <a:lnTo>
                  <a:pt x="48" y="408"/>
                </a:lnTo>
                <a:lnTo>
                  <a:pt x="50" y="412"/>
                </a:lnTo>
                <a:lnTo>
                  <a:pt x="50" y="412"/>
                </a:lnTo>
                <a:lnTo>
                  <a:pt x="54" y="416"/>
                </a:lnTo>
                <a:lnTo>
                  <a:pt x="54" y="416"/>
                </a:lnTo>
                <a:lnTo>
                  <a:pt x="62" y="422"/>
                </a:lnTo>
                <a:lnTo>
                  <a:pt x="64" y="428"/>
                </a:lnTo>
                <a:lnTo>
                  <a:pt x="64" y="432"/>
                </a:lnTo>
                <a:lnTo>
                  <a:pt x="64" y="432"/>
                </a:lnTo>
                <a:lnTo>
                  <a:pt x="58" y="441"/>
                </a:lnTo>
                <a:lnTo>
                  <a:pt x="58" y="441"/>
                </a:lnTo>
                <a:lnTo>
                  <a:pt x="56" y="447"/>
                </a:lnTo>
                <a:lnTo>
                  <a:pt x="54" y="455"/>
                </a:lnTo>
                <a:lnTo>
                  <a:pt x="54" y="459"/>
                </a:lnTo>
                <a:lnTo>
                  <a:pt x="54" y="459"/>
                </a:lnTo>
                <a:lnTo>
                  <a:pt x="54" y="491"/>
                </a:lnTo>
                <a:lnTo>
                  <a:pt x="54" y="491"/>
                </a:lnTo>
                <a:lnTo>
                  <a:pt x="58" y="499"/>
                </a:lnTo>
                <a:lnTo>
                  <a:pt x="60" y="503"/>
                </a:lnTo>
                <a:lnTo>
                  <a:pt x="60" y="509"/>
                </a:lnTo>
                <a:lnTo>
                  <a:pt x="60" y="511"/>
                </a:lnTo>
                <a:lnTo>
                  <a:pt x="60" y="511"/>
                </a:lnTo>
                <a:lnTo>
                  <a:pt x="56" y="514"/>
                </a:lnTo>
                <a:lnTo>
                  <a:pt x="52" y="518"/>
                </a:lnTo>
                <a:lnTo>
                  <a:pt x="45" y="520"/>
                </a:lnTo>
                <a:lnTo>
                  <a:pt x="45" y="520"/>
                </a:lnTo>
                <a:lnTo>
                  <a:pt x="41" y="522"/>
                </a:lnTo>
                <a:lnTo>
                  <a:pt x="37" y="524"/>
                </a:lnTo>
                <a:lnTo>
                  <a:pt x="35" y="532"/>
                </a:lnTo>
                <a:lnTo>
                  <a:pt x="35" y="532"/>
                </a:lnTo>
                <a:lnTo>
                  <a:pt x="33" y="538"/>
                </a:lnTo>
                <a:lnTo>
                  <a:pt x="33" y="541"/>
                </a:lnTo>
                <a:lnTo>
                  <a:pt x="37" y="545"/>
                </a:lnTo>
                <a:lnTo>
                  <a:pt x="37" y="545"/>
                </a:lnTo>
                <a:lnTo>
                  <a:pt x="41" y="547"/>
                </a:lnTo>
                <a:lnTo>
                  <a:pt x="43" y="551"/>
                </a:lnTo>
                <a:lnTo>
                  <a:pt x="45" y="561"/>
                </a:lnTo>
                <a:lnTo>
                  <a:pt x="45" y="561"/>
                </a:lnTo>
                <a:lnTo>
                  <a:pt x="45" y="561"/>
                </a:lnTo>
                <a:lnTo>
                  <a:pt x="45" y="565"/>
                </a:lnTo>
                <a:lnTo>
                  <a:pt x="46" y="567"/>
                </a:lnTo>
                <a:lnTo>
                  <a:pt x="52" y="570"/>
                </a:lnTo>
                <a:lnTo>
                  <a:pt x="66" y="574"/>
                </a:lnTo>
                <a:lnTo>
                  <a:pt x="66" y="574"/>
                </a:lnTo>
                <a:lnTo>
                  <a:pt x="66" y="576"/>
                </a:lnTo>
                <a:lnTo>
                  <a:pt x="66" y="576"/>
                </a:lnTo>
                <a:lnTo>
                  <a:pt x="66" y="867"/>
                </a:lnTo>
                <a:lnTo>
                  <a:pt x="649" y="859"/>
                </a:lnTo>
                <a:lnTo>
                  <a:pt x="649" y="859"/>
                </a:lnTo>
                <a:lnTo>
                  <a:pt x="649" y="807"/>
                </a:lnTo>
                <a:lnTo>
                  <a:pt x="649" y="807"/>
                </a:lnTo>
                <a:lnTo>
                  <a:pt x="649" y="804"/>
                </a:lnTo>
                <a:lnTo>
                  <a:pt x="645" y="802"/>
                </a:lnTo>
                <a:lnTo>
                  <a:pt x="642" y="800"/>
                </a:lnTo>
                <a:lnTo>
                  <a:pt x="640" y="800"/>
                </a:lnTo>
                <a:lnTo>
                  <a:pt x="640" y="800"/>
                </a:lnTo>
                <a:lnTo>
                  <a:pt x="634" y="796"/>
                </a:lnTo>
                <a:lnTo>
                  <a:pt x="628" y="788"/>
                </a:lnTo>
                <a:lnTo>
                  <a:pt x="628" y="788"/>
                </a:lnTo>
                <a:lnTo>
                  <a:pt x="617" y="778"/>
                </a:lnTo>
                <a:lnTo>
                  <a:pt x="605" y="767"/>
                </a:lnTo>
                <a:lnTo>
                  <a:pt x="605" y="767"/>
                </a:lnTo>
                <a:lnTo>
                  <a:pt x="599" y="763"/>
                </a:lnTo>
                <a:lnTo>
                  <a:pt x="599" y="763"/>
                </a:lnTo>
                <a:lnTo>
                  <a:pt x="580" y="751"/>
                </a:lnTo>
                <a:lnTo>
                  <a:pt x="580" y="751"/>
                </a:lnTo>
                <a:lnTo>
                  <a:pt x="578" y="748"/>
                </a:lnTo>
                <a:lnTo>
                  <a:pt x="576" y="744"/>
                </a:lnTo>
                <a:lnTo>
                  <a:pt x="578" y="738"/>
                </a:lnTo>
                <a:lnTo>
                  <a:pt x="578" y="738"/>
                </a:lnTo>
                <a:lnTo>
                  <a:pt x="578" y="732"/>
                </a:lnTo>
                <a:lnTo>
                  <a:pt x="578" y="732"/>
                </a:lnTo>
                <a:lnTo>
                  <a:pt x="578" y="730"/>
                </a:lnTo>
                <a:lnTo>
                  <a:pt x="576" y="728"/>
                </a:lnTo>
                <a:lnTo>
                  <a:pt x="570" y="725"/>
                </a:lnTo>
                <a:lnTo>
                  <a:pt x="570" y="725"/>
                </a:lnTo>
                <a:lnTo>
                  <a:pt x="566" y="723"/>
                </a:lnTo>
                <a:lnTo>
                  <a:pt x="566" y="723"/>
                </a:lnTo>
                <a:lnTo>
                  <a:pt x="563" y="723"/>
                </a:lnTo>
                <a:lnTo>
                  <a:pt x="557" y="723"/>
                </a:lnTo>
                <a:lnTo>
                  <a:pt x="557" y="723"/>
                </a:lnTo>
                <a:lnTo>
                  <a:pt x="543" y="721"/>
                </a:lnTo>
                <a:lnTo>
                  <a:pt x="543" y="721"/>
                </a:lnTo>
                <a:lnTo>
                  <a:pt x="539" y="719"/>
                </a:lnTo>
                <a:lnTo>
                  <a:pt x="536" y="717"/>
                </a:lnTo>
                <a:lnTo>
                  <a:pt x="532" y="711"/>
                </a:lnTo>
                <a:lnTo>
                  <a:pt x="532" y="711"/>
                </a:lnTo>
                <a:lnTo>
                  <a:pt x="528" y="705"/>
                </a:lnTo>
                <a:lnTo>
                  <a:pt x="528" y="705"/>
                </a:lnTo>
                <a:lnTo>
                  <a:pt x="522" y="701"/>
                </a:lnTo>
                <a:lnTo>
                  <a:pt x="518" y="699"/>
                </a:lnTo>
                <a:lnTo>
                  <a:pt x="509" y="698"/>
                </a:lnTo>
                <a:lnTo>
                  <a:pt x="509" y="698"/>
                </a:lnTo>
                <a:lnTo>
                  <a:pt x="497" y="696"/>
                </a:lnTo>
                <a:lnTo>
                  <a:pt x="491" y="694"/>
                </a:lnTo>
                <a:lnTo>
                  <a:pt x="486" y="690"/>
                </a:lnTo>
                <a:lnTo>
                  <a:pt x="486" y="690"/>
                </a:lnTo>
                <a:lnTo>
                  <a:pt x="478" y="684"/>
                </a:lnTo>
                <a:lnTo>
                  <a:pt x="468" y="678"/>
                </a:lnTo>
                <a:lnTo>
                  <a:pt x="468" y="678"/>
                </a:lnTo>
                <a:lnTo>
                  <a:pt x="464" y="674"/>
                </a:lnTo>
                <a:lnTo>
                  <a:pt x="462" y="671"/>
                </a:lnTo>
                <a:lnTo>
                  <a:pt x="462" y="667"/>
                </a:lnTo>
                <a:lnTo>
                  <a:pt x="462" y="665"/>
                </a:lnTo>
                <a:lnTo>
                  <a:pt x="462" y="663"/>
                </a:lnTo>
                <a:lnTo>
                  <a:pt x="462" y="663"/>
                </a:lnTo>
                <a:lnTo>
                  <a:pt x="464" y="659"/>
                </a:lnTo>
                <a:lnTo>
                  <a:pt x="468" y="655"/>
                </a:lnTo>
                <a:lnTo>
                  <a:pt x="468" y="655"/>
                </a:lnTo>
                <a:lnTo>
                  <a:pt x="470" y="649"/>
                </a:lnTo>
                <a:lnTo>
                  <a:pt x="470" y="649"/>
                </a:lnTo>
                <a:lnTo>
                  <a:pt x="472" y="646"/>
                </a:lnTo>
                <a:lnTo>
                  <a:pt x="472" y="644"/>
                </a:lnTo>
                <a:lnTo>
                  <a:pt x="470" y="640"/>
                </a:lnTo>
                <a:lnTo>
                  <a:pt x="470" y="640"/>
                </a:lnTo>
                <a:lnTo>
                  <a:pt x="470" y="638"/>
                </a:lnTo>
                <a:lnTo>
                  <a:pt x="470" y="634"/>
                </a:lnTo>
                <a:lnTo>
                  <a:pt x="470" y="628"/>
                </a:lnTo>
                <a:lnTo>
                  <a:pt x="470" y="628"/>
                </a:lnTo>
                <a:lnTo>
                  <a:pt x="472" y="624"/>
                </a:lnTo>
                <a:lnTo>
                  <a:pt x="472" y="624"/>
                </a:lnTo>
                <a:lnTo>
                  <a:pt x="476" y="613"/>
                </a:lnTo>
                <a:lnTo>
                  <a:pt x="476" y="613"/>
                </a:lnTo>
                <a:lnTo>
                  <a:pt x="476" y="609"/>
                </a:lnTo>
                <a:lnTo>
                  <a:pt x="474" y="605"/>
                </a:lnTo>
                <a:lnTo>
                  <a:pt x="474" y="605"/>
                </a:lnTo>
                <a:lnTo>
                  <a:pt x="472" y="603"/>
                </a:lnTo>
                <a:lnTo>
                  <a:pt x="472" y="603"/>
                </a:lnTo>
                <a:lnTo>
                  <a:pt x="472" y="597"/>
                </a:lnTo>
                <a:lnTo>
                  <a:pt x="472" y="590"/>
                </a:lnTo>
                <a:lnTo>
                  <a:pt x="472" y="590"/>
                </a:lnTo>
                <a:lnTo>
                  <a:pt x="472" y="582"/>
                </a:lnTo>
                <a:lnTo>
                  <a:pt x="472" y="582"/>
                </a:lnTo>
                <a:lnTo>
                  <a:pt x="472" y="578"/>
                </a:lnTo>
                <a:lnTo>
                  <a:pt x="474" y="574"/>
                </a:lnTo>
                <a:lnTo>
                  <a:pt x="478" y="568"/>
                </a:lnTo>
                <a:lnTo>
                  <a:pt x="478" y="568"/>
                </a:lnTo>
                <a:lnTo>
                  <a:pt x="480" y="567"/>
                </a:lnTo>
                <a:lnTo>
                  <a:pt x="480" y="567"/>
                </a:lnTo>
                <a:lnTo>
                  <a:pt x="482" y="565"/>
                </a:lnTo>
                <a:lnTo>
                  <a:pt x="482" y="563"/>
                </a:lnTo>
                <a:lnTo>
                  <a:pt x="482" y="563"/>
                </a:lnTo>
                <a:lnTo>
                  <a:pt x="480" y="561"/>
                </a:lnTo>
                <a:lnTo>
                  <a:pt x="480" y="561"/>
                </a:lnTo>
                <a:lnTo>
                  <a:pt x="474" y="555"/>
                </a:lnTo>
                <a:lnTo>
                  <a:pt x="472" y="547"/>
                </a:lnTo>
                <a:lnTo>
                  <a:pt x="472" y="547"/>
                </a:lnTo>
                <a:lnTo>
                  <a:pt x="468" y="541"/>
                </a:lnTo>
                <a:lnTo>
                  <a:pt x="464" y="541"/>
                </a:lnTo>
                <a:lnTo>
                  <a:pt x="464" y="541"/>
                </a:lnTo>
                <a:lnTo>
                  <a:pt x="459" y="538"/>
                </a:lnTo>
                <a:lnTo>
                  <a:pt x="453" y="532"/>
                </a:lnTo>
                <a:lnTo>
                  <a:pt x="453" y="532"/>
                </a:lnTo>
                <a:lnTo>
                  <a:pt x="453" y="528"/>
                </a:lnTo>
                <a:lnTo>
                  <a:pt x="453" y="524"/>
                </a:lnTo>
                <a:lnTo>
                  <a:pt x="455" y="516"/>
                </a:lnTo>
                <a:lnTo>
                  <a:pt x="459" y="509"/>
                </a:lnTo>
                <a:lnTo>
                  <a:pt x="459" y="509"/>
                </a:lnTo>
                <a:lnTo>
                  <a:pt x="461" y="507"/>
                </a:lnTo>
                <a:lnTo>
                  <a:pt x="461" y="507"/>
                </a:lnTo>
                <a:lnTo>
                  <a:pt x="466" y="501"/>
                </a:lnTo>
                <a:lnTo>
                  <a:pt x="470" y="495"/>
                </a:lnTo>
                <a:lnTo>
                  <a:pt x="474" y="486"/>
                </a:lnTo>
                <a:lnTo>
                  <a:pt x="474" y="486"/>
                </a:lnTo>
                <a:lnTo>
                  <a:pt x="480" y="474"/>
                </a:lnTo>
                <a:lnTo>
                  <a:pt x="486" y="466"/>
                </a:lnTo>
                <a:lnTo>
                  <a:pt x="491" y="464"/>
                </a:lnTo>
                <a:lnTo>
                  <a:pt x="497" y="462"/>
                </a:lnTo>
                <a:lnTo>
                  <a:pt x="497" y="462"/>
                </a:lnTo>
                <a:lnTo>
                  <a:pt x="507" y="459"/>
                </a:lnTo>
                <a:lnTo>
                  <a:pt x="513" y="453"/>
                </a:lnTo>
                <a:lnTo>
                  <a:pt x="513" y="453"/>
                </a:lnTo>
                <a:lnTo>
                  <a:pt x="513" y="420"/>
                </a:lnTo>
                <a:lnTo>
                  <a:pt x="513" y="420"/>
                </a:lnTo>
                <a:lnTo>
                  <a:pt x="513" y="387"/>
                </a:lnTo>
                <a:lnTo>
                  <a:pt x="513" y="366"/>
                </a:lnTo>
                <a:lnTo>
                  <a:pt x="513" y="366"/>
                </a:lnTo>
                <a:lnTo>
                  <a:pt x="513" y="364"/>
                </a:lnTo>
                <a:lnTo>
                  <a:pt x="514" y="360"/>
                </a:lnTo>
                <a:lnTo>
                  <a:pt x="520" y="356"/>
                </a:lnTo>
                <a:lnTo>
                  <a:pt x="520" y="356"/>
                </a:lnTo>
                <a:lnTo>
                  <a:pt x="528" y="353"/>
                </a:lnTo>
                <a:lnTo>
                  <a:pt x="528" y="353"/>
                </a:lnTo>
                <a:lnTo>
                  <a:pt x="534" y="347"/>
                </a:lnTo>
                <a:lnTo>
                  <a:pt x="536" y="341"/>
                </a:lnTo>
                <a:lnTo>
                  <a:pt x="536" y="341"/>
                </a:lnTo>
                <a:lnTo>
                  <a:pt x="536" y="341"/>
                </a:lnTo>
                <a:lnTo>
                  <a:pt x="536" y="341"/>
                </a:lnTo>
                <a:lnTo>
                  <a:pt x="536" y="337"/>
                </a:lnTo>
                <a:lnTo>
                  <a:pt x="536" y="333"/>
                </a:lnTo>
                <a:lnTo>
                  <a:pt x="543" y="326"/>
                </a:lnTo>
                <a:lnTo>
                  <a:pt x="543" y="326"/>
                </a:lnTo>
                <a:lnTo>
                  <a:pt x="559" y="314"/>
                </a:lnTo>
                <a:lnTo>
                  <a:pt x="559" y="314"/>
                </a:lnTo>
                <a:lnTo>
                  <a:pt x="580" y="297"/>
                </a:lnTo>
                <a:lnTo>
                  <a:pt x="605" y="277"/>
                </a:lnTo>
                <a:lnTo>
                  <a:pt x="630" y="254"/>
                </a:lnTo>
                <a:lnTo>
                  <a:pt x="640" y="245"/>
                </a:lnTo>
                <a:lnTo>
                  <a:pt x="649" y="233"/>
                </a:lnTo>
                <a:lnTo>
                  <a:pt x="649" y="233"/>
                </a:lnTo>
                <a:lnTo>
                  <a:pt x="667" y="212"/>
                </a:lnTo>
                <a:lnTo>
                  <a:pt x="674" y="202"/>
                </a:lnTo>
                <a:lnTo>
                  <a:pt x="686" y="195"/>
                </a:lnTo>
                <a:lnTo>
                  <a:pt x="697" y="187"/>
                </a:lnTo>
                <a:lnTo>
                  <a:pt x="715" y="179"/>
                </a:lnTo>
                <a:lnTo>
                  <a:pt x="763" y="162"/>
                </a:lnTo>
                <a:lnTo>
                  <a:pt x="763" y="162"/>
                </a:lnTo>
                <a:lnTo>
                  <a:pt x="782" y="150"/>
                </a:lnTo>
                <a:lnTo>
                  <a:pt x="794" y="141"/>
                </a:lnTo>
                <a:lnTo>
                  <a:pt x="794" y="141"/>
                </a:lnTo>
                <a:lnTo>
                  <a:pt x="796" y="139"/>
                </a:lnTo>
                <a:lnTo>
                  <a:pt x="803" y="135"/>
                </a:lnTo>
                <a:lnTo>
                  <a:pt x="803" y="135"/>
                </a:lnTo>
                <a:lnTo>
                  <a:pt x="784" y="137"/>
                </a:lnTo>
                <a:lnTo>
                  <a:pt x="776" y="137"/>
                </a:lnTo>
                <a:lnTo>
                  <a:pt x="771" y="135"/>
                </a:lnTo>
                <a:lnTo>
                  <a:pt x="771" y="135"/>
                </a:lnTo>
                <a:lnTo>
                  <a:pt x="765" y="129"/>
                </a:lnTo>
                <a:lnTo>
                  <a:pt x="759" y="125"/>
                </a:lnTo>
                <a:lnTo>
                  <a:pt x="753" y="121"/>
                </a:lnTo>
                <a:lnTo>
                  <a:pt x="747" y="121"/>
                </a:lnTo>
                <a:lnTo>
                  <a:pt x="747" y="121"/>
                </a:lnTo>
                <a:lnTo>
                  <a:pt x="740" y="123"/>
                </a:lnTo>
                <a:lnTo>
                  <a:pt x="740" y="123"/>
                </a:lnTo>
                <a:lnTo>
                  <a:pt x="730" y="125"/>
                </a:lnTo>
                <a:lnTo>
                  <a:pt x="726" y="125"/>
                </a:lnTo>
                <a:lnTo>
                  <a:pt x="724" y="123"/>
                </a:lnTo>
                <a:lnTo>
                  <a:pt x="724" y="123"/>
                </a:lnTo>
                <a:lnTo>
                  <a:pt x="721" y="121"/>
                </a:lnTo>
                <a:lnTo>
                  <a:pt x="721" y="121"/>
                </a:lnTo>
                <a:lnTo>
                  <a:pt x="717" y="116"/>
                </a:lnTo>
                <a:lnTo>
                  <a:pt x="713" y="114"/>
                </a:lnTo>
                <a:lnTo>
                  <a:pt x="713" y="114"/>
                </a:lnTo>
                <a:lnTo>
                  <a:pt x="705" y="116"/>
                </a:lnTo>
                <a:lnTo>
                  <a:pt x="697" y="121"/>
                </a:lnTo>
                <a:lnTo>
                  <a:pt x="697" y="121"/>
                </a:lnTo>
                <a:lnTo>
                  <a:pt x="690" y="129"/>
                </a:lnTo>
                <a:lnTo>
                  <a:pt x="686" y="129"/>
                </a:lnTo>
                <a:lnTo>
                  <a:pt x="682" y="129"/>
                </a:lnTo>
                <a:lnTo>
                  <a:pt x="682" y="129"/>
                </a:lnTo>
                <a:lnTo>
                  <a:pt x="678" y="129"/>
                </a:lnTo>
                <a:lnTo>
                  <a:pt x="676" y="127"/>
                </a:lnTo>
                <a:lnTo>
                  <a:pt x="672" y="121"/>
                </a:lnTo>
                <a:lnTo>
                  <a:pt x="672" y="121"/>
                </a:lnTo>
                <a:lnTo>
                  <a:pt x="669" y="119"/>
                </a:lnTo>
                <a:lnTo>
                  <a:pt x="669" y="119"/>
                </a:lnTo>
                <a:lnTo>
                  <a:pt x="665" y="114"/>
                </a:lnTo>
                <a:lnTo>
                  <a:pt x="659" y="110"/>
                </a:lnTo>
                <a:lnTo>
                  <a:pt x="653" y="108"/>
                </a:lnTo>
                <a:lnTo>
                  <a:pt x="651" y="108"/>
                </a:lnTo>
                <a:lnTo>
                  <a:pt x="651" y="108"/>
                </a:lnTo>
                <a:lnTo>
                  <a:pt x="645" y="112"/>
                </a:lnTo>
                <a:lnTo>
                  <a:pt x="645" y="112"/>
                </a:lnTo>
                <a:lnTo>
                  <a:pt x="634" y="119"/>
                </a:lnTo>
                <a:lnTo>
                  <a:pt x="624" y="127"/>
                </a:lnTo>
                <a:lnTo>
                  <a:pt x="624" y="127"/>
                </a:lnTo>
                <a:lnTo>
                  <a:pt x="613" y="131"/>
                </a:lnTo>
                <a:lnTo>
                  <a:pt x="601" y="131"/>
                </a:lnTo>
                <a:lnTo>
                  <a:pt x="590" y="129"/>
                </a:lnTo>
                <a:lnTo>
                  <a:pt x="586" y="127"/>
                </a:lnTo>
                <a:lnTo>
                  <a:pt x="582" y="125"/>
                </a:lnTo>
                <a:lnTo>
                  <a:pt x="582" y="125"/>
                </a:lnTo>
                <a:lnTo>
                  <a:pt x="578" y="118"/>
                </a:lnTo>
                <a:lnTo>
                  <a:pt x="572" y="110"/>
                </a:lnTo>
                <a:lnTo>
                  <a:pt x="565" y="104"/>
                </a:lnTo>
                <a:lnTo>
                  <a:pt x="561" y="104"/>
                </a:lnTo>
                <a:lnTo>
                  <a:pt x="557" y="104"/>
                </a:lnTo>
                <a:lnTo>
                  <a:pt x="557" y="104"/>
                </a:lnTo>
                <a:lnTo>
                  <a:pt x="549" y="104"/>
                </a:lnTo>
                <a:lnTo>
                  <a:pt x="545" y="102"/>
                </a:lnTo>
                <a:lnTo>
                  <a:pt x="538" y="98"/>
                </a:lnTo>
                <a:lnTo>
                  <a:pt x="538" y="98"/>
                </a:lnTo>
                <a:lnTo>
                  <a:pt x="530" y="92"/>
                </a:lnTo>
                <a:lnTo>
                  <a:pt x="530" y="92"/>
                </a:lnTo>
                <a:lnTo>
                  <a:pt x="526" y="92"/>
                </a:lnTo>
                <a:lnTo>
                  <a:pt x="524" y="92"/>
                </a:lnTo>
                <a:lnTo>
                  <a:pt x="516" y="98"/>
                </a:lnTo>
                <a:lnTo>
                  <a:pt x="516" y="98"/>
                </a:lnTo>
                <a:lnTo>
                  <a:pt x="511" y="104"/>
                </a:lnTo>
                <a:lnTo>
                  <a:pt x="507" y="106"/>
                </a:lnTo>
                <a:lnTo>
                  <a:pt x="503" y="106"/>
                </a:lnTo>
                <a:lnTo>
                  <a:pt x="503" y="106"/>
                </a:lnTo>
                <a:lnTo>
                  <a:pt x="497" y="104"/>
                </a:lnTo>
                <a:lnTo>
                  <a:pt x="493" y="98"/>
                </a:lnTo>
                <a:lnTo>
                  <a:pt x="493" y="98"/>
                </a:lnTo>
                <a:lnTo>
                  <a:pt x="486" y="89"/>
                </a:lnTo>
                <a:lnTo>
                  <a:pt x="478" y="83"/>
                </a:lnTo>
                <a:lnTo>
                  <a:pt x="472" y="79"/>
                </a:lnTo>
                <a:lnTo>
                  <a:pt x="466" y="77"/>
                </a:lnTo>
                <a:lnTo>
                  <a:pt x="466" y="77"/>
                </a:lnTo>
                <a:lnTo>
                  <a:pt x="451" y="79"/>
                </a:lnTo>
                <a:lnTo>
                  <a:pt x="441" y="79"/>
                </a:lnTo>
                <a:lnTo>
                  <a:pt x="434" y="77"/>
                </a:lnTo>
                <a:lnTo>
                  <a:pt x="434" y="77"/>
                </a:lnTo>
                <a:lnTo>
                  <a:pt x="430" y="75"/>
                </a:lnTo>
                <a:lnTo>
                  <a:pt x="428" y="73"/>
                </a:lnTo>
                <a:lnTo>
                  <a:pt x="428" y="71"/>
                </a:lnTo>
                <a:lnTo>
                  <a:pt x="428" y="71"/>
                </a:lnTo>
                <a:lnTo>
                  <a:pt x="428" y="69"/>
                </a:lnTo>
                <a:lnTo>
                  <a:pt x="430" y="67"/>
                </a:lnTo>
                <a:lnTo>
                  <a:pt x="435" y="64"/>
                </a:lnTo>
                <a:lnTo>
                  <a:pt x="435" y="64"/>
                </a:lnTo>
                <a:lnTo>
                  <a:pt x="443" y="64"/>
                </a:lnTo>
                <a:lnTo>
                  <a:pt x="443" y="64"/>
                </a:lnTo>
                <a:lnTo>
                  <a:pt x="453" y="62"/>
                </a:lnTo>
                <a:lnTo>
                  <a:pt x="461" y="60"/>
                </a:lnTo>
                <a:lnTo>
                  <a:pt x="461" y="60"/>
                </a:lnTo>
                <a:lnTo>
                  <a:pt x="464" y="58"/>
                </a:lnTo>
                <a:lnTo>
                  <a:pt x="464" y="58"/>
                </a:lnTo>
                <a:lnTo>
                  <a:pt x="455" y="54"/>
                </a:lnTo>
                <a:lnTo>
                  <a:pt x="453" y="54"/>
                </a:lnTo>
                <a:lnTo>
                  <a:pt x="453" y="54"/>
                </a:lnTo>
                <a:lnTo>
                  <a:pt x="443" y="52"/>
                </a:lnTo>
                <a:lnTo>
                  <a:pt x="434" y="52"/>
                </a:lnTo>
                <a:lnTo>
                  <a:pt x="434" y="52"/>
                </a:lnTo>
                <a:lnTo>
                  <a:pt x="422" y="52"/>
                </a:lnTo>
                <a:lnTo>
                  <a:pt x="422" y="52"/>
                </a:lnTo>
                <a:lnTo>
                  <a:pt x="414" y="54"/>
                </a:lnTo>
                <a:lnTo>
                  <a:pt x="414" y="54"/>
                </a:lnTo>
                <a:lnTo>
                  <a:pt x="395" y="58"/>
                </a:lnTo>
                <a:lnTo>
                  <a:pt x="395" y="58"/>
                </a:lnTo>
                <a:lnTo>
                  <a:pt x="362" y="65"/>
                </a:lnTo>
                <a:lnTo>
                  <a:pt x="355" y="67"/>
                </a:lnTo>
                <a:lnTo>
                  <a:pt x="349" y="65"/>
                </a:lnTo>
                <a:lnTo>
                  <a:pt x="349" y="65"/>
                </a:lnTo>
                <a:lnTo>
                  <a:pt x="345" y="62"/>
                </a:lnTo>
                <a:lnTo>
                  <a:pt x="345" y="62"/>
                </a:lnTo>
                <a:lnTo>
                  <a:pt x="341" y="56"/>
                </a:lnTo>
                <a:lnTo>
                  <a:pt x="337" y="54"/>
                </a:lnTo>
                <a:lnTo>
                  <a:pt x="337" y="54"/>
                </a:lnTo>
                <a:lnTo>
                  <a:pt x="326" y="52"/>
                </a:lnTo>
                <a:lnTo>
                  <a:pt x="305" y="48"/>
                </a:lnTo>
                <a:lnTo>
                  <a:pt x="270" y="39"/>
                </a:lnTo>
                <a:lnTo>
                  <a:pt x="270" y="39"/>
                </a:lnTo>
                <a:lnTo>
                  <a:pt x="268" y="39"/>
                </a:lnTo>
                <a:lnTo>
                  <a:pt x="268" y="39"/>
                </a:lnTo>
                <a:lnTo>
                  <a:pt x="262" y="35"/>
                </a:lnTo>
                <a:lnTo>
                  <a:pt x="253" y="27"/>
                </a:lnTo>
                <a:lnTo>
                  <a:pt x="253" y="27"/>
                </a:lnTo>
                <a:lnTo>
                  <a:pt x="251" y="21"/>
                </a:lnTo>
                <a:lnTo>
                  <a:pt x="251" y="21"/>
                </a:lnTo>
                <a:lnTo>
                  <a:pt x="249" y="19"/>
                </a:lnTo>
                <a:lnTo>
                  <a:pt x="249" y="19"/>
                </a:lnTo>
                <a:lnTo>
                  <a:pt x="247" y="19"/>
                </a:lnTo>
                <a:lnTo>
                  <a:pt x="247" y="19"/>
                </a:lnTo>
                <a:lnTo>
                  <a:pt x="245" y="19"/>
                </a:lnTo>
                <a:lnTo>
                  <a:pt x="245" y="19"/>
                </a:lnTo>
                <a:lnTo>
                  <a:pt x="243" y="17"/>
                </a:lnTo>
                <a:lnTo>
                  <a:pt x="243" y="17"/>
                </a:lnTo>
                <a:lnTo>
                  <a:pt x="241" y="13"/>
                </a:lnTo>
                <a:lnTo>
                  <a:pt x="241" y="13"/>
                </a:lnTo>
                <a:lnTo>
                  <a:pt x="239" y="8"/>
                </a:lnTo>
                <a:lnTo>
                  <a:pt x="239" y="8"/>
                </a:lnTo>
                <a:lnTo>
                  <a:pt x="237" y="4"/>
                </a:lnTo>
                <a:lnTo>
                  <a:pt x="237" y="4"/>
                </a:lnTo>
                <a:lnTo>
                  <a:pt x="233" y="8"/>
                </a:lnTo>
                <a:lnTo>
                  <a:pt x="233" y="8"/>
                </a:lnTo>
                <a:lnTo>
                  <a:pt x="222" y="15"/>
                </a:lnTo>
                <a:lnTo>
                  <a:pt x="222" y="15"/>
                </a:lnTo>
                <a:lnTo>
                  <a:pt x="214" y="17"/>
                </a:lnTo>
                <a:lnTo>
                  <a:pt x="208" y="17"/>
                </a:lnTo>
                <a:lnTo>
                  <a:pt x="208" y="17"/>
                </a:lnTo>
                <a:lnTo>
                  <a:pt x="206" y="13"/>
                </a:lnTo>
                <a:lnTo>
                  <a:pt x="204" y="10"/>
                </a:lnTo>
                <a:lnTo>
                  <a:pt x="204" y="0"/>
                </a:lnTo>
                <a:lnTo>
                  <a:pt x="204" y="0"/>
                </a:lnTo>
                <a:lnTo>
                  <a:pt x="185" y="2"/>
                </a:lnTo>
                <a:lnTo>
                  <a:pt x="185" y="2"/>
                </a:lnTo>
                <a:lnTo>
                  <a:pt x="145" y="4"/>
                </a:lnTo>
                <a:lnTo>
                  <a:pt x="100" y="4"/>
                </a:lnTo>
                <a:lnTo>
                  <a:pt x="0" y="4"/>
                </a:lnTo>
                <a:lnTo>
                  <a:pt x="0" y="4"/>
                </a:lnTo>
                <a:lnTo>
                  <a:pt x="0" y="10"/>
                </a:lnTo>
                <a:lnTo>
                  <a:pt x="2" y="15"/>
                </a:lnTo>
                <a:lnTo>
                  <a:pt x="4" y="17"/>
                </a:lnTo>
                <a:close/>
              </a:path>
            </a:pathLst>
          </a:custGeom>
          <a:solidFill>
            <a:srgbClr val="03798A"/>
          </a:solidFill>
          <a:ln w="9525">
            <a:solidFill>
              <a:schemeClr val="bg1">
                <a:lumMod val="50000"/>
              </a:schemeClr>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100" dirty="0">
              <a:solidFill>
                <a:prstClr val="black"/>
              </a:solidFill>
              <a:latin typeface="Times New Roman" panose="02020603050405020304"/>
            </a:endParaRPr>
          </a:p>
        </p:txBody>
      </p:sp>
      <p:sp>
        <p:nvSpPr>
          <p:cNvPr id="18" name="Oval 17">
            <a:extLst>
              <a:ext uri="{FF2B5EF4-FFF2-40B4-BE49-F238E27FC236}">
                <a16:creationId xmlns:a16="http://schemas.microsoft.com/office/drawing/2014/main" id="{5138A95D-DA62-4EE5-AD14-C9F59991CA63}"/>
              </a:ext>
            </a:extLst>
          </p:cNvPr>
          <p:cNvSpPr/>
          <p:nvPr/>
        </p:nvSpPr>
        <p:spPr bwMode="auto">
          <a:xfrm>
            <a:off x="7095252" y="2109577"/>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95" name="Oval 94">
            <a:extLst>
              <a:ext uri="{FF2B5EF4-FFF2-40B4-BE49-F238E27FC236}">
                <a16:creationId xmlns:a16="http://schemas.microsoft.com/office/drawing/2014/main" id="{A3ACF1B6-1DEE-477C-82DE-0C48241D7C4A}"/>
              </a:ext>
            </a:extLst>
          </p:cNvPr>
          <p:cNvSpPr/>
          <p:nvPr/>
        </p:nvSpPr>
        <p:spPr bwMode="auto">
          <a:xfrm>
            <a:off x="6880048" y="3350276"/>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96" name="Oval 95">
            <a:extLst>
              <a:ext uri="{FF2B5EF4-FFF2-40B4-BE49-F238E27FC236}">
                <a16:creationId xmlns:a16="http://schemas.microsoft.com/office/drawing/2014/main" id="{23907468-CFA5-4958-A525-06127EEA7CF6}"/>
              </a:ext>
            </a:extLst>
          </p:cNvPr>
          <p:cNvSpPr/>
          <p:nvPr/>
        </p:nvSpPr>
        <p:spPr bwMode="auto">
          <a:xfrm>
            <a:off x="6807676" y="3431411"/>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97" name="Oval 96">
            <a:extLst>
              <a:ext uri="{FF2B5EF4-FFF2-40B4-BE49-F238E27FC236}">
                <a16:creationId xmlns:a16="http://schemas.microsoft.com/office/drawing/2014/main" id="{4AFE7086-4EA0-464D-A86C-6E45D25A837D}"/>
              </a:ext>
            </a:extLst>
          </p:cNvPr>
          <p:cNvSpPr/>
          <p:nvPr/>
        </p:nvSpPr>
        <p:spPr bwMode="auto">
          <a:xfrm>
            <a:off x="6723699" y="3402407"/>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98" name="Oval 97">
            <a:extLst>
              <a:ext uri="{FF2B5EF4-FFF2-40B4-BE49-F238E27FC236}">
                <a16:creationId xmlns:a16="http://schemas.microsoft.com/office/drawing/2014/main" id="{FB2D6B7C-F000-46CE-9CFC-E15EB712E5E5}"/>
              </a:ext>
            </a:extLst>
          </p:cNvPr>
          <p:cNvSpPr/>
          <p:nvPr/>
        </p:nvSpPr>
        <p:spPr bwMode="auto">
          <a:xfrm>
            <a:off x="7378652" y="3718878"/>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99" name="Oval 98">
            <a:extLst>
              <a:ext uri="{FF2B5EF4-FFF2-40B4-BE49-F238E27FC236}">
                <a16:creationId xmlns:a16="http://schemas.microsoft.com/office/drawing/2014/main" id="{98224B7F-2294-4BC4-B3B7-250BD5F3448A}"/>
              </a:ext>
            </a:extLst>
          </p:cNvPr>
          <p:cNvSpPr/>
          <p:nvPr/>
        </p:nvSpPr>
        <p:spPr bwMode="auto">
          <a:xfrm>
            <a:off x="7283018" y="3916734"/>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00" name="Oval 99">
            <a:extLst>
              <a:ext uri="{FF2B5EF4-FFF2-40B4-BE49-F238E27FC236}">
                <a16:creationId xmlns:a16="http://schemas.microsoft.com/office/drawing/2014/main" id="{A50E3E65-4C65-4225-B25B-97333320D90C}"/>
              </a:ext>
            </a:extLst>
          </p:cNvPr>
          <p:cNvSpPr/>
          <p:nvPr/>
        </p:nvSpPr>
        <p:spPr bwMode="auto">
          <a:xfrm>
            <a:off x="7610841" y="4123604"/>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01" name="Oval 100">
            <a:extLst>
              <a:ext uri="{FF2B5EF4-FFF2-40B4-BE49-F238E27FC236}">
                <a16:creationId xmlns:a16="http://schemas.microsoft.com/office/drawing/2014/main" id="{F9B94C7F-47EA-43A9-B0A3-4B913F22E947}"/>
              </a:ext>
            </a:extLst>
          </p:cNvPr>
          <p:cNvSpPr/>
          <p:nvPr/>
        </p:nvSpPr>
        <p:spPr bwMode="auto">
          <a:xfrm>
            <a:off x="7249607" y="4061605"/>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02" name="Oval 101">
            <a:extLst>
              <a:ext uri="{FF2B5EF4-FFF2-40B4-BE49-F238E27FC236}">
                <a16:creationId xmlns:a16="http://schemas.microsoft.com/office/drawing/2014/main" id="{B7FEB305-527A-4FAD-96AA-AD57536FC9F6}"/>
              </a:ext>
            </a:extLst>
          </p:cNvPr>
          <p:cNvSpPr/>
          <p:nvPr/>
        </p:nvSpPr>
        <p:spPr bwMode="auto">
          <a:xfrm>
            <a:off x="7274467" y="4131343"/>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03" name="Oval 102">
            <a:extLst>
              <a:ext uri="{FF2B5EF4-FFF2-40B4-BE49-F238E27FC236}">
                <a16:creationId xmlns:a16="http://schemas.microsoft.com/office/drawing/2014/main" id="{E801475D-D07D-485E-B301-9E5AD460D675}"/>
              </a:ext>
            </a:extLst>
          </p:cNvPr>
          <p:cNvSpPr/>
          <p:nvPr/>
        </p:nvSpPr>
        <p:spPr bwMode="auto">
          <a:xfrm>
            <a:off x="7200690" y="4116628"/>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04" name="Oval 103">
            <a:extLst>
              <a:ext uri="{FF2B5EF4-FFF2-40B4-BE49-F238E27FC236}">
                <a16:creationId xmlns:a16="http://schemas.microsoft.com/office/drawing/2014/main" id="{37196841-21C1-4BCA-B502-35FF60561315}"/>
              </a:ext>
            </a:extLst>
          </p:cNvPr>
          <p:cNvSpPr/>
          <p:nvPr/>
        </p:nvSpPr>
        <p:spPr bwMode="auto">
          <a:xfrm>
            <a:off x="7138756" y="4092838"/>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05" name="Oval 104">
            <a:extLst>
              <a:ext uri="{FF2B5EF4-FFF2-40B4-BE49-F238E27FC236}">
                <a16:creationId xmlns:a16="http://schemas.microsoft.com/office/drawing/2014/main" id="{5CBB4FD6-D29F-4DB5-BF98-D94656582B4F}"/>
              </a:ext>
            </a:extLst>
          </p:cNvPr>
          <p:cNvSpPr/>
          <p:nvPr/>
        </p:nvSpPr>
        <p:spPr bwMode="auto">
          <a:xfrm>
            <a:off x="8997569" y="4802606"/>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06" name="Oval 105">
            <a:extLst>
              <a:ext uri="{FF2B5EF4-FFF2-40B4-BE49-F238E27FC236}">
                <a16:creationId xmlns:a16="http://schemas.microsoft.com/office/drawing/2014/main" id="{82E8DEB1-08C7-4236-8735-7CAED98ABFB7}"/>
              </a:ext>
            </a:extLst>
          </p:cNvPr>
          <p:cNvSpPr/>
          <p:nvPr/>
        </p:nvSpPr>
        <p:spPr bwMode="auto">
          <a:xfrm>
            <a:off x="9045583" y="4628021"/>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07" name="Oval 106">
            <a:extLst>
              <a:ext uri="{FF2B5EF4-FFF2-40B4-BE49-F238E27FC236}">
                <a16:creationId xmlns:a16="http://schemas.microsoft.com/office/drawing/2014/main" id="{A2DC2C2C-6402-431A-96E9-65B6EC1BF717}"/>
              </a:ext>
            </a:extLst>
          </p:cNvPr>
          <p:cNvSpPr/>
          <p:nvPr/>
        </p:nvSpPr>
        <p:spPr bwMode="auto">
          <a:xfrm>
            <a:off x="9345371" y="4712941"/>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08" name="Oval 107">
            <a:extLst>
              <a:ext uri="{FF2B5EF4-FFF2-40B4-BE49-F238E27FC236}">
                <a16:creationId xmlns:a16="http://schemas.microsoft.com/office/drawing/2014/main" id="{07A2B2A3-DA5E-47CA-8AF4-F0CA77C8144A}"/>
              </a:ext>
            </a:extLst>
          </p:cNvPr>
          <p:cNvSpPr/>
          <p:nvPr/>
        </p:nvSpPr>
        <p:spPr bwMode="auto">
          <a:xfrm>
            <a:off x="9218137" y="4353817"/>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09" name="Oval 108">
            <a:extLst>
              <a:ext uri="{FF2B5EF4-FFF2-40B4-BE49-F238E27FC236}">
                <a16:creationId xmlns:a16="http://schemas.microsoft.com/office/drawing/2014/main" id="{494AD8B7-6B3C-4030-B0C5-8CC6E9A26B56}"/>
              </a:ext>
            </a:extLst>
          </p:cNvPr>
          <p:cNvSpPr/>
          <p:nvPr/>
        </p:nvSpPr>
        <p:spPr bwMode="auto">
          <a:xfrm>
            <a:off x="9141880" y="4360351"/>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10" name="Oval 109">
            <a:extLst>
              <a:ext uri="{FF2B5EF4-FFF2-40B4-BE49-F238E27FC236}">
                <a16:creationId xmlns:a16="http://schemas.microsoft.com/office/drawing/2014/main" id="{2A1C8493-5812-420B-8E19-57E050C84DB9}"/>
              </a:ext>
            </a:extLst>
          </p:cNvPr>
          <p:cNvSpPr/>
          <p:nvPr/>
        </p:nvSpPr>
        <p:spPr bwMode="auto">
          <a:xfrm>
            <a:off x="9844973" y="4662680"/>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11" name="Oval 110">
            <a:extLst>
              <a:ext uri="{FF2B5EF4-FFF2-40B4-BE49-F238E27FC236}">
                <a16:creationId xmlns:a16="http://schemas.microsoft.com/office/drawing/2014/main" id="{573D485A-DD30-49E0-BC53-7358D6FF3688}"/>
              </a:ext>
            </a:extLst>
          </p:cNvPr>
          <p:cNvSpPr/>
          <p:nvPr/>
        </p:nvSpPr>
        <p:spPr bwMode="auto">
          <a:xfrm>
            <a:off x="9915518" y="4713339"/>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12" name="Oval 111">
            <a:extLst>
              <a:ext uri="{FF2B5EF4-FFF2-40B4-BE49-F238E27FC236}">
                <a16:creationId xmlns:a16="http://schemas.microsoft.com/office/drawing/2014/main" id="{BF6C6B0B-CD68-422A-8AFF-CF1CE6DD57EB}"/>
              </a:ext>
            </a:extLst>
          </p:cNvPr>
          <p:cNvSpPr/>
          <p:nvPr/>
        </p:nvSpPr>
        <p:spPr bwMode="auto">
          <a:xfrm>
            <a:off x="9892833" y="4004275"/>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13" name="Oval 112">
            <a:extLst>
              <a:ext uri="{FF2B5EF4-FFF2-40B4-BE49-F238E27FC236}">
                <a16:creationId xmlns:a16="http://schemas.microsoft.com/office/drawing/2014/main" id="{F57F1574-630A-4629-967F-5E1918E15D76}"/>
              </a:ext>
            </a:extLst>
          </p:cNvPr>
          <p:cNvSpPr/>
          <p:nvPr/>
        </p:nvSpPr>
        <p:spPr bwMode="auto">
          <a:xfrm>
            <a:off x="10443142" y="4116628"/>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14" name="Oval 113">
            <a:extLst>
              <a:ext uri="{FF2B5EF4-FFF2-40B4-BE49-F238E27FC236}">
                <a16:creationId xmlns:a16="http://schemas.microsoft.com/office/drawing/2014/main" id="{46584D95-991A-400A-9027-2F2208B60EC8}"/>
              </a:ext>
            </a:extLst>
          </p:cNvPr>
          <p:cNvSpPr/>
          <p:nvPr/>
        </p:nvSpPr>
        <p:spPr bwMode="auto">
          <a:xfrm>
            <a:off x="10509026" y="4096474"/>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15" name="Oval 114">
            <a:extLst>
              <a:ext uri="{FF2B5EF4-FFF2-40B4-BE49-F238E27FC236}">
                <a16:creationId xmlns:a16="http://schemas.microsoft.com/office/drawing/2014/main" id="{3FD19BB7-63CF-44B3-9544-1FB5B4271B7D}"/>
              </a:ext>
            </a:extLst>
          </p:cNvPr>
          <p:cNvSpPr/>
          <p:nvPr/>
        </p:nvSpPr>
        <p:spPr bwMode="auto">
          <a:xfrm>
            <a:off x="10491721" y="4165951"/>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17" name="Oval 116">
            <a:extLst>
              <a:ext uri="{FF2B5EF4-FFF2-40B4-BE49-F238E27FC236}">
                <a16:creationId xmlns:a16="http://schemas.microsoft.com/office/drawing/2014/main" id="{8BA05E6A-0079-40A1-B903-F2174AFB5B28}"/>
              </a:ext>
            </a:extLst>
          </p:cNvPr>
          <p:cNvSpPr/>
          <p:nvPr/>
        </p:nvSpPr>
        <p:spPr bwMode="auto">
          <a:xfrm>
            <a:off x="10554754" y="4142470"/>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18" name="Oval 117">
            <a:extLst>
              <a:ext uri="{FF2B5EF4-FFF2-40B4-BE49-F238E27FC236}">
                <a16:creationId xmlns:a16="http://schemas.microsoft.com/office/drawing/2014/main" id="{84B3CE0A-0405-439A-83C1-FD1827DE0D8B}"/>
              </a:ext>
            </a:extLst>
          </p:cNvPr>
          <p:cNvSpPr/>
          <p:nvPr/>
        </p:nvSpPr>
        <p:spPr bwMode="auto">
          <a:xfrm>
            <a:off x="10777707" y="4554190"/>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19" name="Oval 118">
            <a:extLst>
              <a:ext uri="{FF2B5EF4-FFF2-40B4-BE49-F238E27FC236}">
                <a16:creationId xmlns:a16="http://schemas.microsoft.com/office/drawing/2014/main" id="{C9462454-339B-41A3-97A5-73853163CCE8}"/>
              </a:ext>
            </a:extLst>
          </p:cNvPr>
          <p:cNvSpPr/>
          <p:nvPr/>
        </p:nvSpPr>
        <p:spPr bwMode="auto">
          <a:xfrm>
            <a:off x="10862337" y="4781516"/>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20" name="Oval 119">
            <a:extLst>
              <a:ext uri="{FF2B5EF4-FFF2-40B4-BE49-F238E27FC236}">
                <a16:creationId xmlns:a16="http://schemas.microsoft.com/office/drawing/2014/main" id="{F8AE1F85-F60D-4686-9794-12CDEBC4E2E8}"/>
              </a:ext>
            </a:extLst>
          </p:cNvPr>
          <p:cNvSpPr/>
          <p:nvPr/>
        </p:nvSpPr>
        <p:spPr bwMode="auto">
          <a:xfrm>
            <a:off x="10791176" y="4849458"/>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21" name="Oval 120">
            <a:extLst>
              <a:ext uri="{FF2B5EF4-FFF2-40B4-BE49-F238E27FC236}">
                <a16:creationId xmlns:a16="http://schemas.microsoft.com/office/drawing/2014/main" id="{8F26F5FB-B357-4D14-8852-C4C87B58C667}"/>
              </a:ext>
            </a:extLst>
          </p:cNvPr>
          <p:cNvSpPr/>
          <p:nvPr/>
        </p:nvSpPr>
        <p:spPr bwMode="auto">
          <a:xfrm>
            <a:off x="10734518" y="4877448"/>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22" name="Oval 121">
            <a:extLst>
              <a:ext uri="{FF2B5EF4-FFF2-40B4-BE49-F238E27FC236}">
                <a16:creationId xmlns:a16="http://schemas.microsoft.com/office/drawing/2014/main" id="{ABCA2729-E5C9-4F99-8E59-C2680656C63C}"/>
              </a:ext>
            </a:extLst>
          </p:cNvPr>
          <p:cNvSpPr/>
          <p:nvPr/>
        </p:nvSpPr>
        <p:spPr bwMode="auto">
          <a:xfrm>
            <a:off x="11000661" y="4977849"/>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23" name="Oval 122">
            <a:extLst>
              <a:ext uri="{FF2B5EF4-FFF2-40B4-BE49-F238E27FC236}">
                <a16:creationId xmlns:a16="http://schemas.microsoft.com/office/drawing/2014/main" id="{B099AAF2-DCF0-484F-9912-91C6DBDCFB62}"/>
              </a:ext>
            </a:extLst>
          </p:cNvPr>
          <p:cNvSpPr/>
          <p:nvPr/>
        </p:nvSpPr>
        <p:spPr bwMode="auto">
          <a:xfrm>
            <a:off x="11000661" y="5049012"/>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24" name="Oval 123">
            <a:extLst>
              <a:ext uri="{FF2B5EF4-FFF2-40B4-BE49-F238E27FC236}">
                <a16:creationId xmlns:a16="http://schemas.microsoft.com/office/drawing/2014/main" id="{8B0CEF0E-10A0-40B1-9461-2004EE8B28C2}"/>
              </a:ext>
            </a:extLst>
          </p:cNvPr>
          <p:cNvSpPr/>
          <p:nvPr/>
        </p:nvSpPr>
        <p:spPr bwMode="auto">
          <a:xfrm>
            <a:off x="10999425" y="5111685"/>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25" name="Oval 124">
            <a:extLst>
              <a:ext uri="{FF2B5EF4-FFF2-40B4-BE49-F238E27FC236}">
                <a16:creationId xmlns:a16="http://schemas.microsoft.com/office/drawing/2014/main" id="{97EF7ED6-45A5-4C87-A5C1-B9A6219A5A64}"/>
              </a:ext>
            </a:extLst>
          </p:cNvPr>
          <p:cNvSpPr/>
          <p:nvPr/>
        </p:nvSpPr>
        <p:spPr bwMode="auto">
          <a:xfrm>
            <a:off x="10777707" y="3885441"/>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26" name="Oval 125">
            <a:extLst>
              <a:ext uri="{FF2B5EF4-FFF2-40B4-BE49-F238E27FC236}">
                <a16:creationId xmlns:a16="http://schemas.microsoft.com/office/drawing/2014/main" id="{8D98D8D0-4637-4C9C-B936-700F43ED21F2}"/>
              </a:ext>
            </a:extLst>
          </p:cNvPr>
          <p:cNvSpPr/>
          <p:nvPr/>
        </p:nvSpPr>
        <p:spPr bwMode="auto">
          <a:xfrm>
            <a:off x="9956735" y="3138725"/>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27" name="Oval 126">
            <a:extLst>
              <a:ext uri="{FF2B5EF4-FFF2-40B4-BE49-F238E27FC236}">
                <a16:creationId xmlns:a16="http://schemas.microsoft.com/office/drawing/2014/main" id="{3A76C176-FF43-44D0-B116-E36A1EE991A8}"/>
              </a:ext>
            </a:extLst>
          </p:cNvPr>
          <p:cNvSpPr/>
          <p:nvPr/>
        </p:nvSpPr>
        <p:spPr bwMode="auto">
          <a:xfrm>
            <a:off x="10368781" y="3065450"/>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28" name="Oval 127">
            <a:extLst>
              <a:ext uri="{FF2B5EF4-FFF2-40B4-BE49-F238E27FC236}">
                <a16:creationId xmlns:a16="http://schemas.microsoft.com/office/drawing/2014/main" id="{87D07A69-2061-4F18-BAC1-9238CBEF105B}"/>
              </a:ext>
            </a:extLst>
          </p:cNvPr>
          <p:cNvSpPr/>
          <p:nvPr/>
        </p:nvSpPr>
        <p:spPr bwMode="auto">
          <a:xfrm>
            <a:off x="10549112" y="3186557"/>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29" name="Oval 128">
            <a:extLst>
              <a:ext uri="{FF2B5EF4-FFF2-40B4-BE49-F238E27FC236}">
                <a16:creationId xmlns:a16="http://schemas.microsoft.com/office/drawing/2014/main" id="{4E1E0D0D-5BE5-4BDC-BFE9-B919594126A7}"/>
              </a:ext>
            </a:extLst>
          </p:cNvPr>
          <p:cNvSpPr/>
          <p:nvPr/>
        </p:nvSpPr>
        <p:spPr bwMode="auto">
          <a:xfrm>
            <a:off x="10488218" y="3369924"/>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30" name="Oval 129">
            <a:extLst>
              <a:ext uri="{FF2B5EF4-FFF2-40B4-BE49-F238E27FC236}">
                <a16:creationId xmlns:a16="http://schemas.microsoft.com/office/drawing/2014/main" id="{126BF61C-0E3E-44C1-8878-277734D38D9B}"/>
              </a:ext>
            </a:extLst>
          </p:cNvPr>
          <p:cNvSpPr/>
          <p:nvPr/>
        </p:nvSpPr>
        <p:spPr bwMode="auto">
          <a:xfrm>
            <a:off x="10350927" y="3445731"/>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31" name="Oval 130">
            <a:extLst>
              <a:ext uri="{FF2B5EF4-FFF2-40B4-BE49-F238E27FC236}">
                <a16:creationId xmlns:a16="http://schemas.microsoft.com/office/drawing/2014/main" id="{1F290041-DD28-4D58-BC76-DE7AD65B6238}"/>
              </a:ext>
            </a:extLst>
          </p:cNvPr>
          <p:cNvSpPr/>
          <p:nvPr/>
        </p:nvSpPr>
        <p:spPr bwMode="auto">
          <a:xfrm>
            <a:off x="10178302" y="3399669"/>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32" name="Oval 131">
            <a:extLst>
              <a:ext uri="{FF2B5EF4-FFF2-40B4-BE49-F238E27FC236}">
                <a16:creationId xmlns:a16="http://schemas.microsoft.com/office/drawing/2014/main" id="{642A0C97-A8D5-4607-89F8-956A1CAA232C}"/>
              </a:ext>
            </a:extLst>
          </p:cNvPr>
          <p:cNvSpPr/>
          <p:nvPr/>
        </p:nvSpPr>
        <p:spPr bwMode="auto">
          <a:xfrm>
            <a:off x="11033929" y="3338341"/>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33" name="Oval 132">
            <a:extLst>
              <a:ext uri="{FF2B5EF4-FFF2-40B4-BE49-F238E27FC236}">
                <a16:creationId xmlns:a16="http://schemas.microsoft.com/office/drawing/2014/main" id="{CEE1B644-1B69-42C5-A195-0AA7AE15F307}"/>
              </a:ext>
            </a:extLst>
          </p:cNvPr>
          <p:cNvSpPr/>
          <p:nvPr/>
        </p:nvSpPr>
        <p:spPr bwMode="auto">
          <a:xfrm>
            <a:off x="11054356" y="3406963"/>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34" name="Oval 133">
            <a:extLst>
              <a:ext uri="{FF2B5EF4-FFF2-40B4-BE49-F238E27FC236}">
                <a16:creationId xmlns:a16="http://schemas.microsoft.com/office/drawing/2014/main" id="{0CB77BCA-CF88-462E-81A4-8321B7730E46}"/>
              </a:ext>
            </a:extLst>
          </p:cNvPr>
          <p:cNvSpPr/>
          <p:nvPr/>
        </p:nvSpPr>
        <p:spPr bwMode="auto">
          <a:xfrm>
            <a:off x="11117323" y="3400485"/>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35" name="Oval 134">
            <a:extLst>
              <a:ext uri="{FF2B5EF4-FFF2-40B4-BE49-F238E27FC236}">
                <a16:creationId xmlns:a16="http://schemas.microsoft.com/office/drawing/2014/main" id="{9E638BA7-BC48-41BF-9A75-D353260CDF9C}"/>
              </a:ext>
            </a:extLst>
          </p:cNvPr>
          <p:cNvSpPr/>
          <p:nvPr/>
        </p:nvSpPr>
        <p:spPr bwMode="auto">
          <a:xfrm>
            <a:off x="11100396" y="3303533"/>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36" name="Oval 135">
            <a:extLst>
              <a:ext uri="{FF2B5EF4-FFF2-40B4-BE49-F238E27FC236}">
                <a16:creationId xmlns:a16="http://schemas.microsoft.com/office/drawing/2014/main" id="{7ECEE0D6-CD4E-4CF5-8969-A702BF1AB71D}"/>
              </a:ext>
            </a:extLst>
          </p:cNvPr>
          <p:cNvSpPr/>
          <p:nvPr/>
        </p:nvSpPr>
        <p:spPr bwMode="auto">
          <a:xfrm>
            <a:off x="11194688" y="3188927"/>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37" name="Oval 136">
            <a:extLst>
              <a:ext uri="{FF2B5EF4-FFF2-40B4-BE49-F238E27FC236}">
                <a16:creationId xmlns:a16="http://schemas.microsoft.com/office/drawing/2014/main" id="{8F68B84A-C5A2-4D04-83C2-4648C078F8BC}"/>
              </a:ext>
            </a:extLst>
          </p:cNvPr>
          <p:cNvSpPr/>
          <p:nvPr/>
        </p:nvSpPr>
        <p:spPr bwMode="auto">
          <a:xfrm>
            <a:off x="11262238" y="3121904"/>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38" name="Oval 137">
            <a:extLst>
              <a:ext uri="{FF2B5EF4-FFF2-40B4-BE49-F238E27FC236}">
                <a16:creationId xmlns:a16="http://schemas.microsoft.com/office/drawing/2014/main" id="{8DA12E95-EAE8-40D8-94A3-C3B4B6B7576E}"/>
              </a:ext>
            </a:extLst>
          </p:cNvPr>
          <p:cNvSpPr/>
          <p:nvPr/>
        </p:nvSpPr>
        <p:spPr bwMode="auto">
          <a:xfrm>
            <a:off x="11214618" y="3061225"/>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39" name="Oval 138">
            <a:extLst>
              <a:ext uri="{FF2B5EF4-FFF2-40B4-BE49-F238E27FC236}">
                <a16:creationId xmlns:a16="http://schemas.microsoft.com/office/drawing/2014/main" id="{63A2D1F6-4001-4AA1-92D6-DC52684BB3C3}"/>
              </a:ext>
            </a:extLst>
          </p:cNvPr>
          <p:cNvSpPr/>
          <p:nvPr/>
        </p:nvSpPr>
        <p:spPr bwMode="auto">
          <a:xfrm>
            <a:off x="11285890" y="3051566"/>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40" name="Oval 139">
            <a:extLst>
              <a:ext uri="{FF2B5EF4-FFF2-40B4-BE49-F238E27FC236}">
                <a16:creationId xmlns:a16="http://schemas.microsoft.com/office/drawing/2014/main" id="{3954A31B-C449-44ED-BB56-6393114EF9C7}"/>
              </a:ext>
            </a:extLst>
          </p:cNvPr>
          <p:cNvSpPr/>
          <p:nvPr/>
        </p:nvSpPr>
        <p:spPr bwMode="auto">
          <a:xfrm>
            <a:off x="11350574" y="3073365"/>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41" name="Oval 140">
            <a:extLst>
              <a:ext uri="{FF2B5EF4-FFF2-40B4-BE49-F238E27FC236}">
                <a16:creationId xmlns:a16="http://schemas.microsoft.com/office/drawing/2014/main" id="{4FE8195C-D435-465F-9473-2BDCB2B64CFA}"/>
              </a:ext>
            </a:extLst>
          </p:cNvPr>
          <p:cNvSpPr/>
          <p:nvPr/>
        </p:nvSpPr>
        <p:spPr bwMode="auto">
          <a:xfrm>
            <a:off x="11351741" y="3001840"/>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42" name="Oval 141">
            <a:extLst>
              <a:ext uri="{FF2B5EF4-FFF2-40B4-BE49-F238E27FC236}">
                <a16:creationId xmlns:a16="http://schemas.microsoft.com/office/drawing/2014/main" id="{43350411-648B-48BA-A0F2-688917EF152C}"/>
              </a:ext>
            </a:extLst>
          </p:cNvPr>
          <p:cNvSpPr/>
          <p:nvPr/>
        </p:nvSpPr>
        <p:spPr bwMode="auto">
          <a:xfrm>
            <a:off x="11272231" y="2989773"/>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143" name="Oval 142">
            <a:extLst>
              <a:ext uri="{FF2B5EF4-FFF2-40B4-BE49-F238E27FC236}">
                <a16:creationId xmlns:a16="http://schemas.microsoft.com/office/drawing/2014/main" id="{2A20F7CA-45F7-4CBC-A7DE-3980C7304ABF}"/>
              </a:ext>
            </a:extLst>
          </p:cNvPr>
          <p:cNvSpPr/>
          <p:nvPr/>
        </p:nvSpPr>
        <p:spPr bwMode="auto">
          <a:xfrm>
            <a:off x="11451972" y="2833477"/>
            <a:ext cx="74842" cy="74842"/>
          </a:xfrm>
          <a:prstGeom prst="ellipse">
            <a:avLst/>
          </a:prstGeom>
          <a:solidFill>
            <a:srgbClr val="FFC000"/>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grpSp>
        <p:nvGrpSpPr>
          <p:cNvPr id="13" name="Group 12">
            <a:extLst>
              <a:ext uri="{FF2B5EF4-FFF2-40B4-BE49-F238E27FC236}">
                <a16:creationId xmlns:a16="http://schemas.microsoft.com/office/drawing/2014/main" id="{5978C957-A985-D7EA-0CD9-D6C41EFA3E3E}"/>
              </a:ext>
            </a:extLst>
          </p:cNvPr>
          <p:cNvGrpSpPr/>
          <p:nvPr/>
        </p:nvGrpSpPr>
        <p:grpSpPr>
          <a:xfrm>
            <a:off x="5760842" y="4324897"/>
            <a:ext cx="2036093" cy="741943"/>
            <a:chOff x="6092065" y="4432594"/>
            <a:chExt cx="2036093" cy="741943"/>
          </a:xfrm>
        </p:grpSpPr>
        <p:grpSp>
          <p:nvGrpSpPr>
            <p:cNvPr id="10" name="Group 9">
              <a:extLst>
                <a:ext uri="{FF2B5EF4-FFF2-40B4-BE49-F238E27FC236}">
                  <a16:creationId xmlns:a16="http://schemas.microsoft.com/office/drawing/2014/main" id="{9A826034-2A7D-EDE4-35F9-54D23594CF52}"/>
                </a:ext>
              </a:extLst>
            </p:cNvPr>
            <p:cNvGrpSpPr/>
            <p:nvPr/>
          </p:nvGrpSpPr>
          <p:grpSpPr>
            <a:xfrm>
              <a:off x="6102220" y="4691992"/>
              <a:ext cx="780298" cy="193899"/>
              <a:chOff x="5489299" y="4265176"/>
              <a:chExt cx="780298" cy="193899"/>
            </a:xfrm>
          </p:grpSpPr>
          <p:sp>
            <p:nvSpPr>
              <p:cNvPr id="198" name="Footer Placeholder 2">
                <a:extLst>
                  <a:ext uri="{FF2B5EF4-FFF2-40B4-BE49-F238E27FC236}">
                    <a16:creationId xmlns:a16="http://schemas.microsoft.com/office/drawing/2014/main" id="{55929187-72EB-7036-C968-387ADF8AFFFF}"/>
                  </a:ext>
                </a:extLst>
              </p:cNvPr>
              <p:cNvSpPr txBox="1">
                <a:spLocks/>
              </p:cNvSpPr>
              <p:nvPr/>
            </p:nvSpPr>
            <p:spPr>
              <a:xfrm>
                <a:off x="5713354" y="4265176"/>
                <a:ext cx="556243" cy="193899"/>
              </a:xfrm>
              <a:prstGeom prst="rect">
                <a:avLst/>
              </a:prstGeom>
              <a:ln>
                <a:noFill/>
              </a:ln>
            </p:spPr>
            <p:txBody>
              <a:bodyPr vert="horz" wrap="none" lIns="0" tIns="0" rIns="0" bIns="0" rtlCol="0" anchor="ctr">
                <a:spAutoFit/>
              </a:bodyPr>
              <a:lstStyle>
                <a:defPPr>
                  <a:defRPr lang="en-US"/>
                </a:defPPr>
                <a:lvl1pPr marL="0" algn="l" defTabSz="914400" rtl="0" eaLnBrk="1" latinLnBrk="0" hangingPunct="1">
                  <a:defRPr sz="1400" b="1" kern="1200">
                    <a:solidFill>
                      <a:schemeClr val="bg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90000"/>
                  </a:lnSpc>
                  <a:defRPr/>
                </a:pPr>
                <a:r>
                  <a:rPr lang="en-US" dirty="0">
                    <a:solidFill>
                      <a:prstClr val="black"/>
                    </a:solidFill>
                    <a:latin typeface="Arial" panose="020B0604020202020204" pitchFamily="34" charset="0"/>
                    <a:cs typeface="Arial" panose="020B0604020202020204" pitchFamily="34" charset="0"/>
                  </a:rPr>
                  <a:t>0.0-5.3</a:t>
                </a:r>
              </a:p>
            </p:txBody>
          </p:sp>
          <p:sp>
            <p:nvSpPr>
              <p:cNvPr id="199" name="Rectangle 198">
                <a:extLst>
                  <a:ext uri="{FF2B5EF4-FFF2-40B4-BE49-F238E27FC236}">
                    <a16:creationId xmlns:a16="http://schemas.microsoft.com/office/drawing/2014/main" id="{03702CC1-EA58-7C23-1EEB-415D063C6566}"/>
                  </a:ext>
                </a:extLst>
              </p:cNvPr>
              <p:cNvSpPr/>
              <p:nvPr/>
            </p:nvSpPr>
            <p:spPr>
              <a:xfrm>
                <a:off x="5489299" y="4270685"/>
                <a:ext cx="182880" cy="182880"/>
              </a:xfrm>
              <a:prstGeom prst="rect">
                <a:avLst/>
              </a:prstGeom>
              <a:solidFill>
                <a:srgbClr val="70CACB"/>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685800">
                  <a:lnSpc>
                    <a:spcPct val="90000"/>
                  </a:lnSpc>
                  <a:defRPr/>
                </a:pPr>
                <a:endParaRPr lang="en-US" sz="1400" b="1" dirty="0">
                  <a:solidFill>
                    <a:prstClr val="black"/>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AFC9A9C6-8478-7AA3-F176-159F0DF7181F}"/>
                </a:ext>
              </a:extLst>
            </p:cNvPr>
            <p:cNvGrpSpPr/>
            <p:nvPr/>
          </p:nvGrpSpPr>
          <p:grpSpPr>
            <a:xfrm>
              <a:off x="7149088" y="4980638"/>
              <a:ext cx="979070" cy="193899"/>
              <a:chOff x="6536167" y="4553822"/>
              <a:chExt cx="979070" cy="193899"/>
            </a:xfrm>
          </p:grpSpPr>
          <p:sp>
            <p:nvSpPr>
              <p:cNvPr id="201" name="Footer Placeholder 2">
                <a:extLst>
                  <a:ext uri="{FF2B5EF4-FFF2-40B4-BE49-F238E27FC236}">
                    <a16:creationId xmlns:a16="http://schemas.microsoft.com/office/drawing/2014/main" id="{A1B52C09-DFB8-9C66-08D7-3F30FE17E6FB}"/>
                  </a:ext>
                </a:extLst>
              </p:cNvPr>
              <p:cNvSpPr txBox="1">
                <a:spLocks/>
              </p:cNvSpPr>
              <p:nvPr/>
            </p:nvSpPr>
            <p:spPr>
              <a:xfrm>
                <a:off x="6760222" y="4553822"/>
                <a:ext cx="755015" cy="193899"/>
              </a:xfrm>
              <a:prstGeom prst="rect">
                <a:avLst/>
              </a:prstGeom>
              <a:ln>
                <a:noFill/>
              </a:ln>
            </p:spPr>
            <p:txBody>
              <a:bodyPr vert="horz" wrap="none" lIns="0" tIns="0" rIns="0" bIns="0" rtlCol="0" anchor="ctr">
                <a:spAutoFit/>
              </a:bodyPr>
              <a:lstStyle>
                <a:defPPr>
                  <a:defRPr lang="en-US"/>
                </a:defPPr>
                <a:lvl1pPr marL="0" algn="l" defTabSz="914400" rtl="0" eaLnBrk="1" latinLnBrk="0" hangingPunct="1">
                  <a:defRPr sz="1400" b="1" kern="1200">
                    <a:solidFill>
                      <a:schemeClr val="bg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dirty="0">
                    <a:solidFill>
                      <a:prstClr val="black"/>
                    </a:solidFill>
                    <a:latin typeface="Arial" panose="020B0604020202020204" pitchFamily="34" charset="0"/>
                    <a:cs typeface="Arial" panose="020B0604020202020204" pitchFamily="34" charset="0"/>
                  </a:rPr>
                  <a:t>13.5-42.2</a:t>
                </a:r>
              </a:p>
            </p:txBody>
          </p:sp>
          <p:sp>
            <p:nvSpPr>
              <p:cNvPr id="202" name="Rectangle 201">
                <a:extLst>
                  <a:ext uri="{FF2B5EF4-FFF2-40B4-BE49-F238E27FC236}">
                    <a16:creationId xmlns:a16="http://schemas.microsoft.com/office/drawing/2014/main" id="{7CC11BEF-3266-65E0-7F39-330EB05A4B34}"/>
                  </a:ext>
                </a:extLst>
              </p:cNvPr>
              <p:cNvSpPr/>
              <p:nvPr/>
            </p:nvSpPr>
            <p:spPr>
              <a:xfrm>
                <a:off x="6536167" y="4559331"/>
                <a:ext cx="182880" cy="182880"/>
              </a:xfrm>
              <a:prstGeom prst="rect">
                <a:avLst/>
              </a:prstGeom>
              <a:solidFill>
                <a:srgbClr val="0F3738"/>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685800">
                  <a:lnSpc>
                    <a:spcPct val="90000"/>
                  </a:lnSpc>
                  <a:defRPr/>
                </a:pPr>
                <a:endParaRPr lang="en-US" sz="1400" b="1" dirty="0">
                  <a:solidFill>
                    <a:prstClr val="black"/>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3355BC9A-A063-AB99-BAF8-E3AAE2BF7975}"/>
                </a:ext>
              </a:extLst>
            </p:cNvPr>
            <p:cNvGrpSpPr/>
            <p:nvPr/>
          </p:nvGrpSpPr>
          <p:grpSpPr>
            <a:xfrm>
              <a:off x="6112576" y="4980638"/>
              <a:ext cx="780298" cy="193899"/>
              <a:chOff x="5499655" y="4553822"/>
              <a:chExt cx="780298" cy="193899"/>
            </a:xfrm>
          </p:grpSpPr>
          <p:sp>
            <p:nvSpPr>
              <p:cNvPr id="204" name="Footer Placeholder 2">
                <a:extLst>
                  <a:ext uri="{FF2B5EF4-FFF2-40B4-BE49-F238E27FC236}">
                    <a16:creationId xmlns:a16="http://schemas.microsoft.com/office/drawing/2014/main" id="{DEE10B49-D248-8EFB-F07D-95DC93B79D88}"/>
                  </a:ext>
                </a:extLst>
              </p:cNvPr>
              <p:cNvSpPr txBox="1">
                <a:spLocks/>
              </p:cNvSpPr>
              <p:nvPr/>
            </p:nvSpPr>
            <p:spPr>
              <a:xfrm>
                <a:off x="5723710" y="4553822"/>
                <a:ext cx="556243" cy="193899"/>
              </a:xfrm>
              <a:prstGeom prst="rect">
                <a:avLst/>
              </a:prstGeom>
              <a:ln>
                <a:noFill/>
              </a:ln>
            </p:spPr>
            <p:txBody>
              <a:bodyPr vert="horz" wrap="none" lIns="0" tIns="0" rIns="0" bIns="0" rtlCol="0" anchor="ctr">
                <a:spAutoFit/>
              </a:bodyPr>
              <a:lstStyle>
                <a:defPPr>
                  <a:defRPr lang="en-US"/>
                </a:defPPr>
                <a:lvl1pPr marL="0" algn="l" defTabSz="914400" rtl="0" eaLnBrk="1" latinLnBrk="0" hangingPunct="1">
                  <a:defRPr sz="1400" b="1" kern="1200">
                    <a:solidFill>
                      <a:schemeClr val="bg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90000"/>
                  </a:lnSpc>
                  <a:defRPr/>
                </a:pPr>
                <a:r>
                  <a:rPr lang="en-US" dirty="0">
                    <a:solidFill>
                      <a:prstClr val="black"/>
                    </a:solidFill>
                    <a:latin typeface="Arial" panose="020B0604020202020204" pitchFamily="34" charset="0"/>
                    <a:cs typeface="Arial" panose="020B0604020202020204" pitchFamily="34" charset="0"/>
                  </a:rPr>
                  <a:t>5.4-9.0</a:t>
                </a:r>
              </a:p>
            </p:txBody>
          </p:sp>
          <p:sp>
            <p:nvSpPr>
              <p:cNvPr id="205" name="Rectangle 204">
                <a:extLst>
                  <a:ext uri="{FF2B5EF4-FFF2-40B4-BE49-F238E27FC236}">
                    <a16:creationId xmlns:a16="http://schemas.microsoft.com/office/drawing/2014/main" id="{9CA067A0-189C-7D9B-D63E-EF17D673D5E3}"/>
                  </a:ext>
                </a:extLst>
              </p:cNvPr>
              <p:cNvSpPr/>
              <p:nvPr/>
            </p:nvSpPr>
            <p:spPr>
              <a:xfrm>
                <a:off x="5499655" y="4559331"/>
                <a:ext cx="182880" cy="182880"/>
              </a:xfrm>
              <a:prstGeom prst="rect">
                <a:avLst/>
              </a:prstGeom>
              <a:solidFill>
                <a:srgbClr val="03798A"/>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685800">
                  <a:lnSpc>
                    <a:spcPct val="90000"/>
                  </a:lnSpc>
                  <a:defRPr/>
                </a:pPr>
                <a:endParaRPr lang="en-US" sz="1400" b="1" dirty="0">
                  <a:solidFill>
                    <a:prstClr val="black"/>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905791C5-7E55-6D6A-DAFD-D6CB0E909575}"/>
                </a:ext>
              </a:extLst>
            </p:cNvPr>
            <p:cNvGrpSpPr/>
            <p:nvPr/>
          </p:nvGrpSpPr>
          <p:grpSpPr>
            <a:xfrm>
              <a:off x="7138732" y="4691992"/>
              <a:ext cx="882593" cy="193899"/>
              <a:chOff x="6525811" y="4265176"/>
              <a:chExt cx="882593" cy="193899"/>
            </a:xfrm>
          </p:grpSpPr>
          <p:sp>
            <p:nvSpPr>
              <p:cNvPr id="207" name="Footer Placeholder 2">
                <a:extLst>
                  <a:ext uri="{FF2B5EF4-FFF2-40B4-BE49-F238E27FC236}">
                    <a16:creationId xmlns:a16="http://schemas.microsoft.com/office/drawing/2014/main" id="{F4F20EC9-7A34-B0B8-1760-D23AF35668C7}"/>
                  </a:ext>
                </a:extLst>
              </p:cNvPr>
              <p:cNvSpPr txBox="1">
                <a:spLocks/>
              </p:cNvSpPr>
              <p:nvPr/>
            </p:nvSpPr>
            <p:spPr>
              <a:xfrm>
                <a:off x="6752775" y="4265176"/>
                <a:ext cx="655629" cy="193899"/>
              </a:xfrm>
              <a:prstGeom prst="rect">
                <a:avLst/>
              </a:prstGeom>
              <a:ln>
                <a:noFill/>
              </a:ln>
            </p:spPr>
            <p:txBody>
              <a:bodyPr vert="horz" wrap="none" lIns="0" tIns="0" rIns="0" bIns="0" rtlCol="0" anchor="ctr">
                <a:spAutoFit/>
              </a:bodyPr>
              <a:lstStyle>
                <a:defPPr>
                  <a:defRPr lang="en-US"/>
                </a:defPPr>
                <a:lvl1pPr marL="0" algn="l" defTabSz="914400" rtl="0" eaLnBrk="1" latinLnBrk="0" hangingPunct="1">
                  <a:defRPr sz="1400" b="1" kern="1200">
                    <a:solidFill>
                      <a:schemeClr val="bg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90000"/>
                  </a:lnSpc>
                  <a:defRPr/>
                </a:pPr>
                <a:r>
                  <a:rPr lang="en-US" dirty="0">
                    <a:solidFill>
                      <a:prstClr val="black"/>
                    </a:solidFill>
                    <a:latin typeface="Arial" panose="020B0604020202020204" pitchFamily="34" charset="0"/>
                    <a:cs typeface="Arial" panose="020B0604020202020204" pitchFamily="34" charset="0"/>
                  </a:rPr>
                  <a:t>9.1-13.4</a:t>
                </a:r>
              </a:p>
            </p:txBody>
          </p:sp>
          <p:sp>
            <p:nvSpPr>
              <p:cNvPr id="208" name="Rectangle 207">
                <a:extLst>
                  <a:ext uri="{FF2B5EF4-FFF2-40B4-BE49-F238E27FC236}">
                    <a16:creationId xmlns:a16="http://schemas.microsoft.com/office/drawing/2014/main" id="{8BF0E7D4-DDBD-2BBD-7108-E0E86ED30935}"/>
                  </a:ext>
                </a:extLst>
              </p:cNvPr>
              <p:cNvSpPr/>
              <p:nvPr/>
            </p:nvSpPr>
            <p:spPr>
              <a:xfrm>
                <a:off x="6525811" y="4270685"/>
                <a:ext cx="182880" cy="182880"/>
              </a:xfrm>
              <a:prstGeom prst="rect">
                <a:avLst/>
              </a:prstGeom>
              <a:solidFill>
                <a:srgbClr val="425A5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685800">
                  <a:lnSpc>
                    <a:spcPct val="90000"/>
                  </a:lnSpc>
                  <a:defRPr/>
                </a:pPr>
                <a:endParaRPr lang="en-US" sz="1400" b="1" dirty="0">
                  <a:solidFill>
                    <a:prstClr val="black"/>
                  </a:solidFill>
                  <a:latin typeface="Arial" panose="020B0604020202020204" pitchFamily="34" charset="0"/>
                  <a:cs typeface="Arial" panose="020B0604020202020204" pitchFamily="34" charset="0"/>
                </a:endParaRPr>
              </a:p>
            </p:txBody>
          </p:sp>
        </p:grpSp>
        <p:sp>
          <p:nvSpPr>
            <p:cNvPr id="209" name="TextBox 208">
              <a:extLst>
                <a:ext uri="{FF2B5EF4-FFF2-40B4-BE49-F238E27FC236}">
                  <a16:creationId xmlns:a16="http://schemas.microsoft.com/office/drawing/2014/main" id="{840A774F-3977-A2B6-1FF0-93C890361365}"/>
                </a:ext>
              </a:extLst>
            </p:cNvPr>
            <p:cNvSpPr txBox="1"/>
            <p:nvPr/>
          </p:nvSpPr>
          <p:spPr>
            <a:xfrm>
              <a:off x="6092065" y="4432594"/>
              <a:ext cx="1590179" cy="193899"/>
            </a:xfrm>
            <a:prstGeom prst="rect">
              <a:avLst/>
            </a:prstGeom>
            <a:noFill/>
          </p:spPr>
          <p:txBody>
            <a:bodyPr wrap="none" lIns="0" tIns="0" rIns="0" bIns="0" rtlCol="0">
              <a:spAutoFit/>
            </a:bodyPr>
            <a:lstStyle/>
            <a:p>
              <a:pPr>
                <a:lnSpc>
                  <a:spcPct val="90000"/>
                </a:lnSpc>
              </a:pPr>
              <a:r>
                <a:rPr lang="en-US" sz="1400" b="1" dirty="0">
                  <a:latin typeface="Arial" panose="020B0604020202020204" pitchFamily="34" charset="0"/>
                  <a:cs typeface="Arial" panose="020B0604020202020204" pitchFamily="34" charset="0"/>
                </a:rPr>
                <a:t>Rates Per 100,000</a:t>
              </a:r>
              <a:r>
                <a:rPr lang="en-US" sz="1400" b="1" baseline="30000" dirty="0">
                  <a:latin typeface="Arial" panose="020B0604020202020204" pitchFamily="34" charset="0"/>
                  <a:cs typeface="Arial" panose="020B0604020202020204" pitchFamily="34" charset="0"/>
                </a:rPr>
                <a:t>3</a:t>
              </a:r>
            </a:p>
          </p:txBody>
        </p:sp>
      </p:grpSp>
      <p:sp>
        <p:nvSpPr>
          <p:cNvPr id="17" name="Freeform 136">
            <a:extLst>
              <a:ext uri="{FF2B5EF4-FFF2-40B4-BE49-F238E27FC236}">
                <a16:creationId xmlns:a16="http://schemas.microsoft.com/office/drawing/2014/main" id="{1BA71687-18A7-DA36-DBD3-9FAB075CE8AE}"/>
              </a:ext>
            </a:extLst>
          </p:cNvPr>
          <p:cNvSpPr>
            <a:spLocks/>
          </p:cNvSpPr>
          <p:nvPr/>
        </p:nvSpPr>
        <p:spPr bwMode="auto">
          <a:xfrm>
            <a:off x="10168644" y="4554870"/>
            <a:ext cx="886290" cy="715757"/>
          </a:xfrm>
          <a:custGeom>
            <a:avLst/>
            <a:gdLst>
              <a:gd name="T0" fmla="*/ 772 w 1128"/>
              <a:gd name="T1" fmla="*/ 35 h 886"/>
              <a:gd name="T2" fmla="*/ 737 w 1128"/>
              <a:gd name="T3" fmla="*/ 65 h 886"/>
              <a:gd name="T4" fmla="*/ 381 w 1128"/>
              <a:gd name="T5" fmla="*/ 64 h 886"/>
              <a:gd name="T6" fmla="*/ 0 w 1128"/>
              <a:gd name="T7" fmla="*/ 50 h 886"/>
              <a:gd name="T8" fmla="*/ 31 w 1128"/>
              <a:gd name="T9" fmla="*/ 118 h 886"/>
              <a:gd name="T10" fmla="*/ 59 w 1128"/>
              <a:gd name="T11" fmla="*/ 141 h 886"/>
              <a:gd name="T12" fmla="*/ 73 w 1128"/>
              <a:gd name="T13" fmla="*/ 100 h 886"/>
              <a:gd name="T14" fmla="*/ 102 w 1128"/>
              <a:gd name="T15" fmla="*/ 100 h 886"/>
              <a:gd name="T16" fmla="*/ 90 w 1128"/>
              <a:gd name="T17" fmla="*/ 135 h 886"/>
              <a:gd name="T18" fmla="*/ 154 w 1128"/>
              <a:gd name="T19" fmla="*/ 116 h 886"/>
              <a:gd name="T20" fmla="*/ 202 w 1128"/>
              <a:gd name="T21" fmla="*/ 106 h 886"/>
              <a:gd name="T22" fmla="*/ 221 w 1128"/>
              <a:gd name="T23" fmla="*/ 121 h 886"/>
              <a:gd name="T24" fmla="*/ 175 w 1128"/>
              <a:gd name="T25" fmla="*/ 131 h 886"/>
              <a:gd name="T26" fmla="*/ 244 w 1128"/>
              <a:gd name="T27" fmla="*/ 146 h 886"/>
              <a:gd name="T28" fmla="*/ 250 w 1128"/>
              <a:gd name="T29" fmla="*/ 143 h 886"/>
              <a:gd name="T30" fmla="*/ 281 w 1128"/>
              <a:gd name="T31" fmla="*/ 133 h 886"/>
              <a:gd name="T32" fmla="*/ 321 w 1128"/>
              <a:gd name="T33" fmla="*/ 160 h 886"/>
              <a:gd name="T34" fmla="*/ 316 w 1128"/>
              <a:gd name="T35" fmla="*/ 179 h 886"/>
              <a:gd name="T36" fmla="*/ 362 w 1128"/>
              <a:gd name="T37" fmla="*/ 216 h 886"/>
              <a:gd name="T38" fmla="*/ 377 w 1128"/>
              <a:gd name="T39" fmla="*/ 200 h 886"/>
              <a:gd name="T40" fmla="*/ 416 w 1128"/>
              <a:gd name="T41" fmla="*/ 208 h 886"/>
              <a:gd name="T42" fmla="*/ 466 w 1128"/>
              <a:gd name="T43" fmla="*/ 179 h 886"/>
              <a:gd name="T44" fmla="*/ 472 w 1128"/>
              <a:gd name="T45" fmla="*/ 137 h 886"/>
              <a:gd name="T46" fmla="*/ 535 w 1128"/>
              <a:gd name="T47" fmla="*/ 150 h 886"/>
              <a:gd name="T48" fmla="*/ 572 w 1128"/>
              <a:gd name="T49" fmla="*/ 177 h 886"/>
              <a:gd name="T50" fmla="*/ 606 w 1128"/>
              <a:gd name="T51" fmla="*/ 225 h 886"/>
              <a:gd name="T52" fmla="*/ 647 w 1128"/>
              <a:gd name="T53" fmla="*/ 270 h 886"/>
              <a:gd name="T54" fmla="*/ 710 w 1128"/>
              <a:gd name="T55" fmla="*/ 306 h 886"/>
              <a:gd name="T56" fmla="*/ 716 w 1128"/>
              <a:gd name="T57" fmla="*/ 376 h 886"/>
              <a:gd name="T58" fmla="*/ 699 w 1128"/>
              <a:gd name="T59" fmla="*/ 437 h 886"/>
              <a:gd name="T60" fmla="*/ 722 w 1128"/>
              <a:gd name="T61" fmla="*/ 499 h 886"/>
              <a:gd name="T62" fmla="*/ 732 w 1128"/>
              <a:gd name="T63" fmla="*/ 480 h 886"/>
              <a:gd name="T64" fmla="*/ 724 w 1128"/>
              <a:gd name="T65" fmla="*/ 449 h 886"/>
              <a:gd name="T66" fmla="*/ 759 w 1128"/>
              <a:gd name="T67" fmla="*/ 462 h 886"/>
              <a:gd name="T68" fmla="*/ 733 w 1128"/>
              <a:gd name="T69" fmla="*/ 549 h 886"/>
              <a:gd name="T70" fmla="*/ 766 w 1128"/>
              <a:gd name="T71" fmla="*/ 592 h 886"/>
              <a:gd name="T72" fmla="*/ 797 w 1128"/>
              <a:gd name="T73" fmla="*/ 622 h 886"/>
              <a:gd name="T74" fmla="*/ 841 w 1128"/>
              <a:gd name="T75" fmla="*/ 599 h 886"/>
              <a:gd name="T76" fmla="*/ 832 w 1128"/>
              <a:gd name="T77" fmla="*/ 665 h 886"/>
              <a:gd name="T78" fmla="*/ 861 w 1128"/>
              <a:gd name="T79" fmla="*/ 671 h 886"/>
              <a:gd name="T80" fmla="*/ 872 w 1128"/>
              <a:gd name="T81" fmla="*/ 730 h 886"/>
              <a:gd name="T82" fmla="*/ 911 w 1128"/>
              <a:gd name="T83" fmla="*/ 769 h 886"/>
              <a:gd name="T84" fmla="*/ 940 w 1128"/>
              <a:gd name="T85" fmla="*/ 782 h 886"/>
              <a:gd name="T86" fmla="*/ 972 w 1128"/>
              <a:gd name="T87" fmla="*/ 815 h 886"/>
              <a:gd name="T88" fmla="*/ 993 w 1128"/>
              <a:gd name="T89" fmla="*/ 886 h 886"/>
              <a:gd name="T90" fmla="*/ 1055 w 1128"/>
              <a:gd name="T91" fmla="*/ 871 h 886"/>
              <a:gd name="T92" fmla="*/ 1094 w 1128"/>
              <a:gd name="T93" fmla="*/ 850 h 886"/>
              <a:gd name="T94" fmla="*/ 1101 w 1128"/>
              <a:gd name="T95" fmla="*/ 796 h 886"/>
              <a:gd name="T96" fmla="*/ 1119 w 1128"/>
              <a:gd name="T97" fmla="*/ 752 h 886"/>
              <a:gd name="T98" fmla="*/ 1121 w 1128"/>
              <a:gd name="T99" fmla="*/ 690 h 886"/>
              <a:gd name="T100" fmla="*/ 1109 w 1128"/>
              <a:gd name="T101" fmla="*/ 603 h 886"/>
              <a:gd name="T102" fmla="*/ 1071 w 1128"/>
              <a:gd name="T103" fmla="*/ 541 h 886"/>
              <a:gd name="T104" fmla="*/ 1042 w 1128"/>
              <a:gd name="T105" fmla="*/ 486 h 886"/>
              <a:gd name="T106" fmla="*/ 1003 w 1128"/>
              <a:gd name="T107" fmla="*/ 407 h 886"/>
              <a:gd name="T108" fmla="*/ 965 w 1128"/>
              <a:gd name="T109" fmla="*/ 308 h 886"/>
              <a:gd name="T110" fmla="*/ 1001 w 1128"/>
              <a:gd name="T111" fmla="*/ 339 h 886"/>
              <a:gd name="T112" fmla="*/ 961 w 1128"/>
              <a:gd name="T113" fmla="*/ 272 h 886"/>
              <a:gd name="T114" fmla="*/ 916 w 1128"/>
              <a:gd name="T115" fmla="*/ 208 h 886"/>
              <a:gd name="T116" fmla="*/ 882 w 1128"/>
              <a:gd name="T117" fmla="*/ 139 h 886"/>
              <a:gd name="T118" fmla="*/ 864 w 1128"/>
              <a:gd name="T119" fmla="*/ 94 h 886"/>
              <a:gd name="T120" fmla="*/ 849 w 1128"/>
              <a:gd name="T121" fmla="*/ 4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28" h="886">
                <a:moveTo>
                  <a:pt x="807" y="8"/>
                </a:moveTo>
                <a:lnTo>
                  <a:pt x="807" y="8"/>
                </a:lnTo>
                <a:lnTo>
                  <a:pt x="803" y="4"/>
                </a:lnTo>
                <a:lnTo>
                  <a:pt x="803" y="4"/>
                </a:lnTo>
                <a:lnTo>
                  <a:pt x="799" y="2"/>
                </a:lnTo>
                <a:lnTo>
                  <a:pt x="795" y="0"/>
                </a:lnTo>
                <a:lnTo>
                  <a:pt x="795" y="0"/>
                </a:lnTo>
                <a:lnTo>
                  <a:pt x="789" y="0"/>
                </a:lnTo>
                <a:lnTo>
                  <a:pt x="784" y="2"/>
                </a:lnTo>
                <a:lnTo>
                  <a:pt x="770" y="8"/>
                </a:lnTo>
                <a:lnTo>
                  <a:pt x="770" y="8"/>
                </a:lnTo>
                <a:lnTo>
                  <a:pt x="766" y="13"/>
                </a:lnTo>
                <a:lnTo>
                  <a:pt x="764" y="19"/>
                </a:lnTo>
                <a:lnTo>
                  <a:pt x="764" y="19"/>
                </a:lnTo>
                <a:lnTo>
                  <a:pt x="766" y="21"/>
                </a:lnTo>
                <a:lnTo>
                  <a:pt x="768" y="25"/>
                </a:lnTo>
                <a:lnTo>
                  <a:pt x="768" y="25"/>
                </a:lnTo>
                <a:lnTo>
                  <a:pt x="770" y="29"/>
                </a:lnTo>
                <a:lnTo>
                  <a:pt x="772" y="35"/>
                </a:lnTo>
                <a:lnTo>
                  <a:pt x="772" y="39"/>
                </a:lnTo>
                <a:lnTo>
                  <a:pt x="768" y="44"/>
                </a:lnTo>
                <a:lnTo>
                  <a:pt x="768" y="44"/>
                </a:lnTo>
                <a:lnTo>
                  <a:pt x="766" y="48"/>
                </a:lnTo>
                <a:lnTo>
                  <a:pt x="768" y="52"/>
                </a:lnTo>
                <a:lnTo>
                  <a:pt x="768" y="52"/>
                </a:lnTo>
                <a:lnTo>
                  <a:pt x="772" y="56"/>
                </a:lnTo>
                <a:lnTo>
                  <a:pt x="772" y="56"/>
                </a:lnTo>
                <a:lnTo>
                  <a:pt x="774" y="62"/>
                </a:lnTo>
                <a:lnTo>
                  <a:pt x="772" y="65"/>
                </a:lnTo>
                <a:lnTo>
                  <a:pt x="764" y="71"/>
                </a:lnTo>
                <a:lnTo>
                  <a:pt x="764" y="71"/>
                </a:lnTo>
                <a:lnTo>
                  <a:pt x="760" y="73"/>
                </a:lnTo>
                <a:lnTo>
                  <a:pt x="757" y="73"/>
                </a:lnTo>
                <a:lnTo>
                  <a:pt x="757" y="73"/>
                </a:lnTo>
                <a:lnTo>
                  <a:pt x="749" y="71"/>
                </a:lnTo>
                <a:lnTo>
                  <a:pt x="741" y="69"/>
                </a:lnTo>
                <a:lnTo>
                  <a:pt x="741" y="69"/>
                </a:lnTo>
                <a:lnTo>
                  <a:pt x="737" y="65"/>
                </a:lnTo>
                <a:lnTo>
                  <a:pt x="735" y="60"/>
                </a:lnTo>
                <a:lnTo>
                  <a:pt x="735" y="54"/>
                </a:lnTo>
                <a:lnTo>
                  <a:pt x="739" y="48"/>
                </a:lnTo>
                <a:lnTo>
                  <a:pt x="739" y="48"/>
                </a:lnTo>
                <a:lnTo>
                  <a:pt x="739" y="44"/>
                </a:lnTo>
                <a:lnTo>
                  <a:pt x="739" y="44"/>
                </a:lnTo>
                <a:lnTo>
                  <a:pt x="737" y="42"/>
                </a:lnTo>
                <a:lnTo>
                  <a:pt x="737" y="42"/>
                </a:lnTo>
                <a:lnTo>
                  <a:pt x="420" y="52"/>
                </a:lnTo>
                <a:lnTo>
                  <a:pt x="420" y="52"/>
                </a:lnTo>
                <a:lnTo>
                  <a:pt x="412" y="54"/>
                </a:lnTo>
                <a:lnTo>
                  <a:pt x="406" y="60"/>
                </a:lnTo>
                <a:lnTo>
                  <a:pt x="404" y="60"/>
                </a:lnTo>
                <a:lnTo>
                  <a:pt x="404" y="60"/>
                </a:lnTo>
                <a:lnTo>
                  <a:pt x="400" y="64"/>
                </a:lnTo>
                <a:lnTo>
                  <a:pt x="396" y="64"/>
                </a:lnTo>
                <a:lnTo>
                  <a:pt x="387" y="64"/>
                </a:lnTo>
                <a:lnTo>
                  <a:pt x="387" y="64"/>
                </a:lnTo>
                <a:lnTo>
                  <a:pt x="381" y="64"/>
                </a:lnTo>
                <a:lnTo>
                  <a:pt x="381" y="64"/>
                </a:lnTo>
                <a:lnTo>
                  <a:pt x="377" y="64"/>
                </a:lnTo>
                <a:lnTo>
                  <a:pt x="375" y="62"/>
                </a:lnTo>
                <a:lnTo>
                  <a:pt x="371" y="56"/>
                </a:lnTo>
                <a:lnTo>
                  <a:pt x="371" y="56"/>
                </a:lnTo>
                <a:lnTo>
                  <a:pt x="368" y="50"/>
                </a:lnTo>
                <a:lnTo>
                  <a:pt x="368" y="50"/>
                </a:lnTo>
                <a:lnTo>
                  <a:pt x="366" y="48"/>
                </a:lnTo>
                <a:lnTo>
                  <a:pt x="364" y="44"/>
                </a:lnTo>
                <a:lnTo>
                  <a:pt x="362" y="33"/>
                </a:lnTo>
                <a:lnTo>
                  <a:pt x="362" y="33"/>
                </a:lnTo>
                <a:lnTo>
                  <a:pt x="358" y="19"/>
                </a:lnTo>
                <a:lnTo>
                  <a:pt x="356" y="10"/>
                </a:lnTo>
                <a:lnTo>
                  <a:pt x="356" y="10"/>
                </a:lnTo>
                <a:lnTo>
                  <a:pt x="354" y="10"/>
                </a:lnTo>
                <a:lnTo>
                  <a:pt x="0" y="39"/>
                </a:lnTo>
                <a:lnTo>
                  <a:pt x="0" y="39"/>
                </a:lnTo>
                <a:lnTo>
                  <a:pt x="0" y="46"/>
                </a:lnTo>
                <a:lnTo>
                  <a:pt x="0" y="50"/>
                </a:lnTo>
                <a:lnTo>
                  <a:pt x="2" y="54"/>
                </a:lnTo>
                <a:lnTo>
                  <a:pt x="2" y="54"/>
                </a:lnTo>
                <a:lnTo>
                  <a:pt x="9" y="65"/>
                </a:lnTo>
                <a:lnTo>
                  <a:pt x="11" y="67"/>
                </a:lnTo>
                <a:lnTo>
                  <a:pt x="11" y="67"/>
                </a:lnTo>
                <a:lnTo>
                  <a:pt x="15" y="71"/>
                </a:lnTo>
                <a:lnTo>
                  <a:pt x="19" y="75"/>
                </a:lnTo>
                <a:lnTo>
                  <a:pt x="19" y="75"/>
                </a:lnTo>
                <a:lnTo>
                  <a:pt x="23" y="79"/>
                </a:lnTo>
                <a:lnTo>
                  <a:pt x="29" y="85"/>
                </a:lnTo>
                <a:lnTo>
                  <a:pt x="29" y="85"/>
                </a:lnTo>
                <a:lnTo>
                  <a:pt x="33" y="94"/>
                </a:lnTo>
                <a:lnTo>
                  <a:pt x="33" y="102"/>
                </a:lnTo>
                <a:lnTo>
                  <a:pt x="33" y="104"/>
                </a:lnTo>
                <a:lnTo>
                  <a:pt x="33" y="104"/>
                </a:lnTo>
                <a:lnTo>
                  <a:pt x="31" y="112"/>
                </a:lnTo>
                <a:lnTo>
                  <a:pt x="31" y="116"/>
                </a:lnTo>
                <a:lnTo>
                  <a:pt x="31" y="118"/>
                </a:lnTo>
                <a:lnTo>
                  <a:pt x="31" y="118"/>
                </a:lnTo>
                <a:lnTo>
                  <a:pt x="36" y="123"/>
                </a:lnTo>
                <a:lnTo>
                  <a:pt x="40" y="129"/>
                </a:lnTo>
                <a:lnTo>
                  <a:pt x="40" y="129"/>
                </a:lnTo>
                <a:lnTo>
                  <a:pt x="40" y="133"/>
                </a:lnTo>
                <a:lnTo>
                  <a:pt x="40" y="133"/>
                </a:lnTo>
                <a:lnTo>
                  <a:pt x="40" y="133"/>
                </a:lnTo>
                <a:lnTo>
                  <a:pt x="40" y="133"/>
                </a:lnTo>
                <a:lnTo>
                  <a:pt x="40" y="135"/>
                </a:lnTo>
                <a:lnTo>
                  <a:pt x="40" y="137"/>
                </a:lnTo>
                <a:lnTo>
                  <a:pt x="40" y="137"/>
                </a:lnTo>
                <a:lnTo>
                  <a:pt x="38" y="139"/>
                </a:lnTo>
                <a:lnTo>
                  <a:pt x="38" y="141"/>
                </a:lnTo>
                <a:lnTo>
                  <a:pt x="38" y="141"/>
                </a:lnTo>
                <a:lnTo>
                  <a:pt x="42" y="144"/>
                </a:lnTo>
                <a:lnTo>
                  <a:pt x="42" y="144"/>
                </a:lnTo>
                <a:lnTo>
                  <a:pt x="56" y="143"/>
                </a:lnTo>
                <a:lnTo>
                  <a:pt x="56" y="143"/>
                </a:lnTo>
                <a:lnTo>
                  <a:pt x="59" y="141"/>
                </a:lnTo>
                <a:lnTo>
                  <a:pt x="59" y="141"/>
                </a:lnTo>
                <a:lnTo>
                  <a:pt x="63" y="141"/>
                </a:lnTo>
                <a:lnTo>
                  <a:pt x="63" y="137"/>
                </a:lnTo>
                <a:lnTo>
                  <a:pt x="63" y="137"/>
                </a:lnTo>
                <a:lnTo>
                  <a:pt x="61" y="133"/>
                </a:lnTo>
                <a:lnTo>
                  <a:pt x="61" y="133"/>
                </a:lnTo>
                <a:lnTo>
                  <a:pt x="59" y="129"/>
                </a:lnTo>
                <a:lnTo>
                  <a:pt x="61" y="125"/>
                </a:lnTo>
                <a:lnTo>
                  <a:pt x="61" y="125"/>
                </a:lnTo>
                <a:lnTo>
                  <a:pt x="67" y="121"/>
                </a:lnTo>
                <a:lnTo>
                  <a:pt x="67" y="121"/>
                </a:lnTo>
                <a:lnTo>
                  <a:pt x="71" y="119"/>
                </a:lnTo>
                <a:lnTo>
                  <a:pt x="71" y="119"/>
                </a:lnTo>
                <a:lnTo>
                  <a:pt x="71" y="116"/>
                </a:lnTo>
                <a:lnTo>
                  <a:pt x="71" y="110"/>
                </a:lnTo>
                <a:lnTo>
                  <a:pt x="71" y="110"/>
                </a:lnTo>
                <a:lnTo>
                  <a:pt x="71" y="104"/>
                </a:lnTo>
                <a:lnTo>
                  <a:pt x="71" y="102"/>
                </a:lnTo>
                <a:lnTo>
                  <a:pt x="71" y="102"/>
                </a:lnTo>
                <a:lnTo>
                  <a:pt x="73" y="100"/>
                </a:lnTo>
                <a:lnTo>
                  <a:pt x="75" y="102"/>
                </a:lnTo>
                <a:lnTo>
                  <a:pt x="75" y="102"/>
                </a:lnTo>
                <a:lnTo>
                  <a:pt x="79" y="106"/>
                </a:lnTo>
                <a:lnTo>
                  <a:pt x="81" y="112"/>
                </a:lnTo>
                <a:lnTo>
                  <a:pt x="81" y="112"/>
                </a:lnTo>
                <a:lnTo>
                  <a:pt x="83" y="116"/>
                </a:lnTo>
                <a:lnTo>
                  <a:pt x="83" y="116"/>
                </a:lnTo>
                <a:lnTo>
                  <a:pt x="85" y="110"/>
                </a:lnTo>
                <a:lnTo>
                  <a:pt x="85" y="110"/>
                </a:lnTo>
                <a:lnTo>
                  <a:pt x="85" y="108"/>
                </a:lnTo>
                <a:lnTo>
                  <a:pt x="85" y="108"/>
                </a:lnTo>
                <a:lnTo>
                  <a:pt x="86" y="100"/>
                </a:lnTo>
                <a:lnTo>
                  <a:pt x="86" y="100"/>
                </a:lnTo>
                <a:lnTo>
                  <a:pt x="88" y="96"/>
                </a:lnTo>
                <a:lnTo>
                  <a:pt x="88" y="96"/>
                </a:lnTo>
                <a:lnTo>
                  <a:pt x="92" y="96"/>
                </a:lnTo>
                <a:lnTo>
                  <a:pt x="96" y="96"/>
                </a:lnTo>
                <a:lnTo>
                  <a:pt x="102" y="100"/>
                </a:lnTo>
                <a:lnTo>
                  <a:pt x="102" y="100"/>
                </a:lnTo>
                <a:lnTo>
                  <a:pt x="104" y="102"/>
                </a:lnTo>
                <a:lnTo>
                  <a:pt x="104" y="106"/>
                </a:lnTo>
                <a:lnTo>
                  <a:pt x="104" y="106"/>
                </a:lnTo>
                <a:lnTo>
                  <a:pt x="108" y="114"/>
                </a:lnTo>
                <a:lnTo>
                  <a:pt x="108" y="114"/>
                </a:lnTo>
                <a:lnTo>
                  <a:pt x="110" y="118"/>
                </a:lnTo>
                <a:lnTo>
                  <a:pt x="108" y="121"/>
                </a:lnTo>
                <a:lnTo>
                  <a:pt x="108" y="121"/>
                </a:lnTo>
                <a:lnTo>
                  <a:pt x="104" y="125"/>
                </a:lnTo>
                <a:lnTo>
                  <a:pt x="100" y="129"/>
                </a:lnTo>
                <a:lnTo>
                  <a:pt x="100" y="129"/>
                </a:lnTo>
                <a:lnTo>
                  <a:pt x="92" y="131"/>
                </a:lnTo>
                <a:lnTo>
                  <a:pt x="88" y="133"/>
                </a:lnTo>
                <a:lnTo>
                  <a:pt x="86" y="133"/>
                </a:lnTo>
                <a:lnTo>
                  <a:pt x="86" y="133"/>
                </a:lnTo>
                <a:lnTo>
                  <a:pt x="86" y="135"/>
                </a:lnTo>
                <a:lnTo>
                  <a:pt x="86" y="135"/>
                </a:lnTo>
                <a:lnTo>
                  <a:pt x="90" y="135"/>
                </a:lnTo>
                <a:lnTo>
                  <a:pt x="90" y="135"/>
                </a:lnTo>
                <a:lnTo>
                  <a:pt x="100" y="133"/>
                </a:lnTo>
                <a:lnTo>
                  <a:pt x="100" y="133"/>
                </a:lnTo>
                <a:lnTo>
                  <a:pt x="110" y="133"/>
                </a:lnTo>
                <a:lnTo>
                  <a:pt x="110" y="133"/>
                </a:lnTo>
                <a:lnTo>
                  <a:pt x="115" y="131"/>
                </a:lnTo>
                <a:lnTo>
                  <a:pt x="115" y="131"/>
                </a:lnTo>
                <a:lnTo>
                  <a:pt x="121" y="129"/>
                </a:lnTo>
                <a:lnTo>
                  <a:pt x="127" y="129"/>
                </a:lnTo>
                <a:lnTo>
                  <a:pt x="127" y="129"/>
                </a:lnTo>
                <a:lnTo>
                  <a:pt x="140" y="131"/>
                </a:lnTo>
                <a:lnTo>
                  <a:pt x="140" y="123"/>
                </a:lnTo>
                <a:lnTo>
                  <a:pt x="140" y="123"/>
                </a:lnTo>
                <a:lnTo>
                  <a:pt x="140" y="119"/>
                </a:lnTo>
                <a:lnTo>
                  <a:pt x="140" y="118"/>
                </a:lnTo>
                <a:lnTo>
                  <a:pt x="140" y="118"/>
                </a:lnTo>
                <a:lnTo>
                  <a:pt x="144" y="118"/>
                </a:lnTo>
                <a:lnTo>
                  <a:pt x="148" y="116"/>
                </a:lnTo>
                <a:lnTo>
                  <a:pt x="148" y="116"/>
                </a:lnTo>
                <a:lnTo>
                  <a:pt x="154" y="116"/>
                </a:lnTo>
                <a:lnTo>
                  <a:pt x="158" y="112"/>
                </a:lnTo>
                <a:lnTo>
                  <a:pt x="160" y="110"/>
                </a:lnTo>
                <a:lnTo>
                  <a:pt x="160" y="110"/>
                </a:lnTo>
                <a:lnTo>
                  <a:pt x="163" y="106"/>
                </a:lnTo>
                <a:lnTo>
                  <a:pt x="165" y="106"/>
                </a:lnTo>
                <a:lnTo>
                  <a:pt x="171" y="108"/>
                </a:lnTo>
                <a:lnTo>
                  <a:pt x="171" y="108"/>
                </a:lnTo>
                <a:lnTo>
                  <a:pt x="175" y="108"/>
                </a:lnTo>
                <a:lnTo>
                  <a:pt x="175" y="108"/>
                </a:lnTo>
                <a:lnTo>
                  <a:pt x="183" y="108"/>
                </a:lnTo>
                <a:lnTo>
                  <a:pt x="187" y="104"/>
                </a:lnTo>
                <a:lnTo>
                  <a:pt x="187" y="104"/>
                </a:lnTo>
                <a:lnTo>
                  <a:pt x="192" y="102"/>
                </a:lnTo>
                <a:lnTo>
                  <a:pt x="196" y="102"/>
                </a:lnTo>
                <a:lnTo>
                  <a:pt x="198" y="102"/>
                </a:lnTo>
                <a:lnTo>
                  <a:pt x="198" y="102"/>
                </a:lnTo>
                <a:lnTo>
                  <a:pt x="200" y="104"/>
                </a:lnTo>
                <a:lnTo>
                  <a:pt x="200" y="104"/>
                </a:lnTo>
                <a:lnTo>
                  <a:pt x="202" y="106"/>
                </a:lnTo>
                <a:lnTo>
                  <a:pt x="208" y="108"/>
                </a:lnTo>
                <a:lnTo>
                  <a:pt x="208" y="108"/>
                </a:lnTo>
                <a:lnTo>
                  <a:pt x="212" y="106"/>
                </a:lnTo>
                <a:lnTo>
                  <a:pt x="214" y="106"/>
                </a:lnTo>
                <a:lnTo>
                  <a:pt x="214" y="106"/>
                </a:lnTo>
                <a:lnTo>
                  <a:pt x="217" y="102"/>
                </a:lnTo>
                <a:lnTo>
                  <a:pt x="223" y="102"/>
                </a:lnTo>
                <a:lnTo>
                  <a:pt x="223" y="102"/>
                </a:lnTo>
                <a:lnTo>
                  <a:pt x="227" y="102"/>
                </a:lnTo>
                <a:lnTo>
                  <a:pt x="231" y="104"/>
                </a:lnTo>
                <a:lnTo>
                  <a:pt x="231" y="104"/>
                </a:lnTo>
                <a:lnTo>
                  <a:pt x="231" y="108"/>
                </a:lnTo>
                <a:lnTo>
                  <a:pt x="229" y="112"/>
                </a:lnTo>
                <a:lnTo>
                  <a:pt x="229" y="112"/>
                </a:lnTo>
                <a:lnTo>
                  <a:pt x="227" y="116"/>
                </a:lnTo>
                <a:lnTo>
                  <a:pt x="227" y="116"/>
                </a:lnTo>
                <a:lnTo>
                  <a:pt x="225" y="119"/>
                </a:lnTo>
                <a:lnTo>
                  <a:pt x="221" y="121"/>
                </a:lnTo>
                <a:lnTo>
                  <a:pt x="221" y="121"/>
                </a:lnTo>
                <a:lnTo>
                  <a:pt x="215" y="125"/>
                </a:lnTo>
                <a:lnTo>
                  <a:pt x="215" y="125"/>
                </a:lnTo>
                <a:lnTo>
                  <a:pt x="214" y="127"/>
                </a:lnTo>
                <a:lnTo>
                  <a:pt x="212" y="127"/>
                </a:lnTo>
                <a:lnTo>
                  <a:pt x="208" y="125"/>
                </a:lnTo>
                <a:lnTo>
                  <a:pt x="208" y="125"/>
                </a:lnTo>
                <a:lnTo>
                  <a:pt x="206" y="123"/>
                </a:lnTo>
                <a:lnTo>
                  <a:pt x="206" y="123"/>
                </a:lnTo>
                <a:lnTo>
                  <a:pt x="204" y="121"/>
                </a:lnTo>
                <a:lnTo>
                  <a:pt x="200" y="123"/>
                </a:lnTo>
                <a:lnTo>
                  <a:pt x="200" y="123"/>
                </a:lnTo>
                <a:lnTo>
                  <a:pt x="196" y="123"/>
                </a:lnTo>
                <a:lnTo>
                  <a:pt x="196" y="123"/>
                </a:lnTo>
                <a:lnTo>
                  <a:pt x="175" y="127"/>
                </a:lnTo>
                <a:lnTo>
                  <a:pt x="175" y="127"/>
                </a:lnTo>
                <a:lnTo>
                  <a:pt x="173" y="127"/>
                </a:lnTo>
                <a:lnTo>
                  <a:pt x="173" y="129"/>
                </a:lnTo>
                <a:lnTo>
                  <a:pt x="173" y="129"/>
                </a:lnTo>
                <a:lnTo>
                  <a:pt x="175" y="131"/>
                </a:lnTo>
                <a:lnTo>
                  <a:pt x="177" y="131"/>
                </a:lnTo>
                <a:lnTo>
                  <a:pt x="177" y="131"/>
                </a:lnTo>
                <a:lnTo>
                  <a:pt x="179" y="131"/>
                </a:lnTo>
                <a:lnTo>
                  <a:pt x="179" y="131"/>
                </a:lnTo>
                <a:lnTo>
                  <a:pt x="185" y="131"/>
                </a:lnTo>
                <a:lnTo>
                  <a:pt x="190" y="131"/>
                </a:lnTo>
                <a:lnTo>
                  <a:pt x="190" y="131"/>
                </a:lnTo>
                <a:lnTo>
                  <a:pt x="202" y="137"/>
                </a:lnTo>
                <a:lnTo>
                  <a:pt x="202" y="137"/>
                </a:lnTo>
                <a:lnTo>
                  <a:pt x="219" y="139"/>
                </a:lnTo>
                <a:lnTo>
                  <a:pt x="219" y="139"/>
                </a:lnTo>
                <a:lnTo>
                  <a:pt x="229" y="139"/>
                </a:lnTo>
                <a:lnTo>
                  <a:pt x="229" y="139"/>
                </a:lnTo>
                <a:lnTo>
                  <a:pt x="233" y="141"/>
                </a:lnTo>
                <a:lnTo>
                  <a:pt x="233" y="141"/>
                </a:lnTo>
                <a:lnTo>
                  <a:pt x="239" y="143"/>
                </a:lnTo>
                <a:lnTo>
                  <a:pt x="240" y="144"/>
                </a:lnTo>
                <a:lnTo>
                  <a:pt x="240" y="144"/>
                </a:lnTo>
                <a:lnTo>
                  <a:pt x="244" y="146"/>
                </a:lnTo>
                <a:lnTo>
                  <a:pt x="244" y="146"/>
                </a:lnTo>
                <a:lnTo>
                  <a:pt x="246" y="150"/>
                </a:lnTo>
                <a:lnTo>
                  <a:pt x="248" y="154"/>
                </a:lnTo>
                <a:lnTo>
                  <a:pt x="248" y="154"/>
                </a:lnTo>
                <a:lnTo>
                  <a:pt x="254" y="158"/>
                </a:lnTo>
                <a:lnTo>
                  <a:pt x="254" y="158"/>
                </a:lnTo>
                <a:lnTo>
                  <a:pt x="260" y="160"/>
                </a:lnTo>
                <a:lnTo>
                  <a:pt x="266" y="160"/>
                </a:lnTo>
                <a:lnTo>
                  <a:pt x="267" y="160"/>
                </a:lnTo>
                <a:lnTo>
                  <a:pt x="267" y="160"/>
                </a:lnTo>
                <a:lnTo>
                  <a:pt x="267" y="160"/>
                </a:lnTo>
                <a:lnTo>
                  <a:pt x="267" y="160"/>
                </a:lnTo>
                <a:lnTo>
                  <a:pt x="266" y="158"/>
                </a:lnTo>
                <a:lnTo>
                  <a:pt x="266" y="158"/>
                </a:lnTo>
                <a:lnTo>
                  <a:pt x="262" y="154"/>
                </a:lnTo>
                <a:lnTo>
                  <a:pt x="262" y="154"/>
                </a:lnTo>
                <a:lnTo>
                  <a:pt x="256" y="148"/>
                </a:lnTo>
                <a:lnTo>
                  <a:pt x="256" y="148"/>
                </a:lnTo>
                <a:lnTo>
                  <a:pt x="250" y="143"/>
                </a:lnTo>
                <a:lnTo>
                  <a:pt x="250" y="143"/>
                </a:lnTo>
                <a:lnTo>
                  <a:pt x="250" y="141"/>
                </a:lnTo>
                <a:lnTo>
                  <a:pt x="250" y="137"/>
                </a:lnTo>
                <a:lnTo>
                  <a:pt x="250" y="137"/>
                </a:lnTo>
                <a:lnTo>
                  <a:pt x="252" y="135"/>
                </a:lnTo>
                <a:lnTo>
                  <a:pt x="258" y="133"/>
                </a:lnTo>
                <a:lnTo>
                  <a:pt x="258" y="133"/>
                </a:lnTo>
                <a:lnTo>
                  <a:pt x="264" y="133"/>
                </a:lnTo>
                <a:lnTo>
                  <a:pt x="266" y="135"/>
                </a:lnTo>
                <a:lnTo>
                  <a:pt x="266" y="135"/>
                </a:lnTo>
                <a:lnTo>
                  <a:pt x="267" y="137"/>
                </a:lnTo>
                <a:lnTo>
                  <a:pt x="271" y="139"/>
                </a:lnTo>
                <a:lnTo>
                  <a:pt x="271" y="139"/>
                </a:lnTo>
                <a:lnTo>
                  <a:pt x="273" y="139"/>
                </a:lnTo>
                <a:lnTo>
                  <a:pt x="275" y="139"/>
                </a:lnTo>
                <a:lnTo>
                  <a:pt x="275" y="139"/>
                </a:lnTo>
                <a:lnTo>
                  <a:pt x="277" y="135"/>
                </a:lnTo>
                <a:lnTo>
                  <a:pt x="281" y="133"/>
                </a:lnTo>
                <a:lnTo>
                  <a:pt x="281" y="133"/>
                </a:lnTo>
                <a:lnTo>
                  <a:pt x="285" y="133"/>
                </a:lnTo>
                <a:lnTo>
                  <a:pt x="287" y="135"/>
                </a:lnTo>
                <a:lnTo>
                  <a:pt x="287" y="135"/>
                </a:lnTo>
                <a:lnTo>
                  <a:pt x="289" y="137"/>
                </a:lnTo>
                <a:lnTo>
                  <a:pt x="289" y="141"/>
                </a:lnTo>
                <a:lnTo>
                  <a:pt x="285" y="146"/>
                </a:lnTo>
                <a:lnTo>
                  <a:pt x="285" y="146"/>
                </a:lnTo>
                <a:lnTo>
                  <a:pt x="285" y="146"/>
                </a:lnTo>
                <a:lnTo>
                  <a:pt x="285" y="148"/>
                </a:lnTo>
                <a:lnTo>
                  <a:pt x="285" y="148"/>
                </a:lnTo>
                <a:lnTo>
                  <a:pt x="287" y="152"/>
                </a:lnTo>
                <a:lnTo>
                  <a:pt x="294" y="154"/>
                </a:lnTo>
                <a:lnTo>
                  <a:pt x="294" y="154"/>
                </a:lnTo>
                <a:lnTo>
                  <a:pt x="302" y="154"/>
                </a:lnTo>
                <a:lnTo>
                  <a:pt x="302" y="154"/>
                </a:lnTo>
                <a:lnTo>
                  <a:pt x="314" y="156"/>
                </a:lnTo>
                <a:lnTo>
                  <a:pt x="314" y="156"/>
                </a:lnTo>
                <a:lnTo>
                  <a:pt x="319" y="158"/>
                </a:lnTo>
                <a:lnTo>
                  <a:pt x="321" y="160"/>
                </a:lnTo>
                <a:lnTo>
                  <a:pt x="321" y="164"/>
                </a:lnTo>
                <a:lnTo>
                  <a:pt x="321" y="164"/>
                </a:lnTo>
                <a:lnTo>
                  <a:pt x="321" y="166"/>
                </a:lnTo>
                <a:lnTo>
                  <a:pt x="319" y="168"/>
                </a:lnTo>
                <a:lnTo>
                  <a:pt x="314" y="170"/>
                </a:lnTo>
                <a:lnTo>
                  <a:pt x="314" y="170"/>
                </a:lnTo>
                <a:lnTo>
                  <a:pt x="304" y="171"/>
                </a:lnTo>
                <a:lnTo>
                  <a:pt x="304" y="171"/>
                </a:lnTo>
                <a:lnTo>
                  <a:pt x="296" y="171"/>
                </a:lnTo>
                <a:lnTo>
                  <a:pt x="296" y="171"/>
                </a:lnTo>
                <a:lnTo>
                  <a:pt x="294" y="171"/>
                </a:lnTo>
                <a:lnTo>
                  <a:pt x="294" y="171"/>
                </a:lnTo>
                <a:lnTo>
                  <a:pt x="298" y="173"/>
                </a:lnTo>
                <a:lnTo>
                  <a:pt x="304" y="175"/>
                </a:lnTo>
                <a:lnTo>
                  <a:pt x="304" y="175"/>
                </a:lnTo>
                <a:lnTo>
                  <a:pt x="312" y="177"/>
                </a:lnTo>
                <a:lnTo>
                  <a:pt x="312" y="177"/>
                </a:lnTo>
                <a:lnTo>
                  <a:pt x="316" y="179"/>
                </a:lnTo>
                <a:lnTo>
                  <a:pt x="316" y="179"/>
                </a:lnTo>
                <a:lnTo>
                  <a:pt x="319" y="181"/>
                </a:lnTo>
                <a:lnTo>
                  <a:pt x="321" y="185"/>
                </a:lnTo>
                <a:lnTo>
                  <a:pt x="321" y="185"/>
                </a:lnTo>
                <a:lnTo>
                  <a:pt x="325" y="189"/>
                </a:lnTo>
                <a:lnTo>
                  <a:pt x="327" y="193"/>
                </a:lnTo>
                <a:lnTo>
                  <a:pt x="329" y="193"/>
                </a:lnTo>
                <a:lnTo>
                  <a:pt x="329" y="193"/>
                </a:lnTo>
                <a:lnTo>
                  <a:pt x="337" y="197"/>
                </a:lnTo>
                <a:lnTo>
                  <a:pt x="339" y="200"/>
                </a:lnTo>
                <a:lnTo>
                  <a:pt x="341" y="206"/>
                </a:lnTo>
                <a:lnTo>
                  <a:pt x="341" y="206"/>
                </a:lnTo>
                <a:lnTo>
                  <a:pt x="341" y="214"/>
                </a:lnTo>
                <a:lnTo>
                  <a:pt x="339" y="222"/>
                </a:lnTo>
                <a:lnTo>
                  <a:pt x="339" y="222"/>
                </a:lnTo>
                <a:lnTo>
                  <a:pt x="344" y="218"/>
                </a:lnTo>
                <a:lnTo>
                  <a:pt x="344" y="218"/>
                </a:lnTo>
                <a:lnTo>
                  <a:pt x="352" y="216"/>
                </a:lnTo>
                <a:lnTo>
                  <a:pt x="362" y="216"/>
                </a:lnTo>
                <a:lnTo>
                  <a:pt x="362" y="216"/>
                </a:lnTo>
                <a:lnTo>
                  <a:pt x="368" y="216"/>
                </a:lnTo>
                <a:lnTo>
                  <a:pt x="373" y="218"/>
                </a:lnTo>
                <a:lnTo>
                  <a:pt x="373" y="218"/>
                </a:lnTo>
                <a:lnTo>
                  <a:pt x="379" y="220"/>
                </a:lnTo>
                <a:lnTo>
                  <a:pt x="379" y="220"/>
                </a:lnTo>
                <a:lnTo>
                  <a:pt x="377" y="218"/>
                </a:lnTo>
                <a:lnTo>
                  <a:pt x="373" y="214"/>
                </a:lnTo>
                <a:lnTo>
                  <a:pt x="373" y="214"/>
                </a:lnTo>
                <a:lnTo>
                  <a:pt x="370" y="210"/>
                </a:lnTo>
                <a:lnTo>
                  <a:pt x="370" y="210"/>
                </a:lnTo>
                <a:lnTo>
                  <a:pt x="360" y="204"/>
                </a:lnTo>
                <a:lnTo>
                  <a:pt x="356" y="200"/>
                </a:lnTo>
                <a:lnTo>
                  <a:pt x="356" y="200"/>
                </a:lnTo>
                <a:lnTo>
                  <a:pt x="356" y="197"/>
                </a:lnTo>
                <a:lnTo>
                  <a:pt x="356" y="197"/>
                </a:lnTo>
                <a:lnTo>
                  <a:pt x="362" y="197"/>
                </a:lnTo>
                <a:lnTo>
                  <a:pt x="370" y="197"/>
                </a:lnTo>
                <a:lnTo>
                  <a:pt x="370" y="197"/>
                </a:lnTo>
                <a:lnTo>
                  <a:pt x="377" y="200"/>
                </a:lnTo>
                <a:lnTo>
                  <a:pt x="377" y="200"/>
                </a:lnTo>
                <a:lnTo>
                  <a:pt x="385" y="204"/>
                </a:lnTo>
                <a:lnTo>
                  <a:pt x="385" y="204"/>
                </a:lnTo>
                <a:lnTo>
                  <a:pt x="389" y="202"/>
                </a:lnTo>
                <a:lnTo>
                  <a:pt x="391" y="200"/>
                </a:lnTo>
                <a:lnTo>
                  <a:pt x="391" y="200"/>
                </a:lnTo>
                <a:lnTo>
                  <a:pt x="395" y="197"/>
                </a:lnTo>
                <a:lnTo>
                  <a:pt x="396" y="197"/>
                </a:lnTo>
                <a:lnTo>
                  <a:pt x="400" y="197"/>
                </a:lnTo>
                <a:lnTo>
                  <a:pt x="400" y="197"/>
                </a:lnTo>
                <a:lnTo>
                  <a:pt x="402" y="198"/>
                </a:lnTo>
                <a:lnTo>
                  <a:pt x="402" y="202"/>
                </a:lnTo>
                <a:lnTo>
                  <a:pt x="402" y="210"/>
                </a:lnTo>
                <a:lnTo>
                  <a:pt x="402" y="210"/>
                </a:lnTo>
                <a:lnTo>
                  <a:pt x="402" y="214"/>
                </a:lnTo>
                <a:lnTo>
                  <a:pt x="402" y="214"/>
                </a:lnTo>
                <a:lnTo>
                  <a:pt x="410" y="210"/>
                </a:lnTo>
                <a:lnTo>
                  <a:pt x="410" y="210"/>
                </a:lnTo>
                <a:lnTo>
                  <a:pt x="416" y="208"/>
                </a:lnTo>
                <a:lnTo>
                  <a:pt x="416" y="208"/>
                </a:lnTo>
                <a:lnTo>
                  <a:pt x="420" y="206"/>
                </a:lnTo>
                <a:lnTo>
                  <a:pt x="423" y="200"/>
                </a:lnTo>
                <a:lnTo>
                  <a:pt x="423" y="200"/>
                </a:lnTo>
                <a:lnTo>
                  <a:pt x="427" y="195"/>
                </a:lnTo>
                <a:lnTo>
                  <a:pt x="427" y="195"/>
                </a:lnTo>
                <a:lnTo>
                  <a:pt x="433" y="191"/>
                </a:lnTo>
                <a:lnTo>
                  <a:pt x="439" y="189"/>
                </a:lnTo>
                <a:lnTo>
                  <a:pt x="439" y="189"/>
                </a:lnTo>
                <a:lnTo>
                  <a:pt x="443" y="187"/>
                </a:lnTo>
                <a:lnTo>
                  <a:pt x="443" y="187"/>
                </a:lnTo>
                <a:lnTo>
                  <a:pt x="450" y="185"/>
                </a:lnTo>
                <a:lnTo>
                  <a:pt x="450" y="185"/>
                </a:lnTo>
                <a:lnTo>
                  <a:pt x="462" y="183"/>
                </a:lnTo>
                <a:lnTo>
                  <a:pt x="462" y="183"/>
                </a:lnTo>
                <a:lnTo>
                  <a:pt x="466" y="181"/>
                </a:lnTo>
                <a:lnTo>
                  <a:pt x="468" y="181"/>
                </a:lnTo>
                <a:lnTo>
                  <a:pt x="468" y="181"/>
                </a:lnTo>
                <a:lnTo>
                  <a:pt x="466" y="179"/>
                </a:lnTo>
                <a:lnTo>
                  <a:pt x="466" y="179"/>
                </a:lnTo>
                <a:lnTo>
                  <a:pt x="452" y="171"/>
                </a:lnTo>
                <a:lnTo>
                  <a:pt x="452" y="171"/>
                </a:lnTo>
                <a:lnTo>
                  <a:pt x="452" y="171"/>
                </a:lnTo>
                <a:lnTo>
                  <a:pt x="450" y="170"/>
                </a:lnTo>
                <a:lnTo>
                  <a:pt x="450" y="170"/>
                </a:lnTo>
                <a:lnTo>
                  <a:pt x="454" y="166"/>
                </a:lnTo>
                <a:lnTo>
                  <a:pt x="460" y="158"/>
                </a:lnTo>
                <a:lnTo>
                  <a:pt x="460" y="158"/>
                </a:lnTo>
                <a:lnTo>
                  <a:pt x="464" y="156"/>
                </a:lnTo>
                <a:lnTo>
                  <a:pt x="464" y="156"/>
                </a:lnTo>
                <a:lnTo>
                  <a:pt x="468" y="150"/>
                </a:lnTo>
                <a:lnTo>
                  <a:pt x="470" y="144"/>
                </a:lnTo>
                <a:lnTo>
                  <a:pt x="470" y="144"/>
                </a:lnTo>
                <a:lnTo>
                  <a:pt x="470" y="143"/>
                </a:lnTo>
                <a:lnTo>
                  <a:pt x="470" y="143"/>
                </a:lnTo>
                <a:lnTo>
                  <a:pt x="470" y="139"/>
                </a:lnTo>
                <a:lnTo>
                  <a:pt x="472" y="137"/>
                </a:lnTo>
                <a:lnTo>
                  <a:pt x="472" y="137"/>
                </a:lnTo>
                <a:lnTo>
                  <a:pt x="475" y="135"/>
                </a:lnTo>
                <a:lnTo>
                  <a:pt x="479" y="137"/>
                </a:lnTo>
                <a:lnTo>
                  <a:pt x="487" y="143"/>
                </a:lnTo>
                <a:lnTo>
                  <a:pt x="487" y="143"/>
                </a:lnTo>
                <a:lnTo>
                  <a:pt x="489" y="144"/>
                </a:lnTo>
                <a:lnTo>
                  <a:pt x="495" y="143"/>
                </a:lnTo>
                <a:lnTo>
                  <a:pt x="495" y="143"/>
                </a:lnTo>
                <a:lnTo>
                  <a:pt x="499" y="139"/>
                </a:lnTo>
                <a:lnTo>
                  <a:pt x="499" y="139"/>
                </a:lnTo>
                <a:lnTo>
                  <a:pt x="504" y="137"/>
                </a:lnTo>
                <a:lnTo>
                  <a:pt x="510" y="137"/>
                </a:lnTo>
                <a:lnTo>
                  <a:pt x="510" y="137"/>
                </a:lnTo>
                <a:lnTo>
                  <a:pt x="516" y="141"/>
                </a:lnTo>
                <a:lnTo>
                  <a:pt x="520" y="144"/>
                </a:lnTo>
                <a:lnTo>
                  <a:pt x="520" y="144"/>
                </a:lnTo>
                <a:lnTo>
                  <a:pt x="533" y="154"/>
                </a:lnTo>
                <a:lnTo>
                  <a:pt x="533" y="154"/>
                </a:lnTo>
                <a:lnTo>
                  <a:pt x="535" y="150"/>
                </a:lnTo>
                <a:lnTo>
                  <a:pt x="535" y="150"/>
                </a:lnTo>
                <a:lnTo>
                  <a:pt x="537" y="148"/>
                </a:lnTo>
                <a:lnTo>
                  <a:pt x="541" y="144"/>
                </a:lnTo>
                <a:lnTo>
                  <a:pt x="545" y="143"/>
                </a:lnTo>
                <a:lnTo>
                  <a:pt x="549" y="143"/>
                </a:lnTo>
                <a:lnTo>
                  <a:pt x="549" y="143"/>
                </a:lnTo>
                <a:lnTo>
                  <a:pt x="551" y="144"/>
                </a:lnTo>
                <a:lnTo>
                  <a:pt x="551" y="144"/>
                </a:lnTo>
                <a:lnTo>
                  <a:pt x="551" y="152"/>
                </a:lnTo>
                <a:lnTo>
                  <a:pt x="549" y="158"/>
                </a:lnTo>
                <a:lnTo>
                  <a:pt x="549" y="158"/>
                </a:lnTo>
                <a:lnTo>
                  <a:pt x="551" y="160"/>
                </a:lnTo>
                <a:lnTo>
                  <a:pt x="558" y="164"/>
                </a:lnTo>
                <a:lnTo>
                  <a:pt x="558" y="164"/>
                </a:lnTo>
                <a:lnTo>
                  <a:pt x="564" y="166"/>
                </a:lnTo>
                <a:lnTo>
                  <a:pt x="566" y="170"/>
                </a:lnTo>
                <a:lnTo>
                  <a:pt x="570" y="175"/>
                </a:lnTo>
                <a:lnTo>
                  <a:pt x="570" y="175"/>
                </a:lnTo>
                <a:lnTo>
                  <a:pt x="572" y="177"/>
                </a:lnTo>
                <a:lnTo>
                  <a:pt x="572" y="177"/>
                </a:lnTo>
                <a:lnTo>
                  <a:pt x="576" y="185"/>
                </a:lnTo>
                <a:lnTo>
                  <a:pt x="579" y="193"/>
                </a:lnTo>
                <a:lnTo>
                  <a:pt x="579" y="193"/>
                </a:lnTo>
                <a:lnTo>
                  <a:pt x="583" y="195"/>
                </a:lnTo>
                <a:lnTo>
                  <a:pt x="587" y="195"/>
                </a:lnTo>
                <a:lnTo>
                  <a:pt x="587" y="195"/>
                </a:lnTo>
                <a:lnTo>
                  <a:pt x="591" y="197"/>
                </a:lnTo>
                <a:lnTo>
                  <a:pt x="591" y="197"/>
                </a:lnTo>
                <a:lnTo>
                  <a:pt x="593" y="200"/>
                </a:lnTo>
                <a:lnTo>
                  <a:pt x="595" y="204"/>
                </a:lnTo>
                <a:lnTo>
                  <a:pt x="597" y="214"/>
                </a:lnTo>
                <a:lnTo>
                  <a:pt x="597" y="214"/>
                </a:lnTo>
                <a:lnTo>
                  <a:pt x="597" y="218"/>
                </a:lnTo>
                <a:lnTo>
                  <a:pt x="597" y="218"/>
                </a:lnTo>
                <a:lnTo>
                  <a:pt x="597" y="222"/>
                </a:lnTo>
                <a:lnTo>
                  <a:pt x="599" y="224"/>
                </a:lnTo>
                <a:lnTo>
                  <a:pt x="603" y="225"/>
                </a:lnTo>
                <a:lnTo>
                  <a:pt x="603" y="225"/>
                </a:lnTo>
                <a:lnTo>
                  <a:pt x="606" y="225"/>
                </a:lnTo>
                <a:lnTo>
                  <a:pt x="606" y="225"/>
                </a:lnTo>
                <a:lnTo>
                  <a:pt x="610" y="229"/>
                </a:lnTo>
                <a:lnTo>
                  <a:pt x="614" y="235"/>
                </a:lnTo>
                <a:lnTo>
                  <a:pt x="614" y="235"/>
                </a:lnTo>
                <a:lnTo>
                  <a:pt x="618" y="239"/>
                </a:lnTo>
                <a:lnTo>
                  <a:pt x="618" y="239"/>
                </a:lnTo>
                <a:lnTo>
                  <a:pt x="620" y="239"/>
                </a:lnTo>
                <a:lnTo>
                  <a:pt x="622" y="237"/>
                </a:lnTo>
                <a:lnTo>
                  <a:pt x="622" y="237"/>
                </a:lnTo>
                <a:lnTo>
                  <a:pt x="626" y="235"/>
                </a:lnTo>
                <a:lnTo>
                  <a:pt x="628" y="237"/>
                </a:lnTo>
                <a:lnTo>
                  <a:pt x="628" y="237"/>
                </a:lnTo>
                <a:lnTo>
                  <a:pt x="631" y="243"/>
                </a:lnTo>
                <a:lnTo>
                  <a:pt x="631" y="243"/>
                </a:lnTo>
                <a:lnTo>
                  <a:pt x="633" y="249"/>
                </a:lnTo>
                <a:lnTo>
                  <a:pt x="635" y="250"/>
                </a:lnTo>
                <a:lnTo>
                  <a:pt x="635" y="250"/>
                </a:lnTo>
                <a:lnTo>
                  <a:pt x="641" y="258"/>
                </a:lnTo>
                <a:lnTo>
                  <a:pt x="647" y="270"/>
                </a:lnTo>
                <a:lnTo>
                  <a:pt x="647" y="270"/>
                </a:lnTo>
                <a:lnTo>
                  <a:pt x="651" y="276"/>
                </a:lnTo>
                <a:lnTo>
                  <a:pt x="655" y="277"/>
                </a:lnTo>
                <a:lnTo>
                  <a:pt x="655" y="277"/>
                </a:lnTo>
                <a:lnTo>
                  <a:pt x="658" y="277"/>
                </a:lnTo>
                <a:lnTo>
                  <a:pt x="662" y="276"/>
                </a:lnTo>
                <a:lnTo>
                  <a:pt x="662" y="276"/>
                </a:lnTo>
                <a:lnTo>
                  <a:pt x="670" y="272"/>
                </a:lnTo>
                <a:lnTo>
                  <a:pt x="680" y="274"/>
                </a:lnTo>
                <a:lnTo>
                  <a:pt x="683" y="274"/>
                </a:lnTo>
                <a:lnTo>
                  <a:pt x="683" y="274"/>
                </a:lnTo>
                <a:lnTo>
                  <a:pt x="691" y="276"/>
                </a:lnTo>
                <a:lnTo>
                  <a:pt x="695" y="277"/>
                </a:lnTo>
                <a:lnTo>
                  <a:pt x="699" y="283"/>
                </a:lnTo>
                <a:lnTo>
                  <a:pt x="703" y="289"/>
                </a:lnTo>
                <a:lnTo>
                  <a:pt x="703" y="289"/>
                </a:lnTo>
                <a:lnTo>
                  <a:pt x="708" y="299"/>
                </a:lnTo>
                <a:lnTo>
                  <a:pt x="708" y="299"/>
                </a:lnTo>
                <a:lnTo>
                  <a:pt x="710" y="306"/>
                </a:lnTo>
                <a:lnTo>
                  <a:pt x="712" y="312"/>
                </a:lnTo>
                <a:lnTo>
                  <a:pt x="710" y="328"/>
                </a:lnTo>
                <a:lnTo>
                  <a:pt x="708" y="339"/>
                </a:lnTo>
                <a:lnTo>
                  <a:pt x="705" y="347"/>
                </a:lnTo>
                <a:lnTo>
                  <a:pt x="705" y="347"/>
                </a:lnTo>
                <a:lnTo>
                  <a:pt x="703" y="351"/>
                </a:lnTo>
                <a:lnTo>
                  <a:pt x="703" y="353"/>
                </a:lnTo>
                <a:lnTo>
                  <a:pt x="703" y="353"/>
                </a:lnTo>
                <a:lnTo>
                  <a:pt x="714" y="353"/>
                </a:lnTo>
                <a:lnTo>
                  <a:pt x="716" y="353"/>
                </a:lnTo>
                <a:lnTo>
                  <a:pt x="716" y="353"/>
                </a:lnTo>
                <a:lnTo>
                  <a:pt x="716" y="356"/>
                </a:lnTo>
                <a:lnTo>
                  <a:pt x="716" y="356"/>
                </a:lnTo>
                <a:lnTo>
                  <a:pt x="714" y="360"/>
                </a:lnTo>
                <a:lnTo>
                  <a:pt x="714" y="366"/>
                </a:lnTo>
                <a:lnTo>
                  <a:pt x="714" y="366"/>
                </a:lnTo>
                <a:lnTo>
                  <a:pt x="714" y="370"/>
                </a:lnTo>
                <a:lnTo>
                  <a:pt x="714" y="370"/>
                </a:lnTo>
                <a:lnTo>
                  <a:pt x="716" y="376"/>
                </a:lnTo>
                <a:lnTo>
                  <a:pt x="716" y="380"/>
                </a:lnTo>
                <a:lnTo>
                  <a:pt x="714" y="383"/>
                </a:lnTo>
                <a:lnTo>
                  <a:pt x="714" y="383"/>
                </a:lnTo>
                <a:lnTo>
                  <a:pt x="710" y="387"/>
                </a:lnTo>
                <a:lnTo>
                  <a:pt x="714" y="393"/>
                </a:lnTo>
                <a:lnTo>
                  <a:pt x="714" y="393"/>
                </a:lnTo>
                <a:lnTo>
                  <a:pt x="714" y="397"/>
                </a:lnTo>
                <a:lnTo>
                  <a:pt x="714" y="401"/>
                </a:lnTo>
                <a:lnTo>
                  <a:pt x="714" y="401"/>
                </a:lnTo>
                <a:lnTo>
                  <a:pt x="712" y="407"/>
                </a:lnTo>
                <a:lnTo>
                  <a:pt x="710" y="408"/>
                </a:lnTo>
                <a:lnTo>
                  <a:pt x="710" y="408"/>
                </a:lnTo>
                <a:lnTo>
                  <a:pt x="707" y="416"/>
                </a:lnTo>
                <a:lnTo>
                  <a:pt x="707" y="416"/>
                </a:lnTo>
                <a:lnTo>
                  <a:pt x="705" y="424"/>
                </a:lnTo>
                <a:lnTo>
                  <a:pt x="705" y="424"/>
                </a:lnTo>
                <a:lnTo>
                  <a:pt x="703" y="428"/>
                </a:lnTo>
                <a:lnTo>
                  <a:pt x="703" y="428"/>
                </a:lnTo>
                <a:lnTo>
                  <a:pt x="699" y="437"/>
                </a:lnTo>
                <a:lnTo>
                  <a:pt x="699" y="437"/>
                </a:lnTo>
                <a:lnTo>
                  <a:pt x="699" y="441"/>
                </a:lnTo>
                <a:lnTo>
                  <a:pt x="703" y="447"/>
                </a:lnTo>
                <a:lnTo>
                  <a:pt x="703" y="447"/>
                </a:lnTo>
                <a:lnTo>
                  <a:pt x="705" y="453"/>
                </a:lnTo>
                <a:lnTo>
                  <a:pt x="705" y="453"/>
                </a:lnTo>
                <a:lnTo>
                  <a:pt x="703" y="464"/>
                </a:lnTo>
                <a:lnTo>
                  <a:pt x="703" y="464"/>
                </a:lnTo>
                <a:lnTo>
                  <a:pt x="701" y="472"/>
                </a:lnTo>
                <a:lnTo>
                  <a:pt x="701" y="472"/>
                </a:lnTo>
                <a:lnTo>
                  <a:pt x="703" y="476"/>
                </a:lnTo>
                <a:lnTo>
                  <a:pt x="705" y="480"/>
                </a:lnTo>
                <a:lnTo>
                  <a:pt x="707" y="480"/>
                </a:lnTo>
                <a:lnTo>
                  <a:pt x="707" y="480"/>
                </a:lnTo>
                <a:lnTo>
                  <a:pt x="710" y="482"/>
                </a:lnTo>
                <a:lnTo>
                  <a:pt x="716" y="486"/>
                </a:lnTo>
                <a:lnTo>
                  <a:pt x="722" y="493"/>
                </a:lnTo>
                <a:lnTo>
                  <a:pt x="722" y="493"/>
                </a:lnTo>
                <a:lnTo>
                  <a:pt x="722" y="499"/>
                </a:lnTo>
                <a:lnTo>
                  <a:pt x="722" y="499"/>
                </a:lnTo>
                <a:lnTo>
                  <a:pt x="724" y="505"/>
                </a:lnTo>
                <a:lnTo>
                  <a:pt x="724" y="509"/>
                </a:lnTo>
                <a:lnTo>
                  <a:pt x="724" y="509"/>
                </a:lnTo>
                <a:lnTo>
                  <a:pt x="726" y="509"/>
                </a:lnTo>
                <a:lnTo>
                  <a:pt x="730" y="507"/>
                </a:lnTo>
                <a:lnTo>
                  <a:pt x="730" y="507"/>
                </a:lnTo>
                <a:lnTo>
                  <a:pt x="735" y="505"/>
                </a:lnTo>
                <a:lnTo>
                  <a:pt x="735" y="505"/>
                </a:lnTo>
                <a:lnTo>
                  <a:pt x="737" y="503"/>
                </a:lnTo>
                <a:lnTo>
                  <a:pt x="737" y="503"/>
                </a:lnTo>
                <a:lnTo>
                  <a:pt x="737" y="499"/>
                </a:lnTo>
                <a:lnTo>
                  <a:pt x="737" y="493"/>
                </a:lnTo>
                <a:lnTo>
                  <a:pt x="737" y="493"/>
                </a:lnTo>
                <a:lnTo>
                  <a:pt x="735" y="489"/>
                </a:lnTo>
                <a:lnTo>
                  <a:pt x="735" y="489"/>
                </a:lnTo>
                <a:lnTo>
                  <a:pt x="733" y="484"/>
                </a:lnTo>
                <a:lnTo>
                  <a:pt x="733" y="484"/>
                </a:lnTo>
                <a:lnTo>
                  <a:pt x="732" y="480"/>
                </a:lnTo>
                <a:lnTo>
                  <a:pt x="732" y="480"/>
                </a:lnTo>
                <a:lnTo>
                  <a:pt x="730" y="480"/>
                </a:lnTo>
                <a:lnTo>
                  <a:pt x="730" y="480"/>
                </a:lnTo>
                <a:lnTo>
                  <a:pt x="728" y="480"/>
                </a:lnTo>
                <a:lnTo>
                  <a:pt x="726" y="480"/>
                </a:lnTo>
                <a:lnTo>
                  <a:pt x="724" y="476"/>
                </a:lnTo>
                <a:lnTo>
                  <a:pt x="724" y="476"/>
                </a:lnTo>
                <a:lnTo>
                  <a:pt x="720" y="472"/>
                </a:lnTo>
                <a:lnTo>
                  <a:pt x="720" y="472"/>
                </a:lnTo>
                <a:lnTo>
                  <a:pt x="718" y="470"/>
                </a:lnTo>
                <a:lnTo>
                  <a:pt x="718" y="468"/>
                </a:lnTo>
                <a:lnTo>
                  <a:pt x="718" y="462"/>
                </a:lnTo>
                <a:lnTo>
                  <a:pt x="718" y="462"/>
                </a:lnTo>
                <a:lnTo>
                  <a:pt x="718" y="459"/>
                </a:lnTo>
                <a:lnTo>
                  <a:pt x="718" y="459"/>
                </a:lnTo>
                <a:lnTo>
                  <a:pt x="718" y="455"/>
                </a:lnTo>
                <a:lnTo>
                  <a:pt x="720" y="451"/>
                </a:lnTo>
                <a:lnTo>
                  <a:pt x="720" y="451"/>
                </a:lnTo>
                <a:lnTo>
                  <a:pt x="724" y="449"/>
                </a:lnTo>
                <a:lnTo>
                  <a:pt x="732" y="449"/>
                </a:lnTo>
                <a:lnTo>
                  <a:pt x="732" y="449"/>
                </a:lnTo>
                <a:lnTo>
                  <a:pt x="737" y="451"/>
                </a:lnTo>
                <a:lnTo>
                  <a:pt x="741" y="455"/>
                </a:lnTo>
                <a:lnTo>
                  <a:pt x="741" y="455"/>
                </a:lnTo>
                <a:lnTo>
                  <a:pt x="741" y="459"/>
                </a:lnTo>
                <a:lnTo>
                  <a:pt x="741" y="466"/>
                </a:lnTo>
                <a:lnTo>
                  <a:pt x="741" y="466"/>
                </a:lnTo>
                <a:lnTo>
                  <a:pt x="741" y="470"/>
                </a:lnTo>
                <a:lnTo>
                  <a:pt x="743" y="472"/>
                </a:lnTo>
                <a:lnTo>
                  <a:pt x="745" y="474"/>
                </a:lnTo>
                <a:lnTo>
                  <a:pt x="751" y="476"/>
                </a:lnTo>
                <a:lnTo>
                  <a:pt x="751" y="476"/>
                </a:lnTo>
                <a:lnTo>
                  <a:pt x="753" y="466"/>
                </a:lnTo>
                <a:lnTo>
                  <a:pt x="753" y="466"/>
                </a:lnTo>
                <a:lnTo>
                  <a:pt x="755" y="462"/>
                </a:lnTo>
                <a:lnTo>
                  <a:pt x="757" y="462"/>
                </a:lnTo>
                <a:lnTo>
                  <a:pt x="757" y="462"/>
                </a:lnTo>
                <a:lnTo>
                  <a:pt x="759" y="462"/>
                </a:lnTo>
                <a:lnTo>
                  <a:pt x="762" y="464"/>
                </a:lnTo>
                <a:lnTo>
                  <a:pt x="768" y="472"/>
                </a:lnTo>
                <a:lnTo>
                  <a:pt x="768" y="472"/>
                </a:lnTo>
                <a:lnTo>
                  <a:pt x="772" y="480"/>
                </a:lnTo>
                <a:lnTo>
                  <a:pt x="772" y="488"/>
                </a:lnTo>
                <a:lnTo>
                  <a:pt x="770" y="495"/>
                </a:lnTo>
                <a:lnTo>
                  <a:pt x="764" y="501"/>
                </a:lnTo>
                <a:lnTo>
                  <a:pt x="764" y="501"/>
                </a:lnTo>
                <a:lnTo>
                  <a:pt x="764" y="503"/>
                </a:lnTo>
                <a:lnTo>
                  <a:pt x="764" y="503"/>
                </a:lnTo>
                <a:lnTo>
                  <a:pt x="757" y="513"/>
                </a:lnTo>
                <a:lnTo>
                  <a:pt x="749" y="526"/>
                </a:lnTo>
                <a:lnTo>
                  <a:pt x="749" y="526"/>
                </a:lnTo>
                <a:lnTo>
                  <a:pt x="745" y="536"/>
                </a:lnTo>
                <a:lnTo>
                  <a:pt x="741" y="540"/>
                </a:lnTo>
                <a:lnTo>
                  <a:pt x="737" y="541"/>
                </a:lnTo>
                <a:lnTo>
                  <a:pt x="737" y="541"/>
                </a:lnTo>
                <a:lnTo>
                  <a:pt x="735" y="543"/>
                </a:lnTo>
                <a:lnTo>
                  <a:pt x="733" y="549"/>
                </a:lnTo>
                <a:lnTo>
                  <a:pt x="733" y="549"/>
                </a:lnTo>
                <a:lnTo>
                  <a:pt x="733" y="551"/>
                </a:lnTo>
                <a:lnTo>
                  <a:pt x="735" y="553"/>
                </a:lnTo>
                <a:lnTo>
                  <a:pt x="735" y="553"/>
                </a:lnTo>
                <a:lnTo>
                  <a:pt x="749" y="559"/>
                </a:lnTo>
                <a:lnTo>
                  <a:pt x="751" y="561"/>
                </a:lnTo>
                <a:lnTo>
                  <a:pt x="753" y="563"/>
                </a:lnTo>
                <a:lnTo>
                  <a:pt x="753" y="565"/>
                </a:lnTo>
                <a:lnTo>
                  <a:pt x="753" y="565"/>
                </a:lnTo>
                <a:lnTo>
                  <a:pt x="755" y="570"/>
                </a:lnTo>
                <a:lnTo>
                  <a:pt x="760" y="574"/>
                </a:lnTo>
                <a:lnTo>
                  <a:pt x="760" y="574"/>
                </a:lnTo>
                <a:lnTo>
                  <a:pt x="766" y="578"/>
                </a:lnTo>
                <a:lnTo>
                  <a:pt x="768" y="582"/>
                </a:lnTo>
                <a:lnTo>
                  <a:pt x="768" y="586"/>
                </a:lnTo>
                <a:lnTo>
                  <a:pt x="768" y="586"/>
                </a:lnTo>
                <a:lnTo>
                  <a:pt x="766" y="588"/>
                </a:lnTo>
                <a:lnTo>
                  <a:pt x="766" y="588"/>
                </a:lnTo>
                <a:lnTo>
                  <a:pt x="766" y="592"/>
                </a:lnTo>
                <a:lnTo>
                  <a:pt x="766" y="595"/>
                </a:lnTo>
                <a:lnTo>
                  <a:pt x="766" y="595"/>
                </a:lnTo>
                <a:lnTo>
                  <a:pt x="772" y="603"/>
                </a:lnTo>
                <a:lnTo>
                  <a:pt x="772" y="603"/>
                </a:lnTo>
                <a:lnTo>
                  <a:pt x="776" y="607"/>
                </a:lnTo>
                <a:lnTo>
                  <a:pt x="776" y="607"/>
                </a:lnTo>
                <a:lnTo>
                  <a:pt x="787" y="617"/>
                </a:lnTo>
                <a:lnTo>
                  <a:pt x="789" y="620"/>
                </a:lnTo>
                <a:lnTo>
                  <a:pt x="789" y="620"/>
                </a:lnTo>
                <a:lnTo>
                  <a:pt x="793" y="622"/>
                </a:lnTo>
                <a:lnTo>
                  <a:pt x="795" y="628"/>
                </a:lnTo>
                <a:lnTo>
                  <a:pt x="795" y="628"/>
                </a:lnTo>
                <a:lnTo>
                  <a:pt x="799" y="634"/>
                </a:lnTo>
                <a:lnTo>
                  <a:pt x="799" y="634"/>
                </a:lnTo>
                <a:lnTo>
                  <a:pt x="803" y="636"/>
                </a:lnTo>
                <a:lnTo>
                  <a:pt x="805" y="636"/>
                </a:lnTo>
                <a:lnTo>
                  <a:pt x="805" y="636"/>
                </a:lnTo>
                <a:lnTo>
                  <a:pt x="797" y="622"/>
                </a:lnTo>
                <a:lnTo>
                  <a:pt x="797" y="622"/>
                </a:lnTo>
                <a:lnTo>
                  <a:pt x="797" y="620"/>
                </a:lnTo>
                <a:lnTo>
                  <a:pt x="797" y="617"/>
                </a:lnTo>
                <a:lnTo>
                  <a:pt x="797" y="617"/>
                </a:lnTo>
                <a:lnTo>
                  <a:pt x="803" y="611"/>
                </a:lnTo>
                <a:lnTo>
                  <a:pt x="807" y="611"/>
                </a:lnTo>
                <a:lnTo>
                  <a:pt x="812" y="609"/>
                </a:lnTo>
                <a:lnTo>
                  <a:pt x="812" y="609"/>
                </a:lnTo>
                <a:lnTo>
                  <a:pt x="816" y="609"/>
                </a:lnTo>
                <a:lnTo>
                  <a:pt x="820" y="607"/>
                </a:lnTo>
                <a:lnTo>
                  <a:pt x="826" y="603"/>
                </a:lnTo>
                <a:lnTo>
                  <a:pt x="826" y="603"/>
                </a:lnTo>
                <a:lnTo>
                  <a:pt x="828" y="599"/>
                </a:lnTo>
                <a:lnTo>
                  <a:pt x="828" y="599"/>
                </a:lnTo>
                <a:lnTo>
                  <a:pt x="832" y="595"/>
                </a:lnTo>
                <a:lnTo>
                  <a:pt x="834" y="593"/>
                </a:lnTo>
                <a:lnTo>
                  <a:pt x="836" y="593"/>
                </a:lnTo>
                <a:lnTo>
                  <a:pt x="836" y="593"/>
                </a:lnTo>
                <a:lnTo>
                  <a:pt x="839" y="595"/>
                </a:lnTo>
                <a:lnTo>
                  <a:pt x="841" y="599"/>
                </a:lnTo>
                <a:lnTo>
                  <a:pt x="843" y="605"/>
                </a:lnTo>
                <a:lnTo>
                  <a:pt x="843" y="609"/>
                </a:lnTo>
                <a:lnTo>
                  <a:pt x="843" y="609"/>
                </a:lnTo>
                <a:lnTo>
                  <a:pt x="839" y="617"/>
                </a:lnTo>
                <a:lnTo>
                  <a:pt x="830" y="624"/>
                </a:lnTo>
                <a:lnTo>
                  <a:pt x="830" y="626"/>
                </a:lnTo>
                <a:lnTo>
                  <a:pt x="830" y="626"/>
                </a:lnTo>
                <a:lnTo>
                  <a:pt x="828" y="628"/>
                </a:lnTo>
                <a:lnTo>
                  <a:pt x="830" y="632"/>
                </a:lnTo>
                <a:lnTo>
                  <a:pt x="832" y="638"/>
                </a:lnTo>
                <a:lnTo>
                  <a:pt x="832" y="638"/>
                </a:lnTo>
                <a:lnTo>
                  <a:pt x="834" y="642"/>
                </a:lnTo>
                <a:lnTo>
                  <a:pt x="836" y="646"/>
                </a:lnTo>
                <a:lnTo>
                  <a:pt x="834" y="653"/>
                </a:lnTo>
                <a:lnTo>
                  <a:pt x="834" y="653"/>
                </a:lnTo>
                <a:lnTo>
                  <a:pt x="832" y="659"/>
                </a:lnTo>
                <a:lnTo>
                  <a:pt x="832" y="659"/>
                </a:lnTo>
                <a:lnTo>
                  <a:pt x="832" y="659"/>
                </a:lnTo>
                <a:lnTo>
                  <a:pt x="832" y="665"/>
                </a:lnTo>
                <a:lnTo>
                  <a:pt x="832" y="665"/>
                </a:lnTo>
                <a:lnTo>
                  <a:pt x="834" y="672"/>
                </a:lnTo>
                <a:lnTo>
                  <a:pt x="834" y="672"/>
                </a:lnTo>
                <a:lnTo>
                  <a:pt x="836" y="676"/>
                </a:lnTo>
                <a:lnTo>
                  <a:pt x="836" y="676"/>
                </a:lnTo>
                <a:lnTo>
                  <a:pt x="839" y="678"/>
                </a:lnTo>
                <a:lnTo>
                  <a:pt x="839" y="678"/>
                </a:lnTo>
                <a:lnTo>
                  <a:pt x="839" y="678"/>
                </a:lnTo>
                <a:lnTo>
                  <a:pt x="839" y="678"/>
                </a:lnTo>
                <a:lnTo>
                  <a:pt x="845" y="674"/>
                </a:lnTo>
                <a:lnTo>
                  <a:pt x="851" y="669"/>
                </a:lnTo>
                <a:lnTo>
                  <a:pt x="851" y="669"/>
                </a:lnTo>
                <a:lnTo>
                  <a:pt x="859" y="663"/>
                </a:lnTo>
                <a:lnTo>
                  <a:pt x="861" y="661"/>
                </a:lnTo>
                <a:lnTo>
                  <a:pt x="861" y="661"/>
                </a:lnTo>
                <a:lnTo>
                  <a:pt x="863" y="663"/>
                </a:lnTo>
                <a:lnTo>
                  <a:pt x="863" y="663"/>
                </a:lnTo>
                <a:lnTo>
                  <a:pt x="863" y="667"/>
                </a:lnTo>
                <a:lnTo>
                  <a:pt x="861" y="671"/>
                </a:lnTo>
                <a:lnTo>
                  <a:pt x="855" y="676"/>
                </a:lnTo>
                <a:lnTo>
                  <a:pt x="855" y="676"/>
                </a:lnTo>
                <a:lnTo>
                  <a:pt x="845" y="688"/>
                </a:lnTo>
                <a:lnTo>
                  <a:pt x="845" y="688"/>
                </a:lnTo>
                <a:lnTo>
                  <a:pt x="845" y="688"/>
                </a:lnTo>
                <a:lnTo>
                  <a:pt x="845" y="688"/>
                </a:lnTo>
                <a:lnTo>
                  <a:pt x="849" y="690"/>
                </a:lnTo>
                <a:lnTo>
                  <a:pt x="849" y="690"/>
                </a:lnTo>
                <a:lnTo>
                  <a:pt x="859" y="698"/>
                </a:lnTo>
                <a:lnTo>
                  <a:pt x="863" y="701"/>
                </a:lnTo>
                <a:lnTo>
                  <a:pt x="864" y="705"/>
                </a:lnTo>
                <a:lnTo>
                  <a:pt x="864" y="705"/>
                </a:lnTo>
                <a:lnTo>
                  <a:pt x="866" y="711"/>
                </a:lnTo>
                <a:lnTo>
                  <a:pt x="872" y="717"/>
                </a:lnTo>
                <a:lnTo>
                  <a:pt x="872" y="717"/>
                </a:lnTo>
                <a:lnTo>
                  <a:pt x="872" y="717"/>
                </a:lnTo>
                <a:lnTo>
                  <a:pt x="874" y="721"/>
                </a:lnTo>
                <a:lnTo>
                  <a:pt x="876" y="725"/>
                </a:lnTo>
                <a:lnTo>
                  <a:pt x="872" y="730"/>
                </a:lnTo>
                <a:lnTo>
                  <a:pt x="872" y="730"/>
                </a:lnTo>
                <a:lnTo>
                  <a:pt x="872" y="732"/>
                </a:lnTo>
                <a:lnTo>
                  <a:pt x="872" y="732"/>
                </a:lnTo>
                <a:lnTo>
                  <a:pt x="872" y="738"/>
                </a:lnTo>
                <a:lnTo>
                  <a:pt x="876" y="746"/>
                </a:lnTo>
                <a:lnTo>
                  <a:pt x="876" y="748"/>
                </a:lnTo>
                <a:lnTo>
                  <a:pt x="876" y="748"/>
                </a:lnTo>
                <a:lnTo>
                  <a:pt x="882" y="752"/>
                </a:lnTo>
                <a:lnTo>
                  <a:pt x="886" y="753"/>
                </a:lnTo>
                <a:lnTo>
                  <a:pt x="886" y="753"/>
                </a:lnTo>
                <a:lnTo>
                  <a:pt x="891" y="755"/>
                </a:lnTo>
                <a:lnTo>
                  <a:pt x="891" y="755"/>
                </a:lnTo>
                <a:lnTo>
                  <a:pt x="897" y="757"/>
                </a:lnTo>
                <a:lnTo>
                  <a:pt x="899" y="761"/>
                </a:lnTo>
                <a:lnTo>
                  <a:pt x="899" y="761"/>
                </a:lnTo>
                <a:lnTo>
                  <a:pt x="903" y="763"/>
                </a:lnTo>
                <a:lnTo>
                  <a:pt x="907" y="765"/>
                </a:lnTo>
                <a:lnTo>
                  <a:pt x="907" y="765"/>
                </a:lnTo>
                <a:lnTo>
                  <a:pt x="911" y="769"/>
                </a:lnTo>
                <a:lnTo>
                  <a:pt x="913" y="771"/>
                </a:lnTo>
                <a:lnTo>
                  <a:pt x="915" y="778"/>
                </a:lnTo>
                <a:lnTo>
                  <a:pt x="915" y="778"/>
                </a:lnTo>
                <a:lnTo>
                  <a:pt x="915" y="778"/>
                </a:lnTo>
                <a:lnTo>
                  <a:pt x="915" y="778"/>
                </a:lnTo>
                <a:lnTo>
                  <a:pt x="913" y="784"/>
                </a:lnTo>
                <a:lnTo>
                  <a:pt x="913" y="784"/>
                </a:lnTo>
                <a:lnTo>
                  <a:pt x="911" y="788"/>
                </a:lnTo>
                <a:lnTo>
                  <a:pt x="911" y="790"/>
                </a:lnTo>
                <a:lnTo>
                  <a:pt x="911" y="790"/>
                </a:lnTo>
                <a:lnTo>
                  <a:pt x="915" y="790"/>
                </a:lnTo>
                <a:lnTo>
                  <a:pt x="916" y="790"/>
                </a:lnTo>
                <a:lnTo>
                  <a:pt x="924" y="788"/>
                </a:lnTo>
                <a:lnTo>
                  <a:pt x="926" y="786"/>
                </a:lnTo>
                <a:lnTo>
                  <a:pt x="926" y="786"/>
                </a:lnTo>
                <a:lnTo>
                  <a:pt x="928" y="786"/>
                </a:lnTo>
                <a:lnTo>
                  <a:pt x="928" y="786"/>
                </a:lnTo>
                <a:lnTo>
                  <a:pt x="936" y="782"/>
                </a:lnTo>
                <a:lnTo>
                  <a:pt x="940" y="782"/>
                </a:lnTo>
                <a:lnTo>
                  <a:pt x="941" y="784"/>
                </a:lnTo>
                <a:lnTo>
                  <a:pt x="941" y="784"/>
                </a:lnTo>
                <a:lnTo>
                  <a:pt x="945" y="786"/>
                </a:lnTo>
                <a:lnTo>
                  <a:pt x="947" y="792"/>
                </a:lnTo>
                <a:lnTo>
                  <a:pt x="949" y="798"/>
                </a:lnTo>
                <a:lnTo>
                  <a:pt x="949" y="804"/>
                </a:lnTo>
                <a:lnTo>
                  <a:pt x="949" y="804"/>
                </a:lnTo>
                <a:lnTo>
                  <a:pt x="949" y="805"/>
                </a:lnTo>
                <a:lnTo>
                  <a:pt x="949" y="805"/>
                </a:lnTo>
                <a:lnTo>
                  <a:pt x="953" y="805"/>
                </a:lnTo>
                <a:lnTo>
                  <a:pt x="957" y="805"/>
                </a:lnTo>
                <a:lnTo>
                  <a:pt x="957" y="805"/>
                </a:lnTo>
                <a:lnTo>
                  <a:pt x="967" y="807"/>
                </a:lnTo>
                <a:lnTo>
                  <a:pt x="970" y="809"/>
                </a:lnTo>
                <a:lnTo>
                  <a:pt x="970" y="809"/>
                </a:lnTo>
                <a:lnTo>
                  <a:pt x="972" y="813"/>
                </a:lnTo>
                <a:lnTo>
                  <a:pt x="972" y="813"/>
                </a:lnTo>
                <a:lnTo>
                  <a:pt x="972" y="815"/>
                </a:lnTo>
                <a:lnTo>
                  <a:pt x="972" y="815"/>
                </a:lnTo>
                <a:lnTo>
                  <a:pt x="970" y="819"/>
                </a:lnTo>
                <a:lnTo>
                  <a:pt x="972" y="823"/>
                </a:lnTo>
                <a:lnTo>
                  <a:pt x="972" y="823"/>
                </a:lnTo>
                <a:lnTo>
                  <a:pt x="976" y="825"/>
                </a:lnTo>
                <a:lnTo>
                  <a:pt x="978" y="829"/>
                </a:lnTo>
                <a:lnTo>
                  <a:pt x="978" y="836"/>
                </a:lnTo>
                <a:lnTo>
                  <a:pt x="980" y="838"/>
                </a:lnTo>
                <a:lnTo>
                  <a:pt x="980" y="838"/>
                </a:lnTo>
                <a:lnTo>
                  <a:pt x="980" y="842"/>
                </a:lnTo>
                <a:lnTo>
                  <a:pt x="982" y="844"/>
                </a:lnTo>
                <a:lnTo>
                  <a:pt x="988" y="850"/>
                </a:lnTo>
                <a:lnTo>
                  <a:pt x="988" y="850"/>
                </a:lnTo>
                <a:lnTo>
                  <a:pt x="990" y="854"/>
                </a:lnTo>
                <a:lnTo>
                  <a:pt x="992" y="859"/>
                </a:lnTo>
                <a:lnTo>
                  <a:pt x="992" y="867"/>
                </a:lnTo>
                <a:lnTo>
                  <a:pt x="992" y="867"/>
                </a:lnTo>
                <a:lnTo>
                  <a:pt x="992" y="879"/>
                </a:lnTo>
                <a:lnTo>
                  <a:pt x="993" y="886"/>
                </a:lnTo>
                <a:lnTo>
                  <a:pt x="993" y="886"/>
                </a:lnTo>
                <a:lnTo>
                  <a:pt x="997" y="886"/>
                </a:lnTo>
                <a:lnTo>
                  <a:pt x="997" y="886"/>
                </a:lnTo>
                <a:lnTo>
                  <a:pt x="1005" y="886"/>
                </a:lnTo>
                <a:lnTo>
                  <a:pt x="1013" y="886"/>
                </a:lnTo>
                <a:lnTo>
                  <a:pt x="1013" y="886"/>
                </a:lnTo>
                <a:lnTo>
                  <a:pt x="1017" y="884"/>
                </a:lnTo>
                <a:lnTo>
                  <a:pt x="1019" y="881"/>
                </a:lnTo>
                <a:lnTo>
                  <a:pt x="1019" y="881"/>
                </a:lnTo>
                <a:lnTo>
                  <a:pt x="1024" y="877"/>
                </a:lnTo>
                <a:lnTo>
                  <a:pt x="1024" y="877"/>
                </a:lnTo>
                <a:lnTo>
                  <a:pt x="1030" y="875"/>
                </a:lnTo>
                <a:lnTo>
                  <a:pt x="1034" y="875"/>
                </a:lnTo>
                <a:lnTo>
                  <a:pt x="1034" y="875"/>
                </a:lnTo>
                <a:lnTo>
                  <a:pt x="1038" y="875"/>
                </a:lnTo>
                <a:lnTo>
                  <a:pt x="1042" y="873"/>
                </a:lnTo>
                <a:lnTo>
                  <a:pt x="1042" y="873"/>
                </a:lnTo>
                <a:lnTo>
                  <a:pt x="1044" y="871"/>
                </a:lnTo>
                <a:lnTo>
                  <a:pt x="1047" y="871"/>
                </a:lnTo>
                <a:lnTo>
                  <a:pt x="1055" y="871"/>
                </a:lnTo>
                <a:lnTo>
                  <a:pt x="1055" y="871"/>
                </a:lnTo>
                <a:lnTo>
                  <a:pt x="1061" y="875"/>
                </a:lnTo>
                <a:lnTo>
                  <a:pt x="1061" y="875"/>
                </a:lnTo>
                <a:lnTo>
                  <a:pt x="1063" y="875"/>
                </a:lnTo>
                <a:lnTo>
                  <a:pt x="1063" y="875"/>
                </a:lnTo>
                <a:lnTo>
                  <a:pt x="1065" y="871"/>
                </a:lnTo>
                <a:lnTo>
                  <a:pt x="1067" y="869"/>
                </a:lnTo>
                <a:lnTo>
                  <a:pt x="1067" y="869"/>
                </a:lnTo>
                <a:lnTo>
                  <a:pt x="1067" y="869"/>
                </a:lnTo>
                <a:lnTo>
                  <a:pt x="1067" y="869"/>
                </a:lnTo>
                <a:lnTo>
                  <a:pt x="1069" y="869"/>
                </a:lnTo>
                <a:lnTo>
                  <a:pt x="1072" y="869"/>
                </a:lnTo>
                <a:lnTo>
                  <a:pt x="1072" y="869"/>
                </a:lnTo>
                <a:lnTo>
                  <a:pt x="1080" y="869"/>
                </a:lnTo>
                <a:lnTo>
                  <a:pt x="1080" y="869"/>
                </a:lnTo>
                <a:lnTo>
                  <a:pt x="1082" y="867"/>
                </a:lnTo>
                <a:lnTo>
                  <a:pt x="1088" y="857"/>
                </a:lnTo>
                <a:lnTo>
                  <a:pt x="1088" y="857"/>
                </a:lnTo>
                <a:lnTo>
                  <a:pt x="1094" y="850"/>
                </a:lnTo>
                <a:lnTo>
                  <a:pt x="1099" y="844"/>
                </a:lnTo>
                <a:lnTo>
                  <a:pt x="1099" y="844"/>
                </a:lnTo>
                <a:lnTo>
                  <a:pt x="1101" y="842"/>
                </a:lnTo>
                <a:lnTo>
                  <a:pt x="1101" y="842"/>
                </a:lnTo>
                <a:lnTo>
                  <a:pt x="1099" y="838"/>
                </a:lnTo>
                <a:lnTo>
                  <a:pt x="1099" y="838"/>
                </a:lnTo>
                <a:lnTo>
                  <a:pt x="1097" y="838"/>
                </a:lnTo>
                <a:lnTo>
                  <a:pt x="1097" y="838"/>
                </a:lnTo>
                <a:lnTo>
                  <a:pt x="1096" y="834"/>
                </a:lnTo>
                <a:lnTo>
                  <a:pt x="1097" y="829"/>
                </a:lnTo>
                <a:lnTo>
                  <a:pt x="1099" y="823"/>
                </a:lnTo>
                <a:lnTo>
                  <a:pt x="1099" y="821"/>
                </a:lnTo>
                <a:lnTo>
                  <a:pt x="1099" y="821"/>
                </a:lnTo>
                <a:lnTo>
                  <a:pt x="1103" y="811"/>
                </a:lnTo>
                <a:lnTo>
                  <a:pt x="1103" y="809"/>
                </a:lnTo>
                <a:lnTo>
                  <a:pt x="1103" y="809"/>
                </a:lnTo>
                <a:lnTo>
                  <a:pt x="1101" y="804"/>
                </a:lnTo>
                <a:lnTo>
                  <a:pt x="1101" y="796"/>
                </a:lnTo>
                <a:lnTo>
                  <a:pt x="1101" y="796"/>
                </a:lnTo>
                <a:lnTo>
                  <a:pt x="1103" y="790"/>
                </a:lnTo>
                <a:lnTo>
                  <a:pt x="1107" y="784"/>
                </a:lnTo>
                <a:lnTo>
                  <a:pt x="1107" y="784"/>
                </a:lnTo>
                <a:lnTo>
                  <a:pt x="1109" y="782"/>
                </a:lnTo>
                <a:lnTo>
                  <a:pt x="1109" y="782"/>
                </a:lnTo>
                <a:lnTo>
                  <a:pt x="1115" y="778"/>
                </a:lnTo>
                <a:lnTo>
                  <a:pt x="1119" y="775"/>
                </a:lnTo>
                <a:lnTo>
                  <a:pt x="1119" y="775"/>
                </a:lnTo>
                <a:lnTo>
                  <a:pt x="1123" y="773"/>
                </a:lnTo>
                <a:lnTo>
                  <a:pt x="1123" y="773"/>
                </a:lnTo>
                <a:lnTo>
                  <a:pt x="1126" y="769"/>
                </a:lnTo>
                <a:lnTo>
                  <a:pt x="1128" y="765"/>
                </a:lnTo>
                <a:lnTo>
                  <a:pt x="1128" y="765"/>
                </a:lnTo>
                <a:lnTo>
                  <a:pt x="1123" y="759"/>
                </a:lnTo>
                <a:lnTo>
                  <a:pt x="1123" y="759"/>
                </a:lnTo>
                <a:lnTo>
                  <a:pt x="1121" y="757"/>
                </a:lnTo>
                <a:lnTo>
                  <a:pt x="1121" y="757"/>
                </a:lnTo>
                <a:lnTo>
                  <a:pt x="1119" y="755"/>
                </a:lnTo>
                <a:lnTo>
                  <a:pt x="1119" y="752"/>
                </a:lnTo>
                <a:lnTo>
                  <a:pt x="1121" y="744"/>
                </a:lnTo>
                <a:lnTo>
                  <a:pt x="1121" y="744"/>
                </a:lnTo>
                <a:lnTo>
                  <a:pt x="1123" y="740"/>
                </a:lnTo>
                <a:lnTo>
                  <a:pt x="1123" y="740"/>
                </a:lnTo>
                <a:lnTo>
                  <a:pt x="1123" y="736"/>
                </a:lnTo>
                <a:lnTo>
                  <a:pt x="1123" y="736"/>
                </a:lnTo>
                <a:lnTo>
                  <a:pt x="1124" y="730"/>
                </a:lnTo>
                <a:lnTo>
                  <a:pt x="1124" y="730"/>
                </a:lnTo>
                <a:lnTo>
                  <a:pt x="1121" y="728"/>
                </a:lnTo>
                <a:lnTo>
                  <a:pt x="1121" y="725"/>
                </a:lnTo>
                <a:lnTo>
                  <a:pt x="1119" y="721"/>
                </a:lnTo>
                <a:lnTo>
                  <a:pt x="1121" y="717"/>
                </a:lnTo>
                <a:lnTo>
                  <a:pt x="1121" y="717"/>
                </a:lnTo>
                <a:lnTo>
                  <a:pt x="1121" y="709"/>
                </a:lnTo>
                <a:lnTo>
                  <a:pt x="1121" y="703"/>
                </a:lnTo>
                <a:lnTo>
                  <a:pt x="1121" y="703"/>
                </a:lnTo>
                <a:lnTo>
                  <a:pt x="1119" y="696"/>
                </a:lnTo>
                <a:lnTo>
                  <a:pt x="1121" y="690"/>
                </a:lnTo>
                <a:lnTo>
                  <a:pt x="1121" y="690"/>
                </a:lnTo>
                <a:lnTo>
                  <a:pt x="1123" y="684"/>
                </a:lnTo>
                <a:lnTo>
                  <a:pt x="1123" y="678"/>
                </a:lnTo>
                <a:lnTo>
                  <a:pt x="1123" y="678"/>
                </a:lnTo>
                <a:lnTo>
                  <a:pt x="1119" y="672"/>
                </a:lnTo>
                <a:lnTo>
                  <a:pt x="1117" y="667"/>
                </a:lnTo>
                <a:lnTo>
                  <a:pt x="1117" y="667"/>
                </a:lnTo>
                <a:lnTo>
                  <a:pt x="1117" y="657"/>
                </a:lnTo>
                <a:lnTo>
                  <a:pt x="1117" y="657"/>
                </a:lnTo>
                <a:lnTo>
                  <a:pt x="1117" y="649"/>
                </a:lnTo>
                <a:lnTo>
                  <a:pt x="1117" y="649"/>
                </a:lnTo>
                <a:lnTo>
                  <a:pt x="1117" y="642"/>
                </a:lnTo>
                <a:lnTo>
                  <a:pt x="1119" y="628"/>
                </a:lnTo>
                <a:lnTo>
                  <a:pt x="1119" y="628"/>
                </a:lnTo>
                <a:lnTo>
                  <a:pt x="1119" y="622"/>
                </a:lnTo>
                <a:lnTo>
                  <a:pt x="1115" y="617"/>
                </a:lnTo>
                <a:lnTo>
                  <a:pt x="1115" y="617"/>
                </a:lnTo>
                <a:lnTo>
                  <a:pt x="1113" y="613"/>
                </a:lnTo>
                <a:lnTo>
                  <a:pt x="1111" y="611"/>
                </a:lnTo>
                <a:lnTo>
                  <a:pt x="1109" y="603"/>
                </a:lnTo>
                <a:lnTo>
                  <a:pt x="1109" y="603"/>
                </a:lnTo>
                <a:lnTo>
                  <a:pt x="1109" y="603"/>
                </a:lnTo>
                <a:lnTo>
                  <a:pt x="1109" y="603"/>
                </a:lnTo>
                <a:lnTo>
                  <a:pt x="1103" y="592"/>
                </a:lnTo>
                <a:lnTo>
                  <a:pt x="1103" y="592"/>
                </a:lnTo>
                <a:lnTo>
                  <a:pt x="1103" y="588"/>
                </a:lnTo>
                <a:lnTo>
                  <a:pt x="1103" y="586"/>
                </a:lnTo>
                <a:lnTo>
                  <a:pt x="1103" y="586"/>
                </a:lnTo>
                <a:lnTo>
                  <a:pt x="1105" y="580"/>
                </a:lnTo>
                <a:lnTo>
                  <a:pt x="1105" y="580"/>
                </a:lnTo>
                <a:lnTo>
                  <a:pt x="1101" y="568"/>
                </a:lnTo>
                <a:lnTo>
                  <a:pt x="1101" y="568"/>
                </a:lnTo>
                <a:lnTo>
                  <a:pt x="1090" y="555"/>
                </a:lnTo>
                <a:lnTo>
                  <a:pt x="1090" y="555"/>
                </a:lnTo>
                <a:lnTo>
                  <a:pt x="1080" y="549"/>
                </a:lnTo>
                <a:lnTo>
                  <a:pt x="1080" y="549"/>
                </a:lnTo>
                <a:lnTo>
                  <a:pt x="1074" y="547"/>
                </a:lnTo>
                <a:lnTo>
                  <a:pt x="1074" y="547"/>
                </a:lnTo>
                <a:lnTo>
                  <a:pt x="1071" y="541"/>
                </a:lnTo>
                <a:lnTo>
                  <a:pt x="1069" y="538"/>
                </a:lnTo>
                <a:lnTo>
                  <a:pt x="1067" y="534"/>
                </a:lnTo>
                <a:lnTo>
                  <a:pt x="1067" y="534"/>
                </a:lnTo>
                <a:lnTo>
                  <a:pt x="1069" y="530"/>
                </a:lnTo>
                <a:lnTo>
                  <a:pt x="1069" y="530"/>
                </a:lnTo>
                <a:lnTo>
                  <a:pt x="1069" y="526"/>
                </a:lnTo>
                <a:lnTo>
                  <a:pt x="1069" y="526"/>
                </a:lnTo>
                <a:lnTo>
                  <a:pt x="1067" y="520"/>
                </a:lnTo>
                <a:lnTo>
                  <a:pt x="1063" y="518"/>
                </a:lnTo>
                <a:lnTo>
                  <a:pt x="1063" y="518"/>
                </a:lnTo>
                <a:lnTo>
                  <a:pt x="1055" y="511"/>
                </a:lnTo>
                <a:lnTo>
                  <a:pt x="1051" y="505"/>
                </a:lnTo>
                <a:lnTo>
                  <a:pt x="1051" y="505"/>
                </a:lnTo>
                <a:lnTo>
                  <a:pt x="1049" y="499"/>
                </a:lnTo>
                <a:lnTo>
                  <a:pt x="1049" y="499"/>
                </a:lnTo>
                <a:lnTo>
                  <a:pt x="1045" y="491"/>
                </a:lnTo>
                <a:lnTo>
                  <a:pt x="1045" y="491"/>
                </a:lnTo>
                <a:lnTo>
                  <a:pt x="1044" y="489"/>
                </a:lnTo>
                <a:lnTo>
                  <a:pt x="1042" y="486"/>
                </a:lnTo>
                <a:lnTo>
                  <a:pt x="1042" y="476"/>
                </a:lnTo>
                <a:lnTo>
                  <a:pt x="1042" y="476"/>
                </a:lnTo>
                <a:lnTo>
                  <a:pt x="1042" y="470"/>
                </a:lnTo>
                <a:lnTo>
                  <a:pt x="1040" y="468"/>
                </a:lnTo>
                <a:lnTo>
                  <a:pt x="1038" y="464"/>
                </a:lnTo>
                <a:lnTo>
                  <a:pt x="1038" y="464"/>
                </a:lnTo>
                <a:lnTo>
                  <a:pt x="1032" y="462"/>
                </a:lnTo>
                <a:lnTo>
                  <a:pt x="1030" y="461"/>
                </a:lnTo>
                <a:lnTo>
                  <a:pt x="1028" y="457"/>
                </a:lnTo>
                <a:lnTo>
                  <a:pt x="1028" y="457"/>
                </a:lnTo>
                <a:lnTo>
                  <a:pt x="1026" y="453"/>
                </a:lnTo>
                <a:lnTo>
                  <a:pt x="1026" y="453"/>
                </a:lnTo>
                <a:lnTo>
                  <a:pt x="1024" y="443"/>
                </a:lnTo>
                <a:lnTo>
                  <a:pt x="1024" y="443"/>
                </a:lnTo>
                <a:lnTo>
                  <a:pt x="1013" y="426"/>
                </a:lnTo>
                <a:lnTo>
                  <a:pt x="1013" y="426"/>
                </a:lnTo>
                <a:lnTo>
                  <a:pt x="1009" y="418"/>
                </a:lnTo>
                <a:lnTo>
                  <a:pt x="1009" y="418"/>
                </a:lnTo>
                <a:lnTo>
                  <a:pt x="1003" y="407"/>
                </a:lnTo>
                <a:lnTo>
                  <a:pt x="997" y="399"/>
                </a:lnTo>
                <a:lnTo>
                  <a:pt x="997" y="399"/>
                </a:lnTo>
                <a:lnTo>
                  <a:pt x="992" y="393"/>
                </a:lnTo>
                <a:lnTo>
                  <a:pt x="992" y="389"/>
                </a:lnTo>
                <a:lnTo>
                  <a:pt x="992" y="385"/>
                </a:lnTo>
                <a:lnTo>
                  <a:pt x="992" y="385"/>
                </a:lnTo>
                <a:lnTo>
                  <a:pt x="990" y="380"/>
                </a:lnTo>
                <a:lnTo>
                  <a:pt x="982" y="368"/>
                </a:lnTo>
                <a:lnTo>
                  <a:pt x="982" y="368"/>
                </a:lnTo>
                <a:lnTo>
                  <a:pt x="982" y="368"/>
                </a:lnTo>
                <a:lnTo>
                  <a:pt x="982" y="368"/>
                </a:lnTo>
                <a:lnTo>
                  <a:pt x="974" y="349"/>
                </a:lnTo>
                <a:lnTo>
                  <a:pt x="974" y="349"/>
                </a:lnTo>
                <a:lnTo>
                  <a:pt x="965" y="329"/>
                </a:lnTo>
                <a:lnTo>
                  <a:pt x="965" y="329"/>
                </a:lnTo>
                <a:lnTo>
                  <a:pt x="957" y="316"/>
                </a:lnTo>
                <a:lnTo>
                  <a:pt x="957" y="316"/>
                </a:lnTo>
                <a:lnTo>
                  <a:pt x="959" y="314"/>
                </a:lnTo>
                <a:lnTo>
                  <a:pt x="965" y="308"/>
                </a:lnTo>
                <a:lnTo>
                  <a:pt x="965" y="308"/>
                </a:lnTo>
                <a:lnTo>
                  <a:pt x="967" y="308"/>
                </a:lnTo>
                <a:lnTo>
                  <a:pt x="967" y="308"/>
                </a:lnTo>
                <a:lnTo>
                  <a:pt x="967" y="308"/>
                </a:lnTo>
                <a:lnTo>
                  <a:pt x="980" y="331"/>
                </a:lnTo>
                <a:lnTo>
                  <a:pt x="988" y="343"/>
                </a:lnTo>
                <a:lnTo>
                  <a:pt x="993" y="356"/>
                </a:lnTo>
                <a:lnTo>
                  <a:pt x="993" y="356"/>
                </a:lnTo>
                <a:lnTo>
                  <a:pt x="997" y="360"/>
                </a:lnTo>
                <a:lnTo>
                  <a:pt x="997" y="360"/>
                </a:lnTo>
                <a:lnTo>
                  <a:pt x="997" y="355"/>
                </a:lnTo>
                <a:lnTo>
                  <a:pt x="997" y="355"/>
                </a:lnTo>
                <a:lnTo>
                  <a:pt x="997" y="349"/>
                </a:lnTo>
                <a:lnTo>
                  <a:pt x="999" y="345"/>
                </a:lnTo>
                <a:lnTo>
                  <a:pt x="999" y="345"/>
                </a:lnTo>
                <a:lnTo>
                  <a:pt x="1003" y="339"/>
                </a:lnTo>
                <a:lnTo>
                  <a:pt x="1003" y="339"/>
                </a:lnTo>
                <a:lnTo>
                  <a:pt x="1001" y="339"/>
                </a:lnTo>
                <a:lnTo>
                  <a:pt x="1001" y="339"/>
                </a:lnTo>
                <a:lnTo>
                  <a:pt x="997" y="337"/>
                </a:lnTo>
                <a:lnTo>
                  <a:pt x="995" y="333"/>
                </a:lnTo>
                <a:lnTo>
                  <a:pt x="995" y="329"/>
                </a:lnTo>
                <a:lnTo>
                  <a:pt x="995" y="329"/>
                </a:lnTo>
                <a:lnTo>
                  <a:pt x="995" y="322"/>
                </a:lnTo>
                <a:lnTo>
                  <a:pt x="993" y="320"/>
                </a:lnTo>
                <a:lnTo>
                  <a:pt x="993" y="320"/>
                </a:lnTo>
                <a:lnTo>
                  <a:pt x="990" y="318"/>
                </a:lnTo>
                <a:lnTo>
                  <a:pt x="984" y="312"/>
                </a:lnTo>
                <a:lnTo>
                  <a:pt x="984" y="312"/>
                </a:lnTo>
                <a:lnTo>
                  <a:pt x="980" y="310"/>
                </a:lnTo>
                <a:lnTo>
                  <a:pt x="980" y="310"/>
                </a:lnTo>
                <a:lnTo>
                  <a:pt x="978" y="304"/>
                </a:lnTo>
                <a:lnTo>
                  <a:pt x="972" y="293"/>
                </a:lnTo>
                <a:lnTo>
                  <a:pt x="972" y="293"/>
                </a:lnTo>
                <a:lnTo>
                  <a:pt x="972" y="289"/>
                </a:lnTo>
                <a:lnTo>
                  <a:pt x="972" y="289"/>
                </a:lnTo>
                <a:lnTo>
                  <a:pt x="967" y="279"/>
                </a:lnTo>
                <a:lnTo>
                  <a:pt x="961" y="272"/>
                </a:lnTo>
                <a:lnTo>
                  <a:pt x="961" y="272"/>
                </a:lnTo>
                <a:lnTo>
                  <a:pt x="955" y="266"/>
                </a:lnTo>
                <a:lnTo>
                  <a:pt x="955" y="266"/>
                </a:lnTo>
                <a:lnTo>
                  <a:pt x="949" y="262"/>
                </a:lnTo>
                <a:lnTo>
                  <a:pt x="949" y="262"/>
                </a:lnTo>
                <a:lnTo>
                  <a:pt x="947" y="256"/>
                </a:lnTo>
                <a:lnTo>
                  <a:pt x="947" y="256"/>
                </a:lnTo>
                <a:lnTo>
                  <a:pt x="945" y="250"/>
                </a:lnTo>
                <a:lnTo>
                  <a:pt x="941" y="249"/>
                </a:lnTo>
                <a:lnTo>
                  <a:pt x="941" y="249"/>
                </a:lnTo>
                <a:lnTo>
                  <a:pt x="940" y="247"/>
                </a:lnTo>
                <a:lnTo>
                  <a:pt x="938" y="243"/>
                </a:lnTo>
                <a:lnTo>
                  <a:pt x="934" y="235"/>
                </a:lnTo>
                <a:lnTo>
                  <a:pt x="930" y="222"/>
                </a:lnTo>
                <a:lnTo>
                  <a:pt x="930" y="222"/>
                </a:lnTo>
                <a:lnTo>
                  <a:pt x="928" y="220"/>
                </a:lnTo>
                <a:lnTo>
                  <a:pt x="924" y="216"/>
                </a:lnTo>
                <a:lnTo>
                  <a:pt x="924" y="216"/>
                </a:lnTo>
                <a:lnTo>
                  <a:pt x="916" y="208"/>
                </a:lnTo>
                <a:lnTo>
                  <a:pt x="916" y="208"/>
                </a:lnTo>
                <a:lnTo>
                  <a:pt x="907" y="197"/>
                </a:lnTo>
                <a:lnTo>
                  <a:pt x="907" y="197"/>
                </a:lnTo>
                <a:lnTo>
                  <a:pt x="903" y="189"/>
                </a:lnTo>
                <a:lnTo>
                  <a:pt x="901" y="187"/>
                </a:lnTo>
                <a:lnTo>
                  <a:pt x="901" y="187"/>
                </a:lnTo>
                <a:lnTo>
                  <a:pt x="893" y="179"/>
                </a:lnTo>
                <a:lnTo>
                  <a:pt x="891" y="173"/>
                </a:lnTo>
                <a:lnTo>
                  <a:pt x="891" y="166"/>
                </a:lnTo>
                <a:lnTo>
                  <a:pt x="891" y="166"/>
                </a:lnTo>
                <a:lnTo>
                  <a:pt x="891" y="158"/>
                </a:lnTo>
                <a:lnTo>
                  <a:pt x="889" y="156"/>
                </a:lnTo>
                <a:lnTo>
                  <a:pt x="886" y="154"/>
                </a:lnTo>
                <a:lnTo>
                  <a:pt x="886" y="154"/>
                </a:lnTo>
                <a:lnTo>
                  <a:pt x="882" y="150"/>
                </a:lnTo>
                <a:lnTo>
                  <a:pt x="880" y="146"/>
                </a:lnTo>
                <a:lnTo>
                  <a:pt x="880" y="146"/>
                </a:lnTo>
                <a:lnTo>
                  <a:pt x="880" y="143"/>
                </a:lnTo>
                <a:lnTo>
                  <a:pt x="882" y="139"/>
                </a:lnTo>
                <a:lnTo>
                  <a:pt x="882" y="139"/>
                </a:lnTo>
                <a:lnTo>
                  <a:pt x="882" y="135"/>
                </a:lnTo>
                <a:lnTo>
                  <a:pt x="878" y="129"/>
                </a:lnTo>
                <a:lnTo>
                  <a:pt x="878" y="129"/>
                </a:lnTo>
                <a:lnTo>
                  <a:pt x="876" y="127"/>
                </a:lnTo>
                <a:lnTo>
                  <a:pt x="876" y="127"/>
                </a:lnTo>
                <a:lnTo>
                  <a:pt x="872" y="121"/>
                </a:lnTo>
                <a:lnTo>
                  <a:pt x="872" y="116"/>
                </a:lnTo>
                <a:lnTo>
                  <a:pt x="872" y="116"/>
                </a:lnTo>
                <a:lnTo>
                  <a:pt x="872" y="112"/>
                </a:lnTo>
                <a:lnTo>
                  <a:pt x="872" y="112"/>
                </a:lnTo>
                <a:lnTo>
                  <a:pt x="874" y="108"/>
                </a:lnTo>
                <a:lnTo>
                  <a:pt x="872" y="108"/>
                </a:lnTo>
                <a:lnTo>
                  <a:pt x="872" y="108"/>
                </a:lnTo>
                <a:lnTo>
                  <a:pt x="866" y="102"/>
                </a:lnTo>
                <a:lnTo>
                  <a:pt x="864" y="100"/>
                </a:lnTo>
                <a:lnTo>
                  <a:pt x="864" y="96"/>
                </a:lnTo>
                <a:lnTo>
                  <a:pt x="864" y="96"/>
                </a:lnTo>
                <a:lnTo>
                  <a:pt x="864" y="94"/>
                </a:lnTo>
                <a:lnTo>
                  <a:pt x="864" y="94"/>
                </a:lnTo>
                <a:lnTo>
                  <a:pt x="863" y="87"/>
                </a:lnTo>
                <a:lnTo>
                  <a:pt x="863" y="87"/>
                </a:lnTo>
                <a:lnTo>
                  <a:pt x="861" y="85"/>
                </a:lnTo>
                <a:lnTo>
                  <a:pt x="859" y="81"/>
                </a:lnTo>
                <a:lnTo>
                  <a:pt x="859" y="81"/>
                </a:lnTo>
                <a:lnTo>
                  <a:pt x="859" y="75"/>
                </a:lnTo>
                <a:lnTo>
                  <a:pt x="859" y="75"/>
                </a:lnTo>
                <a:lnTo>
                  <a:pt x="859" y="71"/>
                </a:lnTo>
                <a:lnTo>
                  <a:pt x="855" y="67"/>
                </a:lnTo>
                <a:lnTo>
                  <a:pt x="855" y="67"/>
                </a:lnTo>
                <a:lnTo>
                  <a:pt x="851" y="64"/>
                </a:lnTo>
                <a:lnTo>
                  <a:pt x="847" y="60"/>
                </a:lnTo>
                <a:lnTo>
                  <a:pt x="847" y="56"/>
                </a:lnTo>
                <a:lnTo>
                  <a:pt x="847" y="56"/>
                </a:lnTo>
                <a:lnTo>
                  <a:pt x="847" y="52"/>
                </a:lnTo>
                <a:lnTo>
                  <a:pt x="847" y="52"/>
                </a:lnTo>
                <a:lnTo>
                  <a:pt x="849" y="50"/>
                </a:lnTo>
                <a:lnTo>
                  <a:pt x="849" y="46"/>
                </a:lnTo>
                <a:lnTo>
                  <a:pt x="849" y="44"/>
                </a:lnTo>
                <a:lnTo>
                  <a:pt x="849" y="44"/>
                </a:lnTo>
                <a:lnTo>
                  <a:pt x="841" y="31"/>
                </a:lnTo>
                <a:lnTo>
                  <a:pt x="841" y="27"/>
                </a:lnTo>
                <a:lnTo>
                  <a:pt x="841" y="27"/>
                </a:lnTo>
                <a:lnTo>
                  <a:pt x="843" y="25"/>
                </a:lnTo>
                <a:lnTo>
                  <a:pt x="843" y="25"/>
                </a:lnTo>
                <a:lnTo>
                  <a:pt x="847" y="19"/>
                </a:lnTo>
                <a:lnTo>
                  <a:pt x="847" y="19"/>
                </a:lnTo>
                <a:lnTo>
                  <a:pt x="837" y="8"/>
                </a:lnTo>
                <a:lnTo>
                  <a:pt x="826" y="12"/>
                </a:lnTo>
                <a:lnTo>
                  <a:pt x="826" y="12"/>
                </a:lnTo>
                <a:lnTo>
                  <a:pt x="822" y="13"/>
                </a:lnTo>
                <a:lnTo>
                  <a:pt x="816" y="12"/>
                </a:lnTo>
                <a:lnTo>
                  <a:pt x="807" y="8"/>
                </a:lnTo>
                <a:lnTo>
                  <a:pt x="807" y="8"/>
                </a:lnTo>
                <a:close/>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defTabSz="914400" eaLnBrk="0" fontAlgn="base" hangingPunct="0">
              <a:spcBef>
                <a:spcPct val="0"/>
              </a:spcBef>
              <a:spcAft>
                <a:spcPct val="0"/>
              </a:spcAft>
            </a:pPr>
            <a:endParaRPr lang="en-US" sz="700" dirty="0">
              <a:solidFill>
                <a:schemeClr val="bg1"/>
              </a:solidFill>
              <a:latin typeface="Arial" panose="020B0604020202020204" pitchFamily="34" charset="0"/>
            </a:endParaRPr>
          </a:p>
        </p:txBody>
      </p:sp>
      <p:sp>
        <p:nvSpPr>
          <p:cNvPr id="19" name="Freeform 116">
            <a:extLst>
              <a:ext uri="{FF2B5EF4-FFF2-40B4-BE49-F238E27FC236}">
                <a16:creationId xmlns:a16="http://schemas.microsoft.com/office/drawing/2014/main" id="{0CEDAD37-E584-511C-531E-9EC12CE5B657}"/>
              </a:ext>
            </a:extLst>
          </p:cNvPr>
          <p:cNvSpPr>
            <a:spLocks/>
          </p:cNvSpPr>
          <p:nvPr/>
        </p:nvSpPr>
        <p:spPr bwMode="auto">
          <a:xfrm>
            <a:off x="10354298" y="4035785"/>
            <a:ext cx="526431" cy="575506"/>
          </a:xfrm>
          <a:custGeom>
            <a:avLst/>
            <a:gdLst>
              <a:gd name="T0" fmla="*/ 638 w 670"/>
              <a:gd name="T1" fmla="*/ 411 h 715"/>
              <a:gd name="T2" fmla="*/ 630 w 670"/>
              <a:gd name="T3" fmla="*/ 390 h 715"/>
              <a:gd name="T4" fmla="*/ 611 w 670"/>
              <a:gd name="T5" fmla="*/ 368 h 715"/>
              <a:gd name="T6" fmla="*/ 601 w 670"/>
              <a:gd name="T7" fmla="*/ 353 h 715"/>
              <a:gd name="T8" fmla="*/ 593 w 670"/>
              <a:gd name="T9" fmla="*/ 334 h 715"/>
              <a:gd name="T10" fmla="*/ 590 w 670"/>
              <a:gd name="T11" fmla="*/ 324 h 715"/>
              <a:gd name="T12" fmla="*/ 576 w 670"/>
              <a:gd name="T13" fmla="*/ 291 h 715"/>
              <a:gd name="T14" fmla="*/ 557 w 670"/>
              <a:gd name="T15" fmla="*/ 288 h 715"/>
              <a:gd name="T16" fmla="*/ 528 w 670"/>
              <a:gd name="T17" fmla="*/ 278 h 715"/>
              <a:gd name="T18" fmla="*/ 518 w 670"/>
              <a:gd name="T19" fmla="*/ 255 h 715"/>
              <a:gd name="T20" fmla="*/ 509 w 670"/>
              <a:gd name="T21" fmla="*/ 239 h 715"/>
              <a:gd name="T22" fmla="*/ 491 w 670"/>
              <a:gd name="T23" fmla="*/ 220 h 715"/>
              <a:gd name="T24" fmla="*/ 453 w 670"/>
              <a:gd name="T25" fmla="*/ 199 h 715"/>
              <a:gd name="T26" fmla="*/ 420 w 670"/>
              <a:gd name="T27" fmla="*/ 174 h 715"/>
              <a:gd name="T28" fmla="*/ 395 w 670"/>
              <a:gd name="T29" fmla="*/ 137 h 715"/>
              <a:gd name="T30" fmla="*/ 376 w 670"/>
              <a:gd name="T31" fmla="*/ 116 h 715"/>
              <a:gd name="T32" fmla="*/ 360 w 670"/>
              <a:gd name="T33" fmla="*/ 83 h 715"/>
              <a:gd name="T34" fmla="*/ 328 w 670"/>
              <a:gd name="T35" fmla="*/ 72 h 715"/>
              <a:gd name="T36" fmla="*/ 297 w 670"/>
              <a:gd name="T37" fmla="*/ 51 h 715"/>
              <a:gd name="T38" fmla="*/ 283 w 670"/>
              <a:gd name="T39" fmla="*/ 31 h 715"/>
              <a:gd name="T40" fmla="*/ 8 w 670"/>
              <a:gd name="T41" fmla="*/ 27 h 715"/>
              <a:gd name="T42" fmla="*/ 106 w 670"/>
              <a:gd name="T43" fmla="*/ 386 h 715"/>
              <a:gd name="T44" fmla="*/ 116 w 670"/>
              <a:gd name="T45" fmla="*/ 407 h 715"/>
              <a:gd name="T46" fmla="*/ 125 w 670"/>
              <a:gd name="T47" fmla="*/ 426 h 715"/>
              <a:gd name="T48" fmla="*/ 127 w 670"/>
              <a:gd name="T49" fmla="*/ 442 h 715"/>
              <a:gd name="T50" fmla="*/ 139 w 670"/>
              <a:gd name="T51" fmla="*/ 451 h 715"/>
              <a:gd name="T52" fmla="*/ 124 w 670"/>
              <a:gd name="T53" fmla="*/ 469 h 715"/>
              <a:gd name="T54" fmla="*/ 120 w 670"/>
              <a:gd name="T55" fmla="*/ 500 h 715"/>
              <a:gd name="T56" fmla="*/ 112 w 670"/>
              <a:gd name="T57" fmla="*/ 525 h 715"/>
              <a:gd name="T58" fmla="*/ 118 w 670"/>
              <a:gd name="T59" fmla="*/ 548 h 715"/>
              <a:gd name="T60" fmla="*/ 125 w 670"/>
              <a:gd name="T61" fmla="*/ 565 h 715"/>
              <a:gd name="T62" fmla="*/ 125 w 670"/>
              <a:gd name="T63" fmla="*/ 627 h 715"/>
              <a:gd name="T64" fmla="*/ 143 w 670"/>
              <a:gd name="T65" fmla="*/ 663 h 715"/>
              <a:gd name="T66" fmla="*/ 156 w 670"/>
              <a:gd name="T67" fmla="*/ 700 h 715"/>
              <a:gd name="T68" fmla="*/ 176 w 670"/>
              <a:gd name="T69" fmla="*/ 706 h 715"/>
              <a:gd name="T70" fmla="*/ 199 w 670"/>
              <a:gd name="T71" fmla="*/ 694 h 715"/>
              <a:gd name="T72" fmla="*/ 524 w 670"/>
              <a:gd name="T73" fmla="*/ 692 h 715"/>
              <a:gd name="T74" fmla="*/ 526 w 670"/>
              <a:gd name="T75" fmla="*/ 711 h 715"/>
              <a:gd name="T76" fmla="*/ 551 w 670"/>
              <a:gd name="T77" fmla="*/ 704 h 715"/>
              <a:gd name="T78" fmla="*/ 547 w 670"/>
              <a:gd name="T79" fmla="*/ 688 h 715"/>
              <a:gd name="T80" fmla="*/ 543 w 670"/>
              <a:gd name="T81" fmla="*/ 663 h 715"/>
              <a:gd name="T82" fmla="*/ 578 w 670"/>
              <a:gd name="T83" fmla="*/ 642 h 715"/>
              <a:gd name="T84" fmla="*/ 599 w 670"/>
              <a:gd name="T85" fmla="*/ 656 h 715"/>
              <a:gd name="T86" fmla="*/ 613 w 670"/>
              <a:gd name="T87" fmla="*/ 642 h 715"/>
              <a:gd name="T88" fmla="*/ 615 w 670"/>
              <a:gd name="T89" fmla="*/ 617 h 715"/>
              <a:gd name="T90" fmla="*/ 617 w 670"/>
              <a:gd name="T91" fmla="*/ 604 h 715"/>
              <a:gd name="T92" fmla="*/ 615 w 670"/>
              <a:gd name="T93" fmla="*/ 575 h 715"/>
              <a:gd name="T94" fmla="*/ 613 w 670"/>
              <a:gd name="T95" fmla="*/ 561 h 715"/>
              <a:gd name="T96" fmla="*/ 615 w 670"/>
              <a:gd name="T97" fmla="*/ 550 h 715"/>
              <a:gd name="T98" fmla="*/ 628 w 670"/>
              <a:gd name="T99" fmla="*/ 523 h 715"/>
              <a:gd name="T100" fmla="*/ 618 w 670"/>
              <a:gd name="T101" fmla="*/ 517 h 715"/>
              <a:gd name="T102" fmla="*/ 630 w 670"/>
              <a:gd name="T103" fmla="*/ 505 h 715"/>
              <a:gd name="T104" fmla="*/ 624 w 670"/>
              <a:gd name="T105" fmla="*/ 500 h 715"/>
              <a:gd name="T106" fmla="*/ 622 w 670"/>
              <a:gd name="T107" fmla="*/ 482 h 715"/>
              <a:gd name="T108" fmla="*/ 647 w 670"/>
              <a:gd name="T109" fmla="*/ 478 h 715"/>
              <a:gd name="T110" fmla="*/ 653 w 670"/>
              <a:gd name="T111" fmla="*/ 467 h 715"/>
              <a:gd name="T112" fmla="*/ 659 w 670"/>
              <a:gd name="T113" fmla="*/ 453 h 715"/>
              <a:gd name="T114" fmla="*/ 670 w 670"/>
              <a:gd name="T115" fmla="*/ 432 h 715"/>
              <a:gd name="T116" fmla="*/ 653 w 670"/>
              <a:gd name="T117" fmla="*/ 428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0" h="715">
                <a:moveTo>
                  <a:pt x="651" y="426"/>
                </a:moveTo>
                <a:lnTo>
                  <a:pt x="651" y="426"/>
                </a:lnTo>
                <a:lnTo>
                  <a:pt x="640" y="421"/>
                </a:lnTo>
                <a:lnTo>
                  <a:pt x="640" y="421"/>
                </a:lnTo>
                <a:lnTo>
                  <a:pt x="638" y="417"/>
                </a:lnTo>
                <a:lnTo>
                  <a:pt x="638" y="411"/>
                </a:lnTo>
                <a:lnTo>
                  <a:pt x="638" y="411"/>
                </a:lnTo>
                <a:lnTo>
                  <a:pt x="638" y="405"/>
                </a:lnTo>
                <a:lnTo>
                  <a:pt x="638" y="405"/>
                </a:lnTo>
                <a:lnTo>
                  <a:pt x="638" y="403"/>
                </a:lnTo>
                <a:lnTo>
                  <a:pt x="638" y="403"/>
                </a:lnTo>
                <a:lnTo>
                  <a:pt x="636" y="395"/>
                </a:lnTo>
                <a:lnTo>
                  <a:pt x="634" y="392"/>
                </a:lnTo>
                <a:lnTo>
                  <a:pt x="630" y="390"/>
                </a:lnTo>
                <a:lnTo>
                  <a:pt x="630" y="390"/>
                </a:lnTo>
                <a:lnTo>
                  <a:pt x="622" y="388"/>
                </a:lnTo>
                <a:lnTo>
                  <a:pt x="615" y="384"/>
                </a:lnTo>
                <a:lnTo>
                  <a:pt x="615" y="384"/>
                </a:lnTo>
                <a:lnTo>
                  <a:pt x="613" y="382"/>
                </a:lnTo>
                <a:lnTo>
                  <a:pt x="611" y="378"/>
                </a:lnTo>
                <a:lnTo>
                  <a:pt x="611" y="368"/>
                </a:lnTo>
                <a:lnTo>
                  <a:pt x="611" y="368"/>
                </a:lnTo>
                <a:lnTo>
                  <a:pt x="611" y="363"/>
                </a:lnTo>
                <a:lnTo>
                  <a:pt x="611" y="363"/>
                </a:lnTo>
                <a:lnTo>
                  <a:pt x="611" y="359"/>
                </a:lnTo>
                <a:lnTo>
                  <a:pt x="609" y="355"/>
                </a:lnTo>
                <a:lnTo>
                  <a:pt x="601" y="353"/>
                </a:lnTo>
                <a:lnTo>
                  <a:pt x="601" y="353"/>
                </a:lnTo>
                <a:lnTo>
                  <a:pt x="597" y="351"/>
                </a:lnTo>
                <a:lnTo>
                  <a:pt x="597" y="351"/>
                </a:lnTo>
                <a:lnTo>
                  <a:pt x="593" y="349"/>
                </a:lnTo>
                <a:lnTo>
                  <a:pt x="592" y="345"/>
                </a:lnTo>
                <a:lnTo>
                  <a:pt x="592" y="345"/>
                </a:lnTo>
                <a:lnTo>
                  <a:pt x="592" y="340"/>
                </a:lnTo>
                <a:lnTo>
                  <a:pt x="593" y="334"/>
                </a:lnTo>
                <a:lnTo>
                  <a:pt x="593" y="334"/>
                </a:lnTo>
                <a:lnTo>
                  <a:pt x="595" y="330"/>
                </a:lnTo>
                <a:lnTo>
                  <a:pt x="595" y="328"/>
                </a:lnTo>
                <a:lnTo>
                  <a:pt x="595" y="328"/>
                </a:lnTo>
                <a:lnTo>
                  <a:pt x="593" y="326"/>
                </a:lnTo>
                <a:lnTo>
                  <a:pt x="590" y="324"/>
                </a:lnTo>
                <a:lnTo>
                  <a:pt x="590" y="324"/>
                </a:lnTo>
                <a:lnTo>
                  <a:pt x="586" y="320"/>
                </a:lnTo>
                <a:lnTo>
                  <a:pt x="582" y="316"/>
                </a:lnTo>
                <a:lnTo>
                  <a:pt x="580" y="311"/>
                </a:lnTo>
                <a:lnTo>
                  <a:pt x="580" y="309"/>
                </a:lnTo>
                <a:lnTo>
                  <a:pt x="580" y="309"/>
                </a:lnTo>
                <a:lnTo>
                  <a:pt x="578" y="301"/>
                </a:lnTo>
                <a:lnTo>
                  <a:pt x="576" y="291"/>
                </a:lnTo>
                <a:lnTo>
                  <a:pt x="576" y="291"/>
                </a:lnTo>
                <a:lnTo>
                  <a:pt x="572" y="289"/>
                </a:lnTo>
                <a:lnTo>
                  <a:pt x="568" y="288"/>
                </a:lnTo>
                <a:lnTo>
                  <a:pt x="561" y="288"/>
                </a:lnTo>
                <a:lnTo>
                  <a:pt x="559" y="288"/>
                </a:lnTo>
                <a:lnTo>
                  <a:pt x="559" y="288"/>
                </a:lnTo>
                <a:lnTo>
                  <a:pt x="557" y="288"/>
                </a:lnTo>
                <a:lnTo>
                  <a:pt x="557" y="288"/>
                </a:lnTo>
                <a:lnTo>
                  <a:pt x="549" y="288"/>
                </a:lnTo>
                <a:lnTo>
                  <a:pt x="543" y="288"/>
                </a:lnTo>
                <a:lnTo>
                  <a:pt x="538" y="286"/>
                </a:lnTo>
                <a:lnTo>
                  <a:pt x="538" y="286"/>
                </a:lnTo>
                <a:lnTo>
                  <a:pt x="532" y="282"/>
                </a:lnTo>
                <a:lnTo>
                  <a:pt x="528" y="278"/>
                </a:lnTo>
                <a:lnTo>
                  <a:pt x="524" y="268"/>
                </a:lnTo>
                <a:lnTo>
                  <a:pt x="524" y="268"/>
                </a:lnTo>
                <a:lnTo>
                  <a:pt x="522" y="263"/>
                </a:lnTo>
                <a:lnTo>
                  <a:pt x="522" y="263"/>
                </a:lnTo>
                <a:lnTo>
                  <a:pt x="520" y="259"/>
                </a:lnTo>
                <a:lnTo>
                  <a:pt x="520" y="259"/>
                </a:lnTo>
                <a:lnTo>
                  <a:pt x="518" y="255"/>
                </a:lnTo>
                <a:lnTo>
                  <a:pt x="516" y="251"/>
                </a:lnTo>
                <a:lnTo>
                  <a:pt x="516" y="251"/>
                </a:lnTo>
                <a:lnTo>
                  <a:pt x="514" y="245"/>
                </a:lnTo>
                <a:lnTo>
                  <a:pt x="513" y="243"/>
                </a:lnTo>
                <a:lnTo>
                  <a:pt x="511" y="241"/>
                </a:lnTo>
                <a:lnTo>
                  <a:pt x="511" y="241"/>
                </a:lnTo>
                <a:lnTo>
                  <a:pt x="509" y="239"/>
                </a:lnTo>
                <a:lnTo>
                  <a:pt x="509" y="236"/>
                </a:lnTo>
                <a:lnTo>
                  <a:pt x="509" y="236"/>
                </a:lnTo>
                <a:lnTo>
                  <a:pt x="511" y="228"/>
                </a:lnTo>
                <a:lnTo>
                  <a:pt x="511" y="228"/>
                </a:lnTo>
                <a:lnTo>
                  <a:pt x="509" y="226"/>
                </a:lnTo>
                <a:lnTo>
                  <a:pt x="507" y="224"/>
                </a:lnTo>
                <a:lnTo>
                  <a:pt x="491" y="220"/>
                </a:lnTo>
                <a:lnTo>
                  <a:pt x="491" y="220"/>
                </a:lnTo>
                <a:lnTo>
                  <a:pt x="489" y="220"/>
                </a:lnTo>
                <a:lnTo>
                  <a:pt x="489" y="220"/>
                </a:lnTo>
                <a:lnTo>
                  <a:pt x="459" y="203"/>
                </a:lnTo>
                <a:lnTo>
                  <a:pt x="459" y="203"/>
                </a:lnTo>
                <a:lnTo>
                  <a:pt x="453" y="199"/>
                </a:lnTo>
                <a:lnTo>
                  <a:pt x="453" y="199"/>
                </a:lnTo>
                <a:lnTo>
                  <a:pt x="445" y="191"/>
                </a:lnTo>
                <a:lnTo>
                  <a:pt x="439" y="187"/>
                </a:lnTo>
                <a:lnTo>
                  <a:pt x="436" y="185"/>
                </a:lnTo>
                <a:lnTo>
                  <a:pt x="436" y="185"/>
                </a:lnTo>
                <a:lnTo>
                  <a:pt x="430" y="182"/>
                </a:lnTo>
                <a:lnTo>
                  <a:pt x="420" y="174"/>
                </a:lnTo>
                <a:lnTo>
                  <a:pt x="420" y="174"/>
                </a:lnTo>
                <a:lnTo>
                  <a:pt x="412" y="168"/>
                </a:lnTo>
                <a:lnTo>
                  <a:pt x="412" y="168"/>
                </a:lnTo>
                <a:lnTo>
                  <a:pt x="409" y="164"/>
                </a:lnTo>
                <a:lnTo>
                  <a:pt x="405" y="160"/>
                </a:lnTo>
                <a:lnTo>
                  <a:pt x="397" y="141"/>
                </a:lnTo>
                <a:lnTo>
                  <a:pt x="397" y="141"/>
                </a:lnTo>
                <a:lnTo>
                  <a:pt x="395" y="137"/>
                </a:lnTo>
                <a:lnTo>
                  <a:pt x="395" y="137"/>
                </a:lnTo>
                <a:lnTo>
                  <a:pt x="395" y="137"/>
                </a:lnTo>
                <a:lnTo>
                  <a:pt x="395" y="137"/>
                </a:lnTo>
                <a:lnTo>
                  <a:pt x="391" y="130"/>
                </a:lnTo>
                <a:lnTo>
                  <a:pt x="382" y="120"/>
                </a:lnTo>
                <a:lnTo>
                  <a:pt x="382" y="120"/>
                </a:lnTo>
                <a:lnTo>
                  <a:pt x="376" y="116"/>
                </a:lnTo>
                <a:lnTo>
                  <a:pt x="374" y="110"/>
                </a:lnTo>
                <a:lnTo>
                  <a:pt x="372" y="104"/>
                </a:lnTo>
                <a:lnTo>
                  <a:pt x="370" y="99"/>
                </a:lnTo>
                <a:lnTo>
                  <a:pt x="370" y="99"/>
                </a:lnTo>
                <a:lnTo>
                  <a:pt x="368" y="93"/>
                </a:lnTo>
                <a:lnTo>
                  <a:pt x="364" y="87"/>
                </a:lnTo>
                <a:lnTo>
                  <a:pt x="360" y="83"/>
                </a:lnTo>
                <a:lnTo>
                  <a:pt x="355" y="83"/>
                </a:lnTo>
                <a:lnTo>
                  <a:pt x="355" y="83"/>
                </a:lnTo>
                <a:lnTo>
                  <a:pt x="349" y="81"/>
                </a:lnTo>
                <a:lnTo>
                  <a:pt x="343" y="79"/>
                </a:lnTo>
                <a:lnTo>
                  <a:pt x="330" y="74"/>
                </a:lnTo>
                <a:lnTo>
                  <a:pt x="330" y="74"/>
                </a:lnTo>
                <a:lnTo>
                  <a:pt x="328" y="72"/>
                </a:lnTo>
                <a:lnTo>
                  <a:pt x="328" y="72"/>
                </a:lnTo>
                <a:lnTo>
                  <a:pt x="318" y="66"/>
                </a:lnTo>
                <a:lnTo>
                  <a:pt x="308" y="56"/>
                </a:lnTo>
                <a:lnTo>
                  <a:pt x="308" y="56"/>
                </a:lnTo>
                <a:lnTo>
                  <a:pt x="305" y="52"/>
                </a:lnTo>
                <a:lnTo>
                  <a:pt x="297" y="51"/>
                </a:lnTo>
                <a:lnTo>
                  <a:pt x="297" y="51"/>
                </a:lnTo>
                <a:lnTo>
                  <a:pt x="289" y="47"/>
                </a:lnTo>
                <a:lnTo>
                  <a:pt x="289" y="47"/>
                </a:lnTo>
                <a:lnTo>
                  <a:pt x="285" y="45"/>
                </a:lnTo>
                <a:lnTo>
                  <a:pt x="281" y="39"/>
                </a:lnTo>
                <a:lnTo>
                  <a:pt x="281" y="39"/>
                </a:lnTo>
                <a:lnTo>
                  <a:pt x="281" y="35"/>
                </a:lnTo>
                <a:lnTo>
                  <a:pt x="283" y="31"/>
                </a:lnTo>
                <a:lnTo>
                  <a:pt x="289" y="20"/>
                </a:lnTo>
                <a:lnTo>
                  <a:pt x="289" y="20"/>
                </a:lnTo>
                <a:lnTo>
                  <a:pt x="307" y="0"/>
                </a:lnTo>
                <a:lnTo>
                  <a:pt x="160" y="14"/>
                </a:lnTo>
                <a:lnTo>
                  <a:pt x="160" y="14"/>
                </a:lnTo>
                <a:lnTo>
                  <a:pt x="160" y="14"/>
                </a:lnTo>
                <a:lnTo>
                  <a:pt x="8" y="27"/>
                </a:lnTo>
                <a:lnTo>
                  <a:pt x="0" y="27"/>
                </a:lnTo>
                <a:lnTo>
                  <a:pt x="95" y="374"/>
                </a:lnTo>
                <a:lnTo>
                  <a:pt x="95" y="374"/>
                </a:lnTo>
                <a:lnTo>
                  <a:pt x="100" y="382"/>
                </a:lnTo>
                <a:lnTo>
                  <a:pt x="104" y="386"/>
                </a:lnTo>
                <a:lnTo>
                  <a:pt x="104" y="386"/>
                </a:lnTo>
                <a:lnTo>
                  <a:pt x="106" y="386"/>
                </a:lnTo>
                <a:lnTo>
                  <a:pt x="108" y="390"/>
                </a:lnTo>
                <a:lnTo>
                  <a:pt x="110" y="397"/>
                </a:lnTo>
                <a:lnTo>
                  <a:pt x="110" y="397"/>
                </a:lnTo>
                <a:lnTo>
                  <a:pt x="110" y="399"/>
                </a:lnTo>
                <a:lnTo>
                  <a:pt x="110" y="399"/>
                </a:lnTo>
                <a:lnTo>
                  <a:pt x="114" y="405"/>
                </a:lnTo>
                <a:lnTo>
                  <a:pt x="116" y="407"/>
                </a:lnTo>
                <a:lnTo>
                  <a:pt x="120" y="407"/>
                </a:lnTo>
                <a:lnTo>
                  <a:pt x="120" y="407"/>
                </a:lnTo>
                <a:lnTo>
                  <a:pt x="124" y="409"/>
                </a:lnTo>
                <a:lnTo>
                  <a:pt x="127" y="411"/>
                </a:lnTo>
                <a:lnTo>
                  <a:pt x="127" y="411"/>
                </a:lnTo>
                <a:lnTo>
                  <a:pt x="127" y="419"/>
                </a:lnTo>
                <a:lnTo>
                  <a:pt x="125" y="426"/>
                </a:lnTo>
                <a:lnTo>
                  <a:pt x="125" y="426"/>
                </a:lnTo>
                <a:lnTo>
                  <a:pt x="122" y="432"/>
                </a:lnTo>
                <a:lnTo>
                  <a:pt x="120" y="438"/>
                </a:lnTo>
                <a:lnTo>
                  <a:pt x="120" y="438"/>
                </a:lnTo>
                <a:lnTo>
                  <a:pt x="120" y="440"/>
                </a:lnTo>
                <a:lnTo>
                  <a:pt x="120" y="440"/>
                </a:lnTo>
                <a:lnTo>
                  <a:pt x="127" y="442"/>
                </a:lnTo>
                <a:lnTo>
                  <a:pt x="127" y="442"/>
                </a:lnTo>
                <a:lnTo>
                  <a:pt x="135" y="444"/>
                </a:lnTo>
                <a:lnTo>
                  <a:pt x="137" y="446"/>
                </a:lnTo>
                <a:lnTo>
                  <a:pt x="137" y="447"/>
                </a:lnTo>
                <a:lnTo>
                  <a:pt x="137" y="447"/>
                </a:lnTo>
                <a:lnTo>
                  <a:pt x="139" y="451"/>
                </a:lnTo>
                <a:lnTo>
                  <a:pt x="139" y="451"/>
                </a:lnTo>
                <a:lnTo>
                  <a:pt x="141" y="455"/>
                </a:lnTo>
                <a:lnTo>
                  <a:pt x="141" y="459"/>
                </a:lnTo>
                <a:lnTo>
                  <a:pt x="141" y="459"/>
                </a:lnTo>
                <a:lnTo>
                  <a:pt x="139" y="461"/>
                </a:lnTo>
                <a:lnTo>
                  <a:pt x="139" y="461"/>
                </a:lnTo>
                <a:lnTo>
                  <a:pt x="124" y="469"/>
                </a:lnTo>
                <a:lnTo>
                  <a:pt x="124" y="469"/>
                </a:lnTo>
                <a:lnTo>
                  <a:pt x="120" y="474"/>
                </a:lnTo>
                <a:lnTo>
                  <a:pt x="118" y="480"/>
                </a:lnTo>
                <a:lnTo>
                  <a:pt x="118" y="480"/>
                </a:lnTo>
                <a:lnTo>
                  <a:pt x="118" y="484"/>
                </a:lnTo>
                <a:lnTo>
                  <a:pt x="118" y="484"/>
                </a:lnTo>
                <a:lnTo>
                  <a:pt x="120" y="492"/>
                </a:lnTo>
                <a:lnTo>
                  <a:pt x="120" y="500"/>
                </a:lnTo>
                <a:lnTo>
                  <a:pt x="120" y="500"/>
                </a:lnTo>
                <a:lnTo>
                  <a:pt x="116" y="507"/>
                </a:lnTo>
                <a:lnTo>
                  <a:pt x="116" y="507"/>
                </a:lnTo>
                <a:lnTo>
                  <a:pt x="112" y="511"/>
                </a:lnTo>
                <a:lnTo>
                  <a:pt x="110" y="517"/>
                </a:lnTo>
                <a:lnTo>
                  <a:pt x="110" y="517"/>
                </a:lnTo>
                <a:lnTo>
                  <a:pt x="112" y="525"/>
                </a:lnTo>
                <a:lnTo>
                  <a:pt x="112" y="525"/>
                </a:lnTo>
                <a:lnTo>
                  <a:pt x="112" y="528"/>
                </a:lnTo>
                <a:lnTo>
                  <a:pt x="114" y="532"/>
                </a:lnTo>
                <a:lnTo>
                  <a:pt x="114" y="532"/>
                </a:lnTo>
                <a:lnTo>
                  <a:pt x="116" y="542"/>
                </a:lnTo>
                <a:lnTo>
                  <a:pt x="116" y="542"/>
                </a:lnTo>
                <a:lnTo>
                  <a:pt x="118" y="548"/>
                </a:lnTo>
                <a:lnTo>
                  <a:pt x="122" y="552"/>
                </a:lnTo>
                <a:lnTo>
                  <a:pt x="122" y="552"/>
                </a:lnTo>
                <a:lnTo>
                  <a:pt x="124" y="555"/>
                </a:lnTo>
                <a:lnTo>
                  <a:pt x="125" y="561"/>
                </a:lnTo>
                <a:lnTo>
                  <a:pt x="125" y="561"/>
                </a:lnTo>
                <a:lnTo>
                  <a:pt x="125" y="565"/>
                </a:lnTo>
                <a:lnTo>
                  <a:pt x="125" y="565"/>
                </a:lnTo>
                <a:lnTo>
                  <a:pt x="129" y="575"/>
                </a:lnTo>
                <a:lnTo>
                  <a:pt x="131" y="586"/>
                </a:lnTo>
                <a:lnTo>
                  <a:pt x="131" y="586"/>
                </a:lnTo>
                <a:lnTo>
                  <a:pt x="127" y="604"/>
                </a:lnTo>
                <a:lnTo>
                  <a:pt x="127" y="604"/>
                </a:lnTo>
                <a:lnTo>
                  <a:pt x="125" y="617"/>
                </a:lnTo>
                <a:lnTo>
                  <a:pt x="125" y="627"/>
                </a:lnTo>
                <a:lnTo>
                  <a:pt x="125" y="627"/>
                </a:lnTo>
                <a:lnTo>
                  <a:pt x="127" y="634"/>
                </a:lnTo>
                <a:lnTo>
                  <a:pt x="131" y="640"/>
                </a:lnTo>
                <a:lnTo>
                  <a:pt x="131" y="640"/>
                </a:lnTo>
                <a:lnTo>
                  <a:pt x="139" y="656"/>
                </a:lnTo>
                <a:lnTo>
                  <a:pt x="139" y="656"/>
                </a:lnTo>
                <a:lnTo>
                  <a:pt x="143" y="663"/>
                </a:lnTo>
                <a:lnTo>
                  <a:pt x="145" y="679"/>
                </a:lnTo>
                <a:lnTo>
                  <a:pt x="145" y="679"/>
                </a:lnTo>
                <a:lnTo>
                  <a:pt x="147" y="688"/>
                </a:lnTo>
                <a:lnTo>
                  <a:pt x="151" y="692"/>
                </a:lnTo>
                <a:lnTo>
                  <a:pt x="151" y="692"/>
                </a:lnTo>
                <a:lnTo>
                  <a:pt x="154" y="696"/>
                </a:lnTo>
                <a:lnTo>
                  <a:pt x="156" y="700"/>
                </a:lnTo>
                <a:lnTo>
                  <a:pt x="156" y="700"/>
                </a:lnTo>
                <a:lnTo>
                  <a:pt x="158" y="704"/>
                </a:lnTo>
                <a:lnTo>
                  <a:pt x="160" y="706"/>
                </a:lnTo>
                <a:lnTo>
                  <a:pt x="160" y="706"/>
                </a:lnTo>
                <a:lnTo>
                  <a:pt x="168" y="706"/>
                </a:lnTo>
                <a:lnTo>
                  <a:pt x="168" y="706"/>
                </a:lnTo>
                <a:lnTo>
                  <a:pt x="176" y="706"/>
                </a:lnTo>
                <a:lnTo>
                  <a:pt x="179" y="706"/>
                </a:lnTo>
                <a:lnTo>
                  <a:pt x="183" y="704"/>
                </a:lnTo>
                <a:lnTo>
                  <a:pt x="183" y="704"/>
                </a:lnTo>
                <a:lnTo>
                  <a:pt x="183" y="704"/>
                </a:lnTo>
                <a:lnTo>
                  <a:pt x="191" y="698"/>
                </a:lnTo>
                <a:lnTo>
                  <a:pt x="195" y="696"/>
                </a:lnTo>
                <a:lnTo>
                  <a:pt x="199" y="694"/>
                </a:lnTo>
                <a:lnTo>
                  <a:pt x="199" y="694"/>
                </a:lnTo>
                <a:lnTo>
                  <a:pt x="518" y="685"/>
                </a:lnTo>
                <a:lnTo>
                  <a:pt x="518" y="685"/>
                </a:lnTo>
                <a:lnTo>
                  <a:pt x="520" y="685"/>
                </a:lnTo>
                <a:lnTo>
                  <a:pt x="524" y="688"/>
                </a:lnTo>
                <a:lnTo>
                  <a:pt x="524" y="688"/>
                </a:lnTo>
                <a:lnTo>
                  <a:pt x="524" y="692"/>
                </a:lnTo>
                <a:lnTo>
                  <a:pt x="522" y="696"/>
                </a:lnTo>
                <a:lnTo>
                  <a:pt x="522" y="696"/>
                </a:lnTo>
                <a:lnTo>
                  <a:pt x="520" y="702"/>
                </a:lnTo>
                <a:lnTo>
                  <a:pt x="520" y="706"/>
                </a:lnTo>
                <a:lnTo>
                  <a:pt x="522" y="710"/>
                </a:lnTo>
                <a:lnTo>
                  <a:pt x="526" y="711"/>
                </a:lnTo>
                <a:lnTo>
                  <a:pt x="526" y="711"/>
                </a:lnTo>
                <a:lnTo>
                  <a:pt x="530" y="713"/>
                </a:lnTo>
                <a:lnTo>
                  <a:pt x="536" y="715"/>
                </a:lnTo>
                <a:lnTo>
                  <a:pt x="543" y="713"/>
                </a:lnTo>
                <a:lnTo>
                  <a:pt x="543" y="713"/>
                </a:lnTo>
                <a:lnTo>
                  <a:pt x="549" y="710"/>
                </a:lnTo>
                <a:lnTo>
                  <a:pt x="551" y="708"/>
                </a:lnTo>
                <a:lnTo>
                  <a:pt x="551" y="704"/>
                </a:lnTo>
                <a:lnTo>
                  <a:pt x="551" y="704"/>
                </a:lnTo>
                <a:lnTo>
                  <a:pt x="547" y="700"/>
                </a:lnTo>
                <a:lnTo>
                  <a:pt x="547" y="700"/>
                </a:lnTo>
                <a:lnTo>
                  <a:pt x="543" y="696"/>
                </a:lnTo>
                <a:lnTo>
                  <a:pt x="543" y="692"/>
                </a:lnTo>
                <a:lnTo>
                  <a:pt x="547" y="688"/>
                </a:lnTo>
                <a:lnTo>
                  <a:pt x="547" y="688"/>
                </a:lnTo>
                <a:lnTo>
                  <a:pt x="549" y="685"/>
                </a:lnTo>
                <a:lnTo>
                  <a:pt x="549" y="681"/>
                </a:lnTo>
                <a:lnTo>
                  <a:pt x="549" y="677"/>
                </a:lnTo>
                <a:lnTo>
                  <a:pt x="545" y="675"/>
                </a:lnTo>
                <a:lnTo>
                  <a:pt x="545" y="675"/>
                </a:lnTo>
                <a:lnTo>
                  <a:pt x="543" y="669"/>
                </a:lnTo>
                <a:lnTo>
                  <a:pt x="543" y="663"/>
                </a:lnTo>
                <a:lnTo>
                  <a:pt x="543" y="663"/>
                </a:lnTo>
                <a:lnTo>
                  <a:pt x="545" y="658"/>
                </a:lnTo>
                <a:lnTo>
                  <a:pt x="549" y="652"/>
                </a:lnTo>
                <a:lnTo>
                  <a:pt x="549" y="652"/>
                </a:lnTo>
                <a:lnTo>
                  <a:pt x="563" y="644"/>
                </a:lnTo>
                <a:lnTo>
                  <a:pt x="570" y="642"/>
                </a:lnTo>
                <a:lnTo>
                  <a:pt x="578" y="642"/>
                </a:lnTo>
                <a:lnTo>
                  <a:pt x="578" y="642"/>
                </a:lnTo>
                <a:lnTo>
                  <a:pt x="582" y="644"/>
                </a:lnTo>
                <a:lnTo>
                  <a:pt x="586" y="648"/>
                </a:lnTo>
                <a:lnTo>
                  <a:pt x="586" y="648"/>
                </a:lnTo>
                <a:lnTo>
                  <a:pt x="590" y="652"/>
                </a:lnTo>
                <a:lnTo>
                  <a:pt x="590" y="652"/>
                </a:lnTo>
                <a:lnTo>
                  <a:pt x="599" y="656"/>
                </a:lnTo>
                <a:lnTo>
                  <a:pt x="607" y="654"/>
                </a:lnTo>
                <a:lnTo>
                  <a:pt x="617" y="652"/>
                </a:lnTo>
                <a:lnTo>
                  <a:pt x="617" y="652"/>
                </a:lnTo>
                <a:lnTo>
                  <a:pt x="615" y="650"/>
                </a:lnTo>
                <a:lnTo>
                  <a:pt x="615" y="650"/>
                </a:lnTo>
                <a:lnTo>
                  <a:pt x="615" y="646"/>
                </a:lnTo>
                <a:lnTo>
                  <a:pt x="613" y="642"/>
                </a:lnTo>
                <a:lnTo>
                  <a:pt x="615" y="638"/>
                </a:lnTo>
                <a:lnTo>
                  <a:pt x="618" y="632"/>
                </a:lnTo>
                <a:lnTo>
                  <a:pt x="618" y="632"/>
                </a:lnTo>
                <a:lnTo>
                  <a:pt x="620" y="629"/>
                </a:lnTo>
                <a:lnTo>
                  <a:pt x="617" y="623"/>
                </a:lnTo>
                <a:lnTo>
                  <a:pt x="617" y="623"/>
                </a:lnTo>
                <a:lnTo>
                  <a:pt x="615" y="617"/>
                </a:lnTo>
                <a:lnTo>
                  <a:pt x="615" y="613"/>
                </a:lnTo>
                <a:lnTo>
                  <a:pt x="615" y="611"/>
                </a:lnTo>
                <a:lnTo>
                  <a:pt x="615" y="611"/>
                </a:lnTo>
                <a:lnTo>
                  <a:pt x="617" y="606"/>
                </a:lnTo>
                <a:lnTo>
                  <a:pt x="617" y="606"/>
                </a:lnTo>
                <a:lnTo>
                  <a:pt x="617" y="604"/>
                </a:lnTo>
                <a:lnTo>
                  <a:pt x="617" y="604"/>
                </a:lnTo>
                <a:lnTo>
                  <a:pt x="611" y="598"/>
                </a:lnTo>
                <a:lnTo>
                  <a:pt x="607" y="590"/>
                </a:lnTo>
                <a:lnTo>
                  <a:pt x="607" y="590"/>
                </a:lnTo>
                <a:lnTo>
                  <a:pt x="607" y="586"/>
                </a:lnTo>
                <a:lnTo>
                  <a:pt x="609" y="580"/>
                </a:lnTo>
                <a:lnTo>
                  <a:pt x="611" y="577"/>
                </a:lnTo>
                <a:lnTo>
                  <a:pt x="615" y="575"/>
                </a:lnTo>
                <a:lnTo>
                  <a:pt x="615" y="575"/>
                </a:lnTo>
                <a:lnTo>
                  <a:pt x="618" y="571"/>
                </a:lnTo>
                <a:lnTo>
                  <a:pt x="618" y="567"/>
                </a:lnTo>
                <a:lnTo>
                  <a:pt x="618" y="567"/>
                </a:lnTo>
                <a:lnTo>
                  <a:pt x="617" y="565"/>
                </a:lnTo>
                <a:lnTo>
                  <a:pt x="617" y="565"/>
                </a:lnTo>
                <a:lnTo>
                  <a:pt x="613" y="561"/>
                </a:lnTo>
                <a:lnTo>
                  <a:pt x="613" y="561"/>
                </a:lnTo>
                <a:lnTo>
                  <a:pt x="613" y="559"/>
                </a:lnTo>
                <a:lnTo>
                  <a:pt x="615" y="552"/>
                </a:lnTo>
                <a:lnTo>
                  <a:pt x="615" y="552"/>
                </a:lnTo>
                <a:lnTo>
                  <a:pt x="615" y="550"/>
                </a:lnTo>
                <a:lnTo>
                  <a:pt x="615" y="550"/>
                </a:lnTo>
                <a:lnTo>
                  <a:pt x="615" y="550"/>
                </a:lnTo>
                <a:lnTo>
                  <a:pt x="617" y="542"/>
                </a:lnTo>
                <a:lnTo>
                  <a:pt x="620" y="536"/>
                </a:lnTo>
                <a:lnTo>
                  <a:pt x="620" y="536"/>
                </a:lnTo>
                <a:lnTo>
                  <a:pt x="622" y="534"/>
                </a:lnTo>
                <a:lnTo>
                  <a:pt x="622" y="534"/>
                </a:lnTo>
                <a:lnTo>
                  <a:pt x="628" y="523"/>
                </a:lnTo>
                <a:lnTo>
                  <a:pt x="628" y="523"/>
                </a:lnTo>
                <a:lnTo>
                  <a:pt x="628" y="523"/>
                </a:lnTo>
                <a:lnTo>
                  <a:pt x="628" y="523"/>
                </a:lnTo>
                <a:lnTo>
                  <a:pt x="626" y="521"/>
                </a:lnTo>
                <a:lnTo>
                  <a:pt x="626" y="521"/>
                </a:lnTo>
                <a:lnTo>
                  <a:pt x="622" y="519"/>
                </a:lnTo>
                <a:lnTo>
                  <a:pt x="618" y="517"/>
                </a:lnTo>
                <a:lnTo>
                  <a:pt x="618" y="517"/>
                </a:lnTo>
                <a:lnTo>
                  <a:pt x="618" y="513"/>
                </a:lnTo>
                <a:lnTo>
                  <a:pt x="618" y="513"/>
                </a:lnTo>
                <a:lnTo>
                  <a:pt x="620" y="511"/>
                </a:lnTo>
                <a:lnTo>
                  <a:pt x="624" y="509"/>
                </a:lnTo>
                <a:lnTo>
                  <a:pt x="624" y="509"/>
                </a:lnTo>
                <a:lnTo>
                  <a:pt x="628" y="507"/>
                </a:lnTo>
                <a:lnTo>
                  <a:pt x="630" y="505"/>
                </a:lnTo>
                <a:lnTo>
                  <a:pt x="630" y="505"/>
                </a:lnTo>
                <a:lnTo>
                  <a:pt x="630" y="505"/>
                </a:lnTo>
                <a:lnTo>
                  <a:pt x="630" y="505"/>
                </a:lnTo>
                <a:lnTo>
                  <a:pt x="628" y="501"/>
                </a:lnTo>
                <a:lnTo>
                  <a:pt x="626" y="500"/>
                </a:lnTo>
                <a:lnTo>
                  <a:pt x="626" y="500"/>
                </a:lnTo>
                <a:lnTo>
                  <a:pt x="624" y="500"/>
                </a:lnTo>
                <a:lnTo>
                  <a:pt x="624" y="500"/>
                </a:lnTo>
                <a:lnTo>
                  <a:pt x="624" y="498"/>
                </a:lnTo>
                <a:lnTo>
                  <a:pt x="630" y="492"/>
                </a:lnTo>
                <a:lnTo>
                  <a:pt x="624" y="484"/>
                </a:lnTo>
                <a:lnTo>
                  <a:pt x="624" y="484"/>
                </a:lnTo>
                <a:lnTo>
                  <a:pt x="622" y="482"/>
                </a:lnTo>
                <a:lnTo>
                  <a:pt x="622" y="482"/>
                </a:lnTo>
                <a:lnTo>
                  <a:pt x="624" y="482"/>
                </a:lnTo>
                <a:lnTo>
                  <a:pt x="624" y="482"/>
                </a:lnTo>
                <a:lnTo>
                  <a:pt x="638" y="482"/>
                </a:lnTo>
                <a:lnTo>
                  <a:pt x="638" y="482"/>
                </a:lnTo>
                <a:lnTo>
                  <a:pt x="642" y="482"/>
                </a:lnTo>
                <a:lnTo>
                  <a:pt x="645" y="478"/>
                </a:lnTo>
                <a:lnTo>
                  <a:pt x="647" y="478"/>
                </a:lnTo>
                <a:lnTo>
                  <a:pt x="647" y="478"/>
                </a:lnTo>
                <a:lnTo>
                  <a:pt x="653" y="474"/>
                </a:lnTo>
                <a:lnTo>
                  <a:pt x="657" y="471"/>
                </a:lnTo>
                <a:lnTo>
                  <a:pt x="657" y="471"/>
                </a:lnTo>
                <a:lnTo>
                  <a:pt x="655" y="469"/>
                </a:lnTo>
                <a:lnTo>
                  <a:pt x="655" y="469"/>
                </a:lnTo>
                <a:lnTo>
                  <a:pt x="653" y="467"/>
                </a:lnTo>
                <a:lnTo>
                  <a:pt x="651" y="465"/>
                </a:lnTo>
                <a:lnTo>
                  <a:pt x="651" y="465"/>
                </a:lnTo>
                <a:lnTo>
                  <a:pt x="653" y="463"/>
                </a:lnTo>
                <a:lnTo>
                  <a:pt x="653" y="463"/>
                </a:lnTo>
                <a:lnTo>
                  <a:pt x="655" y="459"/>
                </a:lnTo>
                <a:lnTo>
                  <a:pt x="659" y="453"/>
                </a:lnTo>
                <a:lnTo>
                  <a:pt x="659" y="453"/>
                </a:lnTo>
                <a:lnTo>
                  <a:pt x="661" y="449"/>
                </a:lnTo>
                <a:lnTo>
                  <a:pt x="665" y="444"/>
                </a:lnTo>
                <a:lnTo>
                  <a:pt x="665" y="444"/>
                </a:lnTo>
                <a:lnTo>
                  <a:pt x="669" y="440"/>
                </a:lnTo>
                <a:lnTo>
                  <a:pt x="669" y="440"/>
                </a:lnTo>
                <a:lnTo>
                  <a:pt x="670" y="434"/>
                </a:lnTo>
                <a:lnTo>
                  <a:pt x="670" y="432"/>
                </a:lnTo>
                <a:lnTo>
                  <a:pt x="670" y="432"/>
                </a:lnTo>
                <a:lnTo>
                  <a:pt x="670" y="432"/>
                </a:lnTo>
                <a:lnTo>
                  <a:pt x="670" y="432"/>
                </a:lnTo>
                <a:lnTo>
                  <a:pt x="665" y="432"/>
                </a:lnTo>
                <a:lnTo>
                  <a:pt x="661" y="432"/>
                </a:lnTo>
                <a:lnTo>
                  <a:pt x="653" y="428"/>
                </a:lnTo>
                <a:lnTo>
                  <a:pt x="653" y="428"/>
                </a:lnTo>
                <a:lnTo>
                  <a:pt x="651" y="426"/>
                </a:lnTo>
                <a:lnTo>
                  <a:pt x="651" y="426"/>
                </a:lnTo>
                <a:close/>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defTabSz="914400" eaLnBrk="0" fontAlgn="base" hangingPunct="0">
              <a:spcBef>
                <a:spcPct val="0"/>
              </a:spcBef>
              <a:spcAft>
                <a:spcPct val="0"/>
              </a:spcAft>
            </a:pPr>
            <a:endParaRPr lang="en-US" sz="700" dirty="0">
              <a:solidFill>
                <a:schemeClr val="bg1"/>
              </a:solidFill>
              <a:latin typeface="Arial" panose="020B0604020202020204" pitchFamily="34" charset="0"/>
            </a:endParaRPr>
          </a:p>
        </p:txBody>
      </p:sp>
      <p:sp>
        <p:nvSpPr>
          <p:cNvPr id="20" name="Freeform 114">
            <a:extLst>
              <a:ext uri="{FF2B5EF4-FFF2-40B4-BE49-F238E27FC236}">
                <a16:creationId xmlns:a16="http://schemas.microsoft.com/office/drawing/2014/main" id="{AA3F6DF5-75E5-C323-F1BC-E06DA6E5BE65}"/>
              </a:ext>
            </a:extLst>
          </p:cNvPr>
          <p:cNvSpPr>
            <a:spLocks/>
          </p:cNvSpPr>
          <p:nvPr/>
        </p:nvSpPr>
        <p:spPr bwMode="auto">
          <a:xfrm>
            <a:off x="7016930" y="2908952"/>
            <a:ext cx="633290" cy="1017212"/>
          </a:xfrm>
          <a:custGeom>
            <a:avLst/>
            <a:gdLst>
              <a:gd name="T0" fmla="*/ 805 w 805"/>
              <a:gd name="T1" fmla="*/ 168 h 1263"/>
              <a:gd name="T2" fmla="*/ 376 w 805"/>
              <a:gd name="T3" fmla="*/ 68 h 1263"/>
              <a:gd name="T4" fmla="*/ 241 w 805"/>
              <a:gd name="T5" fmla="*/ 33 h 1263"/>
              <a:gd name="T6" fmla="*/ 0 w 805"/>
              <a:gd name="T7" fmla="*/ 478 h 1263"/>
              <a:gd name="T8" fmla="*/ 507 w 805"/>
              <a:gd name="T9" fmla="*/ 1263 h 1263"/>
              <a:gd name="T10" fmla="*/ 513 w 805"/>
              <a:gd name="T11" fmla="*/ 1243 h 1263"/>
              <a:gd name="T12" fmla="*/ 513 w 805"/>
              <a:gd name="T13" fmla="*/ 1237 h 1263"/>
              <a:gd name="T14" fmla="*/ 515 w 805"/>
              <a:gd name="T15" fmla="*/ 1232 h 1263"/>
              <a:gd name="T16" fmla="*/ 520 w 805"/>
              <a:gd name="T17" fmla="*/ 1209 h 1263"/>
              <a:gd name="T18" fmla="*/ 520 w 805"/>
              <a:gd name="T19" fmla="*/ 1203 h 1263"/>
              <a:gd name="T20" fmla="*/ 526 w 805"/>
              <a:gd name="T21" fmla="*/ 1185 h 1263"/>
              <a:gd name="T22" fmla="*/ 530 w 805"/>
              <a:gd name="T23" fmla="*/ 1178 h 1263"/>
              <a:gd name="T24" fmla="*/ 530 w 805"/>
              <a:gd name="T25" fmla="*/ 1172 h 1263"/>
              <a:gd name="T26" fmla="*/ 528 w 805"/>
              <a:gd name="T27" fmla="*/ 1160 h 1263"/>
              <a:gd name="T28" fmla="*/ 532 w 805"/>
              <a:gd name="T29" fmla="*/ 1151 h 1263"/>
              <a:gd name="T30" fmla="*/ 534 w 805"/>
              <a:gd name="T31" fmla="*/ 1147 h 1263"/>
              <a:gd name="T32" fmla="*/ 532 w 805"/>
              <a:gd name="T33" fmla="*/ 1139 h 1263"/>
              <a:gd name="T34" fmla="*/ 530 w 805"/>
              <a:gd name="T35" fmla="*/ 1133 h 1263"/>
              <a:gd name="T36" fmla="*/ 530 w 805"/>
              <a:gd name="T37" fmla="*/ 1130 h 1263"/>
              <a:gd name="T38" fmla="*/ 530 w 805"/>
              <a:gd name="T39" fmla="*/ 1128 h 1263"/>
              <a:gd name="T40" fmla="*/ 530 w 805"/>
              <a:gd name="T41" fmla="*/ 1118 h 1263"/>
              <a:gd name="T42" fmla="*/ 528 w 805"/>
              <a:gd name="T43" fmla="*/ 1110 h 1263"/>
              <a:gd name="T44" fmla="*/ 528 w 805"/>
              <a:gd name="T45" fmla="*/ 1101 h 1263"/>
              <a:gd name="T46" fmla="*/ 536 w 805"/>
              <a:gd name="T47" fmla="*/ 1093 h 1263"/>
              <a:gd name="T48" fmla="*/ 549 w 805"/>
              <a:gd name="T49" fmla="*/ 1083 h 1263"/>
              <a:gd name="T50" fmla="*/ 555 w 805"/>
              <a:gd name="T51" fmla="*/ 1081 h 1263"/>
              <a:gd name="T52" fmla="*/ 568 w 805"/>
              <a:gd name="T53" fmla="*/ 1091 h 1263"/>
              <a:gd name="T54" fmla="*/ 572 w 805"/>
              <a:gd name="T55" fmla="*/ 1099 h 1263"/>
              <a:gd name="T56" fmla="*/ 572 w 805"/>
              <a:gd name="T57" fmla="*/ 1099 h 1263"/>
              <a:gd name="T58" fmla="*/ 572 w 805"/>
              <a:gd name="T59" fmla="*/ 1103 h 1263"/>
              <a:gd name="T60" fmla="*/ 572 w 805"/>
              <a:gd name="T61" fmla="*/ 1112 h 1263"/>
              <a:gd name="T62" fmla="*/ 572 w 805"/>
              <a:gd name="T63" fmla="*/ 1110 h 1263"/>
              <a:gd name="T64" fmla="*/ 580 w 805"/>
              <a:gd name="T65" fmla="*/ 1108 h 1263"/>
              <a:gd name="T66" fmla="*/ 586 w 805"/>
              <a:gd name="T67" fmla="*/ 1108 h 1263"/>
              <a:gd name="T68" fmla="*/ 590 w 805"/>
              <a:gd name="T69" fmla="*/ 1110 h 1263"/>
              <a:gd name="T70" fmla="*/ 601 w 805"/>
              <a:gd name="T71" fmla="*/ 1103 h 1263"/>
              <a:gd name="T72" fmla="*/ 607 w 805"/>
              <a:gd name="T73" fmla="*/ 1103 h 1263"/>
              <a:gd name="T74" fmla="*/ 607 w 805"/>
              <a:gd name="T75" fmla="*/ 1103 h 1263"/>
              <a:gd name="T76" fmla="*/ 613 w 805"/>
              <a:gd name="T77" fmla="*/ 1097 h 1263"/>
              <a:gd name="T78" fmla="*/ 617 w 805"/>
              <a:gd name="T79" fmla="*/ 1079 h 1263"/>
              <a:gd name="T80" fmla="*/ 619 w 805"/>
              <a:gd name="T81" fmla="*/ 1079 h 1263"/>
              <a:gd name="T82" fmla="*/ 644 w 805"/>
              <a:gd name="T83" fmla="*/ 954 h 1263"/>
              <a:gd name="T84" fmla="*/ 644 w 805"/>
              <a:gd name="T85" fmla="*/ 952 h 1263"/>
              <a:gd name="T86" fmla="*/ 805 w 805"/>
              <a:gd name="T87" fmla="*/ 168 h 1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5" h="1263">
                <a:moveTo>
                  <a:pt x="805" y="168"/>
                </a:moveTo>
                <a:lnTo>
                  <a:pt x="805" y="168"/>
                </a:lnTo>
                <a:lnTo>
                  <a:pt x="609" y="124"/>
                </a:lnTo>
                <a:lnTo>
                  <a:pt x="376" y="68"/>
                </a:lnTo>
                <a:lnTo>
                  <a:pt x="376" y="68"/>
                </a:lnTo>
                <a:lnTo>
                  <a:pt x="241" y="33"/>
                </a:lnTo>
                <a:lnTo>
                  <a:pt x="120" y="0"/>
                </a:lnTo>
                <a:lnTo>
                  <a:pt x="0" y="478"/>
                </a:lnTo>
                <a:lnTo>
                  <a:pt x="507" y="1263"/>
                </a:lnTo>
                <a:lnTo>
                  <a:pt x="507" y="1263"/>
                </a:lnTo>
                <a:lnTo>
                  <a:pt x="511" y="1253"/>
                </a:lnTo>
                <a:lnTo>
                  <a:pt x="513" y="1243"/>
                </a:lnTo>
                <a:lnTo>
                  <a:pt x="513" y="1243"/>
                </a:lnTo>
                <a:lnTo>
                  <a:pt x="513" y="1237"/>
                </a:lnTo>
                <a:lnTo>
                  <a:pt x="515" y="1232"/>
                </a:lnTo>
                <a:lnTo>
                  <a:pt x="515" y="1232"/>
                </a:lnTo>
                <a:lnTo>
                  <a:pt x="518" y="1222"/>
                </a:lnTo>
                <a:lnTo>
                  <a:pt x="520" y="1209"/>
                </a:lnTo>
                <a:lnTo>
                  <a:pt x="520" y="1209"/>
                </a:lnTo>
                <a:lnTo>
                  <a:pt x="520" y="1203"/>
                </a:lnTo>
                <a:lnTo>
                  <a:pt x="522" y="1195"/>
                </a:lnTo>
                <a:lnTo>
                  <a:pt x="526" y="1185"/>
                </a:lnTo>
                <a:lnTo>
                  <a:pt x="526" y="1185"/>
                </a:lnTo>
                <a:lnTo>
                  <a:pt x="530" y="1178"/>
                </a:lnTo>
                <a:lnTo>
                  <a:pt x="530" y="1172"/>
                </a:lnTo>
                <a:lnTo>
                  <a:pt x="530" y="1172"/>
                </a:lnTo>
                <a:lnTo>
                  <a:pt x="528" y="1166"/>
                </a:lnTo>
                <a:lnTo>
                  <a:pt x="528" y="1160"/>
                </a:lnTo>
                <a:lnTo>
                  <a:pt x="532" y="1151"/>
                </a:lnTo>
                <a:lnTo>
                  <a:pt x="532" y="1151"/>
                </a:lnTo>
                <a:lnTo>
                  <a:pt x="534" y="1147"/>
                </a:lnTo>
                <a:lnTo>
                  <a:pt x="534" y="1147"/>
                </a:lnTo>
                <a:lnTo>
                  <a:pt x="534" y="1143"/>
                </a:lnTo>
                <a:lnTo>
                  <a:pt x="532" y="1139"/>
                </a:lnTo>
                <a:lnTo>
                  <a:pt x="532" y="1139"/>
                </a:lnTo>
                <a:lnTo>
                  <a:pt x="530" y="1133"/>
                </a:lnTo>
                <a:lnTo>
                  <a:pt x="530" y="1133"/>
                </a:lnTo>
                <a:lnTo>
                  <a:pt x="530" y="1130"/>
                </a:lnTo>
                <a:lnTo>
                  <a:pt x="530" y="1128"/>
                </a:lnTo>
                <a:lnTo>
                  <a:pt x="530" y="1128"/>
                </a:lnTo>
                <a:lnTo>
                  <a:pt x="532" y="1124"/>
                </a:lnTo>
                <a:lnTo>
                  <a:pt x="530" y="1118"/>
                </a:lnTo>
                <a:lnTo>
                  <a:pt x="530" y="1118"/>
                </a:lnTo>
                <a:lnTo>
                  <a:pt x="528" y="1110"/>
                </a:lnTo>
                <a:lnTo>
                  <a:pt x="528" y="1105"/>
                </a:lnTo>
                <a:lnTo>
                  <a:pt x="528" y="1101"/>
                </a:lnTo>
                <a:lnTo>
                  <a:pt x="528" y="1101"/>
                </a:lnTo>
                <a:lnTo>
                  <a:pt x="536" y="1093"/>
                </a:lnTo>
                <a:lnTo>
                  <a:pt x="541" y="1085"/>
                </a:lnTo>
                <a:lnTo>
                  <a:pt x="549" y="1083"/>
                </a:lnTo>
                <a:lnTo>
                  <a:pt x="555" y="1081"/>
                </a:lnTo>
                <a:lnTo>
                  <a:pt x="555" y="1081"/>
                </a:lnTo>
                <a:lnTo>
                  <a:pt x="563" y="1085"/>
                </a:lnTo>
                <a:lnTo>
                  <a:pt x="568" y="1091"/>
                </a:lnTo>
                <a:lnTo>
                  <a:pt x="572" y="1099"/>
                </a:lnTo>
                <a:lnTo>
                  <a:pt x="572" y="1099"/>
                </a:lnTo>
                <a:lnTo>
                  <a:pt x="572" y="1099"/>
                </a:lnTo>
                <a:lnTo>
                  <a:pt x="572" y="1099"/>
                </a:lnTo>
                <a:lnTo>
                  <a:pt x="572" y="1103"/>
                </a:lnTo>
                <a:lnTo>
                  <a:pt x="572" y="1103"/>
                </a:lnTo>
                <a:lnTo>
                  <a:pt x="572" y="1112"/>
                </a:lnTo>
                <a:lnTo>
                  <a:pt x="572" y="1112"/>
                </a:lnTo>
                <a:lnTo>
                  <a:pt x="572" y="1110"/>
                </a:lnTo>
                <a:lnTo>
                  <a:pt x="572" y="1110"/>
                </a:lnTo>
                <a:lnTo>
                  <a:pt x="576" y="1108"/>
                </a:lnTo>
                <a:lnTo>
                  <a:pt x="580" y="1108"/>
                </a:lnTo>
                <a:lnTo>
                  <a:pt x="586" y="1108"/>
                </a:lnTo>
                <a:lnTo>
                  <a:pt x="586" y="1108"/>
                </a:lnTo>
                <a:lnTo>
                  <a:pt x="590" y="1110"/>
                </a:lnTo>
                <a:lnTo>
                  <a:pt x="590" y="1110"/>
                </a:lnTo>
                <a:lnTo>
                  <a:pt x="595" y="1105"/>
                </a:lnTo>
                <a:lnTo>
                  <a:pt x="601" y="1103"/>
                </a:lnTo>
                <a:lnTo>
                  <a:pt x="607" y="1103"/>
                </a:lnTo>
                <a:lnTo>
                  <a:pt x="607" y="1103"/>
                </a:lnTo>
                <a:lnTo>
                  <a:pt x="607" y="1103"/>
                </a:lnTo>
                <a:lnTo>
                  <a:pt x="607" y="1103"/>
                </a:lnTo>
                <a:lnTo>
                  <a:pt x="611" y="1101"/>
                </a:lnTo>
                <a:lnTo>
                  <a:pt x="613" y="1097"/>
                </a:lnTo>
                <a:lnTo>
                  <a:pt x="615" y="1091"/>
                </a:lnTo>
                <a:lnTo>
                  <a:pt x="617" y="1079"/>
                </a:lnTo>
                <a:lnTo>
                  <a:pt x="617" y="1079"/>
                </a:lnTo>
                <a:lnTo>
                  <a:pt x="619" y="1079"/>
                </a:lnTo>
                <a:lnTo>
                  <a:pt x="644" y="954"/>
                </a:lnTo>
                <a:lnTo>
                  <a:pt x="644" y="954"/>
                </a:lnTo>
                <a:lnTo>
                  <a:pt x="644" y="952"/>
                </a:lnTo>
                <a:lnTo>
                  <a:pt x="644" y="952"/>
                </a:lnTo>
                <a:lnTo>
                  <a:pt x="644" y="952"/>
                </a:lnTo>
                <a:lnTo>
                  <a:pt x="805" y="168"/>
                </a:lnTo>
                <a:close/>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defTabSz="914400" eaLnBrk="0" fontAlgn="base" hangingPunct="0">
              <a:spcBef>
                <a:spcPct val="0"/>
              </a:spcBef>
              <a:spcAft>
                <a:spcPct val="0"/>
              </a:spcAft>
            </a:pPr>
            <a:endParaRPr lang="en-US" sz="700" dirty="0">
              <a:solidFill>
                <a:schemeClr val="bg1"/>
              </a:solidFill>
              <a:latin typeface="Arial" panose="020B0604020202020204" pitchFamily="34" charset="0"/>
            </a:endParaRPr>
          </a:p>
        </p:txBody>
      </p:sp>
      <p:sp>
        <p:nvSpPr>
          <p:cNvPr id="21" name="Freeform 130">
            <a:extLst>
              <a:ext uri="{FF2B5EF4-FFF2-40B4-BE49-F238E27FC236}">
                <a16:creationId xmlns:a16="http://schemas.microsoft.com/office/drawing/2014/main" id="{31ADE1B5-5787-0C6F-5346-836E2DC91914}"/>
              </a:ext>
            </a:extLst>
          </p:cNvPr>
          <p:cNvSpPr>
            <a:spLocks/>
          </p:cNvSpPr>
          <p:nvPr/>
        </p:nvSpPr>
        <p:spPr bwMode="auto">
          <a:xfrm>
            <a:off x="6657070" y="2789659"/>
            <a:ext cx="795147" cy="1452471"/>
          </a:xfrm>
          <a:custGeom>
            <a:avLst/>
            <a:gdLst>
              <a:gd name="T0" fmla="*/ 907 w 1011"/>
              <a:gd name="T1" fmla="*/ 1750 h 1802"/>
              <a:gd name="T2" fmla="*/ 901 w 1011"/>
              <a:gd name="T3" fmla="*/ 1717 h 1802"/>
              <a:gd name="T4" fmla="*/ 921 w 1011"/>
              <a:gd name="T5" fmla="*/ 1680 h 1802"/>
              <a:gd name="T6" fmla="*/ 944 w 1011"/>
              <a:gd name="T7" fmla="*/ 1613 h 1802"/>
              <a:gd name="T8" fmla="*/ 1001 w 1011"/>
              <a:gd name="T9" fmla="*/ 1574 h 1802"/>
              <a:gd name="T10" fmla="*/ 990 w 1011"/>
              <a:gd name="T11" fmla="*/ 1515 h 1802"/>
              <a:gd name="T12" fmla="*/ 980 w 1011"/>
              <a:gd name="T13" fmla="*/ 1480 h 1802"/>
              <a:gd name="T14" fmla="*/ 957 w 1011"/>
              <a:gd name="T15" fmla="*/ 1438 h 1802"/>
              <a:gd name="T16" fmla="*/ 102 w 1011"/>
              <a:gd name="T17" fmla="*/ 0 h 1802"/>
              <a:gd name="T18" fmla="*/ 91 w 1011"/>
              <a:gd name="T19" fmla="*/ 35 h 1802"/>
              <a:gd name="T20" fmla="*/ 94 w 1011"/>
              <a:gd name="T21" fmla="*/ 92 h 1802"/>
              <a:gd name="T22" fmla="*/ 64 w 1011"/>
              <a:gd name="T23" fmla="*/ 143 h 1802"/>
              <a:gd name="T24" fmla="*/ 58 w 1011"/>
              <a:gd name="T25" fmla="*/ 177 h 1802"/>
              <a:gd name="T26" fmla="*/ 35 w 1011"/>
              <a:gd name="T27" fmla="*/ 212 h 1802"/>
              <a:gd name="T28" fmla="*/ 4 w 1011"/>
              <a:gd name="T29" fmla="*/ 256 h 1802"/>
              <a:gd name="T30" fmla="*/ 19 w 1011"/>
              <a:gd name="T31" fmla="*/ 312 h 1802"/>
              <a:gd name="T32" fmla="*/ 31 w 1011"/>
              <a:gd name="T33" fmla="*/ 362 h 1802"/>
              <a:gd name="T34" fmla="*/ 2 w 1011"/>
              <a:gd name="T35" fmla="*/ 461 h 1802"/>
              <a:gd name="T36" fmla="*/ 4 w 1011"/>
              <a:gd name="T37" fmla="*/ 513 h 1802"/>
              <a:gd name="T38" fmla="*/ 25 w 1011"/>
              <a:gd name="T39" fmla="*/ 568 h 1802"/>
              <a:gd name="T40" fmla="*/ 67 w 1011"/>
              <a:gd name="T41" fmla="*/ 665 h 1802"/>
              <a:gd name="T42" fmla="*/ 69 w 1011"/>
              <a:gd name="T43" fmla="*/ 707 h 1802"/>
              <a:gd name="T44" fmla="*/ 85 w 1011"/>
              <a:gd name="T45" fmla="*/ 726 h 1802"/>
              <a:gd name="T46" fmla="*/ 100 w 1011"/>
              <a:gd name="T47" fmla="*/ 713 h 1802"/>
              <a:gd name="T48" fmla="*/ 102 w 1011"/>
              <a:gd name="T49" fmla="*/ 680 h 1802"/>
              <a:gd name="T50" fmla="*/ 144 w 1011"/>
              <a:gd name="T51" fmla="*/ 690 h 1802"/>
              <a:gd name="T52" fmla="*/ 173 w 1011"/>
              <a:gd name="T53" fmla="*/ 709 h 1802"/>
              <a:gd name="T54" fmla="*/ 179 w 1011"/>
              <a:gd name="T55" fmla="*/ 738 h 1802"/>
              <a:gd name="T56" fmla="*/ 127 w 1011"/>
              <a:gd name="T57" fmla="*/ 728 h 1802"/>
              <a:gd name="T58" fmla="*/ 135 w 1011"/>
              <a:gd name="T59" fmla="*/ 782 h 1802"/>
              <a:gd name="T60" fmla="*/ 131 w 1011"/>
              <a:gd name="T61" fmla="*/ 817 h 1802"/>
              <a:gd name="T62" fmla="*/ 102 w 1011"/>
              <a:gd name="T63" fmla="*/ 778 h 1802"/>
              <a:gd name="T64" fmla="*/ 81 w 1011"/>
              <a:gd name="T65" fmla="*/ 796 h 1802"/>
              <a:gd name="T66" fmla="*/ 81 w 1011"/>
              <a:gd name="T67" fmla="*/ 832 h 1802"/>
              <a:gd name="T68" fmla="*/ 87 w 1011"/>
              <a:gd name="T69" fmla="*/ 861 h 1802"/>
              <a:gd name="T70" fmla="*/ 117 w 1011"/>
              <a:gd name="T71" fmla="*/ 896 h 1802"/>
              <a:gd name="T72" fmla="*/ 137 w 1011"/>
              <a:gd name="T73" fmla="*/ 948 h 1802"/>
              <a:gd name="T74" fmla="*/ 114 w 1011"/>
              <a:gd name="T75" fmla="*/ 967 h 1802"/>
              <a:gd name="T76" fmla="*/ 110 w 1011"/>
              <a:gd name="T77" fmla="*/ 987 h 1802"/>
              <a:gd name="T78" fmla="*/ 133 w 1011"/>
              <a:gd name="T79" fmla="*/ 1056 h 1802"/>
              <a:gd name="T80" fmla="*/ 150 w 1011"/>
              <a:gd name="T81" fmla="*/ 1118 h 1802"/>
              <a:gd name="T82" fmla="*/ 193 w 1011"/>
              <a:gd name="T83" fmla="*/ 1177 h 1802"/>
              <a:gd name="T84" fmla="*/ 191 w 1011"/>
              <a:gd name="T85" fmla="*/ 1220 h 1802"/>
              <a:gd name="T86" fmla="*/ 216 w 1011"/>
              <a:gd name="T87" fmla="*/ 1254 h 1802"/>
              <a:gd name="T88" fmla="*/ 195 w 1011"/>
              <a:gd name="T89" fmla="*/ 1295 h 1802"/>
              <a:gd name="T90" fmla="*/ 191 w 1011"/>
              <a:gd name="T91" fmla="*/ 1343 h 1802"/>
              <a:gd name="T92" fmla="*/ 220 w 1011"/>
              <a:gd name="T93" fmla="*/ 1364 h 1802"/>
              <a:gd name="T94" fmla="*/ 293 w 1011"/>
              <a:gd name="T95" fmla="*/ 1395 h 1802"/>
              <a:gd name="T96" fmla="*/ 337 w 1011"/>
              <a:gd name="T97" fmla="*/ 1420 h 1802"/>
              <a:gd name="T98" fmla="*/ 356 w 1011"/>
              <a:gd name="T99" fmla="*/ 1457 h 1802"/>
              <a:gd name="T100" fmla="*/ 401 w 1011"/>
              <a:gd name="T101" fmla="*/ 1482 h 1802"/>
              <a:gd name="T102" fmla="*/ 428 w 1011"/>
              <a:gd name="T103" fmla="*/ 1482 h 1802"/>
              <a:gd name="T104" fmla="*/ 439 w 1011"/>
              <a:gd name="T105" fmla="*/ 1540 h 1802"/>
              <a:gd name="T106" fmla="*/ 483 w 1011"/>
              <a:gd name="T107" fmla="*/ 1569 h 1802"/>
              <a:gd name="T108" fmla="*/ 535 w 1011"/>
              <a:gd name="T109" fmla="*/ 1621 h 1802"/>
              <a:gd name="T110" fmla="*/ 547 w 1011"/>
              <a:gd name="T111" fmla="*/ 1669 h 1802"/>
              <a:gd name="T112" fmla="*/ 562 w 1011"/>
              <a:gd name="T113" fmla="*/ 1698 h 1802"/>
              <a:gd name="T114" fmla="*/ 562 w 1011"/>
              <a:gd name="T115" fmla="*/ 1725 h 1802"/>
              <a:gd name="T116" fmla="*/ 578 w 1011"/>
              <a:gd name="T117" fmla="*/ 17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1" h="1802">
                <a:moveTo>
                  <a:pt x="928" y="1788"/>
                </a:moveTo>
                <a:lnTo>
                  <a:pt x="928" y="1788"/>
                </a:lnTo>
                <a:lnTo>
                  <a:pt x="930" y="1782"/>
                </a:lnTo>
                <a:lnTo>
                  <a:pt x="930" y="1777"/>
                </a:lnTo>
                <a:lnTo>
                  <a:pt x="930" y="1769"/>
                </a:lnTo>
                <a:lnTo>
                  <a:pt x="930" y="1765"/>
                </a:lnTo>
                <a:lnTo>
                  <a:pt x="930" y="1765"/>
                </a:lnTo>
                <a:lnTo>
                  <a:pt x="922" y="1761"/>
                </a:lnTo>
                <a:lnTo>
                  <a:pt x="922" y="1761"/>
                </a:lnTo>
                <a:lnTo>
                  <a:pt x="915" y="1757"/>
                </a:lnTo>
                <a:lnTo>
                  <a:pt x="909" y="1754"/>
                </a:lnTo>
                <a:lnTo>
                  <a:pt x="909" y="1754"/>
                </a:lnTo>
                <a:lnTo>
                  <a:pt x="907" y="1750"/>
                </a:lnTo>
                <a:lnTo>
                  <a:pt x="907" y="1750"/>
                </a:lnTo>
                <a:lnTo>
                  <a:pt x="905" y="1748"/>
                </a:lnTo>
                <a:lnTo>
                  <a:pt x="903" y="1744"/>
                </a:lnTo>
                <a:lnTo>
                  <a:pt x="903" y="1744"/>
                </a:lnTo>
                <a:lnTo>
                  <a:pt x="905" y="1740"/>
                </a:lnTo>
                <a:lnTo>
                  <a:pt x="907" y="1738"/>
                </a:lnTo>
                <a:lnTo>
                  <a:pt x="907" y="1738"/>
                </a:lnTo>
                <a:lnTo>
                  <a:pt x="911" y="1734"/>
                </a:lnTo>
                <a:lnTo>
                  <a:pt x="911" y="1730"/>
                </a:lnTo>
                <a:lnTo>
                  <a:pt x="911" y="1730"/>
                </a:lnTo>
                <a:lnTo>
                  <a:pt x="911" y="1728"/>
                </a:lnTo>
                <a:lnTo>
                  <a:pt x="907" y="1723"/>
                </a:lnTo>
                <a:lnTo>
                  <a:pt x="907" y="1723"/>
                </a:lnTo>
                <a:lnTo>
                  <a:pt x="907" y="1723"/>
                </a:lnTo>
                <a:lnTo>
                  <a:pt x="901" y="1717"/>
                </a:lnTo>
                <a:lnTo>
                  <a:pt x="899" y="1713"/>
                </a:lnTo>
                <a:lnTo>
                  <a:pt x="899" y="1709"/>
                </a:lnTo>
                <a:lnTo>
                  <a:pt x="899" y="1709"/>
                </a:lnTo>
                <a:lnTo>
                  <a:pt x="901" y="1705"/>
                </a:lnTo>
                <a:lnTo>
                  <a:pt x="907" y="1702"/>
                </a:lnTo>
                <a:lnTo>
                  <a:pt x="907" y="1702"/>
                </a:lnTo>
                <a:lnTo>
                  <a:pt x="915" y="1698"/>
                </a:lnTo>
                <a:lnTo>
                  <a:pt x="919" y="1694"/>
                </a:lnTo>
                <a:lnTo>
                  <a:pt x="919" y="1690"/>
                </a:lnTo>
                <a:lnTo>
                  <a:pt x="919" y="1688"/>
                </a:lnTo>
                <a:lnTo>
                  <a:pt x="919" y="1688"/>
                </a:lnTo>
                <a:lnTo>
                  <a:pt x="919" y="1684"/>
                </a:lnTo>
                <a:lnTo>
                  <a:pt x="921" y="1680"/>
                </a:lnTo>
                <a:lnTo>
                  <a:pt x="921" y="1680"/>
                </a:lnTo>
                <a:lnTo>
                  <a:pt x="924" y="1676"/>
                </a:lnTo>
                <a:lnTo>
                  <a:pt x="930" y="1675"/>
                </a:lnTo>
                <a:lnTo>
                  <a:pt x="930" y="1675"/>
                </a:lnTo>
                <a:lnTo>
                  <a:pt x="934" y="1671"/>
                </a:lnTo>
                <a:lnTo>
                  <a:pt x="938" y="1665"/>
                </a:lnTo>
                <a:lnTo>
                  <a:pt x="940" y="1651"/>
                </a:lnTo>
                <a:lnTo>
                  <a:pt x="940" y="1651"/>
                </a:lnTo>
                <a:lnTo>
                  <a:pt x="940" y="1642"/>
                </a:lnTo>
                <a:lnTo>
                  <a:pt x="940" y="1634"/>
                </a:lnTo>
                <a:lnTo>
                  <a:pt x="940" y="1628"/>
                </a:lnTo>
                <a:lnTo>
                  <a:pt x="940" y="1628"/>
                </a:lnTo>
                <a:lnTo>
                  <a:pt x="938" y="1624"/>
                </a:lnTo>
                <a:lnTo>
                  <a:pt x="940" y="1619"/>
                </a:lnTo>
                <a:lnTo>
                  <a:pt x="944" y="1613"/>
                </a:lnTo>
                <a:lnTo>
                  <a:pt x="949" y="1607"/>
                </a:lnTo>
                <a:lnTo>
                  <a:pt x="949" y="1607"/>
                </a:lnTo>
                <a:lnTo>
                  <a:pt x="955" y="1601"/>
                </a:lnTo>
                <a:lnTo>
                  <a:pt x="957" y="1597"/>
                </a:lnTo>
                <a:lnTo>
                  <a:pt x="957" y="1597"/>
                </a:lnTo>
                <a:lnTo>
                  <a:pt x="959" y="1592"/>
                </a:lnTo>
                <a:lnTo>
                  <a:pt x="965" y="1590"/>
                </a:lnTo>
                <a:lnTo>
                  <a:pt x="965" y="1590"/>
                </a:lnTo>
                <a:lnTo>
                  <a:pt x="971" y="1586"/>
                </a:lnTo>
                <a:lnTo>
                  <a:pt x="971" y="1586"/>
                </a:lnTo>
                <a:lnTo>
                  <a:pt x="978" y="1582"/>
                </a:lnTo>
                <a:lnTo>
                  <a:pt x="994" y="1578"/>
                </a:lnTo>
                <a:lnTo>
                  <a:pt x="994" y="1578"/>
                </a:lnTo>
                <a:lnTo>
                  <a:pt x="1001" y="1574"/>
                </a:lnTo>
                <a:lnTo>
                  <a:pt x="1007" y="1570"/>
                </a:lnTo>
                <a:lnTo>
                  <a:pt x="1009" y="1565"/>
                </a:lnTo>
                <a:lnTo>
                  <a:pt x="1009" y="1561"/>
                </a:lnTo>
                <a:lnTo>
                  <a:pt x="1009" y="1561"/>
                </a:lnTo>
                <a:lnTo>
                  <a:pt x="1009" y="1559"/>
                </a:lnTo>
                <a:lnTo>
                  <a:pt x="1009" y="1559"/>
                </a:lnTo>
                <a:lnTo>
                  <a:pt x="1011" y="1553"/>
                </a:lnTo>
                <a:lnTo>
                  <a:pt x="1009" y="1547"/>
                </a:lnTo>
                <a:lnTo>
                  <a:pt x="1007" y="1542"/>
                </a:lnTo>
                <a:lnTo>
                  <a:pt x="1001" y="1536"/>
                </a:lnTo>
                <a:lnTo>
                  <a:pt x="1001" y="1536"/>
                </a:lnTo>
                <a:lnTo>
                  <a:pt x="996" y="1530"/>
                </a:lnTo>
                <a:lnTo>
                  <a:pt x="992" y="1524"/>
                </a:lnTo>
                <a:lnTo>
                  <a:pt x="990" y="1515"/>
                </a:lnTo>
                <a:lnTo>
                  <a:pt x="990" y="1515"/>
                </a:lnTo>
                <a:lnTo>
                  <a:pt x="990" y="1511"/>
                </a:lnTo>
                <a:lnTo>
                  <a:pt x="990" y="1511"/>
                </a:lnTo>
                <a:lnTo>
                  <a:pt x="984" y="1503"/>
                </a:lnTo>
                <a:lnTo>
                  <a:pt x="984" y="1503"/>
                </a:lnTo>
                <a:lnTo>
                  <a:pt x="978" y="1497"/>
                </a:lnTo>
                <a:lnTo>
                  <a:pt x="978" y="1493"/>
                </a:lnTo>
                <a:lnTo>
                  <a:pt x="978" y="1491"/>
                </a:lnTo>
                <a:lnTo>
                  <a:pt x="978" y="1491"/>
                </a:lnTo>
                <a:lnTo>
                  <a:pt x="980" y="1486"/>
                </a:lnTo>
                <a:lnTo>
                  <a:pt x="980" y="1486"/>
                </a:lnTo>
                <a:lnTo>
                  <a:pt x="982" y="1482"/>
                </a:lnTo>
                <a:lnTo>
                  <a:pt x="980" y="1480"/>
                </a:lnTo>
                <a:lnTo>
                  <a:pt x="980" y="1480"/>
                </a:lnTo>
                <a:lnTo>
                  <a:pt x="978" y="1476"/>
                </a:lnTo>
                <a:lnTo>
                  <a:pt x="978" y="1476"/>
                </a:lnTo>
                <a:lnTo>
                  <a:pt x="974" y="1470"/>
                </a:lnTo>
                <a:lnTo>
                  <a:pt x="971" y="1465"/>
                </a:lnTo>
                <a:lnTo>
                  <a:pt x="971" y="1465"/>
                </a:lnTo>
                <a:lnTo>
                  <a:pt x="971" y="1457"/>
                </a:lnTo>
                <a:lnTo>
                  <a:pt x="971" y="1457"/>
                </a:lnTo>
                <a:lnTo>
                  <a:pt x="971" y="1453"/>
                </a:lnTo>
                <a:lnTo>
                  <a:pt x="969" y="1451"/>
                </a:lnTo>
                <a:lnTo>
                  <a:pt x="969" y="1451"/>
                </a:lnTo>
                <a:lnTo>
                  <a:pt x="967" y="1449"/>
                </a:lnTo>
                <a:lnTo>
                  <a:pt x="967" y="1449"/>
                </a:lnTo>
                <a:lnTo>
                  <a:pt x="961" y="1443"/>
                </a:lnTo>
                <a:lnTo>
                  <a:pt x="957" y="1438"/>
                </a:lnTo>
                <a:lnTo>
                  <a:pt x="957" y="1432"/>
                </a:lnTo>
                <a:lnTo>
                  <a:pt x="957" y="1432"/>
                </a:lnTo>
                <a:lnTo>
                  <a:pt x="963" y="1414"/>
                </a:lnTo>
                <a:lnTo>
                  <a:pt x="456" y="628"/>
                </a:lnTo>
                <a:lnTo>
                  <a:pt x="456" y="628"/>
                </a:lnTo>
                <a:lnTo>
                  <a:pt x="456" y="626"/>
                </a:lnTo>
                <a:lnTo>
                  <a:pt x="574" y="148"/>
                </a:lnTo>
                <a:lnTo>
                  <a:pt x="574" y="148"/>
                </a:lnTo>
                <a:lnTo>
                  <a:pt x="472" y="119"/>
                </a:lnTo>
                <a:lnTo>
                  <a:pt x="381" y="92"/>
                </a:lnTo>
                <a:lnTo>
                  <a:pt x="237" y="46"/>
                </a:lnTo>
                <a:lnTo>
                  <a:pt x="143" y="13"/>
                </a:lnTo>
                <a:lnTo>
                  <a:pt x="102" y="0"/>
                </a:lnTo>
                <a:lnTo>
                  <a:pt x="102" y="0"/>
                </a:lnTo>
                <a:lnTo>
                  <a:pt x="102" y="0"/>
                </a:lnTo>
                <a:lnTo>
                  <a:pt x="102" y="0"/>
                </a:lnTo>
                <a:lnTo>
                  <a:pt x="98" y="4"/>
                </a:lnTo>
                <a:lnTo>
                  <a:pt x="98" y="6"/>
                </a:lnTo>
                <a:lnTo>
                  <a:pt x="102" y="12"/>
                </a:lnTo>
                <a:lnTo>
                  <a:pt x="102" y="12"/>
                </a:lnTo>
                <a:lnTo>
                  <a:pt x="104" y="15"/>
                </a:lnTo>
                <a:lnTo>
                  <a:pt x="104" y="17"/>
                </a:lnTo>
                <a:lnTo>
                  <a:pt x="104" y="17"/>
                </a:lnTo>
                <a:lnTo>
                  <a:pt x="102" y="21"/>
                </a:lnTo>
                <a:lnTo>
                  <a:pt x="100" y="23"/>
                </a:lnTo>
                <a:lnTo>
                  <a:pt x="100" y="23"/>
                </a:lnTo>
                <a:lnTo>
                  <a:pt x="94" y="27"/>
                </a:lnTo>
                <a:lnTo>
                  <a:pt x="91" y="35"/>
                </a:lnTo>
                <a:lnTo>
                  <a:pt x="89" y="44"/>
                </a:lnTo>
                <a:lnTo>
                  <a:pt x="89" y="44"/>
                </a:lnTo>
                <a:lnTo>
                  <a:pt x="98" y="52"/>
                </a:lnTo>
                <a:lnTo>
                  <a:pt x="102" y="56"/>
                </a:lnTo>
                <a:lnTo>
                  <a:pt x="104" y="62"/>
                </a:lnTo>
                <a:lnTo>
                  <a:pt x="104" y="62"/>
                </a:lnTo>
                <a:lnTo>
                  <a:pt x="104" y="69"/>
                </a:lnTo>
                <a:lnTo>
                  <a:pt x="104" y="77"/>
                </a:lnTo>
                <a:lnTo>
                  <a:pt x="100" y="85"/>
                </a:lnTo>
                <a:lnTo>
                  <a:pt x="100" y="85"/>
                </a:lnTo>
                <a:lnTo>
                  <a:pt x="100" y="85"/>
                </a:lnTo>
                <a:lnTo>
                  <a:pt x="100" y="85"/>
                </a:lnTo>
                <a:lnTo>
                  <a:pt x="98" y="89"/>
                </a:lnTo>
                <a:lnTo>
                  <a:pt x="94" y="92"/>
                </a:lnTo>
                <a:lnTo>
                  <a:pt x="92" y="102"/>
                </a:lnTo>
                <a:lnTo>
                  <a:pt x="92" y="102"/>
                </a:lnTo>
                <a:lnTo>
                  <a:pt x="89" y="114"/>
                </a:lnTo>
                <a:lnTo>
                  <a:pt x="87" y="118"/>
                </a:lnTo>
                <a:lnTo>
                  <a:pt x="83" y="119"/>
                </a:lnTo>
                <a:lnTo>
                  <a:pt x="83" y="119"/>
                </a:lnTo>
                <a:lnTo>
                  <a:pt x="75" y="121"/>
                </a:lnTo>
                <a:lnTo>
                  <a:pt x="73" y="125"/>
                </a:lnTo>
                <a:lnTo>
                  <a:pt x="71" y="127"/>
                </a:lnTo>
                <a:lnTo>
                  <a:pt x="71" y="131"/>
                </a:lnTo>
                <a:lnTo>
                  <a:pt x="71" y="131"/>
                </a:lnTo>
                <a:lnTo>
                  <a:pt x="69" y="139"/>
                </a:lnTo>
                <a:lnTo>
                  <a:pt x="67" y="141"/>
                </a:lnTo>
                <a:lnTo>
                  <a:pt x="64" y="143"/>
                </a:lnTo>
                <a:lnTo>
                  <a:pt x="64" y="143"/>
                </a:lnTo>
                <a:lnTo>
                  <a:pt x="62" y="146"/>
                </a:lnTo>
                <a:lnTo>
                  <a:pt x="62" y="146"/>
                </a:lnTo>
                <a:lnTo>
                  <a:pt x="62" y="150"/>
                </a:lnTo>
                <a:lnTo>
                  <a:pt x="62" y="156"/>
                </a:lnTo>
                <a:lnTo>
                  <a:pt x="62" y="156"/>
                </a:lnTo>
                <a:lnTo>
                  <a:pt x="64" y="160"/>
                </a:lnTo>
                <a:lnTo>
                  <a:pt x="64" y="164"/>
                </a:lnTo>
                <a:lnTo>
                  <a:pt x="64" y="164"/>
                </a:lnTo>
                <a:lnTo>
                  <a:pt x="62" y="164"/>
                </a:lnTo>
                <a:lnTo>
                  <a:pt x="62" y="164"/>
                </a:lnTo>
                <a:lnTo>
                  <a:pt x="60" y="166"/>
                </a:lnTo>
                <a:lnTo>
                  <a:pt x="60" y="170"/>
                </a:lnTo>
                <a:lnTo>
                  <a:pt x="58" y="177"/>
                </a:lnTo>
                <a:lnTo>
                  <a:pt x="58" y="177"/>
                </a:lnTo>
                <a:lnTo>
                  <a:pt x="58" y="177"/>
                </a:lnTo>
                <a:lnTo>
                  <a:pt x="50" y="187"/>
                </a:lnTo>
                <a:lnTo>
                  <a:pt x="50" y="187"/>
                </a:lnTo>
                <a:lnTo>
                  <a:pt x="56" y="202"/>
                </a:lnTo>
                <a:lnTo>
                  <a:pt x="56" y="206"/>
                </a:lnTo>
                <a:lnTo>
                  <a:pt x="56" y="206"/>
                </a:lnTo>
                <a:lnTo>
                  <a:pt x="54" y="206"/>
                </a:lnTo>
                <a:lnTo>
                  <a:pt x="54" y="206"/>
                </a:lnTo>
                <a:lnTo>
                  <a:pt x="52" y="208"/>
                </a:lnTo>
                <a:lnTo>
                  <a:pt x="52" y="208"/>
                </a:lnTo>
                <a:lnTo>
                  <a:pt x="44" y="210"/>
                </a:lnTo>
                <a:lnTo>
                  <a:pt x="35" y="212"/>
                </a:lnTo>
                <a:lnTo>
                  <a:pt x="35" y="212"/>
                </a:lnTo>
                <a:lnTo>
                  <a:pt x="29" y="212"/>
                </a:lnTo>
                <a:lnTo>
                  <a:pt x="25" y="216"/>
                </a:lnTo>
                <a:lnTo>
                  <a:pt x="17" y="224"/>
                </a:lnTo>
                <a:lnTo>
                  <a:pt x="12" y="233"/>
                </a:lnTo>
                <a:lnTo>
                  <a:pt x="12" y="233"/>
                </a:lnTo>
                <a:lnTo>
                  <a:pt x="10" y="235"/>
                </a:lnTo>
                <a:lnTo>
                  <a:pt x="10" y="235"/>
                </a:lnTo>
                <a:lnTo>
                  <a:pt x="4" y="239"/>
                </a:lnTo>
                <a:lnTo>
                  <a:pt x="0" y="243"/>
                </a:lnTo>
                <a:lnTo>
                  <a:pt x="0" y="243"/>
                </a:lnTo>
                <a:lnTo>
                  <a:pt x="0" y="245"/>
                </a:lnTo>
                <a:lnTo>
                  <a:pt x="2" y="249"/>
                </a:lnTo>
                <a:lnTo>
                  <a:pt x="4" y="256"/>
                </a:lnTo>
                <a:lnTo>
                  <a:pt x="4" y="256"/>
                </a:lnTo>
                <a:lnTo>
                  <a:pt x="8" y="264"/>
                </a:lnTo>
                <a:lnTo>
                  <a:pt x="10" y="270"/>
                </a:lnTo>
                <a:lnTo>
                  <a:pt x="8" y="274"/>
                </a:lnTo>
                <a:lnTo>
                  <a:pt x="8" y="274"/>
                </a:lnTo>
                <a:lnTo>
                  <a:pt x="8" y="277"/>
                </a:lnTo>
                <a:lnTo>
                  <a:pt x="8" y="279"/>
                </a:lnTo>
                <a:lnTo>
                  <a:pt x="13" y="285"/>
                </a:lnTo>
                <a:lnTo>
                  <a:pt x="13" y="285"/>
                </a:lnTo>
                <a:lnTo>
                  <a:pt x="19" y="291"/>
                </a:lnTo>
                <a:lnTo>
                  <a:pt x="21" y="295"/>
                </a:lnTo>
                <a:lnTo>
                  <a:pt x="19" y="299"/>
                </a:lnTo>
                <a:lnTo>
                  <a:pt x="19" y="299"/>
                </a:lnTo>
                <a:lnTo>
                  <a:pt x="19" y="304"/>
                </a:lnTo>
                <a:lnTo>
                  <a:pt x="19" y="312"/>
                </a:lnTo>
                <a:lnTo>
                  <a:pt x="27" y="324"/>
                </a:lnTo>
                <a:lnTo>
                  <a:pt x="27" y="324"/>
                </a:lnTo>
                <a:lnTo>
                  <a:pt x="31" y="331"/>
                </a:lnTo>
                <a:lnTo>
                  <a:pt x="33" y="335"/>
                </a:lnTo>
                <a:lnTo>
                  <a:pt x="33" y="335"/>
                </a:lnTo>
                <a:lnTo>
                  <a:pt x="33" y="339"/>
                </a:lnTo>
                <a:lnTo>
                  <a:pt x="33" y="343"/>
                </a:lnTo>
                <a:lnTo>
                  <a:pt x="33" y="343"/>
                </a:lnTo>
                <a:lnTo>
                  <a:pt x="35" y="349"/>
                </a:lnTo>
                <a:lnTo>
                  <a:pt x="35" y="351"/>
                </a:lnTo>
                <a:lnTo>
                  <a:pt x="33" y="355"/>
                </a:lnTo>
                <a:lnTo>
                  <a:pt x="33" y="355"/>
                </a:lnTo>
                <a:lnTo>
                  <a:pt x="33" y="356"/>
                </a:lnTo>
                <a:lnTo>
                  <a:pt x="31" y="362"/>
                </a:lnTo>
                <a:lnTo>
                  <a:pt x="33" y="374"/>
                </a:lnTo>
                <a:lnTo>
                  <a:pt x="33" y="374"/>
                </a:lnTo>
                <a:lnTo>
                  <a:pt x="33" y="374"/>
                </a:lnTo>
                <a:lnTo>
                  <a:pt x="15" y="422"/>
                </a:lnTo>
                <a:lnTo>
                  <a:pt x="15" y="422"/>
                </a:lnTo>
                <a:lnTo>
                  <a:pt x="13" y="437"/>
                </a:lnTo>
                <a:lnTo>
                  <a:pt x="13" y="437"/>
                </a:lnTo>
                <a:lnTo>
                  <a:pt x="13" y="439"/>
                </a:lnTo>
                <a:lnTo>
                  <a:pt x="10" y="443"/>
                </a:lnTo>
                <a:lnTo>
                  <a:pt x="10" y="443"/>
                </a:lnTo>
                <a:lnTo>
                  <a:pt x="4" y="451"/>
                </a:lnTo>
                <a:lnTo>
                  <a:pt x="2" y="457"/>
                </a:lnTo>
                <a:lnTo>
                  <a:pt x="2" y="461"/>
                </a:lnTo>
                <a:lnTo>
                  <a:pt x="2" y="461"/>
                </a:lnTo>
                <a:lnTo>
                  <a:pt x="2" y="462"/>
                </a:lnTo>
                <a:lnTo>
                  <a:pt x="6" y="464"/>
                </a:lnTo>
                <a:lnTo>
                  <a:pt x="6" y="464"/>
                </a:lnTo>
                <a:lnTo>
                  <a:pt x="10" y="468"/>
                </a:lnTo>
                <a:lnTo>
                  <a:pt x="13" y="474"/>
                </a:lnTo>
                <a:lnTo>
                  <a:pt x="17" y="480"/>
                </a:lnTo>
                <a:lnTo>
                  <a:pt x="17" y="488"/>
                </a:lnTo>
                <a:lnTo>
                  <a:pt x="17" y="488"/>
                </a:lnTo>
                <a:lnTo>
                  <a:pt x="17" y="495"/>
                </a:lnTo>
                <a:lnTo>
                  <a:pt x="15" y="501"/>
                </a:lnTo>
                <a:lnTo>
                  <a:pt x="12" y="505"/>
                </a:lnTo>
                <a:lnTo>
                  <a:pt x="8" y="509"/>
                </a:lnTo>
                <a:lnTo>
                  <a:pt x="8" y="509"/>
                </a:lnTo>
                <a:lnTo>
                  <a:pt x="4" y="513"/>
                </a:lnTo>
                <a:lnTo>
                  <a:pt x="2" y="514"/>
                </a:lnTo>
                <a:lnTo>
                  <a:pt x="2" y="514"/>
                </a:lnTo>
                <a:lnTo>
                  <a:pt x="4" y="518"/>
                </a:lnTo>
                <a:lnTo>
                  <a:pt x="6" y="522"/>
                </a:lnTo>
                <a:lnTo>
                  <a:pt x="12" y="528"/>
                </a:lnTo>
                <a:lnTo>
                  <a:pt x="12" y="528"/>
                </a:lnTo>
                <a:lnTo>
                  <a:pt x="13" y="532"/>
                </a:lnTo>
                <a:lnTo>
                  <a:pt x="15" y="536"/>
                </a:lnTo>
                <a:lnTo>
                  <a:pt x="15" y="536"/>
                </a:lnTo>
                <a:lnTo>
                  <a:pt x="15" y="543"/>
                </a:lnTo>
                <a:lnTo>
                  <a:pt x="17" y="547"/>
                </a:lnTo>
                <a:lnTo>
                  <a:pt x="17" y="547"/>
                </a:lnTo>
                <a:lnTo>
                  <a:pt x="21" y="555"/>
                </a:lnTo>
                <a:lnTo>
                  <a:pt x="25" y="568"/>
                </a:lnTo>
                <a:lnTo>
                  <a:pt x="27" y="588"/>
                </a:lnTo>
                <a:lnTo>
                  <a:pt x="27" y="588"/>
                </a:lnTo>
                <a:lnTo>
                  <a:pt x="33" y="594"/>
                </a:lnTo>
                <a:lnTo>
                  <a:pt x="35" y="599"/>
                </a:lnTo>
                <a:lnTo>
                  <a:pt x="37" y="603"/>
                </a:lnTo>
                <a:lnTo>
                  <a:pt x="35" y="607"/>
                </a:lnTo>
                <a:lnTo>
                  <a:pt x="48" y="640"/>
                </a:lnTo>
                <a:lnTo>
                  <a:pt x="48" y="640"/>
                </a:lnTo>
                <a:lnTo>
                  <a:pt x="60" y="649"/>
                </a:lnTo>
                <a:lnTo>
                  <a:pt x="65" y="653"/>
                </a:lnTo>
                <a:lnTo>
                  <a:pt x="67" y="657"/>
                </a:lnTo>
                <a:lnTo>
                  <a:pt x="67" y="657"/>
                </a:lnTo>
                <a:lnTo>
                  <a:pt x="67" y="665"/>
                </a:lnTo>
                <a:lnTo>
                  <a:pt x="67" y="665"/>
                </a:lnTo>
                <a:lnTo>
                  <a:pt x="69" y="671"/>
                </a:lnTo>
                <a:lnTo>
                  <a:pt x="67" y="673"/>
                </a:lnTo>
                <a:lnTo>
                  <a:pt x="67" y="673"/>
                </a:lnTo>
                <a:lnTo>
                  <a:pt x="65" y="673"/>
                </a:lnTo>
                <a:lnTo>
                  <a:pt x="65" y="673"/>
                </a:lnTo>
                <a:lnTo>
                  <a:pt x="58" y="671"/>
                </a:lnTo>
                <a:lnTo>
                  <a:pt x="50" y="686"/>
                </a:lnTo>
                <a:lnTo>
                  <a:pt x="50" y="686"/>
                </a:lnTo>
                <a:lnTo>
                  <a:pt x="50" y="692"/>
                </a:lnTo>
                <a:lnTo>
                  <a:pt x="52" y="698"/>
                </a:lnTo>
                <a:lnTo>
                  <a:pt x="52" y="698"/>
                </a:lnTo>
                <a:lnTo>
                  <a:pt x="56" y="703"/>
                </a:lnTo>
                <a:lnTo>
                  <a:pt x="62" y="705"/>
                </a:lnTo>
                <a:lnTo>
                  <a:pt x="69" y="707"/>
                </a:lnTo>
                <a:lnTo>
                  <a:pt x="69" y="707"/>
                </a:lnTo>
                <a:lnTo>
                  <a:pt x="71" y="709"/>
                </a:lnTo>
                <a:lnTo>
                  <a:pt x="71" y="709"/>
                </a:lnTo>
                <a:lnTo>
                  <a:pt x="71" y="709"/>
                </a:lnTo>
                <a:lnTo>
                  <a:pt x="71" y="709"/>
                </a:lnTo>
                <a:lnTo>
                  <a:pt x="69" y="719"/>
                </a:lnTo>
                <a:lnTo>
                  <a:pt x="73" y="725"/>
                </a:lnTo>
                <a:lnTo>
                  <a:pt x="73" y="725"/>
                </a:lnTo>
                <a:lnTo>
                  <a:pt x="77" y="726"/>
                </a:lnTo>
                <a:lnTo>
                  <a:pt x="81" y="726"/>
                </a:lnTo>
                <a:lnTo>
                  <a:pt x="81" y="726"/>
                </a:lnTo>
                <a:lnTo>
                  <a:pt x="83" y="725"/>
                </a:lnTo>
                <a:lnTo>
                  <a:pt x="83" y="725"/>
                </a:lnTo>
                <a:lnTo>
                  <a:pt x="85" y="726"/>
                </a:lnTo>
                <a:lnTo>
                  <a:pt x="87" y="730"/>
                </a:lnTo>
                <a:lnTo>
                  <a:pt x="87" y="730"/>
                </a:lnTo>
                <a:lnTo>
                  <a:pt x="89" y="736"/>
                </a:lnTo>
                <a:lnTo>
                  <a:pt x="92" y="738"/>
                </a:lnTo>
                <a:lnTo>
                  <a:pt x="92" y="738"/>
                </a:lnTo>
                <a:lnTo>
                  <a:pt x="98" y="738"/>
                </a:lnTo>
                <a:lnTo>
                  <a:pt x="98" y="738"/>
                </a:lnTo>
                <a:lnTo>
                  <a:pt x="106" y="732"/>
                </a:lnTo>
                <a:lnTo>
                  <a:pt x="108" y="728"/>
                </a:lnTo>
                <a:lnTo>
                  <a:pt x="110" y="726"/>
                </a:lnTo>
                <a:lnTo>
                  <a:pt x="110" y="726"/>
                </a:lnTo>
                <a:lnTo>
                  <a:pt x="110" y="723"/>
                </a:lnTo>
                <a:lnTo>
                  <a:pt x="106" y="719"/>
                </a:lnTo>
                <a:lnTo>
                  <a:pt x="100" y="713"/>
                </a:lnTo>
                <a:lnTo>
                  <a:pt x="100" y="713"/>
                </a:lnTo>
                <a:lnTo>
                  <a:pt x="98" y="711"/>
                </a:lnTo>
                <a:lnTo>
                  <a:pt x="98" y="709"/>
                </a:lnTo>
                <a:lnTo>
                  <a:pt x="98" y="709"/>
                </a:lnTo>
                <a:lnTo>
                  <a:pt x="94" y="694"/>
                </a:lnTo>
                <a:lnTo>
                  <a:pt x="94" y="694"/>
                </a:lnTo>
                <a:lnTo>
                  <a:pt x="94" y="694"/>
                </a:lnTo>
                <a:lnTo>
                  <a:pt x="94" y="694"/>
                </a:lnTo>
                <a:lnTo>
                  <a:pt x="96" y="686"/>
                </a:lnTo>
                <a:lnTo>
                  <a:pt x="96" y="680"/>
                </a:lnTo>
                <a:lnTo>
                  <a:pt x="98" y="678"/>
                </a:lnTo>
                <a:lnTo>
                  <a:pt x="98" y="678"/>
                </a:lnTo>
                <a:lnTo>
                  <a:pt x="100" y="678"/>
                </a:lnTo>
                <a:lnTo>
                  <a:pt x="102" y="680"/>
                </a:lnTo>
                <a:lnTo>
                  <a:pt x="102" y="680"/>
                </a:lnTo>
                <a:lnTo>
                  <a:pt x="106" y="684"/>
                </a:lnTo>
                <a:lnTo>
                  <a:pt x="112" y="686"/>
                </a:lnTo>
                <a:lnTo>
                  <a:pt x="121" y="690"/>
                </a:lnTo>
                <a:lnTo>
                  <a:pt x="121" y="690"/>
                </a:lnTo>
                <a:lnTo>
                  <a:pt x="125" y="690"/>
                </a:lnTo>
                <a:lnTo>
                  <a:pt x="125" y="690"/>
                </a:lnTo>
                <a:lnTo>
                  <a:pt x="131" y="688"/>
                </a:lnTo>
                <a:lnTo>
                  <a:pt x="131" y="688"/>
                </a:lnTo>
                <a:lnTo>
                  <a:pt x="139" y="686"/>
                </a:lnTo>
                <a:lnTo>
                  <a:pt x="141" y="686"/>
                </a:lnTo>
                <a:lnTo>
                  <a:pt x="143" y="688"/>
                </a:lnTo>
                <a:lnTo>
                  <a:pt x="143" y="688"/>
                </a:lnTo>
                <a:lnTo>
                  <a:pt x="144" y="690"/>
                </a:lnTo>
                <a:lnTo>
                  <a:pt x="144" y="694"/>
                </a:lnTo>
                <a:lnTo>
                  <a:pt x="144" y="694"/>
                </a:lnTo>
                <a:lnTo>
                  <a:pt x="144" y="699"/>
                </a:lnTo>
                <a:lnTo>
                  <a:pt x="148" y="705"/>
                </a:lnTo>
                <a:lnTo>
                  <a:pt x="158" y="713"/>
                </a:lnTo>
                <a:lnTo>
                  <a:pt x="158" y="713"/>
                </a:lnTo>
                <a:lnTo>
                  <a:pt x="160" y="715"/>
                </a:lnTo>
                <a:lnTo>
                  <a:pt x="160" y="715"/>
                </a:lnTo>
                <a:lnTo>
                  <a:pt x="162" y="713"/>
                </a:lnTo>
                <a:lnTo>
                  <a:pt x="166" y="711"/>
                </a:lnTo>
                <a:lnTo>
                  <a:pt x="166" y="711"/>
                </a:lnTo>
                <a:lnTo>
                  <a:pt x="169" y="709"/>
                </a:lnTo>
                <a:lnTo>
                  <a:pt x="173" y="709"/>
                </a:lnTo>
                <a:lnTo>
                  <a:pt x="173" y="709"/>
                </a:lnTo>
                <a:lnTo>
                  <a:pt x="177" y="711"/>
                </a:lnTo>
                <a:lnTo>
                  <a:pt x="179" y="717"/>
                </a:lnTo>
                <a:lnTo>
                  <a:pt x="179" y="717"/>
                </a:lnTo>
                <a:lnTo>
                  <a:pt x="181" y="723"/>
                </a:lnTo>
                <a:lnTo>
                  <a:pt x="183" y="726"/>
                </a:lnTo>
                <a:lnTo>
                  <a:pt x="187" y="730"/>
                </a:lnTo>
                <a:lnTo>
                  <a:pt x="187" y="730"/>
                </a:lnTo>
                <a:lnTo>
                  <a:pt x="191" y="732"/>
                </a:lnTo>
                <a:lnTo>
                  <a:pt x="191" y="732"/>
                </a:lnTo>
                <a:lnTo>
                  <a:pt x="191" y="734"/>
                </a:lnTo>
                <a:lnTo>
                  <a:pt x="191" y="734"/>
                </a:lnTo>
                <a:lnTo>
                  <a:pt x="187" y="738"/>
                </a:lnTo>
                <a:lnTo>
                  <a:pt x="179" y="738"/>
                </a:lnTo>
                <a:lnTo>
                  <a:pt x="179" y="738"/>
                </a:lnTo>
                <a:lnTo>
                  <a:pt x="173" y="738"/>
                </a:lnTo>
                <a:lnTo>
                  <a:pt x="173" y="738"/>
                </a:lnTo>
                <a:lnTo>
                  <a:pt x="166" y="740"/>
                </a:lnTo>
                <a:lnTo>
                  <a:pt x="166" y="740"/>
                </a:lnTo>
                <a:lnTo>
                  <a:pt x="156" y="740"/>
                </a:lnTo>
                <a:lnTo>
                  <a:pt x="152" y="738"/>
                </a:lnTo>
                <a:lnTo>
                  <a:pt x="148" y="734"/>
                </a:lnTo>
                <a:lnTo>
                  <a:pt x="148" y="734"/>
                </a:lnTo>
                <a:lnTo>
                  <a:pt x="144" y="728"/>
                </a:lnTo>
                <a:lnTo>
                  <a:pt x="139" y="725"/>
                </a:lnTo>
                <a:lnTo>
                  <a:pt x="127" y="717"/>
                </a:lnTo>
                <a:lnTo>
                  <a:pt x="127" y="717"/>
                </a:lnTo>
                <a:lnTo>
                  <a:pt x="127" y="728"/>
                </a:lnTo>
                <a:lnTo>
                  <a:pt x="127" y="728"/>
                </a:lnTo>
                <a:lnTo>
                  <a:pt x="125" y="740"/>
                </a:lnTo>
                <a:lnTo>
                  <a:pt x="123" y="744"/>
                </a:lnTo>
                <a:lnTo>
                  <a:pt x="123" y="744"/>
                </a:lnTo>
                <a:lnTo>
                  <a:pt x="125" y="748"/>
                </a:lnTo>
                <a:lnTo>
                  <a:pt x="125" y="748"/>
                </a:lnTo>
                <a:lnTo>
                  <a:pt x="125" y="755"/>
                </a:lnTo>
                <a:lnTo>
                  <a:pt x="123" y="761"/>
                </a:lnTo>
                <a:lnTo>
                  <a:pt x="121" y="767"/>
                </a:lnTo>
                <a:lnTo>
                  <a:pt x="121" y="767"/>
                </a:lnTo>
                <a:lnTo>
                  <a:pt x="121" y="771"/>
                </a:lnTo>
                <a:lnTo>
                  <a:pt x="121" y="771"/>
                </a:lnTo>
                <a:lnTo>
                  <a:pt x="123" y="773"/>
                </a:lnTo>
                <a:lnTo>
                  <a:pt x="127" y="777"/>
                </a:lnTo>
                <a:lnTo>
                  <a:pt x="135" y="782"/>
                </a:lnTo>
                <a:lnTo>
                  <a:pt x="135" y="782"/>
                </a:lnTo>
                <a:lnTo>
                  <a:pt x="139" y="784"/>
                </a:lnTo>
                <a:lnTo>
                  <a:pt x="141" y="786"/>
                </a:lnTo>
                <a:lnTo>
                  <a:pt x="141" y="786"/>
                </a:lnTo>
                <a:lnTo>
                  <a:pt x="139" y="788"/>
                </a:lnTo>
                <a:lnTo>
                  <a:pt x="139" y="788"/>
                </a:lnTo>
                <a:lnTo>
                  <a:pt x="135" y="790"/>
                </a:lnTo>
                <a:lnTo>
                  <a:pt x="133" y="794"/>
                </a:lnTo>
                <a:lnTo>
                  <a:pt x="133" y="794"/>
                </a:lnTo>
                <a:lnTo>
                  <a:pt x="133" y="798"/>
                </a:lnTo>
                <a:lnTo>
                  <a:pt x="133" y="798"/>
                </a:lnTo>
                <a:lnTo>
                  <a:pt x="133" y="811"/>
                </a:lnTo>
                <a:lnTo>
                  <a:pt x="133" y="815"/>
                </a:lnTo>
                <a:lnTo>
                  <a:pt x="131" y="817"/>
                </a:lnTo>
                <a:lnTo>
                  <a:pt x="131" y="817"/>
                </a:lnTo>
                <a:lnTo>
                  <a:pt x="127" y="817"/>
                </a:lnTo>
                <a:lnTo>
                  <a:pt x="127" y="817"/>
                </a:lnTo>
                <a:lnTo>
                  <a:pt x="125" y="813"/>
                </a:lnTo>
                <a:lnTo>
                  <a:pt x="123" y="807"/>
                </a:lnTo>
                <a:lnTo>
                  <a:pt x="123" y="807"/>
                </a:lnTo>
                <a:lnTo>
                  <a:pt x="119" y="802"/>
                </a:lnTo>
                <a:lnTo>
                  <a:pt x="117" y="800"/>
                </a:lnTo>
                <a:lnTo>
                  <a:pt x="117" y="800"/>
                </a:lnTo>
                <a:lnTo>
                  <a:pt x="114" y="796"/>
                </a:lnTo>
                <a:lnTo>
                  <a:pt x="108" y="790"/>
                </a:lnTo>
                <a:lnTo>
                  <a:pt x="102" y="784"/>
                </a:lnTo>
                <a:lnTo>
                  <a:pt x="102" y="778"/>
                </a:lnTo>
                <a:lnTo>
                  <a:pt x="102" y="778"/>
                </a:lnTo>
                <a:lnTo>
                  <a:pt x="98" y="765"/>
                </a:lnTo>
                <a:lnTo>
                  <a:pt x="96" y="759"/>
                </a:lnTo>
                <a:lnTo>
                  <a:pt x="94" y="755"/>
                </a:lnTo>
                <a:lnTo>
                  <a:pt x="94" y="755"/>
                </a:lnTo>
                <a:lnTo>
                  <a:pt x="91" y="759"/>
                </a:lnTo>
                <a:lnTo>
                  <a:pt x="85" y="765"/>
                </a:lnTo>
                <a:lnTo>
                  <a:pt x="85" y="765"/>
                </a:lnTo>
                <a:lnTo>
                  <a:pt x="85" y="769"/>
                </a:lnTo>
                <a:lnTo>
                  <a:pt x="85" y="773"/>
                </a:lnTo>
                <a:lnTo>
                  <a:pt x="85" y="773"/>
                </a:lnTo>
                <a:lnTo>
                  <a:pt x="87" y="778"/>
                </a:lnTo>
                <a:lnTo>
                  <a:pt x="87" y="782"/>
                </a:lnTo>
                <a:lnTo>
                  <a:pt x="85" y="788"/>
                </a:lnTo>
                <a:lnTo>
                  <a:pt x="81" y="796"/>
                </a:lnTo>
                <a:lnTo>
                  <a:pt x="81" y="796"/>
                </a:lnTo>
                <a:lnTo>
                  <a:pt x="79" y="804"/>
                </a:lnTo>
                <a:lnTo>
                  <a:pt x="79" y="811"/>
                </a:lnTo>
                <a:lnTo>
                  <a:pt x="81" y="819"/>
                </a:lnTo>
                <a:lnTo>
                  <a:pt x="81" y="819"/>
                </a:lnTo>
                <a:lnTo>
                  <a:pt x="79" y="821"/>
                </a:lnTo>
                <a:lnTo>
                  <a:pt x="79" y="821"/>
                </a:lnTo>
                <a:lnTo>
                  <a:pt x="75" y="825"/>
                </a:lnTo>
                <a:lnTo>
                  <a:pt x="75" y="827"/>
                </a:lnTo>
                <a:lnTo>
                  <a:pt x="75" y="827"/>
                </a:lnTo>
                <a:lnTo>
                  <a:pt x="75" y="829"/>
                </a:lnTo>
                <a:lnTo>
                  <a:pt x="79" y="831"/>
                </a:lnTo>
                <a:lnTo>
                  <a:pt x="79" y="831"/>
                </a:lnTo>
                <a:lnTo>
                  <a:pt x="81" y="832"/>
                </a:lnTo>
                <a:lnTo>
                  <a:pt x="83" y="836"/>
                </a:lnTo>
                <a:lnTo>
                  <a:pt x="83" y="836"/>
                </a:lnTo>
                <a:lnTo>
                  <a:pt x="83" y="840"/>
                </a:lnTo>
                <a:lnTo>
                  <a:pt x="81" y="842"/>
                </a:lnTo>
                <a:lnTo>
                  <a:pt x="81" y="842"/>
                </a:lnTo>
                <a:lnTo>
                  <a:pt x="79" y="848"/>
                </a:lnTo>
                <a:lnTo>
                  <a:pt x="79" y="848"/>
                </a:lnTo>
                <a:lnTo>
                  <a:pt x="81" y="848"/>
                </a:lnTo>
                <a:lnTo>
                  <a:pt x="81" y="848"/>
                </a:lnTo>
                <a:lnTo>
                  <a:pt x="85" y="852"/>
                </a:lnTo>
                <a:lnTo>
                  <a:pt x="87" y="854"/>
                </a:lnTo>
                <a:lnTo>
                  <a:pt x="87" y="857"/>
                </a:lnTo>
                <a:lnTo>
                  <a:pt x="87" y="857"/>
                </a:lnTo>
                <a:lnTo>
                  <a:pt x="87" y="861"/>
                </a:lnTo>
                <a:lnTo>
                  <a:pt x="89" y="865"/>
                </a:lnTo>
                <a:lnTo>
                  <a:pt x="92" y="869"/>
                </a:lnTo>
                <a:lnTo>
                  <a:pt x="100" y="875"/>
                </a:lnTo>
                <a:lnTo>
                  <a:pt x="100" y="875"/>
                </a:lnTo>
                <a:lnTo>
                  <a:pt x="100" y="877"/>
                </a:lnTo>
                <a:lnTo>
                  <a:pt x="100" y="877"/>
                </a:lnTo>
                <a:lnTo>
                  <a:pt x="100" y="881"/>
                </a:lnTo>
                <a:lnTo>
                  <a:pt x="102" y="884"/>
                </a:lnTo>
                <a:lnTo>
                  <a:pt x="108" y="894"/>
                </a:lnTo>
                <a:lnTo>
                  <a:pt x="108" y="894"/>
                </a:lnTo>
                <a:lnTo>
                  <a:pt x="108" y="894"/>
                </a:lnTo>
                <a:lnTo>
                  <a:pt x="112" y="898"/>
                </a:lnTo>
                <a:lnTo>
                  <a:pt x="112" y="898"/>
                </a:lnTo>
                <a:lnTo>
                  <a:pt x="117" y="896"/>
                </a:lnTo>
                <a:lnTo>
                  <a:pt x="119" y="894"/>
                </a:lnTo>
                <a:lnTo>
                  <a:pt x="119" y="894"/>
                </a:lnTo>
                <a:lnTo>
                  <a:pt x="121" y="894"/>
                </a:lnTo>
                <a:lnTo>
                  <a:pt x="121" y="894"/>
                </a:lnTo>
                <a:lnTo>
                  <a:pt x="129" y="896"/>
                </a:lnTo>
                <a:lnTo>
                  <a:pt x="137" y="902"/>
                </a:lnTo>
                <a:lnTo>
                  <a:pt x="143" y="910"/>
                </a:lnTo>
                <a:lnTo>
                  <a:pt x="144" y="913"/>
                </a:lnTo>
                <a:lnTo>
                  <a:pt x="144" y="919"/>
                </a:lnTo>
                <a:lnTo>
                  <a:pt x="144" y="919"/>
                </a:lnTo>
                <a:lnTo>
                  <a:pt x="143" y="925"/>
                </a:lnTo>
                <a:lnTo>
                  <a:pt x="143" y="925"/>
                </a:lnTo>
                <a:lnTo>
                  <a:pt x="139" y="935"/>
                </a:lnTo>
                <a:lnTo>
                  <a:pt x="137" y="948"/>
                </a:lnTo>
                <a:lnTo>
                  <a:pt x="137" y="948"/>
                </a:lnTo>
                <a:lnTo>
                  <a:pt x="135" y="956"/>
                </a:lnTo>
                <a:lnTo>
                  <a:pt x="131" y="960"/>
                </a:lnTo>
                <a:lnTo>
                  <a:pt x="131" y="960"/>
                </a:lnTo>
                <a:lnTo>
                  <a:pt x="127" y="960"/>
                </a:lnTo>
                <a:lnTo>
                  <a:pt x="125" y="960"/>
                </a:lnTo>
                <a:lnTo>
                  <a:pt x="125" y="960"/>
                </a:lnTo>
                <a:lnTo>
                  <a:pt x="117" y="952"/>
                </a:lnTo>
                <a:lnTo>
                  <a:pt x="116" y="950"/>
                </a:lnTo>
                <a:lnTo>
                  <a:pt x="116" y="950"/>
                </a:lnTo>
                <a:lnTo>
                  <a:pt x="114" y="954"/>
                </a:lnTo>
                <a:lnTo>
                  <a:pt x="114" y="960"/>
                </a:lnTo>
                <a:lnTo>
                  <a:pt x="114" y="960"/>
                </a:lnTo>
                <a:lnTo>
                  <a:pt x="114" y="967"/>
                </a:lnTo>
                <a:lnTo>
                  <a:pt x="112" y="969"/>
                </a:lnTo>
                <a:lnTo>
                  <a:pt x="112" y="971"/>
                </a:lnTo>
                <a:lnTo>
                  <a:pt x="112" y="971"/>
                </a:lnTo>
                <a:lnTo>
                  <a:pt x="106" y="973"/>
                </a:lnTo>
                <a:lnTo>
                  <a:pt x="106" y="973"/>
                </a:lnTo>
                <a:lnTo>
                  <a:pt x="104" y="975"/>
                </a:lnTo>
                <a:lnTo>
                  <a:pt x="104" y="975"/>
                </a:lnTo>
                <a:lnTo>
                  <a:pt x="106" y="977"/>
                </a:lnTo>
                <a:lnTo>
                  <a:pt x="106" y="977"/>
                </a:lnTo>
                <a:lnTo>
                  <a:pt x="110" y="983"/>
                </a:lnTo>
                <a:lnTo>
                  <a:pt x="110" y="983"/>
                </a:lnTo>
                <a:lnTo>
                  <a:pt x="110" y="985"/>
                </a:lnTo>
                <a:lnTo>
                  <a:pt x="110" y="987"/>
                </a:lnTo>
                <a:lnTo>
                  <a:pt x="110" y="987"/>
                </a:lnTo>
                <a:lnTo>
                  <a:pt x="106" y="992"/>
                </a:lnTo>
                <a:lnTo>
                  <a:pt x="106" y="992"/>
                </a:lnTo>
                <a:lnTo>
                  <a:pt x="106" y="1000"/>
                </a:lnTo>
                <a:lnTo>
                  <a:pt x="108" y="1008"/>
                </a:lnTo>
                <a:lnTo>
                  <a:pt x="114" y="1021"/>
                </a:lnTo>
                <a:lnTo>
                  <a:pt x="114" y="1021"/>
                </a:lnTo>
                <a:lnTo>
                  <a:pt x="117" y="1029"/>
                </a:lnTo>
                <a:lnTo>
                  <a:pt x="117" y="1029"/>
                </a:lnTo>
                <a:lnTo>
                  <a:pt x="123" y="1037"/>
                </a:lnTo>
                <a:lnTo>
                  <a:pt x="123" y="1037"/>
                </a:lnTo>
                <a:lnTo>
                  <a:pt x="131" y="1046"/>
                </a:lnTo>
                <a:lnTo>
                  <a:pt x="133" y="1052"/>
                </a:lnTo>
                <a:lnTo>
                  <a:pt x="133" y="1056"/>
                </a:lnTo>
                <a:lnTo>
                  <a:pt x="133" y="1056"/>
                </a:lnTo>
                <a:lnTo>
                  <a:pt x="133" y="1060"/>
                </a:lnTo>
                <a:lnTo>
                  <a:pt x="133" y="1062"/>
                </a:lnTo>
                <a:lnTo>
                  <a:pt x="137" y="1069"/>
                </a:lnTo>
                <a:lnTo>
                  <a:pt x="137" y="1069"/>
                </a:lnTo>
                <a:lnTo>
                  <a:pt x="141" y="1075"/>
                </a:lnTo>
                <a:lnTo>
                  <a:pt x="143" y="1081"/>
                </a:lnTo>
                <a:lnTo>
                  <a:pt x="143" y="1081"/>
                </a:lnTo>
                <a:lnTo>
                  <a:pt x="143" y="1089"/>
                </a:lnTo>
                <a:lnTo>
                  <a:pt x="146" y="1098"/>
                </a:lnTo>
                <a:lnTo>
                  <a:pt x="150" y="1108"/>
                </a:lnTo>
                <a:lnTo>
                  <a:pt x="150" y="1108"/>
                </a:lnTo>
                <a:lnTo>
                  <a:pt x="150" y="1108"/>
                </a:lnTo>
                <a:lnTo>
                  <a:pt x="150" y="1108"/>
                </a:lnTo>
                <a:lnTo>
                  <a:pt x="150" y="1118"/>
                </a:lnTo>
                <a:lnTo>
                  <a:pt x="152" y="1125"/>
                </a:lnTo>
                <a:lnTo>
                  <a:pt x="156" y="1129"/>
                </a:lnTo>
                <a:lnTo>
                  <a:pt x="160" y="1133"/>
                </a:lnTo>
                <a:lnTo>
                  <a:pt x="160" y="1133"/>
                </a:lnTo>
                <a:lnTo>
                  <a:pt x="166" y="1137"/>
                </a:lnTo>
                <a:lnTo>
                  <a:pt x="168" y="1139"/>
                </a:lnTo>
                <a:lnTo>
                  <a:pt x="168" y="1143"/>
                </a:lnTo>
                <a:lnTo>
                  <a:pt x="168" y="1143"/>
                </a:lnTo>
                <a:lnTo>
                  <a:pt x="168" y="1152"/>
                </a:lnTo>
                <a:lnTo>
                  <a:pt x="173" y="1160"/>
                </a:lnTo>
                <a:lnTo>
                  <a:pt x="179" y="1166"/>
                </a:lnTo>
                <a:lnTo>
                  <a:pt x="185" y="1172"/>
                </a:lnTo>
                <a:lnTo>
                  <a:pt x="185" y="1172"/>
                </a:lnTo>
                <a:lnTo>
                  <a:pt x="193" y="1177"/>
                </a:lnTo>
                <a:lnTo>
                  <a:pt x="195" y="1179"/>
                </a:lnTo>
                <a:lnTo>
                  <a:pt x="196" y="1183"/>
                </a:lnTo>
                <a:lnTo>
                  <a:pt x="196" y="1183"/>
                </a:lnTo>
                <a:lnTo>
                  <a:pt x="196" y="1185"/>
                </a:lnTo>
                <a:lnTo>
                  <a:pt x="195" y="1189"/>
                </a:lnTo>
                <a:lnTo>
                  <a:pt x="195" y="1189"/>
                </a:lnTo>
                <a:lnTo>
                  <a:pt x="191" y="1193"/>
                </a:lnTo>
                <a:lnTo>
                  <a:pt x="191" y="1197"/>
                </a:lnTo>
                <a:lnTo>
                  <a:pt x="191" y="1204"/>
                </a:lnTo>
                <a:lnTo>
                  <a:pt x="191" y="1204"/>
                </a:lnTo>
                <a:lnTo>
                  <a:pt x="193" y="1208"/>
                </a:lnTo>
                <a:lnTo>
                  <a:pt x="191" y="1216"/>
                </a:lnTo>
                <a:lnTo>
                  <a:pt x="191" y="1216"/>
                </a:lnTo>
                <a:lnTo>
                  <a:pt x="191" y="1220"/>
                </a:lnTo>
                <a:lnTo>
                  <a:pt x="196" y="1222"/>
                </a:lnTo>
                <a:lnTo>
                  <a:pt x="196" y="1222"/>
                </a:lnTo>
                <a:lnTo>
                  <a:pt x="200" y="1224"/>
                </a:lnTo>
                <a:lnTo>
                  <a:pt x="204" y="1227"/>
                </a:lnTo>
                <a:lnTo>
                  <a:pt x="204" y="1227"/>
                </a:lnTo>
                <a:lnTo>
                  <a:pt x="204" y="1231"/>
                </a:lnTo>
                <a:lnTo>
                  <a:pt x="202" y="1233"/>
                </a:lnTo>
                <a:lnTo>
                  <a:pt x="202" y="1233"/>
                </a:lnTo>
                <a:lnTo>
                  <a:pt x="202" y="1237"/>
                </a:lnTo>
                <a:lnTo>
                  <a:pt x="204" y="1239"/>
                </a:lnTo>
                <a:lnTo>
                  <a:pt x="210" y="1247"/>
                </a:lnTo>
                <a:lnTo>
                  <a:pt x="210" y="1247"/>
                </a:lnTo>
                <a:lnTo>
                  <a:pt x="214" y="1251"/>
                </a:lnTo>
                <a:lnTo>
                  <a:pt x="216" y="1254"/>
                </a:lnTo>
                <a:lnTo>
                  <a:pt x="216" y="1256"/>
                </a:lnTo>
                <a:lnTo>
                  <a:pt x="216" y="1256"/>
                </a:lnTo>
                <a:lnTo>
                  <a:pt x="212" y="1258"/>
                </a:lnTo>
                <a:lnTo>
                  <a:pt x="204" y="1260"/>
                </a:lnTo>
                <a:lnTo>
                  <a:pt x="204" y="1260"/>
                </a:lnTo>
                <a:lnTo>
                  <a:pt x="198" y="1262"/>
                </a:lnTo>
                <a:lnTo>
                  <a:pt x="196" y="1264"/>
                </a:lnTo>
                <a:lnTo>
                  <a:pt x="196" y="1264"/>
                </a:lnTo>
                <a:lnTo>
                  <a:pt x="196" y="1270"/>
                </a:lnTo>
                <a:lnTo>
                  <a:pt x="198" y="1276"/>
                </a:lnTo>
                <a:lnTo>
                  <a:pt x="198" y="1276"/>
                </a:lnTo>
                <a:lnTo>
                  <a:pt x="200" y="1287"/>
                </a:lnTo>
                <a:lnTo>
                  <a:pt x="198" y="1291"/>
                </a:lnTo>
                <a:lnTo>
                  <a:pt x="195" y="1295"/>
                </a:lnTo>
                <a:lnTo>
                  <a:pt x="195" y="1295"/>
                </a:lnTo>
                <a:lnTo>
                  <a:pt x="193" y="1299"/>
                </a:lnTo>
                <a:lnTo>
                  <a:pt x="191" y="1303"/>
                </a:lnTo>
                <a:lnTo>
                  <a:pt x="191" y="1303"/>
                </a:lnTo>
                <a:lnTo>
                  <a:pt x="191" y="1308"/>
                </a:lnTo>
                <a:lnTo>
                  <a:pt x="193" y="1312"/>
                </a:lnTo>
                <a:lnTo>
                  <a:pt x="196" y="1316"/>
                </a:lnTo>
                <a:lnTo>
                  <a:pt x="196" y="1316"/>
                </a:lnTo>
                <a:lnTo>
                  <a:pt x="196" y="1318"/>
                </a:lnTo>
                <a:lnTo>
                  <a:pt x="196" y="1318"/>
                </a:lnTo>
                <a:lnTo>
                  <a:pt x="191" y="1333"/>
                </a:lnTo>
                <a:lnTo>
                  <a:pt x="191" y="1337"/>
                </a:lnTo>
                <a:lnTo>
                  <a:pt x="191" y="1343"/>
                </a:lnTo>
                <a:lnTo>
                  <a:pt x="191" y="1343"/>
                </a:lnTo>
                <a:lnTo>
                  <a:pt x="193" y="1345"/>
                </a:lnTo>
                <a:lnTo>
                  <a:pt x="195" y="1347"/>
                </a:lnTo>
                <a:lnTo>
                  <a:pt x="200" y="1347"/>
                </a:lnTo>
                <a:lnTo>
                  <a:pt x="200" y="1347"/>
                </a:lnTo>
                <a:lnTo>
                  <a:pt x="202" y="1349"/>
                </a:lnTo>
                <a:lnTo>
                  <a:pt x="204" y="1351"/>
                </a:lnTo>
                <a:lnTo>
                  <a:pt x="204" y="1351"/>
                </a:lnTo>
                <a:lnTo>
                  <a:pt x="204" y="1357"/>
                </a:lnTo>
                <a:lnTo>
                  <a:pt x="206" y="1360"/>
                </a:lnTo>
                <a:lnTo>
                  <a:pt x="210" y="1364"/>
                </a:lnTo>
                <a:lnTo>
                  <a:pt x="210" y="1364"/>
                </a:lnTo>
                <a:lnTo>
                  <a:pt x="214" y="1366"/>
                </a:lnTo>
                <a:lnTo>
                  <a:pt x="220" y="1364"/>
                </a:lnTo>
                <a:lnTo>
                  <a:pt x="220" y="1364"/>
                </a:lnTo>
                <a:lnTo>
                  <a:pt x="225" y="1362"/>
                </a:lnTo>
                <a:lnTo>
                  <a:pt x="231" y="1362"/>
                </a:lnTo>
                <a:lnTo>
                  <a:pt x="239" y="1364"/>
                </a:lnTo>
                <a:lnTo>
                  <a:pt x="245" y="1368"/>
                </a:lnTo>
                <a:lnTo>
                  <a:pt x="247" y="1372"/>
                </a:lnTo>
                <a:lnTo>
                  <a:pt x="256" y="1370"/>
                </a:lnTo>
                <a:lnTo>
                  <a:pt x="256" y="1370"/>
                </a:lnTo>
                <a:lnTo>
                  <a:pt x="258" y="1370"/>
                </a:lnTo>
                <a:lnTo>
                  <a:pt x="258" y="1370"/>
                </a:lnTo>
                <a:lnTo>
                  <a:pt x="258" y="1372"/>
                </a:lnTo>
                <a:lnTo>
                  <a:pt x="258" y="1372"/>
                </a:lnTo>
                <a:lnTo>
                  <a:pt x="266" y="1380"/>
                </a:lnTo>
                <a:lnTo>
                  <a:pt x="293" y="1395"/>
                </a:lnTo>
                <a:lnTo>
                  <a:pt x="293" y="1395"/>
                </a:lnTo>
                <a:lnTo>
                  <a:pt x="304" y="1399"/>
                </a:lnTo>
                <a:lnTo>
                  <a:pt x="312" y="1401"/>
                </a:lnTo>
                <a:lnTo>
                  <a:pt x="312" y="1401"/>
                </a:lnTo>
                <a:lnTo>
                  <a:pt x="316" y="1401"/>
                </a:lnTo>
                <a:lnTo>
                  <a:pt x="316" y="1401"/>
                </a:lnTo>
                <a:lnTo>
                  <a:pt x="316" y="1401"/>
                </a:lnTo>
                <a:lnTo>
                  <a:pt x="316" y="1401"/>
                </a:lnTo>
                <a:lnTo>
                  <a:pt x="322" y="1401"/>
                </a:lnTo>
                <a:lnTo>
                  <a:pt x="327" y="1403"/>
                </a:lnTo>
                <a:lnTo>
                  <a:pt x="333" y="1407"/>
                </a:lnTo>
                <a:lnTo>
                  <a:pt x="335" y="1411"/>
                </a:lnTo>
                <a:lnTo>
                  <a:pt x="335" y="1414"/>
                </a:lnTo>
                <a:lnTo>
                  <a:pt x="335" y="1414"/>
                </a:lnTo>
                <a:lnTo>
                  <a:pt x="337" y="1420"/>
                </a:lnTo>
                <a:lnTo>
                  <a:pt x="339" y="1424"/>
                </a:lnTo>
                <a:lnTo>
                  <a:pt x="345" y="1426"/>
                </a:lnTo>
                <a:lnTo>
                  <a:pt x="345" y="1426"/>
                </a:lnTo>
                <a:lnTo>
                  <a:pt x="349" y="1428"/>
                </a:lnTo>
                <a:lnTo>
                  <a:pt x="350" y="1430"/>
                </a:lnTo>
                <a:lnTo>
                  <a:pt x="350" y="1430"/>
                </a:lnTo>
                <a:lnTo>
                  <a:pt x="350" y="1438"/>
                </a:lnTo>
                <a:lnTo>
                  <a:pt x="350" y="1438"/>
                </a:lnTo>
                <a:lnTo>
                  <a:pt x="350" y="1447"/>
                </a:lnTo>
                <a:lnTo>
                  <a:pt x="352" y="1451"/>
                </a:lnTo>
                <a:lnTo>
                  <a:pt x="354" y="1453"/>
                </a:lnTo>
                <a:lnTo>
                  <a:pt x="354" y="1453"/>
                </a:lnTo>
                <a:lnTo>
                  <a:pt x="356" y="1457"/>
                </a:lnTo>
                <a:lnTo>
                  <a:pt x="356" y="1457"/>
                </a:lnTo>
                <a:lnTo>
                  <a:pt x="354" y="1461"/>
                </a:lnTo>
                <a:lnTo>
                  <a:pt x="352" y="1465"/>
                </a:lnTo>
                <a:lnTo>
                  <a:pt x="352" y="1465"/>
                </a:lnTo>
                <a:lnTo>
                  <a:pt x="350" y="1466"/>
                </a:lnTo>
                <a:lnTo>
                  <a:pt x="350" y="1466"/>
                </a:lnTo>
                <a:lnTo>
                  <a:pt x="350" y="1468"/>
                </a:lnTo>
                <a:lnTo>
                  <a:pt x="350" y="1468"/>
                </a:lnTo>
                <a:lnTo>
                  <a:pt x="360" y="1470"/>
                </a:lnTo>
                <a:lnTo>
                  <a:pt x="372" y="1472"/>
                </a:lnTo>
                <a:lnTo>
                  <a:pt x="389" y="1472"/>
                </a:lnTo>
                <a:lnTo>
                  <a:pt x="389" y="1472"/>
                </a:lnTo>
                <a:lnTo>
                  <a:pt x="393" y="1474"/>
                </a:lnTo>
                <a:lnTo>
                  <a:pt x="395" y="1476"/>
                </a:lnTo>
                <a:lnTo>
                  <a:pt x="401" y="1482"/>
                </a:lnTo>
                <a:lnTo>
                  <a:pt x="401" y="1482"/>
                </a:lnTo>
                <a:lnTo>
                  <a:pt x="408" y="1480"/>
                </a:lnTo>
                <a:lnTo>
                  <a:pt x="410" y="1480"/>
                </a:lnTo>
                <a:lnTo>
                  <a:pt x="410" y="1480"/>
                </a:lnTo>
                <a:lnTo>
                  <a:pt x="410" y="1482"/>
                </a:lnTo>
                <a:lnTo>
                  <a:pt x="410" y="1482"/>
                </a:lnTo>
                <a:lnTo>
                  <a:pt x="410" y="1482"/>
                </a:lnTo>
                <a:lnTo>
                  <a:pt x="412" y="1484"/>
                </a:lnTo>
                <a:lnTo>
                  <a:pt x="412" y="1484"/>
                </a:lnTo>
                <a:lnTo>
                  <a:pt x="416" y="1484"/>
                </a:lnTo>
                <a:lnTo>
                  <a:pt x="420" y="1482"/>
                </a:lnTo>
                <a:lnTo>
                  <a:pt x="420" y="1482"/>
                </a:lnTo>
                <a:lnTo>
                  <a:pt x="424" y="1482"/>
                </a:lnTo>
                <a:lnTo>
                  <a:pt x="428" y="1482"/>
                </a:lnTo>
                <a:lnTo>
                  <a:pt x="428" y="1482"/>
                </a:lnTo>
                <a:lnTo>
                  <a:pt x="431" y="1484"/>
                </a:lnTo>
                <a:lnTo>
                  <a:pt x="433" y="1488"/>
                </a:lnTo>
                <a:lnTo>
                  <a:pt x="435" y="1493"/>
                </a:lnTo>
                <a:lnTo>
                  <a:pt x="443" y="1505"/>
                </a:lnTo>
                <a:lnTo>
                  <a:pt x="443" y="1505"/>
                </a:lnTo>
                <a:lnTo>
                  <a:pt x="445" y="1513"/>
                </a:lnTo>
                <a:lnTo>
                  <a:pt x="445" y="1518"/>
                </a:lnTo>
                <a:lnTo>
                  <a:pt x="443" y="1524"/>
                </a:lnTo>
                <a:lnTo>
                  <a:pt x="443" y="1524"/>
                </a:lnTo>
                <a:lnTo>
                  <a:pt x="441" y="1528"/>
                </a:lnTo>
                <a:lnTo>
                  <a:pt x="441" y="1532"/>
                </a:lnTo>
                <a:lnTo>
                  <a:pt x="441" y="1532"/>
                </a:lnTo>
                <a:lnTo>
                  <a:pt x="439" y="1540"/>
                </a:lnTo>
                <a:lnTo>
                  <a:pt x="439" y="1540"/>
                </a:lnTo>
                <a:lnTo>
                  <a:pt x="439" y="1544"/>
                </a:lnTo>
                <a:lnTo>
                  <a:pt x="443" y="1547"/>
                </a:lnTo>
                <a:lnTo>
                  <a:pt x="443" y="1547"/>
                </a:lnTo>
                <a:lnTo>
                  <a:pt x="449" y="1551"/>
                </a:lnTo>
                <a:lnTo>
                  <a:pt x="453" y="1557"/>
                </a:lnTo>
                <a:lnTo>
                  <a:pt x="453" y="1557"/>
                </a:lnTo>
                <a:lnTo>
                  <a:pt x="458" y="1549"/>
                </a:lnTo>
                <a:lnTo>
                  <a:pt x="458" y="1549"/>
                </a:lnTo>
                <a:lnTo>
                  <a:pt x="460" y="1545"/>
                </a:lnTo>
                <a:lnTo>
                  <a:pt x="462" y="1547"/>
                </a:lnTo>
                <a:lnTo>
                  <a:pt x="462" y="1547"/>
                </a:lnTo>
                <a:lnTo>
                  <a:pt x="470" y="1553"/>
                </a:lnTo>
                <a:lnTo>
                  <a:pt x="483" y="1569"/>
                </a:lnTo>
                <a:lnTo>
                  <a:pt x="483" y="1569"/>
                </a:lnTo>
                <a:lnTo>
                  <a:pt x="493" y="1580"/>
                </a:lnTo>
                <a:lnTo>
                  <a:pt x="493" y="1580"/>
                </a:lnTo>
                <a:lnTo>
                  <a:pt x="501" y="1586"/>
                </a:lnTo>
                <a:lnTo>
                  <a:pt x="501" y="1586"/>
                </a:lnTo>
                <a:lnTo>
                  <a:pt x="505" y="1590"/>
                </a:lnTo>
                <a:lnTo>
                  <a:pt x="508" y="1596"/>
                </a:lnTo>
                <a:lnTo>
                  <a:pt x="508" y="1596"/>
                </a:lnTo>
                <a:lnTo>
                  <a:pt x="512" y="1601"/>
                </a:lnTo>
                <a:lnTo>
                  <a:pt x="518" y="1607"/>
                </a:lnTo>
                <a:lnTo>
                  <a:pt x="526" y="1613"/>
                </a:lnTo>
                <a:lnTo>
                  <a:pt x="532" y="1617"/>
                </a:lnTo>
                <a:lnTo>
                  <a:pt x="532" y="1617"/>
                </a:lnTo>
                <a:lnTo>
                  <a:pt x="535" y="1621"/>
                </a:lnTo>
                <a:lnTo>
                  <a:pt x="537" y="1624"/>
                </a:lnTo>
                <a:lnTo>
                  <a:pt x="537" y="1634"/>
                </a:lnTo>
                <a:lnTo>
                  <a:pt x="537" y="1634"/>
                </a:lnTo>
                <a:lnTo>
                  <a:pt x="539" y="1644"/>
                </a:lnTo>
                <a:lnTo>
                  <a:pt x="541" y="1648"/>
                </a:lnTo>
                <a:lnTo>
                  <a:pt x="545" y="1651"/>
                </a:lnTo>
                <a:lnTo>
                  <a:pt x="545" y="1651"/>
                </a:lnTo>
                <a:lnTo>
                  <a:pt x="549" y="1655"/>
                </a:lnTo>
                <a:lnTo>
                  <a:pt x="551" y="1657"/>
                </a:lnTo>
                <a:lnTo>
                  <a:pt x="551" y="1657"/>
                </a:lnTo>
                <a:lnTo>
                  <a:pt x="551" y="1663"/>
                </a:lnTo>
                <a:lnTo>
                  <a:pt x="549" y="1667"/>
                </a:lnTo>
                <a:lnTo>
                  <a:pt x="549" y="1667"/>
                </a:lnTo>
                <a:lnTo>
                  <a:pt x="547" y="1669"/>
                </a:lnTo>
                <a:lnTo>
                  <a:pt x="547" y="1669"/>
                </a:lnTo>
                <a:lnTo>
                  <a:pt x="555" y="1675"/>
                </a:lnTo>
                <a:lnTo>
                  <a:pt x="555" y="1675"/>
                </a:lnTo>
                <a:lnTo>
                  <a:pt x="562" y="1678"/>
                </a:lnTo>
                <a:lnTo>
                  <a:pt x="564" y="1680"/>
                </a:lnTo>
                <a:lnTo>
                  <a:pt x="564" y="1680"/>
                </a:lnTo>
                <a:lnTo>
                  <a:pt x="562" y="1684"/>
                </a:lnTo>
                <a:lnTo>
                  <a:pt x="562" y="1684"/>
                </a:lnTo>
                <a:lnTo>
                  <a:pt x="560" y="1686"/>
                </a:lnTo>
                <a:lnTo>
                  <a:pt x="560" y="1696"/>
                </a:lnTo>
                <a:lnTo>
                  <a:pt x="560" y="1696"/>
                </a:lnTo>
                <a:lnTo>
                  <a:pt x="560" y="1696"/>
                </a:lnTo>
                <a:lnTo>
                  <a:pt x="560" y="1696"/>
                </a:lnTo>
                <a:lnTo>
                  <a:pt x="562" y="1698"/>
                </a:lnTo>
                <a:lnTo>
                  <a:pt x="562" y="1698"/>
                </a:lnTo>
                <a:lnTo>
                  <a:pt x="566" y="1703"/>
                </a:lnTo>
                <a:lnTo>
                  <a:pt x="566" y="1707"/>
                </a:lnTo>
                <a:lnTo>
                  <a:pt x="566" y="1709"/>
                </a:lnTo>
                <a:lnTo>
                  <a:pt x="566" y="1709"/>
                </a:lnTo>
                <a:lnTo>
                  <a:pt x="564" y="1709"/>
                </a:lnTo>
                <a:lnTo>
                  <a:pt x="564" y="1709"/>
                </a:lnTo>
                <a:lnTo>
                  <a:pt x="560" y="1711"/>
                </a:lnTo>
                <a:lnTo>
                  <a:pt x="558" y="1715"/>
                </a:lnTo>
                <a:lnTo>
                  <a:pt x="558" y="1715"/>
                </a:lnTo>
                <a:lnTo>
                  <a:pt x="558" y="1717"/>
                </a:lnTo>
                <a:lnTo>
                  <a:pt x="558" y="1717"/>
                </a:lnTo>
                <a:lnTo>
                  <a:pt x="562" y="1721"/>
                </a:lnTo>
                <a:lnTo>
                  <a:pt x="562" y="1725"/>
                </a:lnTo>
                <a:lnTo>
                  <a:pt x="562" y="1730"/>
                </a:lnTo>
                <a:lnTo>
                  <a:pt x="558" y="1736"/>
                </a:lnTo>
                <a:lnTo>
                  <a:pt x="558" y="1736"/>
                </a:lnTo>
                <a:lnTo>
                  <a:pt x="557" y="1740"/>
                </a:lnTo>
                <a:lnTo>
                  <a:pt x="557" y="1744"/>
                </a:lnTo>
                <a:lnTo>
                  <a:pt x="557" y="1744"/>
                </a:lnTo>
                <a:lnTo>
                  <a:pt x="558" y="1746"/>
                </a:lnTo>
                <a:lnTo>
                  <a:pt x="560" y="1746"/>
                </a:lnTo>
                <a:lnTo>
                  <a:pt x="560" y="1746"/>
                </a:lnTo>
                <a:lnTo>
                  <a:pt x="564" y="1748"/>
                </a:lnTo>
                <a:lnTo>
                  <a:pt x="570" y="1750"/>
                </a:lnTo>
                <a:lnTo>
                  <a:pt x="574" y="1754"/>
                </a:lnTo>
                <a:lnTo>
                  <a:pt x="578" y="1757"/>
                </a:lnTo>
                <a:lnTo>
                  <a:pt x="578" y="1757"/>
                </a:lnTo>
                <a:lnTo>
                  <a:pt x="576" y="1761"/>
                </a:lnTo>
                <a:lnTo>
                  <a:pt x="574" y="1763"/>
                </a:lnTo>
                <a:lnTo>
                  <a:pt x="574" y="1763"/>
                </a:lnTo>
                <a:lnTo>
                  <a:pt x="570" y="1767"/>
                </a:lnTo>
                <a:lnTo>
                  <a:pt x="570" y="1767"/>
                </a:lnTo>
                <a:lnTo>
                  <a:pt x="572" y="1771"/>
                </a:lnTo>
                <a:lnTo>
                  <a:pt x="572" y="1775"/>
                </a:lnTo>
                <a:lnTo>
                  <a:pt x="911" y="1802"/>
                </a:lnTo>
                <a:lnTo>
                  <a:pt x="911" y="1802"/>
                </a:lnTo>
                <a:lnTo>
                  <a:pt x="921" y="1796"/>
                </a:lnTo>
                <a:lnTo>
                  <a:pt x="928" y="1788"/>
                </a:lnTo>
                <a:lnTo>
                  <a:pt x="928" y="1788"/>
                </a:lnTo>
                <a:close/>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defTabSz="914400" eaLnBrk="0" fontAlgn="base" hangingPunct="0">
              <a:spcBef>
                <a:spcPct val="0"/>
              </a:spcBef>
              <a:spcAft>
                <a:spcPct val="0"/>
              </a:spcAft>
            </a:pPr>
            <a:endParaRPr lang="en-US" sz="700" dirty="0">
              <a:solidFill>
                <a:schemeClr val="bg1"/>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61443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25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EC304-0AA4-E50C-C1C5-4ECF3A237918}"/>
              </a:ext>
            </a:extLst>
          </p:cNvPr>
          <p:cNvSpPr>
            <a:spLocks noGrp="1"/>
          </p:cNvSpPr>
          <p:nvPr>
            <p:ph type="title"/>
          </p:nvPr>
        </p:nvSpPr>
        <p:spPr/>
        <p:txBody>
          <a:bodyPr/>
          <a:lstStyle/>
          <a:p>
            <a:r>
              <a:rPr lang="en-US" dirty="0"/>
              <a:t>For Patients Who Miss a Dose of CAB</a:t>
            </a:r>
          </a:p>
        </p:txBody>
      </p:sp>
      <p:sp>
        <p:nvSpPr>
          <p:cNvPr id="3" name="Content Placeholder 2">
            <a:extLst>
              <a:ext uri="{FF2B5EF4-FFF2-40B4-BE49-F238E27FC236}">
                <a16:creationId xmlns:a16="http://schemas.microsoft.com/office/drawing/2014/main" id="{798D4C11-4F97-3E5A-B595-13E323E2AE6A}"/>
              </a:ext>
            </a:extLst>
          </p:cNvPr>
          <p:cNvSpPr>
            <a:spLocks noGrp="1"/>
          </p:cNvSpPr>
          <p:nvPr>
            <p:ph idx="1"/>
          </p:nvPr>
        </p:nvSpPr>
        <p:spPr>
          <a:xfrm>
            <a:off x="609600" y="1609727"/>
            <a:ext cx="10652760" cy="4444294"/>
          </a:xfrm>
        </p:spPr>
        <p:txBody>
          <a:bodyPr/>
          <a:lstStyle/>
          <a:p>
            <a:pPr marL="0" indent="0">
              <a:buNone/>
            </a:pPr>
            <a:r>
              <a:rPr lang="en-US" b="1" dirty="0"/>
              <a:t>Patients missing a dose, or planning to miss a scheduled monthly injection visit should be informed the following:</a:t>
            </a:r>
          </a:p>
          <a:p>
            <a:r>
              <a:rPr lang="en-US" dirty="0"/>
              <a:t>Oral dosing may be used to replace up to 2 consecutive monthly injections </a:t>
            </a:r>
          </a:p>
          <a:p>
            <a:r>
              <a:rPr lang="en-US" dirty="0"/>
              <a:t>If patients are more than 4 weeks late for their injections, counsel them to determine if an ongoing risk of HIV exposure is anticipated; if so</a:t>
            </a:r>
          </a:p>
          <a:p>
            <a:pPr lvl="1"/>
            <a:r>
              <a:rPr lang="en-US" dirty="0"/>
              <a:t>"Reload” with a 4-week interval between the next 2 injections and then return to 8-week intervals</a:t>
            </a:r>
          </a:p>
          <a:p>
            <a:pPr lvl="1"/>
            <a:r>
              <a:rPr lang="en-US" dirty="0"/>
              <a:t>Or discuss with them the need for daily oral PrEP or other effective HIV prevention methods</a:t>
            </a:r>
          </a:p>
        </p:txBody>
      </p:sp>
      <p:sp>
        <p:nvSpPr>
          <p:cNvPr id="7" name="Footer Placeholder 6">
            <a:extLst>
              <a:ext uri="{FF2B5EF4-FFF2-40B4-BE49-F238E27FC236}">
                <a16:creationId xmlns:a16="http://schemas.microsoft.com/office/drawing/2014/main" id="{CA655931-9438-1835-9795-571112AFFD83}"/>
              </a:ext>
            </a:extLst>
          </p:cNvPr>
          <p:cNvSpPr>
            <a:spLocks noGrp="1"/>
          </p:cNvSpPr>
          <p:nvPr>
            <p:ph type="ftr" sz="quarter" idx="10"/>
          </p:nvPr>
        </p:nvSpPr>
        <p:spPr>
          <a:xfrm>
            <a:off x="609600" y="6260068"/>
            <a:ext cx="10972800" cy="369332"/>
          </a:xfrm>
        </p:spPr>
        <p:txBody>
          <a:bodyPr/>
          <a:lstStyle/>
          <a:p>
            <a:r>
              <a:rPr lang="en-US" dirty="0">
                <a:solidFill>
                  <a:srgbClr val="313537"/>
                </a:solidFill>
              </a:rPr>
              <a:t>1. CDC. USPHS. Preexposure Prophylaxis for the Prevention of HIV Infection in the United States—2021 Update. https://www.cdc.gov/hiv/pdf/risk/prep/cdc-hiv-prep-guidelines-2021.pdf. Accessed August 20, 2022;  2. https://www.accessdata.fda.gov/drugsatfda_docs/label/2021/215499s000lbl.pdf. Accessed August 22, 2022.</a:t>
            </a:r>
          </a:p>
        </p:txBody>
      </p:sp>
    </p:spTree>
    <p:custDataLst>
      <p:tags r:id="rId1"/>
    </p:custDataLst>
    <p:extLst>
      <p:ext uri="{BB962C8B-B14F-4D97-AF65-F5344CB8AC3E}">
        <p14:creationId xmlns:p14="http://schemas.microsoft.com/office/powerpoint/2010/main" val="2416679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DDA33-DFD2-63BF-1AD6-14C8E4EAD4B0}"/>
              </a:ext>
            </a:extLst>
          </p:cNvPr>
          <p:cNvSpPr>
            <a:spLocks noGrp="1"/>
          </p:cNvSpPr>
          <p:nvPr>
            <p:ph type="title"/>
          </p:nvPr>
        </p:nvSpPr>
        <p:spPr/>
        <p:txBody>
          <a:bodyPr/>
          <a:lstStyle/>
          <a:p>
            <a:r>
              <a:rPr lang="en-US" dirty="0"/>
              <a:t>The CAB “Tail”</a:t>
            </a:r>
          </a:p>
        </p:txBody>
      </p:sp>
      <p:sp>
        <p:nvSpPr>
          <p:cNvPr id="3" name="Content Placeholder 2">
            <a:extLst>
              <a:ext uri="{FF2B5EF4-FFF2-40B4-BE49-F238E27FC236}">
                <a16:creationId xmlns:a16="http://schemas.microsoft.com/office/drawing/2014/main" id="{864F2385-8197-C026-49A9-75BFC6990C90}"/>
              </a:ext>
            </a:extLst>
          </p:cNvPr>
          <p:cNvSpPr>
            <a:spLocks noGrp="1"/>
          </p:cNvSpPr>
          <p:nvPr>
            <p:ph idx="1"/>
          </p:nvPr>
        </p:nvSpPr>
        <p:spPr>
          <a:xfrm>
            <a:off x="609600" y="1609727"/>
            <a:ext cx="10507980" cy="4398127"/>
          </a:xfrm>
        </p:spPr>
        <p:txBody>
          <a:bodyPr/>
          <a:lstStyle/>
          <a:p>
            <a:r>
              <a:rPr lang="en-US" sz="2400" dirty="0"/>
              <a:t>CAB has a long “tail” of gradually declining drug levels when discontinuing the injections</a:t>
            </a:r>
            <a:r>
              <a:rPr lang="en-US" sz="2400" baseline="30000" dirty="0"/>
              <a:t>1</a:t>
            </a:r>
          </a:p>
          <a:p>
            <a:r>
              <a:rPr lang="en-US" sz="2400" dirty="0"/>
              <a:t>During this “tail” phase, it's possible CAB levels will fall below a protective threshold</a:t>
            </a:r>
          </a:p>
          <a:p>
            <a:pPr lvl="1"/>
            <a:r>
              <a:rPr lang="en-US" sz="2000" dirty="0"/>
              <a:t>Should this persist, a patient is at risk of HIV acquisition</a:t>
            </a:r>
            <a:r>
              <a:rPr lang="en-US" sz="2000" baseline="30000" dirty="0"/>
              <a:t>1</a:t>
            </a:r>
            <a:r>
              <a:rPr lang="en-US" sz="2000" dirty="0"/>
              <a:t> </a:t>
            </a:r>
          </a:p>
          <a:p>
            <a:r>
              <a:rPr lang="en-US" sz="2400" dirty="0"/>
              <a:t>Median time to undetectable CAB plasma levels (in the HPTN 077 trial)</a:t>
            </a:r>
            <a:r>
              <a:rPr lang="en-US" sz="2400" baseline="30000" dirty="0"/>
              <a:t>1</a:t>
            </a:r>
          </a:p>
          <a:p>
            <a:pPr lvl="1"/>
            <a:r>
              <a:rPr lang="en-US" sz="2000" dirty="0"/>
              <a:t>44 weeks for men</a:t>
            </a:r>
          </a:p>
          <a:p>
            <a:pPr lvl="1"/>
            <a:r>
              <a:rPr lang="en-US" sz="2000" dirty="0"/>
              <a:t>67 weeks for women </a:t>
            </a:r>
          </a:p>
          <a:p>
            <a:pPr lvl="1"/>
            <a:r>
              <a:rPr lang="en-US" sz="2000" dirty="0"/>
              <a:t>With a wide range regardless of gender</a:t>
            </a:r>
          </a:p>
          <a:p>
            <a:r>
              <a:rPr lang="en-US" sz="2400" dirty="0"/>
              <a:t>While there is a risk of developing a drug-resistant strain if HIV infection is acquired during the “tail”, this has not been borne out in studies conducted during the tail-phase</a:t>
            </a:r>
            <a:r>
              <a:rPr lang="en-US" sz="2400" baseline="30000" dirty="0"/>
              <a:t>1,2</a:t>
            </a:r>
          </a:p>
        </p:txBody>
      </p:sp>
      <p:sp>
        <p:nvSpPr>
          <p:cNvPr id="7" name="Footer Placeholder 6">
            <a:extLst>
              <a:ext uri="{FF2B5EF4-FFF2-40B4-BE49-F238E27FC236}">
                <a16:creationId xmlns:a16="http://schemas.microsoft.com/office/drawing/2014/main" id="{5EDCD2F1-179F-DE2D-6295-AC5264FF569B}"/>
              </a:ext>
            </a:extLst>
          </p:cNvPr>
          <p:cNvSpPr>
            <a:spLocks noGrp="1"/>
          </p:cNvSpPr>
          <p:nvPr>
            <p:ph type="ftr" sz="quarter" idx="10"/>
          </p:nvPr>
        </p:nvSpPr>
        <p:spPr>
          <a:xfrm>
            <a:off x="609600" y="6260068"/>
            <a:ext cx="10972800" cy="369332"/>
          </a:xfrm>
        </p:spPr>
        <p:txBody>
          <a:bodyPr/>
          <a:lstStyle/>
          <a:p>
            <a:r>
              <a:rPr lang="en-US" dirty="0">
                <a:solidFill>
                  <a:srgbClr val="313537"/>
                </a:solidFill>
              </a:rPr>
              <a:t>1. CDC. USPHS. Preexposure Prophylaxis for the Prevention of HIV Infection in the United States—2021 Update. https://www.cdc.gov/hiv/pdf/risk/prep/cdc-hiv-prep-guidelines-2021.pdf. Accessed August 20, 2022. 2. Personal communication with Dr. Raphael Landovitz. April 28, 2022.</a:t>
            </a:r>
            <a:endParaRPr lang="en-US" dirty="0"/>
          </a:p>
        </p:txBody>
      </p:sp>
    </p:spTree>
    <p:custDataLst>
      <p:tags r:id="rId1"/>
    </p:custDataLst>
    <p:extLst>
      <p:ext uri="{BB962C8B-B14F-4D97-AF65-F5344CB8AC3E}">
        <p14:creationId xmlns:p14="http://schemas.microsoft.com/office/powerpoint/2010/main" val="25091547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DDA33-DFD2-63BF-1AD6-14C8E4EAD4B0}"/>
              </a:ext>
            </a:extLst>
          </p:cNvPr>
          <p:cNvSpPr>
            <a:spLocks noGrp="1"/>
          </p:cNvSpPr>
          <p:nvPr>
            <p:ph type="title"/>
          </p:nvPr>
        </p:nvSpPr>
        <p:spPr>
          <a:xfrm>
            <a:off x="609600" y="266700"/>
            <a:ext cx="10972800" cy="1243417"/>
          </a:xfrm>
        </p:spPr>
        <p:txBody>
          <a:bodyPr/>
          <a:lstStyle/>
          <a:p>
            <a:r>
              <a:rPr lang="en-US" dirty="0"/>
              <a:t>For Patients Who Wish to </a:t>
            </a:r>
            <a:br>
              <a:rPr lang="en-US" dirty="0"/>
            </a:br>
            <a:r>
              <a:rPr lang="en-US" dirty="0"/>
              <a:t>Discontinue CAB </a:t>
            </a:r>
          </a:p>
        </p:txBody>
      </p:sp>
      <p:sp>
        <p:nvSpPr>
          <p:cNvPr id="3" name="Content Placeholder 2">
            <a:extLst>
              <a:ext uri="{FF2B5EF4-FFF2-40B4-BE49-F238E27FC236}">
                <a16:creationId xmlns:a16="http://schemas.microsoft.com/office/drawing/2014/main" id="{864F2385-8197-C026-49A9-75BFC6990C90}"/>
              </a:ext>
            </a:extLst>
          </p:cNvPr>
          <p:cNvSpPr>
            <a:spLocks noGrp="1"/>
          </p:cNvSpPr>
          <p:nvPr>
            <p:ph idx="1"/>
          </p:nvPr>
        </p:nvSpPr>
        <p:spPr>
          <a:xfrm>
            <a:off x="609600" y="1609727"/>
            <a:ext cx="10972800" cy="4278094"/>
          </a:xfrm>
        </p:spPr>
        <p:txBody>
          <a:bodyPr/>
          <a:lstStyle/>
          <a:p>
            <a:r>
              <a:rPr lang="en-US" dirty="0"/>
              <a:t>Because of the “tail,” remind patients to see their clinicians before discontinuing CAB for PrEP</a:t>
            </a:r>
            <a:r>
              <a:rPr lang="en-US" baseline="30000" dirty="0"/>
              <a:t>1</a:t>
            </a:r>
          </a:p>
          <a:p>
            <a:r>
              <a:rPr lang="en-US" dirty="0"/>
              <a:t>Dr. Raphael Landovitz, clinical investigator in the CAB LAI trials, recommends the following</a:t>
            </a:r>
            <a:r>
              <a:rPr lang="en-US" baseline="30000" dirty="0"/>
              <a:t>2</a:t>
            </a:r>
          </a:p>
          <a:p>
            <a:pPr lvl="1"/>
            <a:r>
              <a:rPr lang="en-US" dirty="0"/>
              <a:t>For someone discontinuing injectable PrEP who remains at-risk for HIV infection, an individualized discussion is appropriate about how to provide ongoing HIV prevention</a:t>
            </a:r>
          </a:p>
          <a:p>
            <a:pPr lvl="1"/>
            <a:r>
              <a:rPr lang="en-US" dirty="0"/>
              <a:t>This may include oral PrEP options in combination with other effective HIV prevention behavioral changes  </a:t>
            </a:r>
          </a:p>
          <a:p>
            <a:pPr lvl="1"/>
            <a:r>
              <a:rPr lang="en-US" dirty="0"/>
              <a:t>The US FDA recommends quarterly HIV RNA testing over 1 year after the last injection</a:t>
            </a:r>
            <a:r>
              <a:rPr lang="en-US" baseline="30000" dirty="0"/>
              <a:t>1,2</a:t>
            </a:r>
          </a:p>
        </p:txBody>
      </p:sp>
      <p:sp>
        <p:nvSpPr>
          <p:cNvPr id="7" name="Footer Placeholder 6">
            <a:extLst>
              <a:ext uri="{FF2B5EF4-FFF2-40B4-BE49-F238E27FC236}">
                <a16:creationId xmlns:a16="http://schemas.microsoft.com/office/drawing/2014/main" id="{834203FF-C05B-DA7D-4140-C9E94BA91E82}"/>
              </a:ext>
            </a:extLst>
          </p:cNvPr>
          <p:cNvSpPr>
            <a:spLocks noGrp="1"/>
          </p:cNvSpPr>
          <p:nvPr>
            <p:ph type="ftr" sz="quarter" idx="10"/>
          </p:nvPr>
        </p:nvSpPr>
        <p:spPr>
          <a:xfrm>
            <a:off x="609600" y="6260068"/>
            <a:ext cx="10972800" cy="369332"/>
          </a:xfrm>
        </p:spPr>
        <p:txBody>
          <a:bodyPr/>
          <a:lstStyle/>
          <a:p>
            <a:r>
              <a:rPr lang="en-US" dirty="0">
                <a:solidFill>
                  <a:srgbClr val="313537"/>
                </a:solidFill>
              </a:rPr>
              <a:t>1. CDC. USPHS. Preexposure Prophylaxis for the Prevention of HIV Infection in the United States—2021 Update. https://www.cdc.gov/hiv/pdf/risk/prep/cdc-hiv-prep-guidelines-2021.pdf. Accessed August 20, 2022. 2. Personal communication with Dr. Raphael Landovitz. April 28, 2022.</a:t>
            </a:r>
            <a:endParaRPr lang="en-US" dirty="0"/>
          </a:p>
        </p:txBody>
      </p:sp>
    </p:spTree>
    <p:custDataLst>
      <p:tags r:id="rId1"/>
    </p:custDataLst>
    <p:extLst>
      <p:ext uri="{BB962C8B-B14F-4D97-AF65-F5344CB8AC3E}">
        <p14:creationId xmlns:p14="http://schemas.microsoft.com/office/powerpoint/2010/main" val="39719469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D59F20-28BF-5339-09B7-7D7729DEFCE4}"/>
              </a:ext>
            </a:extLst>
          </p:cNvPr>
          <p:cNvSpPr>
            <a:spLocks noGrp="1"/>
          </p:cNvSpPr>
          <p:nvPr>
            <p:ph type="ctrTitle"/>
          </p:nvPr>
        </p:nvSpPr>
        <p:spPr/>
        <p:txBody>
          <a:bodyPr/>
          <a:lstStyle/>
          <a:p>
            <a:r>
              <a:rPr lang="en-US" dirty="0"/>
              <a:t>Emerging PrEP for </a:t>
            </a:r>
            <a:br>
              <a:rPr lang="en-US" dirty="0"/>
            </a:br>
            <a:r>
              <a:rPr lang="en-US" dirty="0"/>
              <a:t>HIV Prevention</a:t>
            </a:r>
          </a:p>
        </p:txBody>
      </p:sp>
    </p:spTree>
    <p:custDataLst>
      <p:tags r:id="rId1"/>
    </p:custDataLst>
    <p:extLst>
      <p:ext uri="{BB962C8B-B14F-4D97-AF65-F5344CB8AC3E}">
        <p14:creationId xmlns:p14="http://schemas.microsoft.com/office/powerpoint/2010/main" val="36645470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B0C3-99DE-52D8-6CF7-16D6FF06E669}"/>
              </a:ext>
            </a:extLst>
          </p:cNvPr>
          <p:cNvSpPr>
            <a:spLocks noGrp="1"/>
          </p:cNvSpPr>
          <p:nvPr>
            <p:ph type="title"/>
          </p:nvPr>
        </p:nvSpPr>
        <p:spPr>
          <a:xfrm>
            <a:off x="609600" y="266700"/>
            <a:ext cx="10972800" cy="1766637"/>
          </a:xfrm>
        </p:spPr>
        <p:txBody>
          <a:bodyPr/>
          <a:lstStyle/>
          <a:p>
            <a:r>
              <a:rPr lang="en-US" dirty="0"/>
              <a:t>Clinical Trials Underway for Lenacapavir Long-Acting SQ Injectable</a:t>
            </a:r>
            <a:br>
              <a:rPr lang="en-US" sz="3600" b="0" i="1" dirty="0">
                <a:solidFill>
                  <a:schemeClr val="tx1"/>
                </a:solidFill>
              </a:rPr>
            </a:br>
            <a:r>
              <a:rPr lang="en-US" sz="3600" b="0" i="1" dirty="0">
                <a:solidFill>
                  <a:schemeClr val="tx1"/>
                </a:solidFill>
              </a:rPr>
              <a:t>And TAF/FTC for Cisgender Women</a:t>
            </a:r>
            <a:endParaRPr lang="en-US" b="0" i="1" dirty="0">
              <a:solidFill>
                <a:schemeClr val="tx1"/>
              </a:solidFill>
            </a:endParaRPr>
          </a:p>
        </p:txBody>
      </p:sp>
      <p:sp>
        <p:nvSpPr>
          <p:cNvPr id="3" name="Content Placeholder 2">
            <a:extLst>
              <a:ext uri="{FF2B5EF4-FFF2-40B4-BE49-F238E27FC236}">
                <a16:creationId xmlns:a16="http://schemas.microsoft.com/office/drawing/2014/main" id="{15C0CF79-1C6D-69EF-D4B8-9FAB588D6CD2}"/>
              </a:ext>
            </a:extLst>
          </p:cNvPr>
          <p:cNvSpPr>
            <a:spLocks noGrp="1"/>
          </p:cNvSpPr>
          <p:nvPr>
            <p:ph idx="1"/>
          </p:nvPr>
        </p:nvSpPr>
        <p:spPr>
          <a:xfrm>
            <a:off x="609600" y="2057400"/>
            <a:ext cx="10972800" cy="3788729"/>
          </a:xfrm>
        </p:spPr>
        <p:txBody>
          <a:bodyPr/>
          <a:lstStyle/>
          <a:p>
            <a:r>
              <a:rPr lang="en-US" sz="2400" b="1" dirty="0"/>
              <a:t>Lenacapavir</a:t>
            </a:r>
            <a:r>
              <a:rPr lang="en-US" sz="2400" b="1" baseline="30000" dirty="0"/>
              <a:t>1</a:t>
            </a:r>
            <a:endParaRPr lang="en-US" sz="2400" b="1" dirty="0"/>
          </a:p>
          <a:p>
            <a:pPr lvl="1"/>
            <a:r>
              <a:rPr lang="en-US" sz="2000" dirty="0"/>
              <a:t>Long-acting HIV capsid inhibitor</a:t>
            </a:r>
          </a:p>
          <a:p>
            <a:pPr lvl="1"/>
            <a:r>
              <a:rPr lang="en-US" sz="2000" dirty="0"/>
              <a:t>SQ injectable every 6 months</a:t>
            </a:r>
          </a:p>
          <a:p>
            <a:r>
              <a:rPr lang="en-US" sz="2400" b="1" dirty="0"/>
              <a:t>2 phase 3 randomized controlled trials to</a:t>
            </a:r>
          </a:p>
          <a:p>
            <a:pPr lvl="1"/>
            <a:r>
              <a:rPr lang="en-US" sz="2000" dirty="0"/>
              <a:t>Assess efficacy and safety of </a:t>
            </a:r>
            <a:r>
              <a:rPr lang="en-US" sz="2000" b="1" dirty="0">
                <a:solidFill>
                  <a:srgbClr val="0070C0"/>
                </a:solidFill>
              </a:rPr>
              <a:t>lenacapavir </a:t>
            </a:r>
            <a:r>
              <a:rPr lang="en-US" sz="2000" dirty="0"/>
              <a:t>for PrEP, </a:t>
            </a:r>
            <a:br>
              <a:rPr lang="en-US" sz="2000" dirty="0"/>
            </a:br>
            <a:r>
              <a:rPr lang="en-US" sz="2000" dirty="0"/>
              <a:t>and </a:t>
            </a:r>
            <a:r>
              <a:rPr lang="en-US" sz="2000" b="1" dirty="0">
                <a:solidFill>
                  <a:srgbClr val="F36622"/>
                </a:solidFill>
              </a:rPr>
              <a:t>TAF/FTC </a:t>
            </a:r>
            <a:r>
              <a:rPr lang="en-US" sz="2000" dirty="0"/>
              <a:t>for PrEP</a:t>
            </a:r>
            <a:r>
              <a:rPr lang="en-US" sz="2000" baseline="30000" dirty="0"/>
              <a:t>2</a:t>
            </a:r>
            <a:endParaRPr lang="en-US" sz="2000" dirty="0"/>
          </a:p>
          <a:p>
            <a:pPr lvl="2"/>
            <a:r>
              <a:rPr lang="en-US" sz="1800" dirty="0"/>
              <a:t>LEN and TAF/FTC are separate study arms among cisgender adolescent </a:t>
            </a:r>
            <a:br>
              <a:rPr lang="en-US" sz="1800" dirty="0"/>
            </a:br>
            <a:r>
              <a:rPr lang="en-US" sz="1800" dirty="0"/>
              <a:t>and young women (16 to 25 years of age) at high risk of HIV-1 acquisition</a:t>
            </a:r>
          </a:p>
          <a:p>
            <a:pPr lvl="1"/>
            <a:r>
              <a:rPr lang="en-US" sz="2000" dirty="0"/>
              <a:t>Assess effectiveness and safety of </a:t>
            </a:r>
            <a:r>
              <a:rPr lang="en-US" sz="2000" b="1" dirty="0">
                <a:solidFill>
                  <a:srgbClr val="0070C0"/>
                </a:solidFill>
              </a:rPr>
              <a:t>lenacapavir</a:t>
            </a:r>
            <a:r>
              <a:rPr lang="en-US" sz="2000" dirty="0"/>
              <a:t> for PrEP</a:t>
            </a:r>
            <a:r>
              <a:rPr lang="en-US" sz="2000" baseline="30000" dirty="0"/>
              <a:t>3</a:t>
            </a:r>
            <a:endParaRPr lang="en-US" sz="2000" dirty="0"/>
          </a:p>
          <a:p>
            <a:pPr lvl="2"/>
            <a:r>
              <a:rPr lang="en-US" sz="1800" dirty="0"/>
              <a:t>Among MSM, TGW, TGM, and gender-nonbinary people ≥16 years of age who have condomless receptive anal intercourse</a:t>
            </a:r>
          </a:p>
        </p:txBody>
      </p:sp>
      <p:sp>
        <p:nvSpPr>
          <p:cNvPr id="5" name="Footer Placeholder 4">
            <a:extLst>
              <a:ext uri="{FF2B5EF4-FFF2-40B4-BE49-F238E27FC236}">
                <a16:creationId xmlns:a16="http://schemas.microsoft.com/office/drawing/2014/main" id="{9E14A760-993A-CB19-0722-31BBBACF4FEA}"/>
              </a:ext>
            </a:extLst>
          </p:cNvPr>
          <p:cNvSpPr>
            <a:spLocks noGrp="1"/>
          </p:cNvSpPr>
          <p:nvPr>
            <p:ph type="ftr" sz="quarter" idx="10"/>
          </p:nvPr>
        </p:nvSpPr>
        <p:spPr>
          <a:xfrm>
            <a:off x="609600" y="6075402"/>
            <a:ext cx="10972800" cy="553998"/>
          </a:xfrm>
        </p:spPr>
        <p:txBody>
          <a:bodyPr/>
          <a:lstStyle/>
          <a:p>
            <a:r>
              <a:rPr lang="en-US" dirty="0"/>
              <a:t>SQ, subcutaneous.</a:t>
            </a:r>
          </a:p>
          <a:p>
            <a:r>
              <a:rPr lang="en-US" dirty="0"/>
              <a:t>1. </a:t>
            </a:r>
            <a:r>
              <a:rPr lang="en-US" dirty="0" err="1"/>
              <a:t>Cambou</a:t>
            </a:r>
            <a:r>
              <a:rPr lang="en-US" dirty="0"/>
              <a:t> MC, Landovitz RJ. </a:t>
            </a:r>
            <a:r>
              <a:rPr lang="en-US" i="1" dirty="0"/>
              <a:t>Top Antivir Med</a:t>
            </a:r>
            <a:r>
              <a:rPr lang="en-US" dirty="0"/>
              <a:t>. 2021;29(4):399-406; 2. https://clinicaltrials.gov/ct2/show/NCT04994509. Accessed May 18, 2022; </a:t>
            </a:r>
          </a:p>
          <a:p>
            <a:r>
              <a:rPr lang="en-US" dirty="0"/>
              <a:t>3. https://clinicaltrials.gov/ct2/show/NCT04925752. Accessed August 18, 2022.</a:t>
            </a:r>
          </a:p>
        </p:txBody>
      </p:sp>
      <p:pic>
        <p:nvPicPr>
          <p:cNvPr id="9218" name="Picture 2" descr="Subcutaneous injection">
            <a:extLst>
              <a:ext uri="{FF2B5EF4-FFF2-40B4-BE49-F238E27FC236}">
                <a16:creationId xmlns:a16="http://schemas.microsoft.com/office/drawing/2014/main" id="{C6F0D2C8-E248-E36F-DC80-B5F61F9C0B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91" r="15238"/>
          <a:stretch/>
        </p:blipFill>
        <p:spPr bwMode="auto">
          <a:xfrm>
            <a:off x="8561683" y="2033337"/>
            <a:ext cx="3020717" cy="208146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contourClr>
              <a:srgbClr val="969696"/>
            </a:contourClr>
          </a:sp3d>
        </p:spPr>
      </p:pic>
    </p:spTree>
    <p:custDataLst>
      <p:tags r:id="rId1"/>
    </p:custDataLst>
    <p:extLst>
      <p:ext uri="{BB962C8B-B14F-4D97-AF65-F5344CB8AC3E}">
        <p14:creationId xmlns:p14="http://schemas.microsoft.com/office/powerpoint/2010/main" val="41423639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B0C3-99DE-52D8-6CF7-16D6FF06E669}"/>
              </a:ext>
            </a:extLst>
          </p:cNvPr>
          <p:cNvSpPr>
            <a:spLocks noGrp="1"/>
          </p:cNvSpPr>
          <p:nvPr>
            <p:ph type="title"/>
          </p:nvPr>
        </p:nvSpPr>
        <p:spPr>
          <a:xfrm>
            <a:off x="609600" y="266700"/>
            <a:ext cx="10972800" cy="1818959"/>
          </a:xfrm>
        </p:spPr>
        <p:txBody>
          <a:bodyPr/>
          <a:lstStyle/>
          <a:p>
            <a:r>
              <a:rPr lang="en-US" dirty="0"/>
              <a:t>2 New Studies Show Potential for </a:t>
            </a:r>
            <a:br>
              <a:rPr lang="en-US" dirty="0"/>
            </a:br>
            <a:r>
              <a:rPr lang="en-US" dirty="0"/>
              <a:t>Self-administration of High-Concentration CAB LAI </a:t>
            </a:r>
          </a:p>
        </p:txBody>
      </p:sp>
      <p:sp>
        <p:nvSpPr>
          <p:cNvPr id="3" name="Content Placeholder 2">
            <a:extLst>
              <a:ext uri="{FF2B5EF4-FFF2-40B4-BE49-F238E27FC236}">
                <a16:creationId xmlns:a16="http://schemas.microsoft.com/office/drawing/2014/main" id="{15C0CF79-1C6D-69EF-D4B8-9FAB588D6CD2}"/>
              </a:ext>
            </a:extLst>
          </p:cNvPr>
          <p:cNvSpPr>
            <a:spLocks noGrp="1"/>
          </p:cNvSpPr>
          <p:nvPr>
            <p:ph idx="1"/>
          </p:nvPr>
        </p:nvSpPr>
        <p:spPr>
          <a:xfrm>
            <a:off x="609600" y="2072640"/>
            <a:ext cx="7687733" cy="4124206"/>
          </a:xfrm>
        </p:spPr>
        <p:txBody>
          <a:bodyPr/>
          <a:lstStyle/>
          <a:p>
            <a:r>
              <a:rPr lang="en-US" dirty="0"/>
              <a:t>Study injecting CAB + rilpivirine (currently used for HIV treatment) into thigh muscle resulted in pharmacokinetic profile and tolerability similar to that of standard buttocks injections</a:t>
            </a:r>
            <a:r>
              <a:rPr lang="en-US" baseline="30000" dirty="0"/>
              <a:t>1</a:t>
            </a:r>
          </a:p>
          <a:p>
            <a:r>
              <a:rPr lang="en-US" dirty="0"/>
              <a:t>Another study found that a higher-concentration CAB LAI resulted in drug levels and safety profile similar to those of the current medication</a:t>
            </a:r>
            <a:r>
              <a:rPr lang="en-US" baseline="30000" dirty="0"/>
              <a:t>2</a:t>
            </a:r>
          </a:p>
          <a:p>
            <a:r>
              <a:rPr lang="en-US" dirty="0"/>
              <a:t>These studies offer a look into the potential for self-administration of CAB LAI PrEP</a:t>
            </a:r>
            <a:r>
              <a:rPr lang="en-US" baseline="30000" dirty="0"/>
              <a:t>1,2</a:t>
            </a:r>
          </a:p>
        </p:txBody>
      </p:sp>
      <p:sp>
        <p:nvSpPr>
          <p:cNvPr id="5" name="Footer Placeholder 4">
            <a:extLst>
              <a:ext uri="{FF2B5EF4-FFF2-40B4-BE49-F238E27FC236}">
                <a16:creationId xmlns:a16="http://schemas.microsoft.com/office/drawing/2014/main" id="{9E14A760-993A-CB19-0722-31BBBACF4FEA}"/>
              </a:ext>
            </a:extLst>
          </p:cNvPr>
          <p:cNvSpPr>
            <a:spLocks noGrp="1"/>
          </p:cNvSpPr>
          <p:nvPr>
            <p:ph type="ftr" sz="quarter" idx="10"/>
          </p:nvPr>
        </p:nvSpPr>
        <p:spPr>
          <a:xfrm>
            <a:off x="609600" y="6260068"/>
            <a:ext cx="10972800" cy="369332"/>
          </a:xfrm>
        </p:spPr>
        <p:txBody>
          <a:bodyPr/>
          <a:lstStyle/>
          <a:p>
            <a:r>
              <a:rPr lang="en-US" dirty="0"/>
              <a:t>1. Han K, et al. AIDS 2022. July 29- August 2, 2022. Abstract 9906. https://programme.aids2022.org/Abstract/Abstract/?abstractid=9906. Accessed August 22, 2022. 2. Benn P, et al. AIDS 2022. July 29-August 2, 2022. Abstract 6276. https://programme.aids2022.org/Abstract/Abstract/?abstractid=6276. Accessed August 22, 2022. </a:t>
            </a:r>
          </a:p>
        </p:txBody>
      </p:sp>
      <p:pic>
        <p:nvPicPr>
          <p:cNvPr id="11" name="Picture 2">
            <a:extLst>
              <a:ext uri="{FF2B5EF4-FFF2-40B4-BE49-F238E27FC236}">
                <a16:creationId xmlns:a16="http://schemas.microsoft.com/office/drawing/2014/main" id="{8FA8E6F5-28C8-8523-3038-756738B2C8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48" t="7777" r="7448" b="7777"/>
          <a:stretch/>
        </p:blipFill>
        <p:spPr bwMode="auto">
          <a:xfrm>
            <a:off x="8440040" y="2193358"/>
            <a:ext cx="3142360" cy="2165282"/>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contourClr>
              <a:srgbClr val="969696"/>
            </a:contourClr>
          </a:sp3d>
        </p:spPr>
      </p:pic>
    </p:spTree>
    <p:custDataLst>
      <p:tags r:id="rId1"/>
    </p:custDataLst>
    <p:extLst>
      <p:ext uri="{BB962C8B-B14F-4D97-AF65-F5344CB8AC3E}">
        <p14:creationId xmlns:p14="http://schemas.microsoft.com/office/powerpoint/2010/main" val="27278996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5B6844-20AC-75EC-D09D-D3FC74981E83}"/>
              </a:ext>
            </a:extLst>
          </p:cNvPr>
          <p:cNvSpPr>
            <a:spLocks noGrp="1"/>
          </p:cNvSpPr>
          <p:nvPr>
            <p:ph type="ctrTitle"/>
          </p:nvPr>
        </p:nvSpPr>
        <p:spPr/>
        <p:txBody>
          <a:bodyPr/>
          <a:lstStyle/>
          <a:p>
            <a:r>
              <a:rPr lang="en-US" dirty="0"/>
              <a:t>Developing Personalized PrEP Strategies</a:t>
            </a:r>
          </a:p>
        </p:txBody>
      </p:sp>
    </p:spTree>
    <p:custDataLst>
      <p:tags r:id="rId1"/>
    </p:custDataLst>
    <p:extLst>
      <p:ext uri="{BB962C8B-B14F-4D97-AF65-F5344CB8AC3E}">
        <p14:creationId xmlns:p14="http://schemas.microsoft.com/office/powerpoint/2010/main" val="3251208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37E0-9159-20F6-B1C1-B93BF356CC2E}"/>
              </a:ext>
            </a:extLst>
          </p:cNvPr>
          <p:cNvSpPr>
            <a:spLocks noGrp="1"/>
          </p:cNvSpPr>
          <p:nvPr>
            <p:ph type="title"/>
          </p:nvPr>
        </p:nvSpPr>
        <p:spPr>
          <a:xfrm>
            <a:off x="609600" y="266700"/>
            <a:ext cx="10972800" cy="1138773"/>
          </a:xfrm>
        </p:spPr>
        <p:txBody>
          <a:bodyPr/>
          <a:lstStyle/>
          <a:p>
            <a:r>
              <a:rPr lang="en-US" dirty="0"/>
              <a:t>Individualizing Care</a:t>
            </a:r>
            <a:br>
              <a:rPr lang="en-US" sz="3600" b="0" i="1" dirty="0">
                <a:solidFill>
                  <a:schemeClr val="tx1"/>
                </a:solidFill>
              </a:rPr>
            </a:br>
            <a:r>
              <a:rPr lang="en-US" sz="3600" b="0" i="1" dirty="0">
                <a:solidFill>
                  <a:schemeClr val="tx1"/>
                </a:solidFill>
              </a:rPr>
              <a:t>PrEP Selection</a:t>
            </a:r>
            <a:endParaRPr lang="en-US" b="0" i="1" dirty="0">
              <a:solidFill>
                <a:schemeClr val="tx1"/>
              </a:solidFill>
            </a:endParaRPr>
          </a:p>
        </p:txBody>
      </p:sp>
      <p:sp>
        <p:nvSpPr>
          <p:cNvPr id="3" name="Footer Placeholder 2">
            <a:extLst>
              <a:ext uri="{FF2B5EF4-FFF2-40B4-BE49-F238E27FC236}">
                <a16:creationId xmlns:a16="http://schemas.microsoft.com/office/drawing/2014/main" id="{84CBFAED-D099-BB91-8822-5285F889E3BB}"/>
              </a:ext>
            </a:extLst>
          </p:cNvPr>
          <p:cNvSpPr>
            <a:spLocks noGrp="1"/>
          </p:cNvSpPr>
          <p:nvPr>
            <p:ph type="ftr" sz="quarter" idx="10"/>
          </p:nvPr>
        </p:nvSpPr>
        <p:spPr>
          <a:xfrm>
            <a:off x="609600" y="6075402"/>
            <a:ext cx="10972800" cy="553998"/>
          </a:xfrm>
        </p:spPr>
        <p:txBody>
          <a:bodyPr/>
          <a:lstStyle/>
          <a:p>
            <a:r>
              <a:rPr lang="en-US" dirty="0"/>
              <a:t>Tx, treatment.</a:t>
            </a:r>
          </a:p>
          <a:p>
            <a:r>
              <a:rPr lang="en-US" dirty="0"/>
              <a:t>1. Cooper RL, et al. </a:t>
            </a:r>
            <a:r>
              <a:rPr lang="en-US" i="1" dirty="0"/>
              <a:t>Inquiry</a:t>
            </a:r>
            <a:r>
              <a:rPr lang="en-US" dirty="0"/>
              <a:t>. 2021;58:469580211017666; 2. Bunting SR, et al. </a:t>
            </a:r>
            <a:r>
              <a:rPr lang="en-US" i="1" dirty="0"/>
              <a:t>Sex Transm Dis</a:t>
            </a:r>
            <a:r>
              <a:rPr lang="en-US" dirty="0"/>
              <a:t>. 2020;47(8):530-534; 3. Zhang C, et al. </a:t>
            </a:r>
            <a:r>
              <a:rPr lang="en-US" i="1" dirty="0"/>
              <a:t>BMC Nursing</a:t>
            </a:r>
            <a:r>
              <a:rPr lang="en-US" dirty="0"/>
              <a:t>. 2020;19(1):117; </a:t>
            </a:r>
            <a:br>
              <a:rPr lang="en-US" dirty="0"/>
            </a:br>
            <a:r>
              <a:rPr lang="en-US" dirty="0"/>
              <a:t>4. Evans C. </a:t>
            </a:r>
            <a:r>
              <a:rPr lang="en-US" i="1" dirty="0"/>
              <a:t>BMJ Open</a:t>
            </a:r>
            <a:r>
              <a:rPr lang="en-US" dirty="0"/>
              <a:t>. 2020;10(5):e036192; 5. Xue Y, et al. </a:t>
            </a:r>
            <a:r>
              <a:rPr lang="en-US" i="1" dirty="0"/>
              <a:t>JAMA</a:t>
            </a:r>
            <a:r>
              <a:rPr lang="en-US" dirty="0"/>
              <a:t>. 2019;321(1):102-105; 6. Grumbach K, et al. </a:t>
            </a:r>
            <a:r>
              <a:rPr lang="en-US" i="1" dirty="0"/>
              <a:t>Ann Fam Med</a:t>
            </a:r>
            <a:r>
              <a:rPr lang="en-US" dirty="0"/>
              <a:t>. 2003;1(2):97-104.</a:t>
            </a:r>
          </a:p>
        </p:txBody>
      </p:sp>
      <p:graphicFrame>
        <p:nvGraphicFramePr>
          <p:cNvPr id="4" name="Table 3">
            <a:extLst>
              <a:ext uri="{FF2B5EF4-FFF2-40B4-BE49-F238E27FC236}">
                <a16:creationId xmlns:a16="http://schemas.microsoft.com/office/drawing/2014/main" id="{65D8864F-E301-09AF-57C2-A47530CD76D1}"/>
              </a:ext>
            </a:extLst>
          </p:cNvPr>
          <p:cNvGraphicFramePr>
            <a:graphicFrameLocks noGrp="1"/>
          </p:cNvGraphicFramePr>
          <p:nvPr>
            <p:extLst>
              <p:ext uri="{D42A27DB-BD31-4B8C-83A1-F6EECF244321}">
                <p14:modId xmlns:p14="http://schemas.microsoft.com/office/powerpoint/2010/main" val="813793758"/>
              </p:ext>
            </p:extLst>
          </p:nvPr>
        </p:nvGraphicFramePr>
        <p:xfrm>
          <a:off x="609599" y="2098797"/>
          <a:ext cx="3566161" cy="3806701"/>
        </p:xfrm>
        <a:graphic>
          <a:graphicData uri="http://schemas.openxmlformats.org/drawingml/2006/table">
            <a:tbl>
              <a:tblPr firstRow="1" bandRow="1">
                <a:tableStyleId>{2D5ABB26-0587-4C30-8999-92F81FD0307C}</a:tableStyleId>
              </a:tblPr>
              <a:tblGrid>
                <a:gridCol w="3566161">
                  <a:extLst>
                    <a:ext uri="{9D8B030D-6E8A-4147-A177-3AD203B41FA5}">
                      <a16:colId xmlns:a16="http://schemas.microsoft.com/office/drawing/2014/main" val="3406531578"/>
                    </a:ext>
                  </a:extLst>
                </a:gridCol>
              </a:tblGrid>
              <a:tr h="1087629">
                <a:tc>
                  <a:txBody>
                    <a:bodyPr/>
                    <a:lstStyle/>
                    <a:p>
                      <a:pPr algn="ctr"/>
                      <a:r>
                        <a:rPr lang="en-US" sz="1800" dirty="0">
                          <a:solidFill>
                            <a:schemeClr val="tx1"/>
                          </a:solidFill>
                          <a:latin typeface="Arial" panose="020B0604020202020204" pitchFamily="34" charset="0"/>
                          <a:cs typeface="Arial" panose="020B0604020202020204" pitchFamily="34" charset="0"/>
                        </a:rPr>
                        <a:t>Flexibility of starting/stopping, or switching to 2:1:1 (MSM only) depending on HIV risk</a:t>
                      </a:r>
                    </a:p>
                  </a:txBody>
                  <a:tcPr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8258632"/>
                  </a:ext>
                </a:extLst>
              </a:tr>
              <a:tr h="435052">
                <a:tc>
                  <a:txBody>
                    <a:bodyPr/>
                    <a:lstStyle/>
                    <a:p>
                      <a:pPr algn="ctr"/>
                      <a:r>
                        <a:rPr lang="en-US" sz="1800" dirty="0">
                          <a:solidFill>
                            <a:schemeClr val="tx1"/>
                          </a:solidFill>
                          <a:latin typeface="Arial" panose="020B0604020202020204" pitchFamily="34" charset="0"/>
                          <a:cs typeface="Arial" panose="020B0604020202020204" pitchFamily="34" charset="0"/>
                        </a:rPr>
                        <a:t>Easily accessible</a:t>
                      </a:r>
                    </a:p>
                  </a:txBody>
                  <a:tcPr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4723775"/>
                  </a:ext>
                </a:extLst>
              </a:tr>
              <a:tr h="761340">
                <a:tc>
                  <a:txBody>
                    <a:bodyPr/>
                    <a:lstStyle/>
                    <a:p>
                      <a:pPr algn="ctr"/>
                      <a:r>
                        <a:rPr lang="en-US" sz="1800" dirty="0">
                          <a:solidFill>
                            <a:schemeClr val="tx1"/>
                          </a:solidFill>
                          <a:latin typeface="Arial" panose="020B0604020202020204" pitchFamily="34" charset="0"/>
                          <a:cs typeface="Arial" panose="020B0604020202020204" pitchFamily="34" charset="0"/>
                        </a:rPr>
                        <a:t>Long-term experience with oral PrEP medications</a:t>
                      </a:r>
                    </a:p>
                  </a:txBody>
                  <a:tcPr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78003937"/>
                  </a:ext>
                </a:extLst>
              </a:tr>
              <a:tr h="761340">
                <a:tc>
                  <a:txBody>
                    <a:bodyPr/>
                    <a:lstStyle/>
                    <a:p>
                      <a:pPr algn="ctr"/>
                      <a:r>
                        <a:rPr lang="en-US" sz="1800" dirty="0">
                          <a:solidFill>
                            <a:schemeClr val="tx1"/>
                          </a:solidFill>
                          <a:latin typeface="Arial" panose="020B0604020202020204" pitchFamily="34" charset="0"/>
                          <a:cs typeface="Arial" panose="020B0604020202020204" pitchFamily="34" charset="0"/>
                        </a:rPr>
                        <a:t>Easy to incorporate pill-taking into the daily routine</a:t>
                      </a:r>
                    </a:p>
                  </a:txBody>
                  <a:tcPr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5957452"/>
                  </a:ext>
                </a:extLst>
              </a:tr>
              <a:tr h="761340">
                <a:tc>
                  <a:txBody>
                    <a:bodyPr/>
                    <a:lstStyle/>
                    <a:p>
                      <a:pPr algn="ctr"/>
                      <a:r>
                        <a:rPr lang="en-US" sz="1800" dirty="0">
                          <a:solidFill>
                            <a:schemeClr val="tx1"/>
                          </a:solidFill>
                          <a:latin typeface="Arial" panose="020B0604020202020204" pitchFamily="34" charset="0"/>
                          <a:cs typeface="Arial" panose="020B0604020202020204" pitchFamily="34" charset="0"/>
                        </a:rPr>
                        <a:t>No staff involved in administration</a:t>
                      </a:r>
                    </a:p>
                  </a:txBody>
                  <a:tcPr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50857184"/>
                  </a:ext>
                </a:extLst>
              </a:tr>
            </a:tbl>
          </a:graphicData>
        </a:graphic>
      </p:graphicFrame>
      <p:graphicFrame>
        <p:nvGraphicFramePr>
          <p:cNvPr id="6" name="Table 5">
            <a:extLst>
              <a:ext uri="{FF2B5EF4-FFF2-40B4-BE49-F238E27FC236}">
                <a16:creationId xmlns:a16="http://schemas.microsoft.com/office/drawing/2014/main" id="{36CEE58D-F8A1-7AAA-A2DD-0202182FBE4E}"/>
              </a:ext>
            </a:extLst>
          </p:cNvPr>
          <p:cNvGraphicFramePr>
            <a:graphicFrameLocks noGrp="1"/>
          </p:cNvGraphicFramePr>
          <p:nvPr>
            <p:extLst>
              <p:ext uri="{D42A27DB-BD31-4B8C-83A1-F6EECF244321}">
                <p14:modId xmlns:p14="http://schemas.microsoft.com/office/powerpoint/2010/main" val="952958182"/>
              </p:ext>
            </p:extLst>
          </p:nvPr>
        </p:nvGraphicFramePr>
        <p:xfrm>
          <a:off x="8107680" y="2080298"/>
          <a:ext cx="3474720" cy="3825202"/>
        </p:xfrm>
        <a:graphic>
          <a:graphicData uri="http://schemas.openxmlformats.org/drawingml/2006/table">
            <a:tbl>
              <a:tblPr firstRow="1" bandRow="1">
                <a:tableStyleId>{2D5ABB26-0587-4C30-8999-92F81FD0307C}</a:tableStyleId>
              </a:tblPr>
              <a:tblGrid>
                <a:gridCol w="3474720">
                  <a:extLst>
                    <a:ext uri="{9D8B030D-6E8A-4147-A177-3AD203B41FA5}">
                      <a16:colId xmlns:a16="http://schemas.microsoft.com/office/drawing/2014/main" val="3406531578"/>
                    </a:ext>
                  </a:extLst>
                </a:gridCol>
              </a:tblGrid>
              <a:tr h="686575">
                <a:tc>
                  <a:txBody>
                    <a:bodyPr/>
                    <a:lstStyle/>
                    <a:p>
                      <a:pPr algn="ctr"/>
                      <a:r>
                        <a:rPr lang="en-US" sz="1800" dirty="0">
                          <a:solidFill>
                            <a:schemeClr val="tx1"/>
                          </a:solidFill>
                          <a:latin typeface="Arial" panose="020B0604020202020204" pitchFamily="34" charset="0"/>
                          <a:cs typeface="Arial" panose="020B0604020202020204" pitchFamily="34" charset="0"/>
                        </a:rPr>
                        <a:t>Renal: eCrCl &lt;60 mL/min/</a:t>
                      </a:r>
                      <a:br>
                        <a:rPr lang="en-US" sz="1800" dirty="0">
                          <a:solidFill>
                            <a:schemeClr val="tx1"/>
                          </a:solidFill>
                          <a:latin typeface="Arial" panose="020B0604020202020204" pitchFamily="34" charset="0"/>
                          <a:cs typeface="Arial" panose="020B0604020202020204" pitchFamily="34" charset="0"/>
                        </a:rPr>
                      </a:br>
                      <a:r>
                        <a:rPr lang="en-US" sz="1800" dirty="0">
                          <a:solidFill>
                            <a:schemeClr val="tx1"/>
                          </a:solidFill>
                          <a:latin typeface="Arial" panose="020B0604020202020204" pitchFamily="34" charset="0"/>
                          <a:cs typeface="Arial" panose="020B0604020202020204" pitchFamily="34" charset="0"/>
                        </a:rPr>
                        <a:t>1.73 m</a:t>
                      </a:r>
                      <a:r>
                        <a:rPr lang="en-US" sz="1800" baseline="30000" dirty="0">
                          <a:solidFill>
                            <a:schemeClr val="tx1"/>
                          </a:solidFill>
                          <a:latin typeface="Arial" panose="020B0604020202020204" pitchFamily="34" charset="0"/>
                          <a:cs typeface="Arial" panose="020B0604020202020204" pitchFamily="34" charset="0"/>
                        </a:rPr>
                        <a:t>2</a:t>
                      </a:r>
                      <a:r>
                        <a:rPr lang="en-US" sz="1800" dirty="0">
                          <a:solidFill>
                            <a:schemeClr val="tx1"/>
                          </a:solidFill>
                          <a:latin typeface="Arial" panose="020B0604020202020204" pitchFamily="34" charset="0"/>
                          <a:cs typeface="Arial" panose="020B0604020202020204" pitchFamily="34" charset="0"/>
                        </a:rPr>
                        <a:t>: </a:t>
                      </a:r>
                      <a:r>
                        <a:rPr lang="en-US" sz="1800" b="0" i="1" dirty="0">
                          <a:solidFill>
                            <a:schemeClr val="tx1"/>
                          </a:solidFill>
                          <a:latin typeface="Arial" panose="020B0604020202020204" pitchFamily="34" charset="0"/>
                          <a:cs typeface="Arial" panose="020B0604020202020204" pitchFamily="34" charset="0"/>
                        </a:rPr>
                        <a:t>CONSIDER</a:t>
                      </a:r>
                      <a:r>
                        <a:rPr lang="en-US" sz="1800" dirty="0">
                          <a:solidFill>
                            <a:schemeClr val="tx1"/>
                          </a:solidFill>
                          <a:latin typeface="Arial" panose="020B0604020202020204" pitchFamily="34" charset="0"/>
                          <a:cs typeface="Arial" panose="020B0604020202020204" pitchFamily="34" charset="0"/>
                        </a:rPr>
                        <a:t> </a:t>
                      </a:r>
                      <a:r>
                        <a:rPr lang="en-US" sz="1800" b="1" dirty="0">
                          <a:solidFill>
                            <a:schemeClr val="tx1"/>
                          </a:solidFill>
                          <a:latin typeface="Arial" panose="020B0604020202020204" pitchFamily="34" charset="0"/>
                          <a:cs typeface="Arial" panose="020B0604020202020204" pitchFamily="34" charset="0"/>
                        </a:rPr>
                        <a:t>TAF/FTC</a:t>
                      </a:r>
                    </a:p>
                  </a:txBody>
                  <a:tcP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8258632"/>
                  </a:ext>
                </a:extLst>
              </a:tr>
              <a:tr h="980821">
                <a:tc>
                  <a:txBody>
                    <a:bodyPr/>
                    <a:lstStyle/>
                    <a:p>
                      <a:pPr algn="ctr"/>
                      <a:r>
                        <a:rPr lang="en-US" sz="1800" dirty="0">
                          <a:solidFill>
                            <a:schemeClr val="tx1"/>
                          </a:solidFill>
                          <a:latin typeface="Arial" panose="020B0604020202020204" pitchFamily="34" charset="0"/>
                          <a:cs typeface="Arial" panose="020B0604020202020204" pitchFamily="34" charset="0"/>
                        </a:rPr>
                        <a:t>BMD concerns/young person still growing: </a:t>
                      </a:r>
                      <a:r>
                        <a:rPr lang="en-US" sz="1800" b="0" i="1" dirty="0">
                          <a:solidFill>
                            <a:schemeClr val="tx1"/>
                          </a:solidFill>
                          <a:latin typeface="Arial" panose="020B0604020202020204" pitchFamily="34" charset="0"/>
                          <a:cs typeface="Arial" panose="020B0604020202020204" pitchFamily="34" charset="0"/>
                        </a:rPr>
                        <a:t>CONSIDER</a:t>
                      </a:r>
                      <a:r>
                        <a:rPr lang="en-US" sz="1800" dirty="0">
                          <a:solidFill>
                            <a:schemeClr val="tx1"/>
                          </a:solidFill>
                          <a:latin typeface="Arial" panose="020B0604020202020204" pitchFamily="34" charset="0"/>
                          <a:cs typeface="Arial" panose="020B0604020202020204" pitchFamily="34" charset="0"/>
                        </a:rPr>
                        <a:t> </a:t>
                      </a:r>
                      <a:r>
                        <a:rPr lang="en-US" sz="1800" b="1" dirty="0">
                          <a:solidFill>
                            <a:schemeClr val="tx1"/>
                          </a:solidFill>
                          <a:latin typeface="Arial" panose="020B0604020202020204" pitchFamily="34" charset="0"/>
                          <a:cs typeface="Arial" panose="020B0604020202020204" pitchFamily="34" charset="0"/>
                        </a:rPr>
                        <a:t>TAF/FTC</a:t>
                      </a:r>
                      <a:endParaRPr lang="en-US" sz="1800" dirty="0">
                        <a:solidFill>
                          <a:schemeClr val="tx1"/>
                        </a:solidFill>
                        <a:latin typeface="Arial" panose="020B0604020202020204" pitchFamily="34" charset="0"/>
                        <a:cs typeface="Arial" panose="020B0604020202020204" pitchFamily="34" charset="0"/>
                      </a:endParaRPr>
                    </a:p>
                  </a:txBody>
                  <a:tcP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4723775"/>
                  </a:ext>
                </a:extLst>
              </a:tr>
              <a:tr h="686575">
                <a:tc>
                  <a:txBody>
                    <a:bodyPr/>
                    <a:lstStyle/>
                    <a:p>
                      <a:pPr algn="ctr"/>
                      <a:r>
                        <a:rPr lang="en-US" sz="1800" b="0" dirty="0">
                          <a:solidFill>
                            <a:schemeClr val="tx1"/>
                          </a:solidFill>
                          <a:latin typeface="Arial" panose="020B0604020202020204" pitchFamily="34" charset="0"/>
                          <a:cs typeface="Arial" panose="020B0604020202020204" pitchFamily="34" charset="0"/>
                        </a:rPr>
                        <a:t>Lipid concerns: </a:t>
                      </a:r>
                      <a:br>
                        <a:rPr lang="en-US" sz="1800" b="0" dirty="0">
                          <a:solidFill>
                            <a:schemeClr val="tx1"/>
                          </a:solidFill>
                          <a:latin typeface="Arial" panose="020B0604020202020204" pitchFamily="34" charset="0"/>
                          <a:cs typeface="Arial" panose="020B0604020202020204" pitchFamily="34" charset="0"/>
                        </a:rPr>
                      </a:br>
                      <a:r>
                        <a:rPr lang="en-US" sz="1800" b="0" i="1" dirty="0">
                          <a:solidFill>
                            <a:schemeClr val="tx1"/>
                          </a:solidFill>
                          <a:latin typeface="Arial" panose="020B0604020202020204" pitchFamily="34" charset="0"/>
                          <a:cs typeface="Arial" panose="020B0604020202020204" pitchFamily="34" charset="0"/>
                        </a:rPr>
                        <a:t>CONSIDER</a:t>
                      </a:r>
                      <a:r>
                        <a:rPr lang="en-US" sz="1800" b="0" dirty="0">
                          <a:solidFill>
                            <a:schemeClr val="tx1"/>
                          </a:solidFill>
                          <a:latin typeface="Arial" panose="020B0604020202020204" pitchFamily="34" charset="0"/>
                          <a:cs typeface="Arial" panose="020B0604020202020204" pitchFamily="34" charset="0"/>
                        </a:rPr>
                        <a:t> </a:t>
                      </a:r>
                      <a:r>
                        <a:rPr lang="en-US" sz="1800" b="1" dirty="0">
                          <a:solidFill>
                            <a:schemeClr val="tx1"/>
                          </a:solidFill>
                          <a:latin typeface="Arial" panose="020B0604020202020204" pitchFamily="34" charset="0"/>
                          <a:cs typeface="Arial" panose="020B0604020202020204" pitchFamily="34" charset="0"/>
                        </a:rPr>
                        <a:t>TDF/FTC</a:t>
                      </a:r>
                    </a:p>
                  </a:txBody>
                  <a:tcP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78003937"/>
                  </a:ext>
                </a:extLst>
              </a:tr>
              <a:tr h="686575">
                <a:tc>
                  <a:txBody>
                    <a:bodyPr/>
                    <a:lstStyle/>
                    <a:p>
                      <a:pPr algn="ctr"/>
                      <a:r>
                        <a:rPr lang="en-US" sz="1800" b="0" dirty="0">
                          <a:solidFill>
                            <a:schemeClr val="tx1"/>
                          </a:solidFill>
                          <a:latin typeface="Arial" panose="020B0604020202020204" pitchFamily="34" charset="0"/>
                          <a:cs typeface="Arial" panose="020B0604020202020204" pitchFamily="34" charset="0"/>
                        </a:rPr>
                        <a:t>Body weight concerns: </a:t>
                      </a:r>
                      <a:br>
                        <a:rPr lang="en-US" sz="1800" b="0" dirty="0">
                          <a:solidFill>
                            <a:schemeClr val="tx1"/>
                          </a:solidFill>
                          <a:latin typeface="Arial" panose="020B0604020202020204" pitchFamily="34" charset="0"/>
                          <a:cs typeface="Arial" panose="020B0604020202020204" pitchFamily="34" charset="0"/>
                        </a:rPr>
                      </a:br>
                      <a:r>
                        <a:rPr lang="en-US" sz="1800" b="0" i="1" dirty="0">
                          <a:solidFill>
                            <a:schemeClr val="tx1"/>
                          </a:solidFill>
                          <a:latin typeface="Arial" panose="020B0604020202020204" pitchFamily="34" charset="0"/>
                          <a:cs typeface="Arial" panose="020B0604020202020204" pitchFamily="34" charset="0"/>
                        </a:rPr>
                        <a:t>CONSIDER</a:t>
                      </a:r>
                      <a:r>
                        <a:rPr lang="en-US" sz="1800" b="0" dirty="0">
                          <a:solidFill>
                            <a:schemeClr val="tx1"/>
                          </a:solidFill>
                          <a:latin typeface="Arial" panose="020B0604020202020204" pitchFamily="34" charset="0"/>
                          <a:cs typeface="Arial" panose="020B0604020202020204" pitchFamily="34" charset="0"/>
                        </a:rPr>
                        <a:t> </a:t>
                      </a:r>
                      <a:r>
                        <a:rPr lang="en-US" sz="1800" b="1" dirty="0">
                          <a:solidFill>
                            <a:schemeClr val="tx1"/>
                          </a:solidFill>
                          <a:latin typeface="Arial" panose="020B0604020202020204" pitchFamily="34" charset="0"/>
                          <a:cs typeface="Arial" panose="020B0604020202020204" pitchFamily="34" charset="0"/>
                        </a:rPr>
                        <a:t>TDF/FTC</a:t>
                      </a:r>
                    </a:p>
                  </a:txBody>
                  <a:tcP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5957452"/>
                  </a:ext>
                </a:extLst>
              </a:tr>
              <a:tr h="392328">
                <a:tc>
                  <a:txBody>
                    <a:bodyPr/>
                    <a:lstStyle/>
                    <a:p>
                      <a:pPr algn="ctr"/>
                      <a:r>
                        <a:rPr lang="en-US" sz="1800" dirty="0">
                          <a:solidFill>
                            <a:schemeClr val="tx1"/>
                          </a:solidFill>
                          <a:latin typeface="Arial" panose="020B0604020202020204" pitchFamily="34" charset="0"/>
                          <a:cs typeface="Arial" panose="020B0604020202020204" pitchFamily="34" charset="0"/>
                        </a:rPr>
                        <a:t>Person with a vagina: </a:t>
                      </a:r>
                      <a:r>
                        <a:rPr lang="en-US" sz="1800" b="1" dirty="0">
                          <a:solidFill>
                            <a:schemeClr val="tx1"/>
                          </a:solidFill>
                          <a:latin typeface="Arial" panose="020B0604020202020204" pitchFamily="34" charset="0"/>
                          <a:cs typeface="Arial" panose="020B0604020202020204" pitchFamily="34" charset="0"/>
                        </a:rPr>
                        <a:t>TDF/FTC</a:t>
                      </a:r>
                    </a:p>
                  </a:txBody>
                  <a:tcP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50857184"/>
                  </a:ext>
                </a:extLst>
              </a:tr>
              <a:tr h="392328">
                <a:tc>
                  <a:txBody>
                    <a:bodyPr/>
                    <a:lstStyle/>
                    <a:p>
                      <a:pPr marL="0" marR="0" lvl="0" indent="0" algn="ctr" defTabSz="914364"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panose="020B0604020202020204" pitchFamily="34" charset="0"/>
                          <a:cs typeface="Arial" panose="020B0604020202020204" pitchFamily="34" charset="0"/>
                        </a:rPr>
                        <a:t>On-demand flexibility: </a:t>
                      </a:r>
                      <a:r>
                        <a:rPr lang="en-US" sz="1800" b="1" dirty="0">
                          <a:solidFill>
                            <a:schemeClr val="tx1"/>
                          </a:solidFill>
                          <a:latin typeface="Arial" panose="020B0604020202020204" pitchFamily="34" charset="0"/>
                          <a:cs typeface="Arial" panose="020B0604020202020204" pitchFamily="34" charset="0"/>
                        </a:rPr>
                        <a:t>TDF/FTC</a:t>
                      </a:r>
                    </a:p>
                  </a:txBody>
                  <a:tcP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2526625"/>
                  </a:ext>
                </a:extLst>
              </a:tr>
            </a:tbl>
          </a:graphicData>
        </a:graphic>
      </p:graphicFrame>
      <p:graphicFrame>
        <p:nvGraphicFramePr>
          <p:cNvPr id="8" name="Table 7">
            <a:extLst>
              <a:ext uri="{FF2B5EF4-FFF2-40B4-BE49-F238E27FC236}">
                <a16:creationId xmlns:a16="http://schemas.microsoft.com/office/drawing/2014/main" id="{E154EB7C-88F9-E0CA-50F1-B86852F4A8C3}"/>
              </a:ext>
            </a:extLst>
          </p:cNvPr>
          <p:cNvGraphicFramePr>
            <a:graphicFrameLocks noGrp="1"/>
          </p:cNvGraphicFramePr>
          <p:nvPr>
            <p:extLst>
              <p:ext uri="{D42A27DB-BD31-4B8C-83A1-F6EECF244321}">
                <p14:modId xmlns:p14="http://schemas.microsoft.com/office/powerpoint/2010/main" val="906282291"/>
              </p:ext>
            </p:extLst>
          </p:nvPr>
        </p:nvGraphicFramePr>
        <p:xfrm>
          <a:off x="4404359" y="2098798"/>
          <a:ext cx="3474718" cy="3806701"/>
        </p:xfrm>
        <a:graphic>
          <a:graphicData uri="http://schemas.openxmlformats.org/drawingml/2006/table">
            <a:tbl>
              <a:tblPr firstRow="1" bandRow="1">
                <a:tableStyleId>{5C22544A-7EE6-4342-B048-85BDC9FD1C3A}</a:tableStyleId>
              </a:tblPr>
              <a:tblGrid>
                <a:gridCol w="3474718">
                  <a:extLst>
                    <a:ext uri="{9D8B030D-6E8A-4147-A177-3AD203B41FA5}">
                      <a16:colId xmlns:a16="http://schemas.microsoft.com/office/drawing/2014/main" val="836571304"/>
                    </a:ext>
                  </a:extLst>
                </a:gridCol>
              </a:tblGrid>
              <a:tr h="918096">
                <a:tc>
                  <a:txBody>
                    <a:bodyPr/>
                    <a:lstStyle/>
                    <a:p>
                      <a:pPr algn="ctr"/>
                      <a:r>
                        <a:rPr lang="en-US" sz="1800" b="0" dirty="0">
                          <a:solidFill>
                            <a:schemeClr val="tx1"/>
                          </a:solidFill>
                          <a:latin typeface="Arial" panose="020B0604020202020204" pitchFamily="34" charset="0"/>
                          <a:cs typeface="Arial" panose="020B0604020202020204" pitchFamily="34" charset="0"/>
                        </a:rPr>
                        <a:t>Eliminates burden of </a:t>
                      </a:r>
                      <a:br>
                        <a:rPr lang="en-US" sz="1800" b="0" dirty="0">
                          <a:solidFill>
                            <a:schemeClr val="tx1"/>
                          </a:solidFill>
                          <a:latin typeface="Arial" panose="020B0604020202020204" pitchFamily="34" charset="0"/>
                          <a:cs typeface="Arial" panose="020B0604020202020204" pitchFamily="34" charset="0"/>
                        </a:rPr>
                      </a:br>
                      <a:r>
                        <a:rPr lang="en-US" sz="1800" b="0" dirty="0">
                          <a:solidFill>
                            <a:schemeClr val="tx1"/>
                          </a:solidFill>
                          <a:latin typeface="Arial" panose="020B0604020202020204" pitchFamily="34" charset="0"/>
                          <a:cs typeface="Arial" panose="020B0604020202020204" pitchFamily="34" charset="0"/>
                        </a:rPr>
                        <a:t>daily pill-taking</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72541226"/>
                  </a:ext>
                </a:extLst>
              </a:tr>
              <a:tr h="908369">
                <a:tc>
                  <a:txBody>
                    <a:bodyPr/>
                    <a:lstStyle/>
                    <a:p>
                      <a:pPr algn="ctr"/>
                      <a:r>
                        <a:rPr lang="en-US" sz="1800" dirty="0">
                          <a:solidFill>
                            <a:schemeClr val="tx1"/>
                          </a:solidFill>
                          <a:latin typeface="Arial" panose="020B0604020202020204" pitchFamily="34" charset="0"/>
                          <a:cs typeface="Arial" panose="020B0604020202020204" pitchFamily="34" charset="0"/>
                        </a:rPr>
                        <a:t>Potential increase in </a:t>
                      </a:r>
                      <a:br>
                        <a:rPr lang="en-US" sz="1800" dirty="0">
                          <a:solidFill>
                            <a:schemeClr val="tx1"/>
                          </a:solidFill>
                          <a:latin typeface="Arial" panose="020B0604020202020204" pitchFamily="34" charset="0"/>
                          <a:cs typeface="Arial" panose="020B0604020202020204" pitchFamily="34" charset="0"/>
                        </a:rPr>
                      </a:br>
                      <a:r>
                        <a:rPr lang="en-US" sz="1800" dirty="0">
                          <a:solidFill>
                            <a:schemeClr val="tx1"/>
                          </a:solidFill>
                          <a:latin typeface="Arial" panose="020B0604020202020204" pitchFamily="34" charset="0"/>
                          <a:cs typeface="Arial" panose="020B0604020202020204" pitchFamily="34" charset="0"/>
                        </a:rPr>
                        <a:t>patient adherence</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807511"/>
                  </a:ext>
                </a:extLst>
              </a:tr>
              <a:tr h="891199">
                <a:tc>
                  <a:txBody>
                    <a:bodyPr/>
                    <a:lstStyle/>
                    <a:p>
                      <a:pPr algn="ctr"/>
                      <a:r>
                        <a:rPr lang="en-US" sz="1800" dirty="0">
                          <a:solidFill>
                            <a:schemeClr val="tx1"/>
                          </a:solidFill>
                          <a:latin typeface="Arial" panose="020B0604020202020204" pitchFamily="34" charset="0"/>
                          <a:cs typeface="Arial" panose="020B0604020202020204" pitchFamily="34" charset="0"/>
                        </a:rPr>
                        <a:t>Privacy: no one need to know you’re taking PrEP</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18255879"/>
                  </a:ext>
                </a:extLst>
              </a:tr>
              <a:tr h="1089037">
                <a:tc>
                  <a:txBody>
                    <a:bodyPr/>
                    <a:lstStyle/>
                    <a:p>
                      <a:pPr marL="0" marR="0" lvl="0" indent="0" algn="ctr" defTabSz="914364"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panose="020B0604020202020204" pitchFamily="34" charset="0"/>
                          <a:cs typeface="Arial" panose="020B0604020202020204" pitchFamily="34" charset="0"/>
                        </a:rPr>
                        <a:t>Potential ease of administration with future SQ options</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9046138"/>
                  </a:ext>
                </a:extLst>
              </a:tr>
            </a:tbl>
          </a:graphicData>
        </a:graphic>
      </p:graphicFrame>
      <p:sp>
        <p:nvSpPr>
          <p:cNvPr id="5" name="Rectangle 4">
            <a:extLst>
              <a:ext uri="{FF2B5EF4-FFF2-40B4-BE49-F238E27FC236}">
                <a16:creationId xmlns:a16="http://schemas.microsoft.com/office/drawing/2014/main" id="{FC5525A6-9793-25FC-B977-F2D845EBB455}"/>
              </a:ext>
            </a:extLst>
          </p:cNvPr>
          <p:cNvSpPr/>
          <p:nvPr/>
        </p:nvSpPr>
        <p:spPr>
          <a:xfrm>
            <a:off x="609600" y="1600200"/>
            <a:ext cx="3566162" cy="498598"/>
          </a:xfrm>
          <a:prstGeom prst="rect">
            <a:avLst/>
          </a:prstGeom>
          <a:solidFill>
            <a:srgbClr val="0070C0"/>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p>
            <a:pPr algn="ctr" defTabSz="1097280" eaLnBrk="0" fontAlgn="base" hangingPunct="0">
              <a:lnSpc>
                <a:spcPct val="85000"/>
              </a:lnSpc>
              <a:spcBef>
                <a:spcPct val="0"/>
              </a:spcBef>
              <a:spcAft>
                <a:spcPct val="0"/>
              </a:spcAft>
              <a:buClr>
                <a:srgbClr val="00AEEF"/>
              </a:buClr>
            </a:pPr>
            <a:r>
              <a:rPr lang="en-US" sz="2400" b="1" dirty="0">
                <a:solidFill>
                  <a:srgbClr val="FFFFFF"/>
                </a:solidFill>
                <a:latin typeface="Arial" panose="020B0604020202020204" pitchFamily="34" charset="0"/>
                <a:cs typeface="Arial" panose="020B0604020202020204" pitchFamily="34" charset="0"/>
              </a:rPr>
              <a:t>Oral PrEP Advantages</a:t>
            </a:r>
            <a:r>
              <a:rPr lang="en-US" sz="2400" b="1" baseline="30000" dirty="0">
                <a:solidFill>
                  <a:srgbClr val="FFFFFF"/>
                </a:solidFill>
                <a:latin typeface="Arial" panose="020B0604020202020204" pitchFamily="34" charset="0"/>
                <a:cs typeface="Arial" panose="020B0604020202020204" pitchFamily="34" charset="0"/>
              </a:rPr>
              <a:t>1</a:t>
            </a:r>
          </a:p>
        </p:txBody>
      </p:sp>
      <p:sp>
        <p:nvSpPr>
          <p:cNvPr id="10" name="Rectangle 9">
            <a:extLst>
              <a:ext uri="{FF2B5EF4-FFF2-40B4-BE49-F238E27FC236}">
                <a16:creationId xmlns:a16="http://schemas.microsoft.com/office/drawing/2014/main" id="{45548BF7-2E5F-1B60-14AB-3C4680E6B894}"/>
              </a:ext>
            </a:extLst>
          </p:cNvPr>
          <p:cNvSpPr/>
          <p:nvPr/>
        </p:nvSpPr>
        <p:spPr>
          <a:xfrm>
            <a:off x="4404359" y="1600200"/>
            <a:ext cx="3474720" cy="498598"/>
          </a:xfrm>
          <a:prstGeom prst="rect">
            <a:avLst/>
          </a:prstGeom>
          <a:solidFill>
            <a:srgbClr val="8F4F60"/>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p>
            <a:pPr algn="ctr" defTabSz="1097280" eaLnBrk="0" fontAlgn="base" hangingPunct="0">
              <a:lnSpc>
                <a:spcPct val="85000"/>
              </a:lnSpc>
              <a:spcBef>
                <a:spcPct val="0"/>
              </a:spcBef>
              <a:spcAft>
                <a:spcPct val="0"/>
              </a:spcAft>
              <a:buClr>
                <a:srgbClr val="00AEEF"/>
              </a:buClr>
            </a:pPr>
            <a:r>
              <a:rPr lang="en-US" sz="2400" b="1" dirty="0">
                <a:solidFill>
                  <a:srgbClr val="FFFFFF"/>
                </a:solidFill>
                <a:latin typeface="Arial" panose="020B0604020202020204" pitchFamily="34" charset="0"/>
                <a:cs typeface="Arial" panose="020B0604020202020204" pitchFamily="34" charset="0"/>
              </a:rPr>
              <a:t>LAI Advantages</a:t>
            </a:r>
            <a:r>
              <a:rPr lang="en-US" sz="2400" b="1" baseline="30000" dirty="0">
                <a:solidFill>
                  <a:srgbClr val="FFFFFF"/>
                </a:solidFill>
                <a:latin typeface="Arial" panose="020B0604020202020204" pitchFamily="34" charset="0"/>
                <a:cs typeface="Arial" panose="020B0604020202020204" pitchFamily="34" charset="0"/>
              </a:rPr>
              <a:t>2,3</a:t>
            </a:r>
          </a:p>
        </p:txBody>
      </p:sp>
      <p:sp>
        <p:nvSpPr>
          <p:cNvPr id="11" name="Rectangle 10">
            <a:extLst>
              <a:ext uri="{FF2B5EF4-FFF2-40B4-BE49-F238E27FC236}">
                <a16:creationId xmlns:a16="http://schemas.microsoft.com/office/drawing/2014/main" id="{1595485B-A81B-2308-14FA-C8E78C7F5FF0}"/>
              </a:ext>
            </a:extLst>
          </p:cNvPr>
          <p:cNvSpPr/>
          <p:nvPr/>
        </p:nvSpPr>
        <p:spPr>
          <a:xfrm>
            <a:off x="8107680" y="1600200"/>
            <a:ext cx="3474720" cy="498598"/>
          </a:xfrm>
          <a:prstGeom prst="rect">
            <a:avLst/>
          </a:prstGeom>
          <a:solidFill>
            <a:srgbClr val="18B480"/>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p>
            <a:pPr algn="ctr" defTabSz="1097280" eaLnBrk="0" fontAlgn="base" hangingPunct="0">
              <a:lnSpc>
                <a:spcPct val="85000"/>
              </a:lnSpc>
              <a:spcBef>
                <a:spcPct val="0"/>
              </a:spcBef>
              <a:spcAft>
                <a:spcPct val="0"/>
              </a:spcAft>
              <a:buClr>
                <a:srgbClr val="00AEEF"/>
              </a:buClr>
            </a:pPr>
            <a:r>
              <a:rPr lang="en-US" sz="2400" b="1" dirty="0">
                <a:solidFill>
                  <a:srgbClr val="FFFFFF"/>
                </a:solidFill>
                <a:latin typeface="Arial" panose="020B0604020202020204" pitchFamily="34" charset="0"/>
                <a:cs typeface="Arial" panose="020B0604020202020204" pitchFamily="34" charset="0"/>
              </a:rPr>
              <a:t>Customizing Oral Tx</a:t>
            </a:r>
            <a:r>
              <a:rPr lang="en-US" sz="2400" b="1" baseline="30000" dirty="0">
                <a:solidFill>
                  <a:srgbClr val="FFFFFF"/>
                </a:solidFill>
                <a:latin typeface="Arial" panose="020B0604020202020204" pitchFamily="34" charset="0"/>
                <a:cs typeface="Arial" panose="020B0604020202020204" pitchFamily="34" charset="0"/>
              </a:rPr>
              <a:t>3-6</a:t>
            </a:r>
          </a:p>
        </p:txBody>
      </p:sp>
    </p:spTree>
    <p:custDataLst>
      <p:tags r:id="rId1"/>
    </p:custDataLst>
    <p:extLst>
      <p:ext uri="{BB962C8B-B14F-4D97-AF65-F5344CB8AC3E}">
        <p14:creationId xmlns:p14="http://schemas.microsoft.com/office/powerpoint/2010/main" val="2179360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BF9AE0-AB8F-464F-E9A4-390FA1DD01FB}"/>
              </a:ext>
            </a:extLst>
          </p:cNvPr>
          <p:cNvSpPr>
            <a:spLocks noGrp="1"/>
          </p:cNvSpPr>
          <p:nvPr>
            <p:ph type="title"/>
          </p:nvPr>
        </p:nvSpPr>
        <p:spPr/>
        <p:txBody>
          <a:bodyPr/>
          <a:lstStyle/>
          <a:p>
            <a:r>
              <a:rPr lang="en-US" dirty="0"/>
              <a:t>Comparing PrEP Options</a:t>
            </a:r>
          </a:p>
        </p:txBody>
      </p:sp>
      <p:sp>
        <p:nvSpPr>
          <p:cNvPr id="9" name="Footer Placeholder 8">
            <a:extLst>
              <a:ext uri="{FF2B5EF4-FFF2-40B4-BE49-F238E27FC236}">
                <a16:creationId xmlns:a16="http://schemas.microsoft.com/office/drawing/2014/main" id="{BB9C6076-38B2-7B7B-494C-DC8331DB7F3C}"/>
              </a:ext>
            </a:extLst>
          </p:cNvPr>
          <p:cNvSpPr>
            <a:spLocks noGrp="1"/>
          </p:cNvSpPr>
          <p:nvPr>
            <p:ph type="ftr" sz="quarter" idx="10"/>
          </p:nvPr>
        </p:nvSpPr>
        <p:spPr>
          <a:xfrm>
            <a:off x="609600" y="5706070"/>
            <a:ext cx="10972800" cy="92333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https://www.accessdata.fda.gov/drugsatfda_docs/label/2020/021752s061lbl.pdf; 2. Gandhi M, et al.</a:t>
            </a:r>
            <a:r>
              <a:rPr lang="en-US" i="1" dirty="0"/>
              <a:t> Lancet HIV</a:t>
            </a:r>
            <a:r>
              <a:rPr lang="en-US" dirty="0"/>
              <a:t>. 2016;3(11):e521-e5283; </a:t>
            </a:r>
            <a:br>
              <a:rPr lang="en-US" dirty="0"/>
            </a:br>
            <a:r>
              <a:rPr lang="en-US" dirty="0"/>
              <a:t>3. https://www.accessdata.fda.gov/drugsatfda_docs/label/2021/208215s019lbl.pdf; 4. NYSDOH AIDS Institute. Clinical guidelines program. 2022. https://www.hivguidelines.org/home/guideline-slides-and-pocket-guides/. Accessed July 13, 2022. 5. CDC. USPHS. Preexposure Prophylaxis for the Prevention of HIV Infection in the United States—2021 Update. https://www.cdc.gov/hiv/pdf/risk/prep/cdc-hiv-prep-guidelines-2021.pdf. Accessed March 20, 2022; 6. Shah S, et al. </a:t>
            </a:r>
            <a:r>
              <a:rPr lang="en-US" i="1" dirty="0"/>
              <a:t>AIDS.</a:t>
            </a:r>
            <a:r>
              <a:rPr lang="en-US" dirty="0"/>
              <a:t> 2021;35(suppl 2):S189-S195; </a:t>
            </a:r>
            <a:br>
              <a:rPr lang="en-US" dirty="0"/>
            </a:br>
            <a:r>
              <a:rPr lang="en-US" dirty="0"/>
              <a:t>7. Wood BR, </a:t>
            </a:r>
            <a:r>
              <a:rPr lang="en-US" dirty="0" err="1"/>
              <a:t>Huhn</a:t>
            </a:r>
            <a:r>
              <a:rPr lang="en-US" dirty="0"/>
              <a:t> GD. </a:t>
            </a:r>
            <a:r>
              <a:rPr lang="en-US" i="1" dirty="0"/>
              <a:t>Open Forum Inf Dis</a:t>
            </a:r>
            <a:r>
              <a:rPr lang="en-US" dirty="0"/>
              <a:t>. 2021;8(12):ofab542.</a:t>
            </a:r>
          </a:p>
        </p:txBody>
      </p:sp>
      <p:graphicFrame>
        <p:nvGraphicFramePr>
          <p:cNvPr id="3" name="Table 2"/>
          <p:cNvGraphicFramePr>
            <a:graphicFrameLocks noGrp="1"/>
          </p:cNvGraphicFramePr>
          <p:nvPr>
            <p:extLst>
              <p:ext uri="{D42A27DB-BD31-4B8C-83A1-F6EECF244321}">
                <p14:modId xmlns:p14="http://schemas.microsoft.com/office/powerpoint/2010/main" val="433360055"/>
              </p:ext>
            </p:extLst>
          </p:nvPr>
        </p:nvGraphicFramePr>
        <p:xfrm>
          <a:off x="609600" y="1600198"/>
          <a:ext cx="10972800" cy="3939541"/>
        </p:xfrm>
        <a:graphic>
          <a:graphicData uri="http://schemas.openxmlformats.org/drawingml/2006/table">
            <a:tbl>
              <a:tblPr firstRow="1" bandRow="1">
                <a:tableStyleId>{2D5ABB26-0587-4C30-8999-92F81FD0307C}</a:tableStyleId>
              </a:tblPr>
              <a:tblGrid>
                <a:gridCol w="3974432">
                  <a:extLst>
                    <a:ext uri="{9D8B030D-6E8A-4147-A177-3AD203B41FA5}">
                      <a16:colId xmlns:a16="http://schemas.microsoft.com/office/drawing/2014/main" val="56321761"/>
                    </a:ext>
                  </a:extLst>
                </a:gridCol>
                <a:gridCol w="1997242">
                  <a:extLst>
                    <a:ext uri="{9D8B030D-6E8A-4147-A177-3AD203B41FA5}">
                      <a16:colId xmlns:a16="http://schemas.microsoft.com/office/drawing/2014/main" val="2888446896"/>
                    </a:ext>
                  </a:extLst>
                </a:gridCol>
                <a:gridCol w="1604783">
                  <a:extLst>
                    <a:ext uri="{9D8B030D-6E8A-4147-A177-3AD203B41FA5}">
                      <a16:colId xmlns:a16="http://schemas.microsoft.com/office/drawing/2014/main" val="364260518"/>
                    </a:ext>
                  </a:extLst>
                </a:gridCol>
                <a:gridCol w="3396343">
                  <a:extLst>
                    <a:ext uri="{9D8B030D-6E8A-4147-A177-3AD203B41FA5}">
                      <a16:colId xmlns:a16="http://schemas.microsoft.com/office/drawing/2014/main" val="1143150969"/>
                    </a:ext>
                  </a:extLst>
                </a:gridCol>
              </a:tblGrid>
              <a:tr h="385151">
                <a:tc>
                  <a:txBody>
                    <a:bodyPr/>
                    <a:lstStyle/>
                    <a:p>
                      <a:pPr marL="0" marR="0" lvl="1" indent="-228582" algn="l" defTabSz="914400" rtl="0" eaLnBrk="1" fontAlgn="auto" latinLnBrk="0" hangingPunct="1">
                        <a:lnSpc>
                          <a:spcPct val="90000"/>
                        </a:lnSpc>
                        <a:spcBef>
                          <a:spcPts val="0"/>
                        </a:spcBef>
                        <a:spcAft>
                          <a:spcPts val="0"/>
                        </a:spcAft>
                        <a:buClr>
                          <a:schemeClr val="tx2"/>
                        </a:buClr>
                        <a:buSzTx/>
                        <a:buFont typeface="Arial" panose="020B0604020202020204" pitchFamily="34" charset="0"/>
                        <a:buNone/>
                        <a:tabLst/>
                        <a:defRPr/>
                      </a:pPr>
                      <a:r>
                        <a:rPr lang="en-US" sz="2000" b="1" dirty="0">
                          <a:solidFill>
                            <a:schemeClr val="bg1"/>
                          </a:solidFill>
                          <a:latin typeface="Arial" panose="020B0604020202020204" pitchFamily="34" charset="0"/>
                          <a:cs typeface="Arial" panose="020B0604020202020204" pitchFamily="34" charset="0"/>
                        </a:rPr>
                        <a:t>Consider for</a:t>
                      </a:r>
                    </a:p>
                  </a:txBody>
                  <a:tcPr marL="45720" marR="4572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1" indent="-228582" algn="ctr" defTabSz="914400" rtl="0" eaLnBrk="1" fontAlgn="auto" latinLnBrk="0" hangingPunct="1">
                        <a:lnSpc>
                          <a:spcPct val="90000"/>
                        </a:lnSpc>
                        <a:spcBef>
                          <a:spcPts val="0"/>
                        </a:spcBef>
                        <a:spcAft>
                          <a:spcPts val="0"/>
                        </a:spcAft>
                        <a:buClr>
                          <a:schemeClr val="tx2"/>
                        </a:buClr>
                        <a:buSzTx/>
                        <a:buFont typeface="Arial" panose="020B0604020202020204" pitchFamily="34" charset="0"/>
                        <a:buNone/>
                        <a:tabLst/>
                        <a:defRPr/>
                      </a:pPr>
                      <a:r>
                        <a:rPr lang="en-US" sz="2000" b="1" dirty="0">
                          <a:solidFill>
                            <a:schemeClr val="bg1"/>
                          </a:solidFill>
                          <a:latin typeface="Arial" panose="020B0604020202020204" pitchFamily="34" charset="0"/>
                          <a:cs typeface="Arial" panose="020B0604020202020204" pitchFamily="34" charset="0"/>
                        </a:rPr>
                        <a:t>TDF/FTC</a:t>
                      </a:r>
                    </a:p>
                  </a:txBody>
                  <a:tcPr marL="45720" marR="4572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228582" algn="ctr" defTabSz="914364" rtl="0" eaLnBrk="1" fontAlgn="ctr" latinLnBrk="0" hangingPunct="1">
                        <a:lnSpc>
                          <a:spcPct val="90000"/>
                        </a:lnSpc>
                        <a:spcBef>
                          <a:spcPts val="0"/>
                        </a:spcBef>
                        <a:spcAft>
                          <a:spcPts val="0"/>
                        </a:spcAft>
                        <a:buClr>
                          <a:schemeClr val="tx2"/>
                        </a:buClr>
                        <a:buSzTx/>
                        <a:buFont typeface="Arial" panose="020B0604020202020204" pitchFamily="34" charset="0"/>
                        <a:buNone/>
                        <a:tabLst/>
                        <a:defRPr/>
                      </a:pPr>
                      <a:r>
                        <a:rPr lang="en-US" sz="2000" b="1" dirty="0">
                          <a:solidFill>
                            <a:schemeClr val="bg1"/>
                          </a:solidFill>
                          <a:latin typeface="Arial" panose="020B0604020202020204" pitchFamily="34" charset="0"/>
                          <a:cs typeface="Arial" panose="020B0604020202020204" pitchFamily="34" charset="0"/>
                        </a:rPr>
                        <a:t>TAF/FTC</a:t>
                      </a:r>
                    </a:p>
                  </a:txBody>
                  <a:tcPr marL="45720" marR="4572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228582" algn="ctr" defTabSz="914364" rtl="0" eaLnBrk="1" fontAlgn="ctr" latinLnBrk="0" hangingPunct="1">
                        <a:lnSpc>
                          <a:spcPct val="90000"/>
                        </a:lnSpc>
                        <a:spcBef>
                          <a:spcPts val="0"/>
                        </a:spcBef>
                        <a:spcAft>
                          <a:spcPts val="0"/>
                        </a:spcAft>
                        <a:buClr>
                          <a:schemeClr val="tx2"/>
                        </a:buClr>
                        <a:buSzTx/>
                        <a:buFont typeface="Arial" panose="020B0604020202020204" pitchFamily="34" charset="0"/>
                        <a:buNone/>
                        <a:tabLst/>
                        <a:defRPr/>
                      </a:pPr>
                      <a:r>
                        <a:rPr lang="en-US" sz="2000" b="1" dirty="0">
                          <a:solidFill>
                            <a:schemeClr val="bg1"/>
                          </a:solidFill>
                          <a:latin typeface="Arial" panose="020B0604020202020204" pitchFamily="34" charset="0"/>
                          <a:cs typeface="Arial" panose="020B0604020202020204" pitchFamily="34" charset="0"/>
                        </a:rPr>
                        <a:t>CAB LAI</a:t>
                      </a:r>
                    </a:p>
                  </a:txBody>
                  <a:tcPr marL="45720" marR="4572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550527427"/>
                  </a:ext>
                </a:extLst>
              </a:tr>
              <a:tr h="326985">
                <a:tc>
                  <a:txBody>
                    <a:bodyPr/>
                    <a:lstStyle/>
                    <a:p>
                      <a:pPr marL="0" lvl="2" indent="0" algn="l" defTabSz="914400" rtl="0" eaLnBrk="1" latinLnBrk="0" hangingPunct="1">
                        <a:lnSpc>
                          <a:spcPct val="90000"/>
                        </a:lnSpc>
                        <a:spcBef>
                          <a:spcPts val="0"/>
                        </a:spcBef>
                        <a:spcAft>
                          <a:spcPts val="0"/>
                        </a:spcAft>
                        <a:buClr>
                          <a:srgbClr val="0070C0"/>
                        </a:buClr>
                        <a:buFont typeface="Arial" panose="020B0604020202020204" pitchFamily="34" charset="0"/>
                        <a:buNone/>
                      </a:pPr>
                      <a:r>
                        <a:rPr lang="en-US" sz="1600" b="1" kern="1200" baseline="0" dirty="0">
                          <a:solidFill>
                            <a:schemeClr val="tx1"/>
                          </a:solidFill>
                          <a:latin typeface="Arial" panose="020B0604020202020204" pitchFamily="34" charset="0"/>
                          <a:ea typeface="+mn-ea"/>
                          <a:cs typeface="Arial" panose="020B0604020202020204" pitchFamily="34" charset="0"/>
                        </a:rPr>
                        <a:t>Renal Function</a:t>
                      </a:r>
                      <a:r>
                        <a:rPr lang="en-US" sz="1600" b="1" kern="1200" baseline="30000" dirty="0">
                          <a:solidFill>
                            <a:schemeClr val="tx1"/>
                          </a:solidFill>
                          <a:latin typeface="Arial" panose="020B0604020202020204" pitchFamily="34" charset="0"/>
                          <a:ea typeface="+mn-ea"/>
                          <a:cs typeface="Arial" panose="020B0604020202020204" pitchFamily="34" charset="0"/>
                        </a:rPr>
                        <a:t>1-4</a:t>
                      </a: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lnSpc>
                          <a:spcPct val="90000"/>
                        </a:lnSpc>
                        <a:spcBef>
                          <a:spcPts val="0"/>
                        </a:spcBef>
                        <a:spcAft>
                          <a:spcPts val="0"/>
                        </a:spcAft>
                        <a:buClr>
                          <a:schemeClr val="tx2"/>
                        </a:buClr>
                        <a:buFont typeface="Wingdings" panose="05000000000000000000" pitchFamily="2" charset="2"/>
                        <a:buNone/>
                      </a:pPr>
                      <a:endParaRPr lang="en-US" sz="1600" b="1" kern="1200" baseline="30000" dirty="0">
                        <a:solidFill>
                          <a:schemeClr val="tx1"/>
                        </a:solidFill>
                        <a:latin typeface="Arial" panose="020B0604020202020204" pitchFamily="34" charset="0"/>
                        <a:ea typeface="+mn-ea"/>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4300" marR="0" lvl="0" indent="-114300" algn="ctr" defTabSz="914364" rtl="0" eaLnBrk="1" fontAlgn="ctr" latinLnBrk="0" hangingPunct="1">
                        <a:lnSpc>
                          <a:spcPct val="90000"/>
                        </a:lnSpc>
                        <a:spcBef>
                          <a:spcPts val="0"/>
                        </a:spcBef>
                        <a:spcAft>
                          <a:spcPts val="0"/>
                        </a:spcAft>
                        <a:buClr>
                          <a:srgbClr val="000000"/>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4300" marR="0" lvl="0" indent="-114300" algn="ctr" defTabSz="914364" rtl="0" eaLnBrk="1" fontAlgn="ctr" latinLnBrk="0" hangingPunct="1">
                        <a:lnSpc>
                          <a:spcPct val="90000"/>
                        </a:lnSpc>
                        <a:spcBef>
                          <a:spcPts val="0"/>
                        </a:spcBef>
                        <a:spcAft>
                          <a:spcPts val="0"/>
                        </a:spcAft>
                        <a:buClr>
                          <a:srgbClr val="000000"/>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61416412"/>
                  </a:ext>
                </a:extLst>
              </a:tr>
              <a:tr h="326985">
                <a:tc>
                  <a:txBody>
                    <a:bodyPr/>
                    <a:lstStyle/>
                    <a:p>
                      <a:pPr marL="0" lvl="0" indent="0">
                        <a:lnSpc>
                          <a:spcPct val="90000"/>
                        </a:lnSpc>
                        <a:spcBef>
                          <a:spcPts val="0"/>
                        </a:spcBef>
                        <a:spcAft>
                          <a:spcPts val="0"/>
                        </a:spcAft>
                        <a:buClr>
                          <a:srgbClr val="0070C0"/>
                        </a:buClr>
                        <a:buFont typeface="Arial" panose="020B0604020202020204" pitchFamily="34" charset="0"/>
                        <a:buNone/>
                      </a:pPr>
                      <a:r>
                        <a:rPr lang="en-US" sz="1600" b="1" kern="1200" dirty="0">
                          <a:solidFill>
                            <a:schemeClr val="tx1"/>
                          </a:solidFill>
                          <a:effectLst/>
                          <a:latin typeface="Arial" panose="020B0604020202020204" pitchFamily="34" charset="0"/>
                          <a:ea typeface="+mn-ea"/>
                          <a:cs typeface="Arial" panose="020B0604020202020204" pitchFamily="34" charset="0"/>
                        </a:rPr>
                        <a:t>Bone Mineral Density</a:t>
                      </a:r>
                      <a:r>
                        <a:rPr lang="en-US" sz="1600" b="1" kern="1200" baseline="30000" dirty="0">
                          <a:solidFill>
                            <a:schemeClr val="tx1"/>
                          </a:solidFill>
                          <a:effectLst/>
                          <a:latin typeface="Arial" panose="020B0604020202020204" pitchFamily="34" charset="0"/>
                          <a:ea typeface="+mn-ea"/>
                          <a:cs typeface="Arial" panose="020B0604020202020204" pitchFamily="34" charset="0"/>
                        </a:rPr>
                        <a:t>1,3,4,5</a:t>
                      </a: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90000"/>
                        </a:lnSpc>
                        <a:spcBef>
                          <a:spcPts val="0"/>
                        </a:spcBef>
                        <a:spcAft>
                          <a:spcPts val="0"/>
                        </a:spcAft>
                        <a:buClr>
                          <a:schemeClr val="tx2"/>
                        </a:buClr>
                        <a:buFont typeface="Wingdings" panose="05000000000000000000" pitchFamily="2" charset="2"/>
                        <a:buNone/>
                      </a:pPr>
                      <a:endParaRPr lang="en-US" sz="1600" b="1" kern="1200" dirty="0">
                        <a:solidFill>
                          <a:schemeClr val="tx1"/>
                        </a:solidFill>
                        <a:effectLst/>
                        <a:latin typeface="Arial" panose="020B0604020202020204" pitchFamily="34" charset="0"/>
                        <a:ea typeface="+mn-ea"/>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indent="-114300" algn="ctr" fontAlgn="ctr">
                        <a:lnSpc>
                          <a:spcPct val="90000"/>
                        </a:lnSpc>
                        <a:spcBef>
                          <a:spcPts val="0"/>
                        </a:spcBef>
                        <a:spcAft>
                          <a:spcPts val="0"/>
                        </a:spcAft>
                        <a:buClr>
                          <a:schemeClr val="tx2"/>
                        </a:buClr>
                        <a:buFont typeface="Wingdings" panose="05000000000000000000" pitchFamily="2" charset="2"/>
                        <a:buNone/>
                      </a:pPr>
                      <a:r>
                        <a:rPr lang="en-US" sz="1600" b="1" kern="1200" baseline="0" dirty="0">
                          <a:solidFill>
                            <a:schemeClr val="tx1"/>
                          </a:solidFill>
                          <a:latin typeface="Arial" panose="020B0604020202020204" pitchFamily="34" charset="0"/>
                          <a:ea typeface="+mn-ea"/>
                          <a:cs typeface="Arial" panose="020B0604020202020204" pitchFamily="34" charset="0"/>
                          <a:sym typeface="Wingdings" panose="05000000000000000000" pitchFamily="2" charset="2"/>
                        </a:rPr>
                        <a:t></a:t>
                      </a:r>
                      <a:endParaRPr lang="en-US" sz="1600" b="1" dirty="0">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marR="0" lvl="0" indent="-114300" algn="ctr" defTabSz="914400" rtl="0" eaLnBrk="1" fontAlgn="ctr" latinLnBrk="0" hangingPunct="1">
                        <a:lnSpc>
                          <a:spcPct val="90000"/>
                        </a:lnSpc>
                        <a:spcBef>
                          <a:spcPts val="0"/>
                        </a:spcBef>
                        <a:spcAft>
                          <a:spcPts val="0"/>
                        </a:spcAft>
                        <a:buClr>
                          <a:schemeClr val="tx2"/>
                        </a:buClr>
                        <a:buSzTx/>
                        <a:buFont typeface="Arial" panose="020B0604020202020204" pitchFamily="34" charset="0"/>
                        <a:buNone/>
                        <a:tabLst/>
                        <a:defRPr/>
                      </a:pPr>
                      <a:r>
                        <a:rPr lang="en-US" sz="1600" b="1" kern="1200" baseline="0" dirty="0">
                          <a:solidFill>
                            <a:schemeClr val="tx1"/>
                          </a:solidFill>
                          <a:latin typeface="Arial" panose="020B0604020202020204" pitchFamily="34" charset="0"/>
                          <a:ea typeface="+mn-ea"/>
                          <a:cs typeface="Arial" panose="020B0604020202020204" pitchFamily="34" charset="0"/>
                          <a:sym typeface="Wingdings" panose="05000000000000000000" pitchFamily="2" charset="2"/>
                        </a:rPr>
                        <a:t></a:t>
                      </a:r>
                      <a:endParaRPr lang="en-US" sz="1600" b="1" dirty="0">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8973947"/>
                  </a:ext>
                </a:extLst>
              </a:tr>
              <a:tr h="326985">
                <a:tc>
                  <a:txBody>
                    <a:bodyPr/>
                    <a:lstStyle/>
                    <a:p>
                      <a:pPr marL="0" lvl="1" indent="0" algn="l" defTabSz="914400" rtl="0" eaLnBrk="1" latinLnBrk="0" hangingPunct="1">
                        <a:lnSpc>
                          <a:spcPct val="90000"/>
                        </a:lnSpc>
                        <a:spcBef>
                          <a:spcPts val="0"/>
                        </a:spcBef>
                        <a:spcAft>
                          <a:spcPts val="0"/>
                        </a:spcAft>
                        <a:buClr>
                          <a:srgbClr val="0070C0"/>
                        </a:buClr>
                        <a:buFont typeface="Arial" panose="020B0604020202020204" pitchFamily="34" charset="0"/>
                        <a:buNone/>
                      </a:pPr>
                      <a:r>
                        <a:rPr lang="en-US" sz="1600" b="1" kern="1200" baseline="0" dirty="0">
                          <a:solidFill>
                            <a:schemeClr val="tx1"/>
                          </a:solidFill>
                          <a:latin typeface="Arial" panose="020B0604020202020204" pitchFamily="34" charset="0"/>
                          <a:ea typeface="+mn-ea"/>
                          <a:cs typeface="Arial" panose="020B0604020202020204" pitchFamily="34" charset="0"/>
                        </a:rPr>
                        <a:t>Lipids</a:t>
                      </a:r>
                      <a:r>
                        <a:rPr lang="en-US" sz="1600" b="1" kern="1200" baseline="30000" dirty="0">
                          <a:solidFill>
                            <a:schemeClr val="tx1"/>
                          </a:solidFill>
                          <a:latin typeface="Arial" panose="020B0604020202020204" pitchFamily="34" charset="0"/>
                          <a:ea typeface="+mn-ea"/>
                          <a:cs typeface="Arial" panose="020B0604020202020204" pitchFamily="34" charset="0"/>
                        </a:rPr>
                        <a:t>4-7</a:t>
                      </a: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defTabSz="914400" rtl="0" eaLnBrk="1" latinLnBrk="0" hangingPunct="1">
                        <a:lnSpc>
                          <a:spcPct val="90000"/>
                        </a:lnSpc>
                        <a:spcBef>
                          <a:spcPts val="0"/>
                        </a:spcBef>
                        <a:spcAft>
                          <a:spcPts val="0"/>
                        </a:spcAft>
                        <a:buClr>
                          <a:schemeClr val="tx2"/>
                        </a:buClr>
                        <a:buFont typeface="Wingdings" panose="05000000000000000000" pitchFamily="2" charset="2"/>
                        <a:buNone/>
                      </a:pPr>
                      <a:r>
                        <a:rPr lang="en-US" sz="1600" b="1" kern="1200" baseline="0" dirty="0">
                          <a:solidFill>
                            <a:schemeClr val="tx1"/>
                          </a:solidFill>
                          <a:latin typeface="Arial" panose="020B0604020202020204" pitchFamily="34" charset="0"/>
                          <a:ea typeface="+mn-ea"/>
                          <a:cs typeface="Arial" panose="020B0604020202020204" pitchFamily="34" charset="0"/>
                          <a:sym typeface="Wingdings" panose="05000000000000000000" pitchFamily="2" charset="2"/>
                        </a:rPr>
                        <a:t></a:t>
                      </a:r>
                      <a:endParaRPr lang="en-US" sz="1600" b="1" kern="1200" baseline="0" dirty="0">
                        <a:solidFill>
                          <a:schemeClr val="tx1"/>
                        </a:solidFill>
                        <a:latin typeface="Arial" panose="020B0604020202020204" pitchFamily="34" charset="0"/>
                        <a:ea typeface="+mn-ea"/>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4300" marR="0" lvl="0" indent="-114300" algn="ctr" defTabSz="914400" rtl="0" eaLnBrk="1" fontAlgn="ctr" latinLnBrk="0" hangingPunct="1">
                        <a:lnSpc>
                          <a:spcPct val="90000"/>
                        </a:lnSpc>
                        <a:spcBef>
                          <a:spcPts val="0"/>
                        </a:spcBef>
                        <a:spcAft>
                          <a:spcPts val="0"/>
                        </a:spcAft>
                        <a:buClr>
                          <a:schemeClr val="tx2"/>
                        </a:buClr>
                        <a:buSzTx/>
                        <a:buFont typeface="Wingdings" panose="05000000000000000000" pitchFamily="2" charset="2"/>
                        <a:buNone/>
                        <a:tabLst/>
                        <a:defRPr/>
                      </a:pPr>
                      <a:endParaRPr lang="en-US" sz="1600" b="1" dirty="0">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4300" marR="0" lvl="0" indent="-114300" algn="ctr" defTabSz="914400" rtl="0" eaLnBrk="1" fontAlgn="ctr" latinLnBrk="0" hangingPunct="1">
                        <a:lnSpc>
                          <a:spcPct val="90000"/>
                        </a:lnSpc>
                        <a:spcBef>
                          <a:spcPts val="0"/>
                        </a:spcBef>
                        <a:spcAft>
                          <a:spcPts val="0"/>
                        </a:spcAft>
                        <a:buClr>
                          <a:schemeClr val="tx2"/>
                        </a:buClr>
                        <a:buSzTx/>
                        <a:buFont typeface="Wingdings" panose="05000000000000000000" pitchFamily="2" charset="2"/>
                        <a:buNone/>
                        <a:tabLst/>
                        <a:defRPr/>
                      </a:pPr>
                      <a:endParaRPr lang="en-US" sz="1600" b="1" dirty="0">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4777833"/>
                  </a:ext>
                </a:extLst>
              </a:tr>
              <a:tr h="326985">
                <a:tc>
                  <a:txBody>
                    <a:bodyPr/>
                    <a:lstStyle/>
                    <a:p>
                      <a:pPr marL="0" lvl="1" indent="0" fontAlgn="ctr">
                        <a:lnSpc>
                          <a:spcPct val="90000"/>
                        </a:lnSpc>
                        <a:spcBef>
                          <a:spcPts val="0"/>
                        </a:spcBef>
                        <a:spcAft>
                          <a:spcPts val="0"/>
                        </a:spcAft>
                        <a:buClr>
                          <a:srgbClr val="0070C0"/>
                        </a:buClr>
                        <a:buFont typeface="Arial" panose="020B0604020202020204" pitchFamily="34" charset="0"/>
                        <a:buNone/>
                      </a:pPr>
                      <a:r>
                        <a:rPr lang="en-US" sz="1600" b="1" kern="1200" baseline="0" dirty="0">
                          <a:solidFill>
                            <a:schemeClr val="tx1"/>
                          </a:solidFill>
                          <a:latin typeface="Arial" panose="020B0604020202020204" pitchFamily="34" charset="0"/>
                          <a:ea typeface="+mn-ea"/>
                          <a:cs typeface="Arial" panose="020B0604020202020204" pitchFamily="34" charset="0"/>
                        </a:rPr>
                        <a:t>Gender-Affirming Hormones</a:t>
                      </a:r>
                      <a:r>
                        <a:rPr lang="en-US" sz="1600" b="1" kern="1200" baseline="30000" dirty="0">
                          <a:solidFill>
                            <a:schemeClr val="tx1"/>
                          </a:solidFill>
                          <a:latin typeface="Arial" panose="020B0604020202020204" pitchFamily="34" charset="0"/>
                          <a:ea typeface="+mn-ea"/>
                          <a:cs typeface="Arial" panose="020B0604020202020204" pitchFamily="34" charset="0"/>
                        </a:rPr>
                        <a:t>4</a:t>
                      </a: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marR="0" lvl="0" indent="-114300" algn="ctr" defTabSz="914400" rtl="0" eaLnBrk="1" fontAlgn="ctr" latinLnBrk="0" hangingPunct="1">
                        <a:lnSpc>
                          <a:spcPct val="90000"/>
                        </a:lnSpc>
                        <a:spcBef>
                          <a:spcPts val="0"/>
                        </a:spcBef>
                        <a:spcAft>
                          <a:spcPts val="0"/>
                        </a:spcAft>
                        <a:buClr>
                          <a:schemeClr val="tx2"/>
                        </a:buClr>
                        <a:buSzTx/>
                        <a:buFont typeface="Wingdings" panose="05000000000000000000" pitchFamily="2" charset="2"/>
                        <a:buNone/>
                        <a:tabLst/>
                        <a:defRPr/>
                      </a:pPr>
                      <a:r>
                        <a:rPr lang="en-US" sz="1600" b="1" kern="1200" baseline="0" dirty="0">
                          <a:solidFill>
                            <a:schemeClr val="tx1"/>
                          </a:solidFill>
                          <a:latin typeface="Arial" panose="020B0604020202020204" pitchFamily="34" charset="0"/>
                          <a:ea typeface="+mn-ea"/>
                          <a:cs typeface="Arial" panose="020B0604020202020204" pitchFamily="34" charset="0"/>
                          <a:sym typeface="Wingdings" panose="05000000000000000000" pitchFamily="2" charset="2"/>
                        </a:rPr>
                        <a:t></a:t>
                      </a:r>
                      <a:endParaRPr lang="en-US" sz="1600" b="1" kern="1200" baseline="0" dirty="0">
                        <a:solidFill>
                          <a:schemeClr val="tx1"/>
                        </a:solidFill>
                        <a:latin typeface="Arial" panose="020B0604020202020204" pitchFamily="34" charset="0"/>
                        <a:ea typeface="+mn-ea"/>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marR="0" lvl="0" indent="-114300" algn="ctr" defTabSz="914400" rtl="0" eaLnBrk="1" fontAlgn="ctr" latinLnBrk="0" hangingPunct="1">
                        <a:lnSpc>
                          <a:spcPct val="90000"/>
                        </a:lnSpc>
                        <a:spcBef>
                          <a:spcPts val="0"/>
                        </a:spcBef>
                        <a:spcAft>
                          <a:spcPts val="0"/>
                        </a:spcAft>
                        <a:buClr>
                          <a:schemeClr val="tx2"/>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600" b="1" dirty="0">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marR="0" lvl="0" indent="-114300" algn="ctr" defTabSz="914400" rtl="0" eaLnBrk="1" fontAlgn="ctr" latinLnBrk="0" hangingPunct="1">
                        <a:lnSpc>
                          <a:spcPct val="90000"/>
                        </a:lnSpc>
                        <a:spcBef>
                          <a:spcPts val="0"/>
                        </a:spcBef>
                        <a:spcAft>
                          <a:spcPts val="0"/>
                        </a:spcAft>
                        <a:buClr>
                          <a:schemeClr val="tx2"/>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600" b="1" dirty="0">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6544623"/>
                  </a:ext>
                </a:extLst>
              </a:tr>
              <a:tr h="385151">
                <a:tc>
                  <a:txBody>
                    <a:bodyPr/>
                    <a:lstStyle/>
                    <a:p>
                      <a:pPr marL="0" lvl="1" indent="0" fontAlgn="ctr">
                        <a:lnSpc>
                          <a:spcPct val="90000"/>
                        </a:lnSpc>
                        <a:spcBef>
                          <a:spcPts val="0"/>
                        </a:spcBef>
                        <a:spcAft>
                          <a:spcPts val="0"/>
                        </a:spcAft>
                        <a:buClr>
                          <a:srgbClr val="0070C0"/>
                        </a:buClr>
                        <a:buFont typeface="Arial" panose="020B0604020202020204" pitchFamily="34" charset="0"/>
                        <a:buNone/>
                      </a:pPr>
                      <a:r>
                        <a:rPr lang="en-US" sz="2000" b="1" kern="1200" baseline="0" dirty="0">
                          <a:solidFill>
                            <a:schemeClr val="bg1"/>
                          </a:solidFill>
                          <a:latin typeface="Arial" panose="020B0604020202020204" pitchFamily="34" charset="0"/>
                          <a:ea typeface="+mn-ea"/>
                          <a:cs typeface="Arial" panose="020B0604020202020204" pitchFamily="34" charset="0"/>
                        </a:rPr>
                        <a:t>Other Considerations</a:t>
                      </a: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lvl="1" indent="0" algn="ctr" fontAlgn="ctr">
                        <a:lnSpc>
                          <a:spcPct val="90000"/>
                        </a:lnSpc>
                        <a:spcBef>
                          <a:spcPts val="0"/>
                        </a:spcBef>
                        <a:spcAft>
                          <a:spcPts val="0"/>
                        </a:spcAft>
                        <a:buClr>
                          <a:srgbClr val="0070C0"/>
                        </a:buClr>
                        <a:buFont typeface="Arial" panose="020B0604020202020204" pitchFamily="34" charset="0"/>
                        <a:buNone/>
                      </a:pPr>
                      <a:endParaRPr lang="en-US" sz="2000" b="0" kern="1200" baseline="0" dirty="0">
                        <a:solidFill>
                          <a:schemeClr val="tx1"/>
                        </a:solidFill>
                        <a:latin typeface="Arial" panose="020B0604020202020204" pitchFamily="34" charset="0"/>
                        <a:ea typeface="+mn-ea"/>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lvl="1" indent="0" algn="ctr" fontAlgn="ctr">
                        <a:lnSpc>
                          <a:spcPct val="90000"/>
                        </a:lnSpc>
                        <a:spcBef>
                          <a:spcPts val="0"/>
                        </a:spcBef>
                        <a:spcAft>
                          <a:spcPts val="0"/>
                        </a:spcAft>
                        <a:buClr>
                          <a:srgbClr val="0070C0"/>
                        </a:buClr>
                        <a:buFont typeface="Arial" panose="020B0604020202020204" pitchFamily="34" charset="0"/>
                        <a:buNone/>
                      </a:pPr>
                      <a:endParaRPr lang="en-US" sz="2000" b="0" kern="1200" baseline="0" dirty="0">
                        <a:solidFill>
                          <a:schemeClr val="tx1"/>
                        </a:solidFill>
                        <a:latin typeface="Arial" panose="020B0604020202020204" pitchFamily="34" charset="0"/>
                        <a:ea typeface="+mn-ea"/>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lvl="1" indent="0" algn="ctr" fontAlgn="ctr">
                        <a:lnSpc>
                          <a:spcPct val="90000"/>
                        </a:lnSpc>
                        <a:spcBef>
                          <a:spcPts val="0"/>
                        </a:spcBef>
                        <a:spcAft>
                          <a:spcPts val="0"/>
                        </a:spcAft>
                        <a:buClr>
                          <a:srgbClr val="0070C0"/>
                        </a:buClr>
                        <a:buFont typeface="Arial" panose="020B0604020202020204" pitchFamily="34" charset="0"/>
                        <a:buNone/>
                      </a:pPr>
                      <a:endParaRPr lang="en-US" sz="2000" b="0" dirty="0">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47931216"/>
                  </a:ext>
                </a:extLst>
              </a:tr>
              <a:tr h="553359">
                <a:tc>
                  <a:txBody>
                    <a:bodyPr/>
                    <a:lstStyle/>
                    <a:p>
                      <a:pPr marL="0" lvl="1" indent="0" fontAlgn="ctr">
                        <a:lnSpc>
                          <a:spcPct val="90000"/>
                        </a:lnSpc>
                        <a:spcBef>
                          <a:spcPts val="0"/>
                        </a:spcBef>
                        <a:spcAft>
                          <a:spcPts val="0"/>
                        </a:spcAft>
                        <a:buClr>
                          <a:srgbClr val="0070C0"/>
                        </a:buClr>
                        <a:buFont typeface="Arial" panose="020B0604020202020204" pitchFamily="34" charset="0"/>
                        <a:buNone/>
                      </a:pPr>
                      <a:r>
                        <a:rPr lang="en-US" sz="1600" b="1" kern="1200" baseline="0" dirty="0">
                          <a:solidFill>
                            <a:schemeClr val="tx1"/>
                          </a:solidFill>
                          <a:latin typeface="Arial" panose="020B0604020202020204" pitchFamily="34" charset="0"/>
                          <a:ea typeface="+mn-ea"/>
                          <a:cs typeface="Arial" panose="020B0604020202020204" pitchFamily="34" charset="0"/>
                        </a:rPr>
                        <a:t>Side Effects</a:t>
                      </a:r>
                      <a:r>
                        <a:rPr lang="en-US" sz="1600" b="1" kern="1200" baseline="30000" dirty="0">
                          <a:solidFill>
                            <a:schemeClr val="tx1"/>
                          </a:solidFill>
                          <a:latin typeface="Arial" panose="020B0604020202020204" pitchFamily="34" charset="0"/>
                          <a:ea typeface="+mn-ea"/>
                          <a:cs typeface="Arial" panose="020B0604020202020204" pitchFamily="34" charset="0"/>
                        </a:rPr>
                        <a:t>4</a:t>
                      </a: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1" indent="0" algn="ctr" fontAlgn="ctr">
                        <a:lnSpc>
                          <a:spcPct val="90000"/>
                        </a:lnSpc>
                        <a:spcBef>
                          <a:spcPts val="0"/>
                        </a:spcBef>
                        <a:spcAft>
                          <a:spcPts val="0"/>
                        </a:spcAft>
                        <a:buClr>
                          <a:srgbClr val="0070C0"/>
                        </a:buClr>
                        <a:buFont typeface="Arial" panose="020B0604020202020204" pitchFamily="34" charset="0"/>
                        <a:buNone/>
                      </a:pPr>
                      <a:r>
                        <a:rPr lang="en-US" sz="1600" b="0" kern="1200" baseline="0" dirty="0">
                          <a:solidFill>
                            <a:schemeClr val="tx1"/>
                          </a:solidFill>
                          <a:latin typeface="Arial" panose="020B0604020202020204" pitchFamily="34" charset="0"/>
                          <a:ea typeface="+mn-ea"/>
                          <a:cs typeface="Arial" panose="020B0604020202020204" pitchFamily="34" charset="0"/>
                        </a:rPr>
                        <a:t>Diarrhea (6%); nausea (5%)</a:t>
                      </a: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1" indent="0" algn="ctr" fontAlgn="ctr">
                        <a:lnSpc>
                          <a:spcPct val="90000"/>
                        </a:lnSpc>
                        <a:spcBef>
                          <a:spcPts val="0"/>
                        </a:spcBef>
                        <a:spcAft>
                          <a:spcPts val="0"/>
                        </a:spcAft>
                        <a:buClr>
                          <a:srgbClr val="0070C0"/>
                        </a:buClr>
                        <a:buFont typeface="Arial" panose="020B0604020202020204" pitchFamily="34" charset="0"/>
                        <a:buNone/>
                      </a:pPr>
                      <a:r>
                        <a:rPr lang="en-US" sz="1600" b="0" kern="1200" baseline="0" dirty="0">
                          <a:solidFill>
                            <a:schemeClr val="tx1"/>
                          </a:solidFill>
                          <a:latin typeface="Arial" panose="020B0604020202020204" pitchFamily="34" charset="0"/>
                          <a:ea typeface="+mn-ea"/>
                          <a:cs typeface="Arial" panose="020B0604020202020204" pitchFamily="34" charset="0"/>
                        </a:rPr>
                        <a:t>Diarrhea (5%); nausea (4%)</a:t>
                      </a: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1" indent="0" algn="ctr" fontAlgn="ctr">
                        <a:lnSpc>
                          <a:spcPct val="90000"/>
                        </a:lnSpc>
                        <a:spcBef>
                          <a:spcPts val="0"/>
                        </a:spcBef>
                        <a:spcAft>
                          <a:spcPts val="0"/>
                        </a:spcAft>
                        <a:buClr>
                          <a:srgbClr val="0070C0"/>
                        </a:buClr>
                        <a:buFont typeface="Arial" panose="020B0604020202020204" pitchFamily="34" charset="0"/>
                        <a:buNone/>
                      </a:pPr>
                      <a:r>
                        <a:rPr lang="en-US" sz="1600" b="0" kern="1200" baseline="0" dirty="0">
                          <a:solidFill>
                            <a:schemeClr val="tx1"/>
                          </a:solidFill>
                          <a:latin typeface="Arial" panose="020B0604020202020204" pitchFamily="34" charset="0"/>
                          <a:ea typeface="+mn-ea"/>
                          <a:cs typeface="Arial" panose="020B0604020202020204" pitchFamily="34" charset="0"/>
                        </a:rPr>
                        <a:t>Injection-site reaction (32%-81%); mostly mild and greatest initially</a:t>
                      </a:r>
                      <a:endParaRPr lang="en-US" sz="1600" b="0" dirty="0">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64114119"/>
                  </a:ext>
                </a:extLst>
              </a:tr>
              <a:tr h="326985">
                <a:tc>
                  <a:txBody>
                    <a:bodyPr/>
                    <a:lstStyle/>
                    <a:p>
                      <a:pPr marL="0" lvl="1" indent="0" fontAlgn="ctr">
                        <a:lnSpc>
                          <a:spcPct val="90000"/>
                        </a:lnSpc>
                        <a:spcBef>
                          <a:spcPts val="0"/>
                        </a:spcBef>
                        <a:spcAft>
                          <a:spcPts val="0"/>
                        </a:spcAft>
                        <a:buClr>
                          <a:srgbClr val="0070C0"/>
                        </a:buClr>
                        <a:buFont typeface="Arial" panose="020B0604020202020204" pitchFamily="34" charset="0"/>
                        <a:buNone/>
                      </a:pPr>
                      <a:r>
                        <a:rPr lang="en-US" sz="1600" b="1" kern="1200" baseline="0" dirty="0">
                          <a:solidFill>
                            <a:schemeClr val="tx1"/>
                          </a:solidFill>
                          <a:latin typeface="Arial" panose="020B0604020202020204" pitchFamily="34" charset="0"/>
                          <a:ea typeface="+mn-ea"/>
                          <a:cs typeface="Arial" panose="020B0604020202020204" pitchFamily="34" charset="0"/>
                        </a:rPr>
                        <a:t>Approved to Prevent HIV From IDU</a:t>
                      </a:r>
                      <a:r>
                        <a:rPr lang="en-US" sz="1600" b="1" kern="1200" baseline="30000" dirty="0">
                          <a:solidFill>
                            <a:schemeClr val="tx1"/>
                          </a:solidFill>
                          <a:latin typeface="Arial" panose="020B0604020202020204" pitchFamily="34" charset="0"/>
                          <a:ea typeface="+mn-ea"/>
                          <a:cs typeface="Arial" panose="020B0604020202020204" pitchFamily="34" charset="0"/>
                        </a:rPr>
                        <a:t>5</a:t>
                      </a:r>
                      <a:endParaRPr lang="en-US" sz="1600" b="1" kern="1200" baseline="0" dirty="0">
                        <a:solidFill>
                          <a:schemeClr val="tx1"/>
                        </a:solidFill>
                        <a:latin typeface="Arial" panose="020B0604020202020204" pitchFamily="34" charset="0"/>
                        <a:ea typeface="+mn-ea"/>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marR="0" lvl="0" indent="-114300" algn="ctr" defTabSz="914364" rtl="0" eaLnBrk="1" fontAlgn="ctr" latinLnBrk="0" hangingPunct="1">
                        <a:lnSpc>
                          <a:spcPct val="90000"/>
                        </a:lnSpc>
                        <a:spcBef>
                          <a:spcPts val="0"/>
                        </a:spcBef>
                        <a:spcAft>
                          <a:spcPts val="0"/>
                        </a:spcAft>
                        <a:buClr>
                          <a:schemeClr val="tx2"/>
                        </a:buClr>
                        <a:buSzTx/>
                        <a:buFont typeface="Wingdings" panose="05000000000000000000" pitchFamily="2" charset="2"/>
                        <a:buNone/>
                        <a:tabLst/>
                        <a:defRPr/>
                      </a:pPr>
                      <a:r>
                        <a:rPr lang="en-US" sz="1600" b="1" kern="1200" baseline="0" dirty="0">
                          <a:solidFill>
                            <a:schemeClr val="tx1"/>
                          </a:solidFill>
                          <a:latin typeface="Arial" panose="020B0604020202020204" pitchFamily="34" charset="0"/>
                          <a:ea typeface="+mn-ea"/>
                          <a:cs typeface="Arial" panose="020B0604020202020204" pitchFamily="34" charset="0"/>
                          <a:sym typeface="Wingdings" panose="05000000000000000000" pitchFamily="2" charset="2"/>
                        </a:rPr>
                        <a:t></a:t>
                      </a:r>
                      <a:endParaRPr lang="en-US" sz="1600" b="1" dirty="0">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lvl="1" indent="-114300" algn="ctr" fontAlgn="ctr">
                        <a:lnSpc>
                          <a:spcPct val="90000"/>
                        </a:lnSpc>
                        <a:spcBef>
                          <a:spcPts val="0"/>
                        </a:spcBef>
                        <a:spcAft>
                          <a:spcPts val="0"/>
                        </a:spcAft>
                        <a:buClr>
                          <a:srgbClr val="0070C0"/>
                        </a:buClr>
                        <a:buFont typeface="Arial" panose="020B0604020202020204" pitchFamily="34" charset="0"/>
                        <a:buChar char="•"/>
                      </a:pPr>
                      <a:endParaRPr lang="en-US" sz="1600" b="0" kern="1200" baseline="0" dirty="0">
                        <a:solidFill>
                          <a:schemeClr val="tx1"/>
                        </a:solidFill>
                        <a:latin typeface="Arial" panose="020B0604020202020204" pitchFamily="34" charset="0"/>
                        <a:ea typeface="+mn-ea"/>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364" rtl="0" eaLnBrk="1" fontAlgn="ctr" latinLnBrk="0" hangingPunct="1">
                        <a:lnSpc>
                          <a:spcPct val="90000"/>
                        </a:lnSpc>
                        <a:spcBef>
                          <a:spcPts val="0"/>
                        </a:spcBef>
                        <a:spcAft>
                          <a:spcPts val="0"/>
                        </a:spcAft>
                        <a:buClr>
                          <a:srgbClr val="0070C0"/>
                        </a:buClr>
                        <a:buSzTx/>
                        <a:buFont typeface="Arial" panose="020B0604020202020204" pitchFamily="34" charset="0"/>
                        <a:buNone/>
                        <a:tabLst/>
                        <a:defRPr/>
                      </a:pPr>
                      <a:endParaRPr lang="en-US" sz="1600" b="1" dirty="0">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8874061"/>
                  </a:ext>
                </a:extLst>
              </a:tr>
              <a:tr h="326985">
                <a:tc>
                  <a:txBody>
                    <a:bodyPr/>
                    <a:lstStyle/>
                    <a:p>
                      <a:pPr marL="0" lvl="1" indent="0" fontAlgn="ctr">
                        <a:lnSpc>
                          <a:spcPct val="90000"/>
                        </a:lnSpc>
                        <a:spcBef>
                          <a:spcPts val="0"/>
                        </a:spcBef>
                        <a:spcAft>
                          <a:spcPts val="0"/>
                        </a:spcAft>
                        <a:buClr>
                          <a:srgbClr val="0070C0"/>
                        </a:buClr>
                        <a:buFont typeface="Arial" panose="020B0604020202020204" pitchFamily="34" charset="0"/>
                        <a:buNone/>
                      </a:pPr>
                      <a:r>
                        <a:rPr lang="en-US" sz="1600" b="1" kern="1200" baseline="0" dirty="0">
                          <a:solidFill>
                            <a:schemeClr val="tx1"/>
                          </a:solidFill>
                          <a:latin typeface="Arial" panose="020B0604020202020204" pitchFamily="34" charset="0"/>
                          <a:ea typeface="+mn-ea"/>
                          <a:cs typeface="Arial" panose="020B0604020202020204" pitchFamily="34" charset="0"/>
                        </a:rPr>
                        <a:t>Receptive Vaginal Sex</a:t>
                      </a:r>
                      <a:r>
                        <a:rPr lang="en-US" sz="1600" b="1" kern="1200" baseline="30000" dirty="0">
                          <a:solidFill>
                            <a:schemeClr val="tx1"/>
                          </a:solidFill>
                          <a:latin typeface="Arial" panose="020B0604020202020204" pitchFamily="34" charset="0"/>
                          <a:ea typeface="+mn-ea"/>
                          <a:cs typeface="Arial" panose="020B0604020202020204" pitchFamily="34" charset="0"/>
                        </a:rPr>
                        <a:t>5</a:t>
                      </a:r>
                      <a:endParaRPr lang="en-US" sz="1600" b="1" kern="1200" baseline="0" dirty="0">
                        <a:solidFill>
                          <a:schemeClr val="tx1"/>
                        </a:solidFill>
                        <a:latin typeface="Arial" panose="020B0604020202020204" pitchFamily="34" charset="0"/>
                        <a:ea typeface="+mn-ea"/>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4300" marR="0" lvl="0" indent="-114300" algn="ctr" defTabSz="914364" rtl="0" eaLnBrk="1" fontAlgn="ctr" latinLnBrk="0" hangingPunct="1">
                        <a:lnSpc>
                          <a:spcPct val="90000"/>
                        </a:lnSpc>
                        <a:spcBef>
                          <a:spcPts val="0"/>
                        </a:spcBef>
                        <a:spcAft>
                          <a:spcPts val="0"/>
                        </a:spcAft>
                        <a:buClr>
                          <a:schemeClr val="tx2"/>
                        </a:buClr>
                        <a:buSzTx/>
                        <a:buFont typeface="Wingdings" panose="05000000000000000000" pitchFamily="2" charset="2"/>
                        <a:buNone/>
                        <a:tabLst/>
                        <a:defRPr/>
                      </a:pPr>
                      <a:r>
                        <a:rPr lang="en-US" sz="1600" b="1" kern="1200" baseline="0" dirty="0">
                          <a:solidFill>
                            <a:schemeClr val="tx1"/>
                          </a:solidFill>
                          <a:latin typeface="Arial" panose="020B0604020202020204" pitchFamily="34" charset="0"/>
                          <a:ea typeface="+mn-ea"/>
                          <a:cs typeface="Arial" panose="020B0604020202020204" pitchFamily="34" charset="0"/>
                          <a:sym typeface="Wingdings" panose="05000000000000000000" pitchFamily="2" charset="2"/>
                        </a:rPr>
                        <a:t></a:t>
                      </a:r>
                      <a:endParaRPr lang="en-US" sz="1600" b="1" dirty="0">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4300" lvl="1" indent="-114300" algn="ctr" fontAlgn="ctr">
                        <a:lnSpc>
                          <a:spcPct val="90000"/>
                        </a:lnSpc>
                        <a:spcBef>
                          <a:spcPts val="0"/>
                        </a:spcBef>
                        <a:spcAft>
                          <a:spcPts val="0"/>
                        </a:spcAft>
                        <a:buClr>
                          <a:srgbClr val="0070C0"/>
                        </a:buClr>
                        <a:buFont typeface="Arial" panose="020B0604020202020204" pitchFamily="34" charset="0"/>
                        <a:buChar char="•"/>
                      </a:pPr>
                      <a:endParaRPr lang="en-US" sz="1600" b="0" kern="1200" baseline="0" dirty="0">
                        <a:solidFill>
                          <a:schemeClr val="tx1"/>
                        </a:solidFill>
                        <a:latin typeface="Arial" panose="020B0604020202020204" pitchFamily="34" charset="0"/>
                        <a:ea typeface="+mn-ea"/>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1" indent="0" algn="ctr" defTabSz="914364" rtl="0" eaLnBrk="1" fontAlgn="ctr" latinLnBrk="0" hangingPunct="1">
                        <a:lnSpc>
                          <a:spcPct val="90000"/>
                        </a:lnSpc>
                        <a:spcBef>
                          <a:spcPts val="0"/>
                        </a:spcBef>
                        <a:spcAft>
                          <a:spcPts val="0"/>
                        </a:spcAft>
                        <a:buClr>
                          <a:srgbClr val="0070C0"/>
                        </a:buClr>
                        <a:buSzTx/>
                        <a:buFont typeface="Arial" panose="020B0604020202020204" pitchFamily="34" charset="0"/>
                        <a:buNone/>
                        <a:tabLst/>
                        <a:defRPr/>
                      </a:pPr>
                      <a:r>
                        <a:rPr lang="en-US" sz="1600" b="1" kern="1200" baseline="0" dirty="0">
                          <a:solidFill>
                            <a:schemeClr val="tx1"/>
                          </a:solidFill>
                          <a:latin typeface="Arial" panose="020B0604020202020204" pitchFamily="34" charset="0"/>
                          <a:ea typeface="+mn-ea"/>
                          <a:cs typeface="Arial" panose="020B0604020202020204" pitchFamily="34" charset="0"/>
                          <a:sym typeface="Wingdings" panose="05000000000000000000" pitchFamily="2" charset="2"/>
                        </a:rPr>
                        <a:t></a:t>
                      </a:r>
                      <a:endParaRPr lang="en-US" sz="1600" b="1" dirty="0">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31733260"/>
                  </a:ext>
                </a:extLst>
              </a:tr>
              <a:tr h="326985">
                <a:tc>
                  <a:txBody>
                    <a:bodyPr/>
                    <a:lstStyle/>
                    <a:p>
                      <a:pPr marL="0" lvl="1" indent="0" fontAlgn="ctr">
                        <a:lnSpc>
                          <a:spcPct val="90000"/>
                        </a:lnSpc>
                        <a:spcBef>
                          <a:spcPts val="0"/>
                        </a:spcBef>
                        <a:spcAft>
                          <a:spcPts val="0"/>
                        </a:spcAft>
                        <a:buClr>
                          <a:srgbClr val="0070C0"/>
                        </a:buClr>
                        <a:buFont typeface="Arial" panose="020B0604020202020204" pitchFamily="34" charset="0"/>
                        <a:buNone/>
                      </a:pPr>
                      <a:r>
                        <a:rPr lang="en-US" sz="1600" b="1" kern="1200" baseline="0" dirty="0">
                          <a:solidFill>
                            <a:schemeClr val="tx1"/>
                          </a:solidFill>
                          <a:latin typeface="Arial" panose="020B0604020202020204" pitchFamily="34" charset="0"/>
                          <a:ea typeface="+mn-ea"/>
                          <a:cs typeface="Arial" panose="020B0604020202020204" pitchFamily="34" charset="0"/>
                        </a:rPr>
                        <a:t>On-Demand Use</a:t>
                      </a:r>
                      <a:r>
                        <a:rPr lang="en-US" sz="1600" b="1" kern="1200" baseline="30000" dirty="0">
                          <a:solidFill>
                            <a:schemeClr val="tx1"/>
                          </a:solidFill>
                          <a:latin typeface="Arial" panose="020B0604020202020204" pitchFamily="34" charset="0"/>
                          <a:ea typeface="+mn-ea"/>
                          <a:cs typeface="Arial" panose="020B0604020202020204" pitchFamily="34" charset="0"/>
                        </a:rPr>
                        <a:t>5</a:t>
                      </a: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indent="-114300" algn="ctr" fontAlgn="ctr">
                        <a:lnSpc>
                          <a:spcPct val="90000"/>
                        </a:lnSpc>
                        <a:spcBef>
                          <a:spcPts val="0"/>
                        </a:spcBef>
                        <a:spcAft>
                          <a:spcPts val="0"/>
                        </a:spcAft>
                        <a:buClr>
                          <a:schemeClr val="tx2"/>
                        </a:buClr>
                        <a:buFont typeface="Wingdings" panose="05000000000000000000" pitchFamily="2" charset="2"/>
                        <a:buNone/>
                      </a:pPr>
                      <a:r>
                        <a:rPr lang="en-US" sz="1600" b="1" kern="1200" baseline="0" dirty="0">
                          <a:solidFill>
                            <a:schemeClr val="tx1"/>
                          </a:solidFill>
                          <a:latin typeface="Arial" panose="020B0604020202020204" pitchFamily="34" charset="0"/>
                          <a:ea typeface="+mn-ea"/>
                          <a:cs typeface="Arial" panose="020B0604020202020204" pitchFamily="34" charset="0"/>
                          <a:sym typeface="Wingdings" panose="05000000000000000000" pitchFamily="2" charset="2"/>
                        </a:rPr>
                        <a:t></a:t>
                      </a:r>
                      <a:endParaRPr lang="en-US" sz="1600" b="1" dirty="0">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lvl="1" indent="-114300" algn="ctr" fontAlgn="ctr">
                        <a:lnSpc>
                          <a:spcPct val="90000"/>
                        </a:lnSpc>
                        <a:spcBef>
                          <a:spcPts val="0"/>
                        </a:spcBef>
                        <a:spcAft>
                          <a:spcPts val="0"/>
                        </a:spcAft>
                        <a:buClr>
                          <a:srgbClr val="0070C0"/>
                        </a:buClr>
                        <a:buFont typeface="Arial" panose="020B0604020202020204" pitchFamily="34" charset="0"/>
                        <a:buChar char="•"/>
                      </a:pPr>
                      <a:endParaRPr lang="en-US" sz="1600" b="0" kern="1200" baseline="0" dirty="0">
                        <a:solidFill>
                          <a:schemeClr val="tx1"/>
                        </a:solidFill>
                        <a:latin typeface="Arial" panose="020B0604020202020204" pitchFamily="34" charset="0"/>
                        <a:ea typeface="+mn-ea"/>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lvl="1" indent="-114300" algn="ctr" fontAlgn="ctr">
                        <a:lnSpc>
                          <a:spcPct val="90000"/>
                        </a:lnSpc>
                        <a:spcBef>
                          <a:spcPts val="0"/>
                        </a:spcBef>
                        <a:spcAft>
                          <a:spcPts val="0"/>
                        </a:spcAft>
                        <a:buClr>
                          <a:srgbClr val="0070C0"/>
                        </a:buClr>
                        <a:buFont typeface="Arial" panose="020B0604020202020204" pitchFamily="34" charset="0"/>
                        <a:buChar char="•"/>
                      </a:pPr>
                      <a:endParaRPr lang="en-US" sz="1600" b="0" dirty="0">
                        <a:latin typeface="Arial" panose="020B0604020202020204" pitchFamily="34" charset="0"/>
                        <a:cs typeface="Arial" panose="020B0604020202020204" pitchFamily="34" charset="0"/>
                      </a:endParaRP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600812"/>
                  </a:ext>
                </a:extLst>
              </a:tr>
              <a:tr h="326985">
                <a:tc>
                  <a:txBody>
                    <a:bodyPr/>
                    <a:lstStyle/>
                    <a:p>
                      <a:pPr marL="0" lvl="1" indent="0" fontAlgn="ctr">
                        <a:lnSpc>
                          <a:spcPct val="90000"/>
                        </a:lnSpc>
                        <a:spcBef>
                          <a:spcPts val="0"/>
                        </a:spcBef>
                        <a:spcAft>
                          <a:spcPts val="0"/>
                        </a:spcAft>
                        <a:buClr>
                          <a:srgbClr val="0070C0"/>
                        </a:buClr>
                        <a:buFont typeface="Arial" panose="020B0604020202020204" pitchFamily="34" charset="0"/>
                        <a:buNone/>
                      </a:pPr>
                      <a:r>
                        <a:rPr lang="en-US" sz="1600" b="1" kern="1200" baseline="0" dirty="0">
                          <a:solidFill>
                            <a:schemeClr val="tx1"/>
                          </a:solidFill>
                          <a:latin typeface="Arial" panose="020B0604020202020204" pitchFamily="34" charset="0"/>
                          <a:ea typeface="+mn-ea"/>
                          <a:cs typeface="Arial" panose="020B0604020202020204" pitchFamily="34" charset="0"/>
                        </a:rPr>
                        <a:t>Frequency of Dose</a:t>
                      </a:r>
                      <a:r>
                        <a:rPr lang="en-US" sz="1600" b="1" kern="1200" baseline="30000" dirty="0">
                          <a:solidFill>
                            <a:schemeClr val="tx1"/>
                          </a:solidFill>
                          <a:latin typeface="Arial" panose="020B0604020202020204" pitchFamily="34" charset="0"/>
                          <a:ea typeface="+mn-ea"/>
                          <a:cs typeface="Arial" panose="020B0604020202020204" pitchFamily="34" charset="0"/>
                        </a:rPr>
                        <a:t>5</a:t>
                      </a: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1" indent="0" algn="ctr" fontAlgn="ctr">
                        <a:lnSpc>
                          <a:spcPct val="90000"/>
                        </a:lnSpc>
                        <a:spcBef>
                          <a:spcPts val="0"/>
                        </a:spcBef>
                        <a:spcAft>
                          <a:spcPts val="0"/>
                        </a:spcAft>
                        <a:buClr>
                          <a:srgbClr val="0070C0"/>
                        </a:buClr>
                        <a:buFont typeface="Arial" panose="020B0604020202020204" pitchFamily="34" charset="0"/>
                        <a:buNone/>
                      </a:pPr>
                      <a:r>
                        <a:rPr lang="en-US" sz="1600" b="0" kern="1200" baseline="0" dirty="0">
                          <a:solidFill>
                            <a:schemeClr val="tx1"/>
                          </a:solidFill>
                          <a:latin typeface="Arial" panose="020B0604020202020204" pitchFamily="34" charset="0"/>
                          <a:ea typeface="+mn-ea"/>
                          <a:cs typeface="Arial" panose="020B0604020202020204" pitchFamily="34" charset="0"/>
                        </a:rPr>
                        <a:t>1 pill daily</a:t>
                      </a: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1" indent="0" algn="ctr" fontAlgn="ctr">
                        <a:lnSpc>
                          <a:spcPct val="90000"/>
                        </a:lnSpc>
                        <a:spcBef>
                          <a:spcPts val="0"/>
                        </a:spcBef>
                        <a:spcAft>
                          <a:spcPts val="0"/>
                        </a:spcAft>
                        <a:buClr>
                          <a:srgbClr val="0070C0"/>
                        </a:buClr>
                        <a:buFont typeface="Arial" panose="020B0604020202020204" pitchFamily="34" charset="0"/>
                        <a:buNone/>
                      </a:pPr>
                      <a:r>
                        <a:rPr lang="en-US" sz="1600" b="0" kern="1200" baseline="0" dirty="0">
                          <a:solidFill>
                            <a:schemeClr val="tx1"/>
                          </a:solidFill>
                          <a:latin typeface="Arial" panose="020B0604020202020204" pitchFamily="34" charset="0"/>
                          <a:ea typeface="+mn-ea"/>
                          <a:cs typeface="Arial" panose="020B0604020202020204" pitchFamily="34" charset="0"/>
                        </a:rPr>
                        <a:t>1 pill daily</a:t>
                      </a: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1" indent="0" algn="ctr" fontAlgn="ctr">
                        <a:lnSpc>
                          <a:spcPct val="90000"/>
                        </a:lnSpc>
                        <a:spcBef>
                          <a:spcPts val="0"/>
                        </a:spcBef>
                        <a:spcAft>
                          <a:spcPts val="0"/>
                        </a:spcAft>
                        <a:buClr>
                          <a:srgbClr val="0070C0"/>
                        </a:buClr>
                        <a:buFont typeface="Arial" panose="020B0604020202020204" pitchFamily="34" charset="0"/>
                        <a:buNone/>
                      </a:pPr>
                      <a:r>
                        <a:rPr lang="en-US" sz="1600" b="0" dirty="0">
                          <a:latin typeface="Arial" panose="020B0604020202020204" pitchFamily="34" charset="0"/>
                          <a:cs typeface="Arial" panose="020B0604020202020204" pitchFamily="34" charset="0"/>
                        </a:rPr>
                        <a:t>Injection in buttocks every 2 months</a:t>
                      </a:r>
                    </a:p>
                  </a:txBody>
                  <a:tcPr marL="45720" marR="45720"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37703802"/>
                  </a:ext>
                </a:extLst>
              </a:tr>
            </a:tbl>
          </a:graphicData>
        </a:graphic>
      </p:graphicFrame>
    </p:spTree>
    <p:custDataLst>
      <p:tags r:id="rId1"/>
    </p:custDataLst>
    <p:extLst>
      <p:ext uri="{BB962C8B-B14F-4D97-AF65-F5344CB8AC3E}">
        <p14:creationId xmlns:p14="http://schemas.microsoft.com/office/powerpoint/2010/main" val="22984285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E31E2D-E5C5-4A75-82B2-AC5391E70F76}"/>
              </a:ext>
            </a:extLst>
          </p:cNvPr>
          <p:cNvSpPr>
            <a:spLocks noGrp="1"/>
          </p:cNvSpPr>
          <p:nvPr>
            <p:ph type="title"/>
          </p:nvPr>
        </p:nvSpPr>
        <p:spPr/>
        <p:txBody>
          <a:bodyPr/>
          <a:lstStyle/>
          <a:p>
            <a:r>
              <a:rPr lang="en-US" dirty="0"/>
              <a:t>History of PrEP Cost and Access</a:t>
            </a:r>
          </a:p>
        </p:txBody>
      </p:sp>
      <p:sp>
        <p:nvSpPr>
          <p:cNvPr id="4" name="Content Placeholder 3">
            <a:extLst>
              <a:ext uri="{FF2B5EF4-FFF2-40B4-BE49-F238E27FC236}">
                <a16:creationId xmlns:a16="http://schemas.microsoft.com/office/drawing/2014/main" id="{76CBD46C-15F3-40E8-8569-AF5509B6C361}"/>
              </a:ext>
            </a:extLst>
          </p:cNvPr>
          <p:cNvSpPr>
            <a:spLocks noGrp="1"/>
          </p:cNvSpPr>
          <p:nvPr>
            <p:ph idx="1"/>
          </p:nvPr>
        </p:nvSpPr>
        <p:spPr>
          <a:xfrm>
            <a:off x="609600" y="1609727"/>
            <a:ext cx="10972800" cy="3231654"/>
          </a:xfrm>
        </p:spPr>
        <p:txBody>
          <a:bodyPr/>
          <a:lstStyle/>
          <a:p>
            <a:r>
              <a:rPr lang="en-US" sz="2700" b="1" dirty="0"/>
              <a:t>June 2019: </a:t>
            </a:r>
            <a:r>
              <a:rPr lang="en-US" sz="2700" dirty="0"/>
              <a:t>PrEP receives an “A” rating by the USPSTF</a:t>
            </a:r>
            <a:r>
              <a:rPr lang="en-US" sz="2700" baseline="30000" dirty="0"/>
              <a:t>1</a:t>
            </a:r>
          </a:p>
          <a:p>
            <a:r>
              <a:rPr lang="en-US" sz="2700" b="1" dirty="0"/>
              <a:t>January 2021: </a:t>
            </a:r>
            <a:r>
              <a:rPr lang="en-US" sz="2700" dirty="0"/>
              <a:t>the Affordable Care Act requires nearly every private health insurers to cover any USPSTF item with an “A” or “B” rating without cost-sharing</a:t>
            </a:r>
            <a:r>
              <a:rPr lang="en-US" sz="2700" baseline="30000" dirty="0"/>
              <a:t>2</a:t>
            </a:r>
          </a:p>
          <a:p>
            <a:r>
              <a:rPr lang="en-US" sz="2700" b="1" dirty="0"/>
              <a:t>July 2021: </a:t>
            </a:r>
            <a:r>
              <a:rPr lang="en-US" sz="2700" dirty="0"/>
              <a:t>Due to payer noncompliance, the government releases guidance to insurers, reminding them of their obligation to cover PrEP</a:t>
            </a:r>
            <a:r>
              <a:rPr lang="en-US" sz="2700" baseline="30000" dirty="0"/>
              <a:t>2</a:t>
            </a:r>
          </a:p>
          <a:p>
            <a:pPr lvl="1"/>
            <a:r>
              <a:rPr lang="en-US" dirty="0"/>
              <a:t>The Public Health Service Act includes services to prevent the acquisition of HIV, such as prescriptions, clinic visits, labs, and immunizations</a:t>
            </a:r>
          </a:p>
        </p:txBody>
      </p:sp>
      <p:sp>
        <p:nvSpPr>
          <p:cNvPr id="5" name="Footer Placeholder 4">
            <a:extLst>
              <a:ext uri="{FF2B5EF4-FFF2-40B4-BE49-F238E27FC236}">
                <a16:creationId xmlns:a16="http://schemas.microsoft.com/office/drawing/2014/main" id="{6684AB70-B384-C78B-E9DB-91C4A0981DC8}"/>
              </a:ext>
            </a:extLst>
          </p:cNvPr>
          <p:cNvSpPr>
            <a:spLocks noGrp="1"/>
          </p:cNvSpPr>
          <p:nvPr>
            <p:ph type="ftr" sz="quarter" idx="10"/>
          </p:nvPr>
        </p:nvSpPr>
        <p:spPr/>
        <p:txBody>
          <a:bodyPr/>
          <a:lstStyle/>
          <a:p>
            <a:pPr lvl="0"/>
            <a:r>
              <a:rPr lang="en-US" dirty="0"/>
              <a:t>USPSTF, US Preventive Services Task Force.</a:t>
            </a:r>
          </a:p>
          <a:p>
            <a:pPr lvl="0"/>
            <a:r>
              <a:rPr lang="en-US" dirty="0"/>
              <a:t>1. US Preventive Services Task Force. Preexposure Prophylaxis for the Prevention of HIV Infection: USPSTF Recommendation Statement. JAMA. 2019;321(22):2203-2213. 2. US Department of Health and Human Services. Guidance Portal. FAQs about Affordable Care Act Implementation Part 47.  https://www.hhs.gov/guidance/document/faqs-about-affordable-care-act-implementation-part-47. Accessed August 31, 2022.</a:t>
            </a:r>
          </a:p>
        </p:txBody>
      </p:sp>
      <p:sp>
        <p:nvSpPr>
          <p:cNvPr id="2" name="TextBox 1">
            <a:extLst>
              <a:ext uri="{FF2B5EF4-FFF2-40B4-BE49-F238E27FC236}">
                <a16:creationId xmlns:a16="http://schemas.microsoft.com/office/drawing/2014/main" id="{AC43CD77-7CFC-57E2-000E-4C4206A28DC9}"/>
              </a:ext>
            </a:extLst>
          </p:cNvPr>
          <p:cNvSpPr txBox="1"/>
          <p:nvPr/>
        </p:nvSpPr>
        <p:spPr>
          <a:xfrm>
            <a:off x="609601" y="4895626"/>
            <a:ext cx="10972800" cy="871008"/>
          </a:xfrm>
          <a:prstGeom prst="rect">
            <a:avLst/>
          </a:prstGeom>
          <a:solidFill>
            <a:srgbClr val="1B3F73"/>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45720" rtlCol="0">
            <a:spAutoFit/>
          </a:bodyPr>
          <a:lstStyle>
            <a:defPPr>
              <a:defRPr lang="en-US"/>
            </a:defPPr>
            <a:lvl1pPr indent="0" algn="ctr" defTabSz="1097280" eaLnBrk="0" fontAlgn="base" hangingPunct="0">
              <a:lnSpc>
                <a:spcPct val="85000"/>
              </a:lnSpc>
              <a:spcBef>
                <a:spcPct val="0"/>
              </a:spcBef>
              <a:spcAft>
                <a:spcPct val="0"/>
              </a:spcAft>
              <a:buClr>
                <a:srgbClr val="00AEEF"/>
              </a:buClr>
              <a:buNone/>
              <a:defRPr sz="2400" b="1" i="0">
                <a:solidFill>
                  <a:srgbClr val="FFFFFF"/>
                </a:solidFill>
                <a:latin typeface="Arial" panose="020B0604020202020204" pitchFamily="34" charset="0"/>
                <a:cs typeface="Arial" panose="020B0604020202020204" pitchFamily="34" charset="0"/>
              </a:defRPr>
            </a:lvl1pPr>
            <a:lvl2pPr marL="639763" indent="-296863" eaLnBrk="0" fontAlgn="base" hangingPunct="0">
              <a:lnSpc>
                <a:spcPct val="90000"/>
              </a:lnSpc>
              <a:spcBef>
                <a:spcPct val="20000"/>
              </a:spcBef>
              <a:spcAft>
                <a:spcPct val="0"/>
              </a:spcAft>
              <a:buClr>
                <a:srgbClr val="8DC63F"/>
              </a:buClr>
              <a:buFont typeface="Arial" panose="020B0604020202020204" pitchFamily="34" charset="0"/>
              <a:buChar char="–"/>
              <a:defRPr sz="2400">
                <a:solidFill>
                  <a:schemeClr val="lt1"/>
                </a:solidFill>
              </a:defRPr>
            </a:lvl2pPr>
            <a:lvl3pPr indent="-160338" eaLnBrk="0" fontAlgn="base" hangingPunct="0">
              <a:lnSpc>
                <a:spcPct val="90000"/>
              </a:lnSpc>
              <a:spcBef>
                <a:spcPct val="20000"/>
              </a:spcBef>
              <a:spcAft>
                <a:spcPct val="0"/>
              </a:spcAft>
              <a:buClr>
                <a:srgbClr val="FBB040"/>
              </a:buClr>
              <a:buChar char="•"/>
              <a:defRPr sz="2000">
                <a:solidFill>
                  <a:schemeClr val="lt1"/>
                </a:solidFill>
              </a:defRPr>
            </a:lvl3pPr>
            <a:lvl4pPr marL="1263650" indent="-234950" eaLnBrk="0" fontAlgn="base" hangingPunct="0">
              <a:lnSpc>
                <a:spcPct val="90000"/>
              </a:lnSpc>
              <a:spcBef>
                <a:spcPct val="20000"/>
              </a:spcBef>
              <a:spcAft>
                <a:spcPct val="0"/>
              </a:spcAft>
              <a:buClr>
                <a:srgbClr val="00AEEF"/>
              </a:buClr>
              <a:buFont typeface="Arial" panose="020B0604020202020204" pitchFamily="34" charset="0"/>
              <a:buChar char="–"/>
              <a:defRPr>
                <a:solidFill>
                  <a:schemeClr val="lt1"/>
                </a:solidFill>
              </a:defRPr>
            </a:lvl4pPr>
            <a:lvl5pPr marL="1554163" indent="-176213" eaLnBrk="0" fontAlgn="base" hangingPunct="0">
              <a:lnSpc>
                <a:spcPct val="90000"/>
              </a:lnSpc>
              <a:spcBef>
                <a:spcPct val="20000"/>
              </a:spcBef>
              <a:spcAft>
                <a:spcPct val="0"/>
              </a:spcAft>
              <a:buClr>
                <a:schemeClr val="hlink"/>
              </a:buClr>
              <a:buFont typeface="Arial" panose="020B0604020202020204" pitchFamily="34" charset="0"/>
              <a:buChar char="»"/>
              <a:defRPr>
                <a:solidFill>
                  <a:schemeClr val="lt1"/>
                </a:solidFill>
              </a:defRPr>
            </a:lvl5pPr>
            <a:lvl6pPr marL="2514600" indent="-228600" defTabSz="914400">
              <a:lnSpc>
                <a:spcPct val="90000"/>
              </a:lnSpc>
              <a:spcBef>
                <a:spcPts val="500"/>
              </a:spcBef>
              <a:buFont typeface="Arial" panose="020B0604020202020204" pitchFamily="34" charset="0"/>
              <a:buChar char="•"/>
              <a:defRPr>
                <a:solidFill>
                  <a:schemeClr val="lt1"/>
                </a:solidFill>
              </a:defRPr>
            </a:lvl6pPr>
            <a:lvl7pPr marL="2971800" indent="-228600" defTabSz="914400">
              <a:lnSpc>
                <a:spcPct val="90000"/>
              </a:lnSpc>
              <a:spcBef>
                <a:spcPts val="500"/>
              </a:spcBef>
              <a:buFont typeface="Arial" panose="020B0604020202020204" pitchFamily="34" charset="0"/>
              <a:buChar char="•"/>
              <a:defRPr>
                <a:solidFill>
                  <a:schemeClr val="lt1"/>
                </a:solidFill>
              </a:defRPr>
            </a:lvl7pPr>
            <a:lvl8pPr marL="3429000" indent="-228600" defTabSz="914400">
              <a:lnSpc>
                <a:spcPct val="90000"/>
              </a:lnSpc>
              <a:spcBef>
                <a:spcPts val="500"/>
              </a:spcBef>
              <a:buFont typeface="Arial" panose="020B0604020202020204" pitchFamily="34" charset="0"/>
              <a:buChar char="•"/>
              <a:defRPr>
                <a:solidFill>
                  <a:schemeClr val="lt1"/>
                </a:solidFill>
              </a:defRPr>
            </a:lvl8pPr>
            <a:lvl9pPr marL="3886200" indent="-228600" defTabSz="914400">
              <a:lnSpc>
                <a:spcPct val="90000"/>
              </a:lnSpc>
              <a:spcBef>
                <a:spcPts val="500"/>
              </a:spcBef>
              <a:buFont typeface="Arial" panose="020B0604020202020204" pitchFamily="34" charset="0"/>
              <a:buChar char="•"/>
              <a:defRPr>
                <a:solidFill>
                  <a:schemeClr val="lt1"/>
                </a:solidFill>
              </a:defRPr>
            </a:lvl9pPr>
          </a:lstStyle>
          <a:p>
            <a:r>
              <a:rPr lang="en-US" sz="2800" dirty="0">
                <a:sym typeface="Arial"/>
              </a:rPr>
              <a:t>Insurers are required to cover PrEP services to </a:t>
            </a:r>
            <a:br>
              <a:rPr lang="en-US" sz="2800" dirty="0">
                <a:sym typeface="Arial"/>
              </a:rPr>
            </a:br>
            <a:r>
              <a:rPr lang="en-US" sz="2800" dirty="0">
                <a:sym typeface="Arial"/>
              </a:rPr>
              <a:t>prevent HIV acquisition.</a:t>
            </a:r>
            <a:r>
              <a:rPr lang="en-US" sz="2800" baseline="30000" dirty="0">
                <a:sym typeface="Arial"/>
              </a:rPr>
              <a:t>2</a:t>
            </a:r>
            <a:endParaRPr lang="en-US" sz="2800" baseline="30000" dirty="0">
              <a:solidFill>
                <a:srgbClr val="FFC000"/>
              </a:solidFill>
            </a:endParaRPr>
          </a:p>
        </p:txBody>
      </p:sp>
    </p:spTree>
    <p:custDataLst>
      <p:tags r:id="rId1"/>
    </p:custDataLst>
    <p:extLst>
      <p:ext uri="{BB962C8B-B14F-4D97-AF65-F5344CB8AC3E}">
        <p14:creationId xmlns:p14="http://schemas.microsoft.com/office/powerpoint/2010/main" val="1771336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609600" y="266700"/>
            <a:ext cx="10972800" cy="1243417"/>
          </a:xfrm>
        </p:spPr>
        <p:txBody>
          <a:bodyPr/>
          <a:lstStyle/>
          <a:p>
            <a:pPr lvl="0"/>
            <a:r>
              <a:rPr lang="en-US" dirty="0"/>
              <a:t>Who Will Contract HIV in </a:t>
            </a:r>
            <a:br>
              <a:rPr lang="en-US" dirty="0"/>
            </a:br>
            <a:r>
              <a:rPr lang="en-US" dirty="0"/>
              <a:t>Their Lifetimes?</a:t>
            </a:r>
          </a:p>
        </p:txBody>
      </p:sp>
      <p:sp>
        <p:nvSpPr>
          <p:cNvPr id="4" name="Footer Placeholder 3">
            <a:extLst>
              <a:ext uri="{FF2B5EF4-FFF2-40B4-BE49-F238E27FC236}">
                <a16:creationId xmlns:a16="http://schemas.microsoft.com/office/drawing/2014/main" id="{5C12B2D0-5B37-4F05-9019-24936DF67D9E}"/>
              </a:ext>
            </a:extLst>
          </p:cNvPr>
          <p:cNvSpPr>
            <a:spLocks noGrp="1"/>
          </p:cNvSpPr>
          <p:nvPr>
            <p:ph type="ftr" sz="quarter" idx="10"/>
          </p:nvPr>
        </p:nvSpPr>
        <p:spPr/>
        <p:txBody>
          <a:bodyPr/>
          <a:lstStyle/>
          <a:p>
            <a:r>
              <a:rPr lang="en-US" b="1" dirty="0">
                <a:solidFill>
                  <a:srgbClr val="000000"/>
                </a:solidFill>
              </a:rPr>
              <a:t>Hess KL, et al. </a:t>
            </a:r>
            <a:r>
              <a:rPr lang="en-US" b="1" i="1" dirty="0">
                <a:solidFill>
                  <a:srgbClr val="000000"/>
                </a:solidFill>
              </a:rPr>
              <a:t>Ann Epidemiol</a:t>
            </a:r>
            <a:r>
              <a:rPr lang="en-US" b="1" dirty="0">
                <a:solidFill>
                  <a:srgbClr val="000000"/>
                </a:solidFill>
              </a:rPr>
              <a:t>. 2017;27(4):238-243.</a:t>
            </a:r>
          </a:p>
        </p:txBody>
      </p:sp>
      <p:graphicFrame>
        <p:nvGraphicFramePr>
          <p:cNvPr id="9" name="Table 8">
            <a:extLst>
              <a:ext uri="{FF2B5EF4-FFF2-40B4-BE49-F238E27FC236}">
                <a16:creationId xmlns:a16="http://schemas.microsoft.com/office/drawing/2014/main" id="{2BAAB997-7798-4A8A-BE0B-0BB61703D023}"/>
              </a:ext>
            </a:extLst>
          </p:cNvPr>
          <p:cNvGraphicFramePr>
            <a:graphicFrameLocks noGrp="1"/>
          </p:cNvGraphicFramePr>
          <p:nvPr>
            <p:extLst>
              <p:ext uri="{D42A27DB-BD31-4B8C-83A1-F6EECF244321}">
                <p14:modId xmlns:p14="http://schemas.microsoft.com/office/powerpoint/2010/main" val="1205822316"/>
              </p:ext>
            </p:extLst>
          </p:nvPr>
        </p:nvGraphicFramePr>
        <p:xfrm>
          <a:off x="609600" y="1604054"/>
          <a:ext cx="10972800" cy="4657044"/>
        </p:xfrm>
        <a:graphic>
          <a:graphicData uri="http://schemas.openxmlformats.org/drawingml/2006/table">
            <a:tbl>
              <a:tblPr firstRow="1" bandRow="1">
                <a:tableStyleId>{69CF1AB2-1976-4502-BF36-3FF5EA218861}</a:tableStyleId>
              </a:tblPr>
              <a:tblGrid>
                <a:gridCol w="2493243">
                  <a:extLst>
                    <a:ext uri="{9D8B030D-6E8A-4147-A177-3AD203B41FA5}">
                      <a16:colId xmlns:a16="http://schemas.microsoft.com/office/drawing/2014/main" val="3127298505"/>
                    </a:ext>
                  </a:extLst>
                </a:gridCol>
                <a:gridCol w="2993157">
                  <a:extLst>
                    <a:ext uri="{9D8B030D-6E8A-4147-A177-3AD203B41FA5}">
                      <a16:colId xmlns:a16="http://schemas.microsoft.com/office/drawing/2014/main" val="655215470"/>
                    </a:ext>
                  </a:extLst>
                </a:gridCol>
                <a:gridCol w="2743200">
                  <a:extLst>
                    <a:ext uri="{9D8B030D-6E8A-4147-A177-3AD203B41FA5}">
                      <a16:colId xmlns:a16="http://schemas.microsoft.com/office/drawing/2014/main" val="2991989162"/>
                    </a:ext>
                  </a:extLst>
                </a:gridCol>
                <a:gridCol w="2743200">
                  <a:extLst>
                    <a:ext uri="{9D8B030D-6E8A-4147-A177-3AD203B41FA5}">
                      <a16:colId xmlns:a16="http://schemas.microsoft.com/office/drawing/2014/main" val="2046650574"/>
                    </a:ext>
                  </a:extLst>
                </a:gridCol>
              </a:tblGrid>
              <a:tr h="388087">
                <a:tc rowSpan="4">
                  <a:txBody>
                    <a:bodyPr/>
                    <a:lstStyle/>
                    <a:p>
                      <a:pPr algn="l">
                        <a:lnSpc>
                          <a:spcPct val="90000"/>
                        </a:lnSpc>
                      </a:pPr>
                      <a:r>
                        <a:rPr lang="en-US" sz="2400" b="1" dirty="0">
                          <a:solidFill>
                            <a:srgbClr val="0070C0"/>
                          </a:solidFill>
                          <a:latin typeface="Arial" panose="020B0604020202020204" pitchFamily="34" charset="0"/>
                          <a:cs typeface="Arial" panose="020B0604020202020204" pitchFamily="34" charset="0"/>
                        </a:rPr>
                        <a:t>MSM</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2000" b="0" dirty="0">
                          <a:latin typeface="Arial" panose="020B0604020202020204" pitchFamily="34" charset="0"/>
                          <a:cs typeface="Arial" panose="020B0604020202020204" pitchFamily="34" charset="0"/>
                        </a:rPr>
                        <a:t>Overall</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2000" b="1" dirty="0">
                          <a:latin typeface="Arial" panose="020B0604020202020204" pitchFamily="34" charset="0"/>
                          <a:cs typeface="Arial" panose="020B0604020202020204" pitchFamily="34" charset="0"/>
                        </a:rPr>
                        <a:t>1 in 6</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endParaRPr lang="en-US" sz="2000" b="1" dirty="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5439137"/>
                  </a:ext>
                </a:extLst>
              </a:tr>
              <a:tr h="388087">
                <a:tc vMerge="1">
                  <a:txBody>
                    <a:bodyPr/>
                    <a:lstStyle/>
                    <a:p>
                      <a:endParaRPr lang="en-US" dirty="0"/>
                    </a:p>
                  </a:txBody>
                  <a:tcPr/>
                </a:tc>
                <a:tc>
                  <a:txBody>
                    <a:bodyPr/>
                    <a:lstStyle/>
                    <a:p>
                      <a:pPr algn="l">
                        <a:lnSpc>
                          <a:spcPct val="90000"/>
                        </a:lnSpc>
                      </a:pPr>
                      <a:r>
                        <a:rPr lang="en-US" sz="2000" b="1" dirty="0">
                          <a:solidFill>
                            <a:srgbClr val="F36622"/>
                          </a:solidFill>
                          <a:latin typeface="Arial" panose="020B0604020202020204" pitchFamily="34" charset="0"/>
                          <a:cs typeface="Arial" panose="020B0604020202020204" pitchFamily="34" charset="0"/>
                        </a:rPr>
                        <a:t>African American</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2000" b="1" dirty="0">
                          <a:solidFill>
                            <a:srgbClr val="F36622"/>
                          </a:solidFill>
                          <a:latin typeface="Arial" panose="020B0604020202020204" pitchFamily="34" charset="0"/>
                          <a:cs typeface="Arial" panose="020B0604020202020204" pitchFamily="34" charset="0"/>
                        </a:rPr>
                        <a:t>1 in 2</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endParaRPr lang="en-US" sz="2000" b="1" dirty="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3985151"/>
                  </a:ext>
                </a:extLst>
              </a:tr>
              <a:tr h="388087">
                <a:tc vMerge="1">
                  <a:txBody>
                    <a:bodyPr/>
                    <a:lstStyle/>
                    <a:p>
                      <a:endParaRPr lang="en-US" dirty="0"/>
                    </a:p>
                  </a:txBody>
                  <a:tcPr/>
                </a:tc>
                <a:tc>
                  <a:txBody>
                    <a:bodyPr/>
                    <a:lstStyle/>
                    <a:p>
                      <a:pPr algn="l">
                        <a:lnSpc>
                          <a:spcPct val="90000"/>
                        </a:lnSpc>
                      </a:pPr>
                      <a:r>
                        <a:rPr lang="en-US" sz="2000" b="1" dirty="0">
                          <a:solidFill>
                            <a:srgbClr val="F36622"/>
                          </a:solidFill>
                          <a:latin typeface="Arial" panose="020B0604020202020204" pitchFamily="34" charset="0"/>
                          <a:cs typeface="Arial" panose="020B0604020202020204" pitchFamily="34" charset="0"/>
                        </a:rPr>
                        <a:t>Hispanic/Latin descent</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2000" b="1" dirty="0">
                          <a:solidFill>
                            <a:srgbClr val="F36622"/>
                          </a:solidFill>
                          <a:latin typeface="Arial" panose="020B0604020202020204" pitchFamily="34" charset="0"/>
                          <a:cs typeface="Arial" panose="020B0604020202020204" pitchFamily="34" charset="0"/>
                        </a:rPr>
                        <a:t>1 in 5</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endParaRPr lang="en-US" sz="2000" b="1" dirty="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6813597"/>
                  </a:ext>
                </a:extLst>
              </a:tr>
              <a:tr h="388087">
                <a:tc vMerge="1">
                  <a:txBody>
                    <a:bodyPr/>
                    <a:lstStyle/>
                    <a:p>
                      <a:endParaRPr lang="en-US" dirty="0"/>
                    </a:p>
                  </a:txBody>
                  <a:tcPr/>
                </a:tc>
                <a:tc>
                  <a:txBody>
                    <a:bodyPr/>
                    <a:lstStyle/>
                    <a:p>
                      <a:pPr algn="l">
                        <a:lnSpc>
                          <a:spcPct val="90000"/>
                        </a:lnSpc>
                      </a:pPr>
                      <a:r>
                        <a:rPr lang="en-US" sz="2000" b="0" dirty="0">
                          <a:latin typeface="Arial" panose="020B0604020202020204" pitchFamily="34" charset="0"/>
                          <a:cs typeface="Arial" panose="020B0604020202020204" pitchFamily="34" charset="0"/>
                        </a:rPr>
                        <a:t>White </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2000" b="1" dirty="0">
                          <a:latin typeface="Arial" panose="020B0604020202020204" pitchFamily="34" charset="0"/>
                          <a:cs typeface="Arial" panose="020B0604020202020204" pitchFamily="34" charset="0"/>
                        </a:rPr>
                        <a:t>1 in 11</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endParaRPr lang="en-US" sz="2000" b="1" dirty="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0019789"/>
                  </a:ext>
                </a:extLst>
              </a:tr>
              <a:tr h="388087">
                <a:tc rowSpan="2">
                  <a:txBody>
                    <a:bodyPr/>
                    <a:lstStyle/>
                    <a:p>
                      <a:pPr algn="l">
                        <a:lnSpc>
                          <a:spcPct val="90000"/>
                        </a:lnSpc>
                      </a:pPr>
                      <a:r>
                        <a:rPr lang="en-US" sz="2400" b="1" dirty="0">
                          <a:solidFill>
                            <a:srgbClr val="0070C0"/>
                          </a:solidFill>
                          <a:latin typeface="Arial" panose="020B0604020202020204" pitchFamily="34" charset="0"/>
                          <a:cs typeface="Arial" panose="020B0604020202020204" pitchFamily="34" charset="0"/>
                        </a:rPr>
                        <a:t>Heterosexual</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lnSpc>
                          <a:spcPct val="90000"/>
                        </a:lnSpc>
                      </a:pPr>
                      <a:endParaRPr lang="en-US" sz="2000" b="0" dirty="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lnSpc>
                          <a:spcPct val="90000"/>
                        </a:lnSpc>
                      </a:pPr>
                      <a:r>
                        <a:rPr lang="en-US" sz="2000" b="1" dirty="0">
                          <a:solidFill>
                            <a:srgbClr val="0070C0"/>
                          </a:solidFill>
                          <a:latin typeface="Arial" panose="020B0604020202020204" pitchFamily="34" charset="0"/>
                          <a:cs typeface="Arial" panose="020B0604020202020204" pitchFamily="34" charset="0"/>
                        </a:rPr>
                        <a:t>Men</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lnSpc>
                          <a:spcPct val="90000"/>
                        </a:lnSpc>
                      </a:pPr>
                      <a:r>
                        <a:rPr lang="en-US" sz="2000" b="1" dirty="0">
                          <a:solidFill>
                            <a:srgbClr val="0070C0"/>
                          </a:solidFill>
                          <a:latin typeface="Arial" panose="020B0604020202020204" pitchFamily="34" charset="0"/>
                          <a:cs typeface="Arial" panose="020B0604020202020204" pitchFamily="34" charset="0"/>
                        </a:rPr>
                        <a:t>Women</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03560247"/>
                  </a:ext>
                </a:extLst>
              </a:tr>
              <a:tr h="388087">
                <a:tc vMerge="1">
                  <a:txBody>
                    <a:bodyPr/>
                    <a:lstStyle/>
                    <a:p>
                      <a:endParaRPr lang="en-US" dirty="0"/>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90000"/>
                        </a:lnSpc>
                      </a:pPr>
                      <a:r>
                        <a:rPr lang="en-US" sz="2000" b="0" dirty="0">
                          <a:latin typeface="Arial" panose="020B0604020202020204" pitchFamily="34" charset="0"/>
                          <a:cs typeface="Arial" panose="020B0604020202020204" pitchFamily="34" charset="0"/>
                        </a:rPr>
                        <a:t>Overall</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lnSpc>
                          <a:spcPct val="90000"/>
                        </a:lnSpc>
                      </a:pPr>
                      <a:r>
                        <a:rPr lang="en-US" sz="2000" b="1" dirty="0">
                          <a:latin typeface="Arial" panose="020B0604020202020204" pitchFamily="34" charset="0"/>
                          <a:cs typeface="Arial" panose="020B0604020202020204" pitchFamily="34" charset="0"/>
                        </a:rPr>
                        <a:t>1 in 524</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lnSpc>
                          <a:spcPct val="90000"/>
                        </a:lnSpc>
                      </a:pPr>
                      <a:r>
                        <a:rPr lang="en-US" sz="2000" b="1" dirty="0">
                          <a:latin typeface="Arial" panose="020B0604020202020204" pitchFamily="34" charset="0"/>
                          <a:cs typeface="Arial" panose="020B0604020202020204" pitchFamily="34" charset="0"/>
                        </a:rPr>
                        <a:t>1 in 266</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1054458"/>
                  </a:ext>
                </a:extLst>
              </a:tr>
              <a:tr h="388087">
                <a:tc rowSpan="6">
                  <a:txBody>
                    <a:bodyPr/>
                    <a:lstStyle/>
                    <a:p>
                      <a:pPr algn="l">
                        <a:lnSpc>
                          <a:spcPct val="90000"/>
                        </a:lnSpc>
                      </a:pPr>
                      <a:r>
                        <a:rPr lang="en-US" sz="2400" b="1" dirty="0">
                          <a:solidFill>
                            <a:srgbClr val="0070C0"/>
                          </a:solidFill>
                          <a:latin typeface="Arial" panose="020B0604020202020204" pitchFamily="34" charset="0"/>
                          <a:cs typeface="Arial" panose="020B0604020202020204" pitchFamily="34" charset="0"/>
                        </a:rPr>
                        <a:t>Overall</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endParaRPr lang="en-US" sz="2000" b="0" dirty="0">
                        <a:solidFill>
                          <a:srgbClr val="0070C0"/>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2000" b="1" dirty="0">
                          <a:solidFill>
                            <a:srgbClr val="0070C0"/>
                          </a:solidFill>
                          <a:latin typeface="Arial" panose="020B0604020202020204" pitchFamily="34" charset="0"/>
                          <a:cs typeface="Arial" panose="020B0604020202020204" pitchFamily="34" charset="0"/>
                        </a:rPr>
                        <a:t>Men</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2000" b="1" dirty="0">
                          <a:solidFill>
                            <a:srgbClr val="0070C0"/>
                          </a:solidFill>
                          <a:latin typeface="Arial" panose="020B0604020202020204" pitchFamily="34" charset="0"/>
                          <a:cs typeface="Arial" panose="020B0604020202020204" pitchFamily="34" charset="0"/>
                        </a:rPr>
                        <a:t>Women</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8138604"/>
                  </a:ext>
                </a:extLst>
              </a:tr>
              <a:tr h="388087">
                <a:tc vMerge="1">
                  <a:txBody>
                    <a:bodyPr/>
                    <a:lstStyle/>
                    <a:p>
                      <a:endParaRPr lang="en-US" dirty="0"/>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90000"/>
                        </a:lnSpc>
                      </a:pPr>
                      <a:r>
                        <a:rPr lang="en-US" sz="2000" b="0" dirty="0">
                          <a:latin typeface="Arial" panose="020B0604020202020204" pitchFamily="34" charset="0"/>
                          <a:cs typeface="Arial" panose="020B0604020202020204" pitchFamily="34" charset="0"/>
                        </a:rPr>
                        <a:t>Overall</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2000" b="1" dirty="0">
                          <a:latin typeface="Arial" panose="020B0604020202020204" pitchFamily="34" charset="0"/>
                          <a:cs typeface="Arial" panose="020B0604020202020204" pitchFamily="34" charset="0"/>
                        </a:rPr>
                        <a:t>1 in 68</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2000" b="1" dirty="0">
                          <a:latin typeface="Arial" panose="020B0604020202020204" pitchFamily="34" charset="0"/>
                          <a:cs typeface="Arial" panose="020B0604020202020204" pitchFamily="34" charset="0"/>
                        </a:rPr>
                        <a:t>1 in 253</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1444616"/>
                  </a:ext>
                </a:extLst>
              </a:tr>
              <a:tr h="388087">
                <a:tc vMerge="1">
                  <a:txBody>
                    <a:bodyPr/>
                    <a:lstStyle/>
                    <a:p>
                      <a:endParaRPr lang="en-US" dirty="0"/>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90000"/>
                        </a:lnSpc>
                      </a:pPr>
                      <a:r>
                        <a:rPr lang="en-US" sz="2000" b="1" dirty="0">
                          <a:solidFill>
                            <a:srgbClr val="F36622"/>
                          </a:solidFill>
                          <a:latin typeface="Arial" panose="020B0604020202020204" pitchFamily="34" charset="0"/>
                          <a:cs typeface="Arial" panose="020B0604020202020204" pitchFamily="34" charset="0"/>
                        </a:rPr>
                        <a:t>African American</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2000" b="1" dirty="0">
                          <a:solidFill>
                            <a:srgbClr val="F36622"/>
                          </a:solidFill>
                          <a:latin typeface="Arial" panose="020B0604020202020204" pitchFamily="34" charset="0"/>
                          <a:cs typeface="Arial" panose="020B0604020202020204" pitchFamily="34" charset="0"/>
                        </a:rPr>
                        <a:t>1 in 22</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2000" b="1" dirty="0">
                          <a:solidFill>
                            <a:srgbClr val="F36622"/>
                          </a:solidFill>
                          <a:latin typeface="Arial" panose="020B0604020202020204" pitchFamily="34" charset="0"/>
                          <a:cs typeface="Arial" panose="020B0604020202020204" pitchFamily="34" charset="0"/>
                        </a:rPr>
                        <a:t>1 in 54</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25321"/>
                  </a:ext>
                </a:extLst>
              </a:tr>
              <a:tr h="388087">
                <a:tc vMerge="1">
                  <a:txBody>
                    <a:bodyPr/>
                    <a:lstStyle/>
                    <a:p>
                      <a:endParaRPr lang="en-US"/>
                    </a:p>
                  </a:txBody>
                  <a:tcPr/>
                </a:tc>
                <a:tc>
                  <a:txBody>
                    <a:bodyPr/>
                    <a:lstStyle/>
                    <a:p>
                      <a:pPr algn="l">
                        <a:lnSpc>
                          <a:spcPct val="90000"/>
                        </a:lnSpc>
                      </a:pPr>
                      <a:r>
                        <a:rPr lang="en-US" sz="2000" b="1" dirty="0">
                          <a:solidFill>
                            <a:srgbClr val="F36622"/>
                          </a:solidFill>
                          <a:latin typeface="Arial" panose="020B0604020202020204" pitchFamily="34" charset="0"/>
                          <a:cs typeface="Arial" panose="020B0604020202020204" pitchFamily="34" charset="0"/>
                        </a:rPr>
                        <a:t>PWID</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2000" b="1" dirty="0">
                          <a:solidFill>
                            <a:srgbClr val="F36622"/>
                          </a:solidFill>
                          <a:latin typeface="Arial" panose="020B0604020202020204" pitchFamily="34" charset="0"/>
                          <a:cs typeface="Arial" panose="020B0604020202020204" pitchFamily="34" charset="0"/>
                        </a:rPr>
                        <a:t>1 in 42</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2000" b="1" dirty="0">
                          <a:solidFill>
                            <a:srgbClr val="F36622"/>
                          </a:solidFill>
                          <a:latin typeface="Arial" panose="020B0604020202020204" pitchFamily="34" charset="0"/>
                          <a:cs typeface="Arial" panose="020B0604020202020204" pitchFamily="34" charset="0"/>
                        </a:rPr>
                        <a:t>1 in 26</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1077397"/>
                  </a:ext>
                </a:extLst>
              </a:tr>
              <a:tr h="388087">
                <a:tc vMerge="1">
                  <a:txBody>
                    <a:bodyPr/>
                    <a:lstStyle/>
                    <a:p>
                      <a:endParaRPr lang="en-US" dirty="0"/>
                    </a:p>
                  </a:txBody>
                  <a:tcPr>
                    <a:lnL w="12700" cmpd="sng">
                      <a:noFill/>
                    </a:lnL>
                    <a:lnR w="12700" cmpd="sng">
                      <a:noFill/>
                    </a:lnR>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90000"/>
                        </a:lnSpc>
                      </a:pPr>
                      <a:r>
                        <a:rPr lang="en-US" sz="2000" b="0" dirty="0">
                          <a:latin typeface="Arial" panose="020B0604020202020204" pitchFamily="34" charset="0"/>
                          <a:cs typeface="Arial" panose="020B0604020202020204" pitchFamily="34" charset="0"/>
                        </a:rPr>
                        <a:t>Hispanic/Latin descent</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2000" b="1" dirty="0">
                          <a:latin typeface="Arial" panose="020B0604020202020204" pitchFamily="34" charset="0"/>
                          <a:cs typeface="Arial" panose="020B0604020202020204" pitchFamily="34" charset="0"/>
                        </a:rPr>
                        <a:t>1 in 51</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2000" b="1" dirty="0">
                          <a:latin typeface="Arial" panose="020B0604020202020204" pitchFamily="34" charset="0"/>
                          <a:cs typeface="Arial" panose="020B0604020202020204" pitchFamily="34" charset="0"/>
                        </a:rPr>
                        <a:t>1 in 256</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194749"/>
                  </a:ext>
                </a:extLst>
              </a:tr>
              <a:tr h="388087">
                <a:tc vMerge="1">
                  <a:txBody>
                    <a:bodyPr/>
                    <a:lstStyle/>
                    <a:p>
                      <a:endParaRPr lang="en-US" dirty="0"/>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90000"/>
                        </a:lnSpc>
                      </a:pPr>
                      <a:r>
                        <a:rPr lang="en-US" sz="2000" b="0" dirty="0">
                          <a:latin typeface="Arial" panose="020B0604020202020204" pitchFamily="34" charset="0"/>
                          <a:cs typeface="Arial" panose="020B0604020202020204" pitchFamily="34" charset="0"/>
                        </a:rPr>
                        <a:t>White </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2000" b="1" dirty="0">
                          <a:latin typeface="Arial" panose="020B0604020202020204" pitchFamily="34" charset="0"/>
                          <a:cs typeface="Arial" panose="020B0604020202020204" pitchFamily="34" charset="0"/>
                        </a:rPr>
                        <a:t>1 in 140</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2000" b="1" dirty="0">
                          <a:latin typeface="Arial" panose="020B0604020202020204" pitchFamily="34" charset="0"/>
                          <a:cs typeface="Arial" panose="020B0604020202020204" pitchFamily="34" charset="0"/>
                        </a:rPr>
                        <a:t>1 in 941</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575376"/>
                  </a:ext>
                </a:extLst>
              </a:tr>
            </a:tbl>
          </a:graphicData>
        </a:graphic>
      </p:graphicFrame>
      <p:grpSp>
        <p:nvGrpSpPr>
          <p:cNvPr id="5" name="Group 4">
            <a:extLst>
              <a:ext uri="{FF2B5EF4-FFF2-40B4-BE49-F238E27FC236}">
                <a16:creationId xmlns:a16="http://schemas.microsoft.com/office/drawing/2014/main" id="{022F28F6-955D-4593-A252-08EC15E5B48A}"/>
              </a:ext>
            </a:extLst>
          </p:cNvPr>
          <p:cNvGrpSpPr/>
          <p:nvPr/>
        </p:nvGrpSpPr>
        <p:grpSpPr>
          <a:xfrm>
            <a:off x="7046691" y="1616075"/>
            <a:ext cx="1431094" cy="1504950"/>
            <a:chOff x="6922865" y="1524000"/>
            <a:chExt cx="1695057" cy="1782536"/>
          </a:xfrm>
        </p:grpSpPr>
        <p:grpSp>
          <p:nvGrpSpPr>
            <p:cNvPr id="25" name="Group 24">
              <a:extLst>
                <a:ext uri="{FF2B5EF4-FFF2-40B4-BE49-F238E27FC236}">
                  <a16:creationId xmlns:a16="http://schemas.microsoft.com/office/drawing/2014/main" id="{E7A1DDCF-A03C-4215-B8B2-EABD66867B14}"/>
                </a:ext>
              </a:extLst>
            </p:cNvPr>
            <p:cNvGrpSpPr/>
            <p:nvPr/>
          </p:nvGrpSpPr>
          <p:grpSpPr>
            <a:xfrm>
              <a:off x="6922865" y="2892669"/>
              <a:ext cx="1695057" cy="413867"/>
              <a:chOff x="950913" y="7035800"/>
              <a:chExt cx="14011501" cy="3606801"/>
            </a:xfrm>
            <a:noFill/>
          </p:grpSpPr>
          <p:sp>
            <p:nvSpPr>
              <p:cNvPr id="14" name="Freeform 5">
                <a:extLst>
                  <a:ext uri="{FF2B5EF4-FFF2-40B4-BE49-F238E27FC236}">
                    <a16:creationId xmlns:a16="http://schemas.microsoft.com/office/drawing/2014/main" id="{D5965110-68B5-4F0D-82C0-E9B467C16003}"/>
                  </a:ext>
                </a:extLst>
              </p:cNvPr>
              <p:cNvSpPr>
                <a:spLocks/>
              </p:cNvSpPr>
              <p:nvPr/>
            </p:nvSpPr>
            <p:spPr bwMode="auto">
              <a:xfrm>
                <a:off x="950913" y="7107238"/>
                <a:ext cx="1130300" cy="3527425"/>
              </a:xfrm>
              <a:custGeom>
                <a:avLst/>
                <a:gdLst>
                  <a:gd name="T0" fmla="*/ 698 w 712"/>
                  <a:gd name="T1" fmla="*/ 759 h 2222"/>
                  <a:gd name="T2" fmla="*/ 694 w 712"/>
                  <a:gd name="T3" fmla="*/ 695 h 2222"/>
                  <a:gd name="T4" fmla="*/ 685 w 712"/>
                  <a:gd name="T5" fmla="*/ 568 h 2222"/>
                  <a:gd name="T6" fmla="*/ 664 w 712"/>
                  <a:gd name="T7" fmla="*/ 377 h 2222"/>
                  <a:gd name="T8" fmla="*/ 558 w 712"/>
                  <a:gd name="T9" fmla="*/ 337 h 2222"/>
                  <a:gd name="T10" fmla="*/ 468 w 712"/>
                  <a:gd name="T11" fmla="*/ 303 h 2222"/>
                  <a:gd name="T12" fmla="*/ 436 w 712"/>
                  <a:gd name="T13" fmla="*/ 241 h 2222"/>
                  <a:gd name="T14" fmla="*/ 462 w 712"/>
                  <a:gd name="T15" fmla="*/ 181 h 2222"/>
                  <a:gd name="T16" fmla="*/ 455 w 712"/>
                  <a:gd name="T17" fmla="*/ 125 h 2222"/>
                  <a:gd name="T18" fmla="*/ 422 w 712"/>
                  <a:gd name="T19" fmla="*/ 19 h 2222"/>
                  <a:gd name="T20" fmla="*/ 284 w 712"/>
                  <a:gd name="T21" fmla="*/ 27 h 2222"/>
                  <a:gd name="T22" fmla="*/ 251 w 712"/>
                  <a:gd name="T23" fmla="*/ 135 h 2222"/>
                  <a:gd name="T24" fmla="*/ 255 w 712"/>
                  <a:gd name="T25" fmla="*/ 199 h 2222"/>
                  <a:gd name="T26" fmla="*/ 279 w 712"/>
                  <a:gd name="T27" fmla="*/ 252 h 2222"/>
                  <a:gd name="T28" fmla="*/ 227 w 712"/>
                  <a:gd name="T29" fmla="*/ 323 h 2222"/>
                  <a:gd name="T30" fmla="*/ 81 w 712"/>
                  <a:gd name="T31" fmla="*/ 379 h 2222"/>
                  <a:gd name="T32" fmla="*/ 62 w 712"/>
                  <a:gd name="T33" fmla="*/ 483 h 2222"/>
                  <a:gd name="T34" fmla="*/ 20 w 712"/>
                  <a:gd name="T35" fmla="*/ 796 h 2222"/>
                  <a:gd name="T36" fmla="*/ 9 w 712"/>
                  <a:gd name="T37" fmla="*/ 918 h 2222"/>
                  <a:gd name="T38" fmla="*/ 20 w 712"/>
                  <a:gd name="T39" fmla="*/ 1052 h 2222"/>
                  <a:gd name="T40" fmla="*/ 72 w 712"/>
                  <a:gd name="T41" fmla="*/ 1134 h 2222"/>
                  <a:gd name="T42" fmla="*/ 91 w 712"/>
                  <a:gd name="T43" fmla="*/ 1390 h 2222"/>
                  <a:gd name="T44" fmla="*/ 120 w 712"/>
                  <a:gd name="T45" fmla="*/ 1688 h 2222"/>
                  <a:gd name="T46" fmla="*/ 96 w 712"/>
                  <a:gd name="T47" fmla="*/ 2038 h 2222"/>
                  <a:gd name="T48" fmla="*/ 136 w 712"/>
                  <a:gd name="T49" fmla="*/ 2086 h 2222"/>
                  <a:gd name="T50" fmla="*/ 125 w 712"/>
                  <a:gd name="T51" fmla="*/ 2131 h 2222"/>
                  <a:gd name="T52" fmla="*/ 49 w 712"/>
                  <a:gd name="T53" fmla="*/ 2190 h 2222"/>
                  <a:gd name="T54" fmla="*/ 53 w 712"/>
                  <a:gd name="T55" fmla="*/ 2214 h 2222"/>
                  <a:gd name="T56" fmla="*/ 224 w 712"/>
                  <a:gd name="T57" fmla="*/ 2216 h 2222"/>
                  <a:gd name="T58" fmla="*/ 239 w 712"/>
                  <a:gd name="T59" fmla="*/ 2219 h 2222"/>
                  <a:gd name="T60" fmla="*/ 293 w 712"/>
                  <a:gd name="T61" fmla="*/ 2144 h 2222"/>
                  <a:gd name="T62" fmla="*/ 285 w 712"/>
                  <a:gd name="T63" fmla="*/ 2052 h 2222"/>
                  <a:gd name="T64" fmla="*/ 288 w 712"/>
                  <a:gd name="T65" fmla="*/ 1893 h 2222"/>
                  <a:gd name="T66" fmla="*/ 269 w 712"/>
                  <a:gd name="T67" fmla="*/ 1720 h 2222"/>
                  <a:gd name="T68" fmla="*/ 284 w 712"/>
                  <a:gd name="T69" fmla="*/ 1583 h 2222"/>
                  <a:gd name="T70" fmla="*/ 325 w 712"/>
                  <a:gd name="T71" fmla="*/ 1360 h 2222"/>
                  <a:gd name="T72" fmla="*/ 356 w 712"/>
                  <a:gd name="T73" fmla="*/ 1434 h 2222"/>
                  <a:gd name="T74" fmla="*/ 401 w 712"/>
                  <a:gd name="T75" fmla="*/ 1646 h 2222"/>
                  <a:gd name="T76" fmla="*/ 415 w 712"/>
                  <a:gd name="T77" fmla="*/ 1941 h 2222"/>
                  <a:gd name="T78" fmla="*/ 426 w 712"/>
                  <a:gd name="T79" fmla="*/ 2021 h 2222"/>
                  <a:gd name="T80" fmla="*/ 415 w 712"/>
                  <a:gd name="T81" fmla="*/ 2082 h 2222"/>
                  <a:gd name="T82" fmla="*/ 426 w 712"/>
                  <a:gd name="T83" fmla="*/ 2113 h 2222"/>
                  <a:gd name="T84" fmla="*/ 425 w 712"/>
                  <a:gd name="T85" fmla="*/ 2200 h 2222"/>
                  <a:gd name="T86" fmla="*/ 478 w 712"/>
                  <a:gd name="T87" fmla="*/ 2219 h 2222"/>
                  <a:gd name="T88" fmla="*/ 627 w 712"/>
                  <a:gd name="T89" fmla="*/ 2221 h 2222"/>
                  <a:gd name="T90" fmla="*/ 656 w 712"/>
                  <a:gd name="T91" fmla="*/ 2190 h 2222"/>
                  <a:gd name="T92" fmla="*/ 553 w 712"/>
                  <a:gd name="T93" fmla="*/ 2129 h 2222"/>
                  <a:gd name="T94" fmla="*/ 576 w 712"/>
                  <a:gd name="T95" fmla="*/ 2119 h 2222"/>
                  <a:gd name="T96" fmla="*/ 572 w 712"/>
                  <a:gd name="T97" fmla="*/ 2078 h 2222"/>
                  <a:gd name="T98" fmla="*/ 572 w 712"/>
                  <a:gd name="T99" fmla="*/ 2004 h 2222"/>
                  <a:gd name="T100" fmla="*/ 576 w 712"/>
                  <a:gd name="T101" fmla="*/ 1750 h 2222"/>
                  <a:gd name="T102" fmla="*/ 577 w 712"/>
                  <a:gd name="T103" fmla="*/ 1562 h 2222"/>
                  <a:gd name="T104" fmla="*/ 593 w 712"/>
                  <a:gd name="T105" fmla="*/ 1416 h 2222"/>
                  <a:gd name="T106" fmla="*/ 596 w 712"/>
                  <a:gd name="T107" fmla="*/ 1214 h 2222"/>
                  <a:gd name="T108" fmla="*/ 619 w 712"/>
                  <a:gd name="T109" fmla="*/ 1130 h 2222"/>
                  <a:gd name="T110" fmla="*/ 659 w 712"/>
                  <a:gd name="T111" fmla="*/ 1109 h 2222"/>
                  <a:gd name="T112" fmla="*/ 699 w 712"/>
                  <a:gd name="T113" fmla="*/ 978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2" h="2222">
                    <a:moveTo>
                      <a:pt x="707" y="828"/>
                    </a:moveTo>
                    <a:lnTo>
                      <a:pt x="707" y="828"/>
                    </a:lnTo>
                    <a:lnTo>
                      <a:pt x="699" y="809"/>
                    </a:lnTo>
                    <a:lnTo>
                      <a:pt x="699" y="809"/>
                    </a:lnTo>
                    <a:lnTo>
                      <a:pt x="698" y="803"/>
                    </a:lnTo>
                    <a:lnTo>
                      <a:pt x="698" y="795"/>
                    </a:lnTo>
                    <a:lnTo>
                      <a:pt x="699" y="775"/>
                    </a:lnTo>
                    <a:lnTo>
                      <a:pt x="699" y="775"/>
                    </a:lnTo>
                    <a:lnTo>
                      <a:pt x="699" y="766"/>
                    </a:lnTo>
                    <a:lnTo>
                      <a:pt x="698" y="759"/>
                    </a:lnTo>
                    <a:lnTo>
                      <a:pt x="696" y="755"/>
                    </a:lnTo>
                    <a:lnTo>
                      <a:pt x="696" y="748"/>
                    </a:lnTo>
                    <a:lnTo>
                      <a:pt x="696" y="748"/>
                    </a:lnTo>
                    <a:lnTo>
                      <a:pt x="696" y="729"/>
                    </a:lnTo>
                    <a:lnTo>
                      <a:pt x="696" y="729"/>
                    </a:lnTo>
                    <a:lnTo>
                      <a:pt x="696" y="721"/>
                    </a:lnTo>
                    <a:lnTo>
                      <a:pt x="696" y="714"/>
                    </a:lnTo>
                    <a:lnTo>
                      <a:pt x="696" y="708"/>
                    </a:lnTo>
                    <a:lnTo>
                      <a:pt x="696" y="708"/>
                    </a:lnTo>
                    <a:lnTo>
                      <a:pt x="694" y="695"/>
                    </a:lnTo>
                    <a:lnTo>
                      <a:pt x="694" y="689"/>
                    </a:lnTo>
                    <a:lnTo>
                      <a:pt x="694" y="689"/>
                    </a:lnTo>
                    <a:lnTo>
                      <a:pt x="694" y="671"/>
                    </a:lnTo>
                    <a:lnTo>
                      <a:pt x="693" y="658"/>
                    </a:lnTo>
                    <a:lnTo>
                      <a:pt x="693" y="645"/>
                    </a:lnTo>
                    <a:lnTo>
                      <a:pt x="693" y="645"/>
                    </a:lnTo>
                    <a:lnTo>
                      <a:pt x="691" y="631"/>
                    </a:lnTo>
                    <a:lnTo>
                      <a:pt x="690" y="610"/>
                    </a:lnTo>
                    <a:lnTo>
                      <a:pt x="688" y="588"/>
                    </a:lnTo>
                    <a:lnTo>
                      <a:pt x="685" y="568"/>
                    </a:lnTo>
                    <a:lnTo>
                      <a:pt x="685" y="568"/>
                    </a:lnTo>
                    <a:lnTo>
                      <a:pt x="675" y="525"/>
                    </a:lnTo>
                    <a:lnTo>
                      <a:pt x="670" y="498"/>
                    </a:lnTo>
                    <a:lnTo>
                      <a:pt x="667" y="475"/>
                    </a:lnTo>
                    <a:lnTo>
                      <a:pt x="667" y="475"/>
                    </a:lnTo>
                    <a:lnTo>
                      <a:pt x="667" y="424"/>
                    </a:lnTo>
                    <a:lnTo>
                      <a:pt x="667" y="398"/>
                    </a:lnTo>
                    <a:lnTo>
                      <a:pt x="665" y="382"/>
                    </a:lnTo>
                    <a:lnTo>
                      <a:pt x="665" y="382"/>
                    </a:lnTo>
                    <a:lnTo>
                      <a:pt x="664" y="377"/>
                    </a:lnTo>
                    <a:lnTo>
                      <a:pt x="662" y="374"/>
                    </a:lnTo>
                    <a:lnTo>
                      <a:pt x="657" y="371"/>
                    </a:lnTo>
                    <a:lnTo>
                      <a:pt x="653" y="368"/>
                    </a:lnTo>
                    <a:lnTo>
                      <a:pt x="638" y="361"/>
                    </a:lnTo>
                    <a:lnTo>
                      <a:pt x="616" y="358"/>
                    </a:lnTo>
                    <a:lnTo>
                      <a:pt x="616" y="358"/>
                    </a:lnTo>
                    <a:lnTo>
                      <a:pt x="595" y="353"/>
                    </a:lnTo>
                    <a:lnTo>
                      <a:pt x="580" y="350"/>
                    </a:lnTo>
                    <a:lnTo>
                      <a:pt x="569" y="344"/>
                    </a:lnTo>
                    <a:lnTo>
                      <a:pt x="558" y="337"/>
                    </a:lnTo>
                    <a:lnTo>
                      <a:pt x="558" y="337"/>
                    </a:lnTo>
                    <a:lnTo>
                      <a:pt x="545" y="329"/>
                    </a:lnTo>
                    <a:lnTo>
                      <a:pt x="529" y="324"/>
                    </a:lnTo>
                    <a:lnTo>
                      <a:pt x="515" y="321"/>
                    </a:lnTo>
                    <a:lnTo>
                      <a:pt x="500" y="321"/>
                    </a:lnTo>
                    <a:lnTo>
                      <a:pt x="500" y="321"/>
                    </a:lnTo>
                    <a:lnTo>
                      <a:pt x="495" y="321"/>
                    </a:lnTo>
                    <a:lnTo>
                      <a:pt x="489" y="319"/>
                    </a:lnTo>
                    <a:lnTo>
                      <a:pt x="479" y="313"/>
                    </a:lnTo>
                    <a:lnTo>
                      <a:pt x="468" y="303"/>
                    </a:lnTo>
                    <a:lnTo>
                      <a:pt x="454" y="294"/>
                    </a:lnTo>
                    <a:lnTo>
                      <a:pt x="454" y="294"/>
                    </a:lnTo>
                    <a:lnTo>
                      <a:pt x="441" y="286"/>
                    </a:lnTo>
                    <a:lnTo>
                      <a:pt x="441" y="286"/>
                    </a:lnTo>
                    <a:lnTo>
                      <a:pt x="439" y="284"/>
                    </a:lnTo>
                    <a:lnTo>
                      <a:pt x="439" y="284"/>
                    </a:lnTo>
                    <a:lnTo>
                      <a:pt x="433" y="279"/>
                    </a:lnTo>
                    <a:lnTo>
                      <a:pt x="433" y="279"/>
                    </a:lnTo>
                    <a:lnTo>
                      <a:pt x="434" y="258"/>
                    </a:lnTo>
                    <a:lnTo>
                      <a:pt x="436" y="241"/>
                    </a:lnTo>
                    <a:lnTo>
                      <a:pt x="436" y="241"/>
                    </a:lnTo>
                    <a:lnTo>
                      <a:pt x="441" y="222"/>
                    </a:lnTo>
                    <a:lnTo>
                      <a:pt x="442" y="212"/>
                    </a:lnTo>
                    <a:lnTo>
                      <a:pt x="444" y="205"/>
                    </a:lnTo>
                    <a:lnTo>
                      <a:pt x="444" y="205"/>
                    </a:lnTo>
                    <a:lnTo>
                      <a:pt x="447" y="204"/>
                    </a:lnTo>
                    <a:lnTo>
                      <a:pt x="454" y="197"/>
                    </a:lnTo>
                    <a:lnTo>
                      <a:pt x="454" y="197"/>
                    </a:lnTo>
                    <a:lnTo>
                      <a:pt x="458" y="191"/>
                    </a:lnTo>
                    <a:lnTo>
                      <a:pt x="462" y="181"/>
                    </a:lnTo>
                    <a:lnTo>
                      <a:pt x="465" y="169"/>
                    </a:lnTo>
                    <a:lnTo>
                      <a:pt x="467" y="154"/>
                    </a:lnTo>
                    <a:lnTo>
                      <a:pt x="467" y="154"/>
                    </a:lnTo>
                    <a:lnTo>
                      <a:pt x="465" y="141"/>
                    </a:lnTo>
                    <a:lnTo>
                      <a:pt x="462" y="136"/>
                    </a:lnTo>
                    <a:lnTo>
                      <a:pt x="460" y="133"/>
                    </a:lnTo>
                    <a:lnTo>
                      <a:pt x="457" y="132"/>
                    </a:lnTo>
                    <a:lnTo>
                      <a:pt x="457" y="132"/>
                    </a:lnTo>
                    <a:lnTo>
                      <a:pt x="455" y="130"/>
                    </a:lnTo>
                    <a:lnTo>
                      <a:pt x="455" y="125"/>
                    </a:lnTo>
                    <a:lnTo>
                      <a:pt x="457" y="106"/>
                    </a:lnTo>
                    <a:lnTo>
                      <a:pt x="458" y="95"/>
                    </a:lnTo>
                    <a:lnTo>
                      <a:pt x="457" y="83"/>
                    </a:lnTo>
                    <a:lnTo>
                      <a:pt x="455" y="71"/>
                    </a:lnTo>
                    <a:lnTo>
                      <a:pt x="452" y="61"/>
                    </a:lnTo>
                    <a:lnTo>
                      <a:pt x="452" y="61"/>
                    </a:lnTo>
                    <a:lnTo>
                      <a:pt x="446" y="50"/>
                    </a:lnTo>
                    <a:lnTo>
                      <a:pt x="439" y="40"/>
                    </a:lnTo>
                    <a:lnTo>
                      <a:pt x="431" y="29"/>
                    </a:lnTo>
                    <a:lnTo>
                      <a:pt x="422" y="19"/>
                    </a:lnTo>
                    <a:lnTo>
                      <a:pt x="409" y="11"/>
                    </a:lnTo>
                    <a:lnTo>
                      <a:pt x="394" y="5"/>
                    </a:lnTo>
                    <a:lnTo>
                      <a:pt x="375" y="2"/>
                    </a:lnTo>
                    <a:lnTo>
                      <a:pt x="354" y="0"/>
                    </a:lnTo>
                    <a:lnTo>
                      <a:pt x="354" y="0"/>
                    </a:lnTo>
                    <a:lnTo>
                      <a:pt x="341" y="2"/>
                    </a:lnTo>
                    <a:lnTo>
                      <a:pt x="327" y="5"/>
                    </a:lnTo>
                    <a:lnTo>
                      <a:pt x="311" y="10"/>
                    </a:lnTo>
                    <a:lnTo>
                      <a:pt x="296" y="18"/>
                    </a:lnTo>
                    <a:lnTo>
                      <a:pt x="284" y="27"/>
                    </a:lnTo>
                    <a:lnTo>
                      <a:pt x="272" y="38"/>
                    </a:lnTo>
                    <a:lnTo>
                      <a:pt x="264" y="51"/>
                    </a:lnTo>
                    <a:lnTo>
                      <a:pt x="261" y="59"/>
                    </a:lnTo>
                    <a:lnTo>
                      <a:pt x="260" y="66"/>
                    </a:lnTo>
                    <a:lnTo>
                      <a:pt x="260" y="66"/>
                    </a:lnTo>
                    <a:lnTo>
                      <a:pt x="256" y="95"/>
                    </a:lnTo>
                    <a:lnTo>
                      <a:pt x="255" y="116"/>
                    </a:lnTo>
                    <a:lnTo>
                      <a:pt x="256" y="135"/>
                    </a:lnTo>
                    <a:lnTo>
                      <a:pt x="256" y="135"/>
                    </a:lnTo>
                    <a:lnTo>
                      <a:pt x="251" y="135"/>
                    </a:lnTo>
                    <a:lnTo>
                      <a:pt x="247" y="136"/>
                    </a:lnTo>
                    <a:lnTo>
                      <a:pt x="247" y="138"/>
                    </a:lnTo>
                    <a:lnTo>
                      <a:pt x="245" y="140"/>
                    </a:lnTo>
                    <a:lnTo>
                      <a:pt x="245" y="140"/>
                    </a:lnTo>
                    <a:lnTo>
                      <a:pt x="245" y="149"/>
                    </a:lnTo>
                    <a:lnTo>
                      <a:pt x="245" y="164"/>
                    </a:lnTo>
                    <a:lnTo>
                      <a:pt x="250" y="185"/>
                    </a:lnTo>
                    <a:lnTo>
                      <a:pt x="250" y="185"/>
                    </a:lnTo>
                    <a:lnTo>
                      <a:pt x="253" y="196"/>
                    </a:lnTo>
                    <a:lnTo>
                      <a:pt x="255" y="199"/>
                    </a:lnTo>
                    <a:lnTo>
                      <a:pt x="256" y="202"/>
                    </a:lnTo>
                    <a:lnTo>
                      <a:pt x="256" y="202"/>
                    </a:lnTo>
                    <a:lnTo>
                      <a:pt x="258" y="205"/>
                    </a:lnTo>
                    <a:lnTo>
                      <a:pt x="260" y="212"/>
                    </a:lnTo>
                    <a:lnTo>
                      <a:pt x="261" y="220"/>
                    </a:lnTo>
                    <a:lnTo>
                      <a:pt x="266" y="228"/>
                    </a:lnTo>
                    <a:lnTo>
                      <a:pt x="266" y="228"/>
                    </a:lnTo>
                    <a:lnTo>
                      <a:pt x="272" y="241"/>
                    </a:lnTo>
                    <a:lnTo>
                      <a:pt x="279" y="252"/>
                    </a:lnTo>
                    <a:lnTo>
                      <a:pt x="279" y="252"/>
                    </a:lnTo>
                    <a:lnTo>
                      <a:pt x="280" y="257"/>
                    </a:lnTo>
                    <a:lnTo>
                      <a:pt x="280" y="260"/>
                    </a:lnTo>
                    <a:lnTo>
                      <a:pt x="282" y="271"/>
                    </a:lnTo>
                    <a:lnTo>
                      <a:pt x="280" y="284"/>
                    </a:lnTo>
                    <a:lnTo>
                      <a:pt x="280" y="284"/>
                    </a:lnTo>
                    <a:lnTo>
                      <a:pt x="274" y="289"/>
                    </a:lnTo>
                    <a:lnTo>
                      <a:pt x="268" y="299"/>
                    </a:lnTo>
                    <a:lnTo>
                      <a:pt x="268" y="299"/>
                    </a:lnTo>
                    <a:lnTo>
                      <a:pt x="245" y="313"/>
                    </a:lnTo>
                    <a:lnTo>
                      <a:pt x="227" y="323"/>
                    </a:lnTo>
                    <a:lnTo>
                      <a:pt x="208" y="331"/>
                    </a:lnTo>
                    <a:lnTo>
                      <a:pt x="208" y="331"/>
                    </a:lnTo>
                    <a:lnTo>
                      <a:pt x="144" y="356"/>
                    </a:lnTo>
                    <a:lnTo>
                      <a:pt x="118" y="368"/>
                    </a:lnTo>
                    <a:lnTo>
                      <a:pt x="107" y="374"/>
                    </a:lnTo>
                    <a:lnTo>
                      <a:pt x="107" y="374"/>
                    </a:lnTo>
                    <a:lnTo>
                      <a:pt x="104" y="374"/>
                    </a:lnTo>
                    <a:lnTo>
                      <a:pt x="101" y="374"/>
                    </a:lnTo>
                    <a:lnTo>
                      <a:pt x="88" y="376"/>
                    </a:lnTo>
                    <a:lnTo>
                      <a:pt x="81" y="379"/>
                    </a:lnTo>
                    <a:lnTo>
                      <a:pt x="75" y="384"/>
                    </a:lnTo>
                    <a:lnTo>
                      <a:pt x="69" y="390"/>
                    </a:lnTo>
                    <a:lnTo>
                      <a:pt x="65" y="401"/>
                    </a:lnTo>
                    <a:lnTo>
                      <a:pt x="65" y="401"/>
                    </a:lnTo>
                    <a:lnTo>
                      <a:pt x="62" y="414"/>
                    </a:lnTo>
                    <a:lnTo>
                      <a:pt x="62" y="425"/>
                    </a:lnTo>
                    <a:lnTo>
                      <a:pt x="62" y="446"/>
                    </a:lnTo>
                    <a:lnTo>
                      <a:pt x="64" y="466"/>
                    </a:lnTo>
                    <a:lnTo>
                      <a:pt x="64" y="475"/>
                    </a:lnTo>
                    <a:lnTo>
                      <a:pt x="62" y="483"/>
                    </a:lnTo>
                    <a:lnTo>
                      <a:pt x="62" y="483"/>
                    </a:lnTo>
                    <a:lnTo>
                      <a:pt x="46" y="586"/>
                    </a:lnTo>
                    <a:lnTo>
                      <a:pt x="30" y="695"/>
                    </a:lnTo>
                    <a:lnTo>
                      <a:pt x="30" y="695"/>
                    </a:lnTo>
                    <a:lnTo>
                      <a:pt x="24" y="729"/>
                    </a:lnTo>
                    <a:lnTo>
                      <a:pt x="22" y="743"/>
                    </a:lnTo>
                    <a:lnTo>
                      <a:pt x="22" y="758"/>
                    </a:lnTo>
                    <a:lnTo>
                      <a:pt x="22" y="758"/>
                    </a:lnTo>
                    <a:lnTo>
                      <a:pt x="22" y="775"/>
                    </a:lnTo>
                    <a:lnTo>
                      <a:pt x="20" y="796"/>
                    </a:lnTo>
                    <a:lnTo>
                      <a:pt x="16" y="819"/>
                    </a:lnTo>
                    <a:lnTo>
                      <a:pt x="9" y="846"/>
                    </a:lnTo>
                    <a:lnTo>
                      <a:pt x="9" y="846"/>
                    </a:lnTo>
                    <a:lnTo>
                      <a:pt x="3" y="872"/>
                    </a:lnTo>
                    <a:lnTo>
                      <a:pt x="0" y="888"/>
                    </a:lnTo>
                    <a:lnTo>
                      <a:pt x="1" y="894"/>
                    </a:lnTo>
                    <a:lnTo>
                      <a:pt x="1" y="901"/>
                    </a:lnTo>
                    <a:lnTo>
                      <a:pt x="6" y="912"/>
                    </a:lnTo>
                    <a:lnTo>
                      <a:pt x="6" y="912"/>
                    </a:lnTo>
                    <a:lnTo>
                      <a:pt x="9" y="918"/>
                    </a:lnTo>
                    <a:lnTo>
                      <a:pt x="11" y="926"/>
                    </a:lnTo>
                    <a:lnTo>
                      <a:pt x="14" y="944"/>
                    </a:lnTo>
                    <a:lnTo>
                      <a:pt x="14" y="960"/>
                    </a:lnTo>
                    <a:lnTo>
                      <a:pt x="16" y="975"/>
                    </a:lnTo>
                    <a:lnTo>
                      <a:pt x="16" y="975"/>
                    </a:lnTo>
                    <a:lnTo>
                      <a:pt x="17" y="991"/>
                    </a:lnTo>
                    <a:lnTo>
                      <a:pt x="16" y="1013"/>
                    </a:lnTo>
                    <a:lnTo>
                      <a:pt x="16" y="1026"/>
                    </a:lnTo>
                    <a:lnTo>
                      <a:pt x="17" y="1039"/>
                    </a:lnTo>
                    <a:lnTo>
                      <a:pt x="20" y="1052"/>
                    </a:lnTo>
                    <a:lnTo>
                      <a:pt x="25" y="1063"/>
                    </a:lnTo>
                    <a:lnTo>
                      <a:pt x="25" y="1063"/>
                    </a:lnTo>
                    <a:lnTo>
                      <a:pt x="35" y="1081"/>
                    </a:lnTo>
                    <a:lnTo>
                      <a:pt x="43" y="1093"/>
                    </a:lnTo>
                    <a:lnTo>
                      <a:pt x="54" y="1106"/>
                    </a:lnTo>
                    <a:lnTo>
                      <a:pt x="54" y="1106"/>
                    </a:lnTo>
                    <a:lnTo>
                      <a:pt x="62" y="1117"/>
                    </a:lnTo>
                    <a:lnTo>
                      <a:pt x="69" y="1126"/>
                    </a:lnTo>
                    <a:lnTo>
                      <a:pt x="72" y="1134"/>
                    </a:lnTo>
                    <a:lnTo>
                      <a:pt x="72" y="1134"/>
                    </a:lnTo>
                    <a:lnTo>
                      <a:pt x="73" y="1150"/>
                    </a:lnTo>
                    <a:lnTo>
                      <a:pt x="75" y="1175"/>
                    </a:lnTo>
                    <a:lnTo>
                      <a:pt x="78" y="1204"/>
                    </a:lnTo>
                    <a:lnTo>
                      <a:pt x="81" y="1231"/>
                    </a:lnTo>
                    <a:lnTo>
                      <a:pt x="81" y="1231"/>
                    </a:lnTo>
                    <a:lnTo>
                      <a:pt x="85" y="1246"/>
                    </a:lnTo>
                    <a:lnTo>
                      <a:pt x="86" y="1260"/>
                    </a:lnTo>
                    <a:lnTo>
                      <a:pt x="88" y="1297"/>
                    </a:lnTo>
                    <a:lnTo>
                      <a:pt x="91" y="1390"/>
                    </a:lnTo>
                    <a:lnTo>
                      <a:pt x="91" y="1390"/>
                    </a:lnTo>
                    <a:lnTo>
                      <a:pt x="93" y="1440"/>
                    </a:lnTo>
                    <a:lnTo>
                      <a:pt x="97" y="1487"/>
                    </a:lnTo>
                    <a:lnTo>
                      <a:pt x="102" y="1530"/>
                    </a:lnTo>
                    <a:lnTo>
                      <a:pt x="104" y="1570"/>
                    </a:lnTo>
                    <a:lnTo>
                      <a:pt x="104" y="1570"/>
                    </a:lnTo>
                    <a:lnTo>
                      <a:pt x="105" y="1604"/>
                    </a:lnTo>
                    <a:lnTo>
                      <a:pt x="109" y="1635"/>
                    </a:lnTo>
                    <a:lnTo>
                      <a:pt x="113" y="1662"/>
                    </a:lnTo>
                    <a:lnTo>
                      <a:pt x="120" y="1688"/>
                    </a:lnTo>
                    <a:lnTo>
                      <a:pt x="120" y="1688"/>
                    </a:lnTo>
                    <a:lnTo>
                      <a:pt x="118" y="1763"/>
                    </a:lnTo>
                    <a:lnTo>
                      <a:pt x="112" y="1866"/>
                    </a:lnTo>
                    <a:lnTo>
                      <a:pt x="112" y="1866"/>
                    </a:lnTo>
                    <a:lnTo>
                      <a:pt x="105" y="1965"/>
                    </a:lnTo>
                    <a:lnTo>
                      <a:pt x="102" y="1993"/>
                    </a:lnTo>
                    <a:lnTo>
                      <a:pt x="99" y="2009"/>
                    </a:lnTo>
                    <a:lnTo>
                      <a:pt x="99" y="2009"/>
                    </a:lnTo>
                    <a:lnTo>
                      <a:pt x="96" y="2018"/>
                    </a:lnTo>
                    <a:lnTo>
                      <a:pt x="94" y="2028"/>
                    </a:lnTo>
                    <a:lnTo>
                      <a:pt x="96" y="2038"/>
                    </a:lnTo>
                    <a:lnTo>
                      <a:pt x="101" y="2047"/>
                    </a:lnTo>
                    <a:lnTo>
                      <a:pt x="101" y="2047"/>
                    </a:lnTo>
                    <a:lnTo>
                      <a:pt x="118" y="2070"/>
                    </a:lnTo>
                    <a:lnTo>
                      <a:pt x="125" y="2076"/>
                    </a:lnTo>
                    <a:lnTo>
                      <a:pt x="128" y="2078"/>
                    </a:lnTo>
                    <a:lnTo>
                      <a:pt x="131" y="2078"/>
                    </a:lnTo>
                    <a:lnTo>
                      <a:pt x="131" y="2078"/>
                    </a:lnTo>
                    <a:lnTo>
                      <a:pt x="133" y="2078"/>
                    </a:lnTo>
                    <a:lnTo>
                      <a:pt x="134" y="2079"/>
                    </a:lnTo>
                    <a:lnTo>
                      <a:pt x="136" y="2086"/>
                    </a:lnTo>
                    <a:lnTo>
                      <a:pt x="138" y="2095"/>
                    </a:lnTo>
                    <a:lnTo>
                      <a:pt x="136" y="2108"/>
                    </a:lnTo>
                    <a:lnTo>
                      <a:pt x="136" y="2108"/>
                    </a:lnTo>
                    <a:lnTo>
                      <a:pt x="136" y="2113"/>
                    </a:lnTo>
                    <a:lnTo>
                      <a:pt x="133" y="2118"/>
                    </a:lnTo>
                    <a:lnTo>
                      <a:pt x="128" y="2123"/>
                    </a:lnTo>
                    <a:lnTo>
                      <a:pt x="125" y="2126"/>
                    </a:lnTo>
                    <a:lnTo>
                      <a:pt x="125" y="2127"/>
                    </a:lnTo>
                    <a:lnTo>
                      <a:pt x="125" y="2131"/>
                    </a:lnTo>
                    <a:lnTo>
                      <a:pt x="125" y="2131"/>
                    </a:lnTo>
                    <a:lnTo>
                      <a:pt x="130" y="2139"/>
                    </a:lnTo>
                    <a:lnTo>
                      <a:pt x="130" y="2139"/>
                    </a:lnTo>
                    <a:lnTo>
                      <a:pt x="133" y="2145"/>
                    </a:lnTo>
                    <a:lnTo>
                      <a:pt x="133" y="2145"/>
                    </a:lnTo>
                    <a:lnTo>
                      <a:pt x="97" y="2161"/>
                    </a:lnTo>
                    <a:lnTo>
                      <a:pt x="70" y="2174"/>
                    </a:lnTo>
                    <a:lnTo>
                      <a:pt x="61" y="2180"/>
                    </a:lnTo>
                    <a:lnTo>
                      <a:pt x="53" y="2187"/>
                    </a:lnTo>
                    <a:lnTo>
                      <a:pt x="53" y="2187"/>
                    </a:lnTo>
                    <a:lnTo>
                      <a:pt x="49" y="2190"/>
                    </a:lnTo>
                    <a:lnTo>
                      <a:pt x="49" y="2195"/>
                    </a:lnTo>
                    <a:lnTo>
                      <a:pt x="51" y="2201"/>
                    </a:lnTo>
                    <a:lnTo>
                      <a:pt x="51" y="2201"/>
                    </a:lnTo>
                    <a:lnTo>
                      <a:pt x="49" y="2203"/>
                    </a:lnTo>
                    <a:lnTo>
                      <a:pt x="46" y="2205"/>
                    </a:lnTo>
                    <a:lnTo>
                      <a:pt x="46" y="2206"/>
                    </a:lnTo>
                    <a:lnTo>
                      <a:pt x="46" y="2209"/>
                    </a:lnTo>
                    <a:lnTo>
                      <a:pt x="48" y="2211"/>
                    </a:lnTo>
                    <a:lnTo>
                      <a:pt x="53" y="2214"/>
                    </a:lnTo>
                    <a:lnTo>
                      <a:pt x="53" y="2214"/>
                    </a:lnTo>
                    <a:lnTo>
                      <a:pt x="57" y="2217"/>
                    </a:lnTo>
                    <a:lnTo>
                      <a:pt x="67" y="2219"/>
                    </a:lnTo>
                    <a:lnTo>
                      <a:pt x="88" y="2221"/>
                    </a:lnTo>
                    <a:lnTo>
                      <a:pt x="115" y="2222"/>
                    </a:lnTo>
                    <a:lnTo>
                      <a:pt x="141" y="2222"/>
                    </a:lnTo>
                    <a:lnTo>
                      <a:pt x="141" y="2222"/>
                    </a:lnTo>
                    <a:lnTo>
                      <a:pt x="176" y="2221"/>
                    </a:lnTo>
                    <a:lnTo>
                      <a:pt x="200" y="2221"/>
                    </a:lnTo>
                    <a:lnTo>
                      <a:pt x="216" y="2217"/>
                    </a:lnTo>
                    <a:lnTo>
                      <a:pt x="224" y="2216"/>
                    </a:lnTo>
                    <a:lnTo>
                      <a:pt x="227" y="2213"/>
                    </a:lnTo>
                    <a:lnTo>
                      <a:pt x="229" y="2209"/>
                    </a:lnTo>
                    <a:lnTo>
                      <a:pt x="229" y="2208"/>
                    </a:lnTo>
                    <a:lnTo>
                      <a:pt x="229" y="2206"/>
                    </a:lnTo>
                    <a:lnTo>
                      <a:pt x="229" y="2206"/>
                    </a:lnTo>
                    <a:lnTo>
                      <a:pt x="231" y="2213"/>
                    </a:lnTo>
                    <a:lnTo>
                      <a:pt x="234" y="2217"/>
                    </a:lnTo>
                    <a:lnTo>
                      <a:pt x="235" y="2219"/>
                    </a:lnTo>
                    <a:lnTo>
                      <a:pt x="239" y="2219"/>
                    </a:lnTo>
                    <a:lnTo>
                      <a:pt x="239" y="2219"/>
                    </a:lnTo>
                    <a:lnTo>
                      <a:pt x="269" y="2221"/>
                    </a:lnTo>
                    <a:lnTo>
                      <a:pt x="279" y="2221"/>
                    </a:lnTo>
                    <a:lnTo>
                      <a:pt x="287" y="2219"/>
                    </a:lnTo>
                    <a:lnTo>
                      <a:pt x="293" y="2217"/>
                    </a:lnTo>
                    <a:lnTo>
                      <a:pt x="296" y="2213"/>
                    </a:lnTo>
                    <a:lnTo>
                      <a:pt x="296" y="2213"/>
                    </a:lnTo>
                    <a:lnTo>
                      <a:pt x="298" y="2200"/>
                    </a:lnTo>
                    <a:lnTo>
                      <a:pt x="296" y="2177"/>
                    </a:lnTo>
                    <a:lnTo>
                      <a:pt x="293" y="2144"/>
                    </a:lnTo>
                    <a:lnTo>
                      <a:pt x="293" y="2144"/>
                    </a:lnTo>
                    <a:lnTo>
                      <a:pt x="292" y="2137"/>
                    </a:lnTo>
                    <a:lnTo>
                      <a:pt x="292" y="2137"/>
                    </a:lnTo>
                    <a:lnTo>
                      <a:pt x="301" y="2119"/>
                    </a:lnTo>
                    <a:lnTo>
                      <a:pt x="306" y="2105"/>
                    </a:lnTo>
                    <a:lnTo>
                      <a:pt x="311" y="2092"/>
                    </a:lnTo>
                    <a:lnTo>
                      <a:pt x="311" y="2092"/>
                    </a:lnTo>
                    <a:lnTo>
                      <a:pt x="309" y="2086"/>
                    </a:lnTo>
                    <a:lnTo>
                      <a:pt x="304" y="2078"/>
                    </a:lnTo>
                    <a:lnTo>
                      <a:pt x="292" y="2062"/>
                    </a:lnTo>
                    <a:lnTo>
                      <a:pt x="285" y="2052"/>
                    </a:lnTo>
                    <a:lnTo>
                      <a:pt x="280" y="2042"/>
                    </a:lnTo>
                    <a:lnTo>
                      <a:pt x="277" y="2033"/>
                    </a:lnTo>
                    <a:lnTo>
                      <a:pt x="277" y="2026"/>
                    </a:lnTo>
                    <a:lnTo>
                      <a:pt x="277" y="2020"/>
                    </a:lnTo>
                    <a:lnTo>
                      <a:pt x="277" y="2020"/>
                    </a:lnTo>
                    <a:lnTo>
                      <a:pt x="287" y="1981"/>
                    </a:lnTo>
                    <a:lnTo>
                      <a:pt x="292" y="1949"/>
                    </a:lnTo>
                    <a:lnTo>
                      <a:pt x="292" y="1949"/>
                    </a:lnTo>
                    <a:lnTo>
                      <a:pt x="292" y="1925"/>
                    </a:lnTo>
                    <a:lnTo>
                      <a:pt x="288" y="1893"/>
                    </a:lnTo>
                    <a:lnTo>
                      <a:pt x="287" y="1875"/>
                    </a:lnTo>
                    <a:lnTo>
                      <a:pt x="284" y="1858"/>
                    </a:lnTo>
                    <a:lnTo>
                      <a:pt x="279" y="1842"/>
                    </a:lnTo>
                    <a:lnTo>
                      <a:pt x="272" y="1826"/>
                    </a:lnTo>
                    <a:lnTo>
                      <a:pt x="272" y="1826"/>
                    </a:lnTo>
                    <a:lnTo>
                      <a:pt x="268" y="1808"/>
                    </a:lnTo>
                    <a:lnTo>
                      <a:pt x="266" y="1790"/>
                    </a:lnTo>
                    <a:lnTo>
                      <a:pt x="264" y="1771"/>
                    </a:lnTo>
                    <a:lnTo>
                      <a:pt x="266" y="1753"/>
                    </a:lnTo>
                    <a:lnTo>
                      <a:pt x="269" y="1720"/>
                    </a:lnTo>
                    <a:lnTo>
                      <a:pt x="272" y="1700"/>
                    </a:lnTo>
                    <a:lnTo>
                      <a:pt x="272" y="1700"/>
                    </a:lnTo>
                    <a:lnTo>
                      <a:pt x="279" y="1678"/>
                    </a:lnTo>
                    <a:lnTo>
                      <a:pt x="282" y="1662"/>
                    </a:lnTo>
                    <a:lnTo>
                      <a:pt x="282" y="1641"/>
                    </a:lnTo>
                    <a:lnTo>
                      <a:pt x="282" y="1641"/>
                    </a:lnTo>
                    <a:lnTo>
                      <a:pt x="280" y="1606"/>
                    </a:lnTo>
                    <a:lnTo>
                      <a:pt x="282" y="1593"/>
                    </a:lnTo>
                    <a:lnTo>
                      <a:pt x="284" y="1583"/>
                    </a:lnTo>
                    <a:lnTo>
                      <a:pt x="284" y="1583"/>
                    </a:lnTo>
                    <a:lnTo>
                      <a:pt x="290" y="1562"/>
                    </a:lnTo>
                    <a:lnTo>
                      <a:pt x="296" y="1524"/>
                    </a:lnTo>
                    <a:lnTo>
                      <a:pt x="304" y="1485"/>
                    </a:lnTo>
                    <a:lnTo>
                      <a:pt x="306" y="1469"/>
                    </a:lnTo>
                    <a:lnTo>
                      <a:pt x="306" y="1459"/>
                    </a:lnTo>
                    <a:lnTo>
                      <a:pt x="306" y="1459"/>
                    </a:lnTo>
                    <a:lnTo>
                      <a:pt x="306" y="1448"/>
                    </a:lnTo>
                    <a:lnTo>
                      <a:pt x="308" y="1434"/>
                    </a:lnTo>
                    <a:lnTo>
                      <a:pt x="316" y="1395"/>
                    </a:lnTo>
                    <a:lnTo>
                      <a:pt x="325" y="1360"/>
                    </a:lnTo>
                    <a:lnTo>
                      <a:pt x="329" y="1349"/>
                    </a:lnTo>
                    <a:lnTo>
                      <a:pt x="332" y="1345"/>
                    </a:lnTo>
                    <a:lnTo>
                      <a:pt x="333" y="1345"/>
                    </a:lnTo>
                    <a:lnTo>
                      <a:pt x="333" y="1345"/>
                    </a:lnTo>
                    <a:lnTo>
                      <a:pt x="333" y="1345"/>
                    </a:lnTo>
                    <a:lnTo>
                      <a:pt x="335" y="1347"/>
                    </a:lnTo>
                    <a:lnTo>
                      <a:pt x="338" y="1355"/>
                    </a:lnTo>
                    <a:lnTo>
                      <a:pt x="345" y="1379"/>
                    </a:lnTo>
                    <a:lnTo>
                      <a:pt x="349" y="1408"/>
                    </a:lnTo>
                    <a:lnTo>
                      <a:pt x="356" y="1434"/>
                    </a:lnTo>
                    <a:lnTo>
                      <a:pt x="356" y="1434"/>
                    </a:lnTo>
                    <a:lnTo>
                      <a:pt x="361" y="1453"/>
                    </a:lnTo>
                    <a:lnTo>
                      <a:pt x="364" y="1466"/>
                    </a:lnTo>
                    <a:lnTo>
                      <a:pt x="364" y="1479"/>
                    </a:lnTo>
                    <a:lnTo>
                      <a:pt x="367" y="1492"/>
                    </a:lnTo>
                    <a:lnTo>
                      <a:pt x="367" y="1492"/>
                    </a:lnTo>
                    <a:lnTo>
                      <a:pt x="381" y="1567"/>
                    </a:lnTo>
                    <a:lnTo>
                      <a:pt x="381" y="1567"/>
                    </a:lnTo>
                    <a:lnTo>
                      <a:pt x="391" y="1607"/>
                    </a:lnTo>
                    <a:lnTo>
                      <a:pt x="401" y="1646"/>
                    </a:lnTo>
                    <a:lnTo>
                      <a:pt x="401" y="1646"/>
                    </a:lnTo>
                    <a:lnTo>
                      <a:pt x="404" y="1667"/>
                    </a:lnTo>
                    <a:lnTo>
                      <a:pt x="409" y="1694"/>
                    </a:lnTo>
                    <a:lnTo>
                      <a:pt x="412" y="1723"/>
                    </a:lnTo>
                    <a:lnTo>
                      <a:pt x="412" y="1755"/>
                    </a:lnTo>
                    <a:lnTo>
                      <a:pt x="412" y="1755"/>
                    </a:lnTo>
                    <a:lnTo>
                      <a:pt x="412" y="1800"/>
                    </a:lnTo>
                    <a:lnTo>
                      <a:pt x="412" y="1863"/>
                    </a:lnTo>
                    <a:lnTo>
                      <a:pt x="414" y="1920"/>
                    </a:lnTo>
                    <a:lnTo>
                      <a:pt x="415" y="1941"/>
                    </a:lnTo>
                    <a:lnTo>
                      <a:pt x="418" y="1954"/>
                    </a:lnTo>
                    <a:lnTo>
                      <a:pt x="418" y="1954"/>
                    </a:lnTo>
                    <a:lnTo>
                      <a:pt x="425" y="1970"/>
                    </a:lnTo>
                    <a:lnTo>
                      <a:pt x="431" y="1988"/>
                    </a:lnTo>
                    <a:lnTo>
                      <a:pt x="436" y="2002"/>
                    </a:lnTo>
                    <a:lnTo>
                      <a:pt x="436" y="2009"/>
                    </a:lnTo>
                    <a:lnTo>
                      <a:pt x="434" y="2012"/>
                    </a:lnTo>
                    <a:lnTo>
                      <a:pt x="434" y="2012"/>
                    </a:lnTo>
                    <a:lnTo>
                      <a:pt x="431" y="2017"/>
                    </a:lnTo>
                    <a:lnTo>
                      <a:pt x="426" y="2021"/>
                    </a:lnTo>
                    <a:lnTo>
                      <a:pt x="415" y="2031"/>
                    </a:lnTo>
                    <a:lnTo>
                      <a:pt x="409" y="2038"/>
                    </a:lnTo>
                    <a:lnTo>
                      <a:pt x="404" y="2044"/>
                    </a:lnTo>
                    <a:lnTo>
                      <a:pt x="401" y="2050"/>
                    </a:lnTo>
                    <a:lnTo>
                      <a:pt x="399" y="2060"/>
                    </a:lnTo>
                    <a:lnTo>
                      <a:pt x="399" y="2060"/>
                    </a:lnTo>
                    <a:lnTo>
                      <a:pt x="401" y="2068"/>
                    </a:lnTo>
                    <a:lnTo>
                      <a:pt x="404" y="2073"/>
                    </a:lnTo>
                    <a:lnTo>
                      <a:pt x="410" y="2079"/>
                    </a:lnTo>
                    <a:lnTo>
                      <a:pt x="415" y="2082"/>
                    </a:lnTo>
                    <a:lnTo>
                      <a:pt x="428" y="2089"/>
                    </a:lnTo>
                    <a:lnTo>
                      <a:pt x="431" y="2091"/>
                    </a:lnTo>
                    <a:lnTo>
                      <a:pt x="433" y="2094"/>
                    </a:lnTo>
                    <a:lnTo>
                      <a:pt x="433" y="2094"/>
                    </a:lnTo>
                    <a:lnTo>
                      <a:pt x="433" y="2095"/>
                    </a:lnTo>
                    <a:lnTo>
                      <a:pt x="433" y="2099"/>
                    </a:lnTo>
                    <a:lnTo>
                      <a:pt x="430" y="2103"/>
                    </a:lnTo>
                    <a:lnTo>
                      <a:pt x="426" y="2108"/>
                    </a:lnTo>
                    <a:lnTo>
                      <a:pt x="425" y="2111"/>
                    </a:lnTo>
                    <a:lnTo>
                      <a:pt x="426" y="2113"/>
                    </a:lnTo>
                    <a:lnTo>
                      <a:pt x="426" y="2113"/>
                    </a:lnTo>
                    <a:lnTo>
                      <a:pt x="426" y="2118"/>
                    </a:lnTo>
                    <a:lnTo>
                      <a:pt x="426" y="2118"/>
                    </a:lnTo>
                    <a:lnTo>
                      <a:pt x="433" y="2127"/>
                    </a:lnTo>
                    <a:lnTo>
                      <a:pt x="434" y="2132"/>
                    </a:lnTo>
                    <a:lnTo>
                      <a:pt x="434" y="2137"/>
                    </a:lnTo>
                    <a:lnTo>
                      <a:pt x="434" y="2137"/>
                    </a:lnTo>
                    <a:lnTo>
                      <a:pt x="431" y="2150"/>
                    </a:lnTo>
                    <a:lnTo>
                      <a:pt x="428" y="2174"/>
                    </a:lnTo>
                    <a:lnTo>
                      <a:pt x="425" y="2200"/>
                    </a:lnTo>
                    <a:lnTo>
                      <a:pt x="425" y="2209"/>
                    </a:lnTo>
                    <a:lnTo>
                      <a:pt x="426" y="2216"/>
                    </a:lnTo>
                    <a:lnTo>
                      <a:pt x="426" y="2216"/>
                    </a:lnTo>
                    <a:lnTo>
                      <a:pt x="428" y="2219"/>
                    </a:lnTo>
                    <a:lnTo>
                      <a:pt x="433" y="2222"/>
                    </a:lnTo>
                    <a:lnTo>
                      <a:pt x="442" y="2222"/>
                    </a:lnTo>
                    <a:lnTo>
                      <a:pt x="450" y="2221"/>
                    </a:lnTo>
                    <a:lnTo>
                      <a:pt x="455" y="2219"/>
                    </a:lnTo>
                    <a:lnTo>
                      <a:pt x="478" y="2219"/>
                    </a:lnTo>
                    <a:lnTo>
                      <a:pt x="478" y="2219"/>
                    </a:lnTo>
                    <a:lnTo>
                      <a:pt x="478" y="2209"/>
                    </a:lnTo>
                    <a:lnTo>
                      <a:pt x="478" y="2209"/>
                    </a:lnTo>
                    <a:lnTo>
                      <a:pt x="486" y="2213"/>
                    </a:lnTo>
                    <a:lnTo>
                      <a:pt x="500" y="2216"/>
                    </a:lnTo>
                    <a:lnTo>
                      <a:pt x="529" y="2217"/>
                    </a:lnTo>
                    <a:lnTo>
                      <a:pt x="572" y="2219"/>
                    </a:lnTo>
                    <a:lnTo>
                      <a:pt x="572" y="2219"/>
                    </a:lnTo>
                    <a:lnTo>
                      <a:pt x="585" y="2219"/>
                    </a:lnTo>
                    <a:lnTo>
                      <a:pt x="613" y="2221"/>
                    </a:lnTo>
                    <a:lnTo>
                      <a:pt x="627" y="2221"/>
                    </a:lnTo>
                    <a:lnTo>
                      <a:pt x="640" y="2219"/>
                    </a:lnTo>
                    <a:lnTo>
                      <a:pt x="649" y="2216"/>
                    </a:lnTo>
                    <a:lnTo>
                      <a:pt x="653" y="2214"/>
                    </a:lnTo>
                    <a:lnTo>
                      <a:pt x="654" y="2213"/>
                    </a:lnTo>
                    <a:lnTo>
                      <a:pt x="654" y="2213"/>
                    </a:lnTo>
                    <a:lnTo>
                      <a:pt x="656" y="2200"/>
                    </a:lnTo>
                    <a:lnTo>
                      <a:pt x="656" y="2193"/>
                    </a:lnTo>
                    <a:lnTo>
                      <a:pt x="656" y="2193"/>
                    </a:lnTo>
                    <a:lnTo>
                      <a:pt x="656" y="2193"/>
                    </a:lnTo>
                    <a:lnTo>
                      <a:pt x="656" y="2190"/>
                    </a:lnTo>
                    <a:lnTo>
                      <a:pt x="651" y="2184"/>
                    </a:lnTo>
                    <a:lnTo>
                      <a:pt x="641" y="2174"/>
                    </a:lnTo>
                    <a:lnTo>
                      <a:pt x="641" y="2174"/>
                    </a:lnTo>
                    <a:lnTo>
                      <a:pt x="630" y="2168"/>
                    </a:lnTo>
                    <a:lnTo>
                      <a:pt x="613" y="2160"/>
                    </a:lnTo>
                    <a:lnTo>
                      <a:pt x="577" y="2145"/>
                    </a:lnTo>
                    <a:lnTo>
                      <a:pt x="577" y="2145"/>
                    </a:lnTo>
                    <a:lnTo>
                      <a:pt x="564" y="2139"/>
                    </a:lnTo>
                    <a:lnTo>
                      <a:pt x="558" y="2135"/>
                    </a:lnTo>
                    <a:lnTo>
                      <a:pt x="553" y="2129"/>
                    </a:lnTo>
                    <a:lnTo>
                      <a:pt x="553" y="2129"/>
                    </a:lnTo>
                    <a:lnTo>
                      <a:pt x="550" y="2127"/>
                    </a:lnTo>
                    <a:lnTo>
                      <a:pt x="550" y="2126"/>
                    </a:lnTo>
                    <a:lnTo>
                      <a:pt x="550" y="2126"/>
                    </a:lnTo>
                    <a:lnTo>
                      <a:pt x="555" y="2124"/>
                    </a:lnTo>
                    <a:lnTo>
                      <a:pt x="563" y="2124"/>
                    </a:lnTo>
                    <a:lnTo>
                      <a:pt x="572" y="2123"/>
                    </a:lnTo>
                    <a:lnTo>
                      <a:pt x="574" y="2121"/>
                    </a:lnTo>
                    <a:lnTo>
                      <a:pt x="576" y="2119"/>
                    </a:lnTo>
                    <a:lnTo>
                      <a:pt x="576" y="2119"/>
                    </a:lnTo>
                    <a:lnTo>
                      <a:pt x="574" y="2116"/>
                    </a:lnTo>
                    <a:lnTo>
                      <a:pt x="572" y="2108"/>
                    </a:lnTo>
                    <a:lnTo>
                      <a:pt x="566" y="2091"/>
                    </a:lnTo>
                    <a:lnTo>
                      <a:pt x="566" y="2091"/>
                    </a:lnTo>
                    <a:lnTo>
                      <a:pt x="566" y="2089"/>
                    </a:lnTo>
                    <a:lnTo>
                      <a:pt x="566" y="2089"/>
                    </a:lnTo>
                    <a:lnTo>
                      <a:pt x="564" y="2084"/>
                    </a:lnTo>
                    <a:lnTo>
                      <a:pt x="566" y="2081"/>
                    </a:lnTo>
                    <a:lnTo>
                      <a:pt x="566" y="2081"/>
                    </a:lnTo>
                    <a:lnTo>
                      <a:pt x="572" y="2078"/>
                    </a:lnTo>
                    <a:lnTo>
                      <a:pt x="582" y="2070"/>
                    </a:lnTo>
                    <a:lnTo>
                      <a:pt x="585" y="2066"/>
                    </a:lnTo>
                    <a:lnTo>
                      <a:pt x="588" y="2062"/>
                    </a:lnTo>
                    <a:lnTo>
                      <a:pt x="590" y="2057"/>
                    </a:lnTo>
                    <a:lnTo>
                      <a:pt x="590" y="2054"/>
                    </a:lnTo>
                    <a:lnTo>
                      <a:pt x="590" y="2054"/>
                    </a:lnTo>
                    <a:lnTo>
                      <a:pt x="584" y="2042"/>
                    </a:lnTo>
                    <a:lnTo>
                      <a:pt x="577" y="2028"/>
                    </a:lnTo>
                    <a:lnTo>
                      <a:pt x="572" y="2012"/>
                    </a:lnTo>
                    <a:lnTo>
                      <a:pt x="572" y="2004"/>
                    </a:lnTo>
                    <a:lnTo>
                      <a:pt x="572" y="1996"/>
                    </a:lnTo>
                    <a:lnTo>
                      <a:pt x="572" y="1996"/>
                    </a:lnTo>
                    <a:lnTo>
                      <a:pt x="577" y="1975"/>
                    </a:lnTo>
                    <a:lnTo>
                      <a:pt x="580" y="1949"/>
                    </a:lnTo>
                    <a:lnTo>
                      <a:pt x="584" y="1922"/>
                    </a:lnTo>
                    <a:lnTo>
                      <a:pt x="584" y="1895"/>
                    </a:lnTo>
                    <a:lnTo>
                      <a:pt x="584" y="1895"/>
                    </a:lnTo>
                    <a:lnTo>
                      <a:pt x="584" y="1863"/>
                    </a:lnTo>
                    <a:lnTo>
                      <a:pt x="580" y="1822"/>
                    </a:lnTo>
                    <a:lnTo>
                      <a:pt x="576" y="1750"/>
                    </a:lnTo>
                    <a:lnTo>
                      <a:pt x="576" y="1750"/>
                    </a:lnTo>
                    <a:lnTo>
                      <a:pt x="571" y="1705"/>
                    </a:lnTo>
                    <a:lnTo>
                      <a:pt x="569" y="1684"/>
                    </a:lnTo>
                    <a:lnTo>
                      <a:pt x="569" y="1660"/>
                    </a:lnTo>
                    <a:lnTo>
                      <a:pt x="569" y="1660"/>
                    </a:lnTo>
                    <a:lnTo>
                      <a:pt x="571" y="1636"/>
                    </a:lnTo>
                    <a:lnTo>
                      <a:pt x="574" y="1612"/>
                    </a:lnTo>
                    <a:lnTo>
                      <a:pt x="576" y="1590"/>
                    </a:lnTo>
                    <a:lnTo>
                      <a:pt x="577" y="1562"/>
                    </a:lnTo>
                    <a:lnTo>
                      <a:pt x="577" y="1562"/>
                    </a:lnTo>
                    <a:lnTo>
                      <a:pt x="577" y="1557"/>
                    </a:lnTo>
                    <a:lnTo>
                      <a:pt x="577" y="1557"/>
                    </a:lnTo>
                    <a:lnTo>
                      <a:pt x="577" y="1548"/>
                    </a:lnTo>
                    <a:lnTo>
                      <a:pt x="577" y="1548"/>
                    </a:lnTo>
                    <a:lnTo>
                      <a:pt x="579" y="1521"/>
                    </a:lnTo>
                    <a:lnTo>
                      <a:pt x="582" y="1490"/>
                    </a:lnTo>
                    <a:lnTo>
                      <a:pt x="582" y="1490"/>
                    </a:lnTo>
                    <a:lnTo>
                      <a:pt x="587" y="1455"/>
                    </a:lnTo>
                    <a:lnTo>
                      <a:pt x="587" y="1455"/>
                    </a:lnTo>
                    <a:lnTo>
                      <a:pt x="593" y="1416"/>
                    </a:lnTo>
                    <a:lnTo>
                      <a:pt x="596" y="1382"/>
                    </a:lnTo>
                    <a:lnTo>
                      <a:pt x="596" y="1382"/>
                    </a:lnTo>
                    <a:lnTo>
                      <a:pt x="598" y="1320"/>
                    </a:lnTo>
                    <a:lnTo>
                      <a:pt x="596" y="1281"/>
                    </a:lnTo>
                    <a:lnTo>
                      <a:pt x="595" y="1252"/>
                    </a:lnTo>
                    <a:lnTo>
                      <a:pt x="595" y="1252"/>
                    </a:lnTo>
                    <a:lnTo>
                      <a:pt x="593" y="1236"/>
                    </a:lnTo>
                    <a:lnTo>
                      <a:pt x="595" y="1225"/>
                    </a:lnTo>
                    <a:lnTo>
                      <a:pt x="596" y="1214"/>
                    </a:lnTo>
                    <a:lnTo>
                      <a:pt x="596" y="1214"/>
                    </a:lnTo>
                    <a:lnTo>
                      <a:pt x="600" y="1190"/>
                    </a:lnTo>
                    <a:lnTo>
                      <a:pt x="603" y="1161"/>
                    </a:lnTo>
                    <a:lnTo>
                      <a:pt x="603" y="1161"/>
                    </a:lnTo>
                    <a:lnTo>
                      <a:pt x="605" y="1158"/>
                    </a:lnTo>
                    <a:lnTo>
                      <a:pt x="605" y="1158"/>
                    </a:lnTo>
                    <a:lnTo>
                      <a:pt x="608" y="1150"/>
                    </a:lnTo>
                    <a:lnTo>
                      <a:pt x="613" y="1143"/>
                    </a:lnTo>
                    <a:lnTo>
                      <a:pt x="617" y="1137"/>
                    </a:lnTo>
                    <a:lnTo>
                      <a:pt x="619" y="1130"/>
                    </a:lnTo>
                    <a:lnTo>
                      <a:pt x="619" y="1130"/>
                    </a:lnTo>
                    <a:lnTo>
                      <a:pt x="624" y="1119"/>
                    </a:lnTo>
                    <a:lnTo>
                      <a:pt x="624" y="1119"/>
                    </a:lnTo>
                    <a:lnTo>
                      <a:pt x="630" y="1122"/>
                    </a:lnTo>
                    <a:lnTo>
                      <a:pt x="630" y="1122"/>
                    </a:lnTo>
                    <a:lnTo>
                      <a:pt x="638" y="1124"/>
                    </a:lnTo>
                    <a:lnTo>
                      <a:pt x="643" y="1124"/>
                    </a:lnTo>
                    <a:lnTo>
                      <a:pt x="643" y="1124"/>
                    </a:lnTo>
                    <a:lnTo>
                      <a:pt x="649" y="1119"/>
                    </a:lnTo>
                    <a:lnTo>
                      <a:pt x="654" y="1116"/>
                    </a:lnTo>
                    <a:lnTo>
                      <a:pt x="659" y="1109"/>
                    </a:lnTo>
                    <a:lnTo>
                      <a:pt x="659" y="1109"/>
                    </a:lnTo>
                    <a:lnTo>
                      <a:pt x="662" y="1130"/>
                    </a:lnTo>
                    <a:lnTo>
                      <a:pt x="662" y="1130"/>
                    </a:lnTo>
                    <a:lnTo>
                      <a:pt x="665" y="1127"/>
                    </a:lnTo>
                    <a:lnTo>
                      <a:pt x="665" y="1127"/>
                    </a:lnTo>
                    <a:lnTo>
                      <a:pt x="670" y="1106"/>
                    </a:lnTo>
                    <a:lnTo>
                      <a:pt x="678" y="1068"/>
                    </a:lnTo>
                    <a:lnTo>
                      <a:pt x="678" y="1068"/>
                    </a:lnTo>
                    <a:lnTo>
                      <a:pt x="691" y="1012"/>
                    </a:lnTo>
                    <a:lnTo>
                      <a:pt x="699" y="978"/>
                    </a:lnTo>
                    <a:lnTo>
                      <a:pt x="704" y="951"/>
                    </a:lnTo>
                    <a:lnTo>
                      <a:pt x="704" y="951"/>
                    </a:lnTo>
                    <a:lnTo>
                      <a:pt x="710" y="902"/>
                    </a:lnTo>
                    <a:lnTo>
                      <a:pt x="712" y="880"/>
                    </a:lnTo>
                    <a:lnTo>
                      <a:pt x="712" y="862"/>
                    </a:lnTo>
                    <a:lnTo>
                      <a:pt x="712" y="862"/>
                    </a:lnTo>
                    <a:lnTo>
                      <a:pt x="710" y="840"/>
                    </a:lnTo>
                    <a:lnTo>
                      <a:pt x="707" y="828"/>
                    </a:lnTo>
                    <a:lnTo>
                      <a:pt x="707" y="828"/>
                    </a:lnTo>
                    <a:close/>
                  </a:path>
                </a:pathLst>
              </a:custGeom>
              <a:solidFill>
                <a:srgbClr val="C00000"/>
              </a:solid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6">
                <a:extLst>
                  <a:ext uri="{FF2B5EF4-FFF2-40B4-BE49-F238E27FC236}">
                    <a16:creationId xmlns:a16="http://schemas.microsoft.com/office/drawing/2014/main" id="{8996B370-A1F8-46C5-8901-558157B459D0}"/>
                  </a:ext>
                </a:extLst>
              </p:cNvPr>
              <p:cNvSpPr>
                <a:spLocks noEditPoints="1"/>
              </p:cNvSpPr>
              <p:nvPr/>
            </p:nvSpPr>
            <p:spPr bwMode="auto">
              <a:xfrm>
                <a:off x="2241550" y="7221538"/>
                <a:ext cx="1036638" cy="3413125"/>
              </a:xfrm>
              <a:custGeom>
                <a:avLst/>
                <a:gdLst>
                  <a:gd name="T0" fmla="*/ 648 w 653"/>
                  <a:gd name="T1" fmla="*/ 1052 h 2150"/>
                  <a:gd name="T2" fmla="*/ 651 w 653"/>
                  <a:gd name="T3" fmla="*/ 944 h 2150"/>
                  <a:gd name="T4" fmla="*/ 651 w 653"/>
                  <a:gd name="T5" fmla="*/ 731 h 2150"/>
                  <a:gd name="T6" fmla="*/ 643 w 653"/>
                  <a:gd name="T7" fmla="*/ 484 h 2150"/>
                  <a:gd name="T8" fmla="*/ 582 w 653"/>
                  <a:gd name="T9" fmla="*/ 405 h 2150"/>
                  <a:gd name="T10" fmla="*/ 465 w 653"/>
                  <a:gd name="T11" fmla="*/ 347 h 2150"/>
                  <a:gd name="T12" fmla="*/ 467 w 653"/>
                  <a:gd name="T13" fmla="*/ 297 h 2150"/>
                  <a:gd name="T14" fmla="*/ 483 w 653"/>
                  <a:gd name="T15" fmla="*/ 264 h 2150"/>
                  <a:gd name="T16" fmla="*/ 486 w 653"/>
                  <a:gd name="T17" fmla="*/ 214 h 2150"/>
                  <a:gd name="T18" fmla="*/ 517 w 653"/>
                  <a:gd name="T19" fmla="*/ 105 h 2150"/>
                  <a:gd name="T20" fmla="*/ 468 w 653"/>
                  <a:gd name="T21" fmla="*/ 60 h 2150"/>
                  <a:gd name="T22" fmla="*/ 454 w 653"/>
                  <a:gd name="T23" fmla="*/ 18 h 2150"/>
                  <a:gd name="T24" fmla="*/ 411 w 653"/>
                  <a:gd name="T25" fmla="*/ 3 h 2150"/>
                  <a:gd name="T26" fmla="*/ 306 w 653"/>
                  <a:gd name="T27" fmla="*/ 21 h 2150"/>
                  <a:gd name="T28" fmla="*/ 242 w 653"/>
                  <a:gd name="T29" fmla="*/ 111 h 2150"/>
                  <a:gd name="T30" fmla="*/ 241 w 653"/>
                  <a:gd name="T31" fmla="*/ 175 h 2150"/>
                  <a:gd name="T32" fmla="*/ 249 w 653"/>
                  <a:gd name="T33" fmla="*/ 259 h 2150"/>
                  <a:gd name="T34" fmla="*/ 268 w 653"/>
                  <a:gd name="T35" fmla="*/ 280 h 2150"/>
                  <a:gd name="T36" fmla="*/ 268 w 653"/>
                  <a:gd name="T37" fmla="*/ 325 h 2150"/>
                  <a:gd name="T38" fmla="*/ 172 w 653"/>
                  <a:gd name="T39" fmla="*/ 373 h 2150"/>
                  <a:gd name="T40" fmla="*/ 79 w 653"/>
                  <a:gd name="T41" fmla="*/ 442 h 2150"/>
                  <a:gd name="T42" fmla="*/ 59 w 653"/>
                  <a:gd name="T43" fmla="*/ 593 h 2150"/>
                  <a:gd name="T44" fmla="*/ 37 w 653"/>
                  <a:gd name="T45" fmla="*/ 768 h 2150"/>
                  <a:gd name="T46" fmla="*/ 18 w 653"/>
                  <a:gd name="T47" fmla="*/ 832 h 2150"/>
                  <a:gd name="T48" fmla="*/ 24 w 653"/>
                  <a:gd name="T49" fmla="*/ 864 h 2150"/>
                  <a:gd name="T50" fmla="*/ 27 w 653"/>
                  <a:gd name="T51" fmla="*/ 909 h 2150"/>
                  <a:gd name="T52" fmla="*/ 16 w 653"/>
                  <a:gd name="T53" fmla="*/ 954 h 2150"/>
                  <a:gd name="T54" fmla="*/ 6 w 653"/>
                  <a:gd name="T55" fmla="*/ 991 h 2150"/>
                  <a:gd name="T56" fmla="*/ 5 w 653"/>
                  <a:gd name="T57" fmla="*/ 1042 h 2150"/>
                  <a:gd name="T58" fmla="*/ 30 w 653"/>
                  <a:gd name="T59" fmla="*/ 1147 h 2150"/>
                  <a:gd name="T60" fmla="*/ 51 w 653"/>
                  <a:gd name="T61" fmla="*/ 1253 h 2150"/>
                  <a:gd name="T62" fmla="*/ 95 w 653"/>
                  <a:gd name="T63" fmla="*/ 1330 h 2150"/>
                  <a:gd name="T64" fmla="*/ 117 w 653"/>
                  <a:gd name="T65" fmla="*/ 1485 h 2150"/>
                  <a:gd name="T66" fmla="*/ 123 w 653"/>
                  <a:gd name="T67" fmla="*/ 1675 h 2150"/>
                  <a:gd name="T68" fmla="*/ 136 w 653"/>
                  <a:gd name="T69" fmla="*/ 1929 h 2150"/>
                  <a:gd name="T70" fmla="*/ 156 w 653"/>
                  <a:gd name="T71" fmla="*/ 2025 h 2150"/>
                  <a:gd name="T72" fmla="*/ 120 w 653"/>
                  <a:gd name="T73" fmla="*/ 2089 h 2150"/>
                  <a:gd name="T74" fmla="*/ 72 w 653"/>
                  <a:gd name="T75" fmla="*/ 2133 h 2150"/>
                  <a:gd name="T76" fmla="*/ 192 w 653"/>
                  <a:gd name="T77" fmla="*/ 2149 h 2150"/>
                  <a:gd name="T78" fmla="*/ 308 w 653"/>
                  <a:gd name="T79" fmla="*/ 2145 h 2150"/>
                  <a:gd name="T80" fmla="*/ 316 w 653"/>
                  <a:gd name="T81" fmla="*/ 2115 h 2150"/>
                  <a:gd name="T82" fmla="*/ 326 w 653"/>
                  <a:gd name="T83" fmla="*/ 1974 h 2150"/>
                  <a:gd name="T84" fmla="*/ 318 w 653"/>
                  <a:gd name="T85" fmla="*/ 1824 h 2150"/>
                  <a:gd name="T86" fmla="*/ 329 w 653"/>
                  <a:gd name="T87" fmla="*/ 1519 h 2150"/>
                  <a:gd name="T88" fmla="*/ 334 w 653"/>
                  <a:gd name="T89" fmla="*/ 1407 h 2150"/>
                  <a:gd name="T90" fmla="*/ 350 w 653"/>
                  <a:gd name="T91" fmla="*/ 1636 h 2150"/>
                  <a:gd name="T92" fmla="*/ 356 w 653"/>
                  <a:gd name="T93" fmla="*/ 1887 h 2150"/>
                  <a:gd name="T94" fmla="*/ 343 w 653"/>
                  <a:gd name="T95" fmla="*/ 1972 h 2150"/>
                  <a:gd name="T96" fmla="*/ 359 w 653"/>
                  <a:gd name="T97" fmla="*/ 2044 h 2150"/>
                  <a:gd name="T98" fmla="*/ 361 w 653"/>
                  <a:gd name="T99" fmla="*/ 2149 h 2150"/>
                  <a:gd name="T100" fmla="*/ 595 w 653"/>
                  <a:gd name="T101" fmla="*/ 2120 h 2150"/>
                  <a:gd name="T102" fmla="*/ 507 w 653"/>
                  <a:gd name="T103" fmla="*/ 2080 h 2150"/>
                  <a:gd name="T104" fmla="*/ 507 w 653"/>
                  <a:gd name="T105" fmla="*/ 2038 h 2150"/>
                  <a:gd name="T106" fmla="*/ 509 w 653"/>
                  <a:gd name="T107" fmla="*/ 1962 h 2150"/>
                  <a:gd name="T108" fmla="*/ 541 w 653"/>
                  <a:gd name="T109" fmla="*/ 1901 h 2150"/>
                  <a:gd name="T110" fmla="*/ 542 w 653"/>
                  <a:gd name="T111" fmla="*/ 1505 h 2150"/>
                  <a:gd name="T112" fmla="*/ 568 w 653"/>
                  <a:gd name="T113" fmla="*/ 1320 h 2150"/>
                  <a:gd name="T114" fmla="*/ 618 w 653"/>
                  <a:gd name="T115" fmla="*/ 1282 h 2150"/>
                  <a:gd name="T116" fmla="*/ 627 w 653"/>
                  <a:gd name="T117" fmla="*/ 1203 h 2150"/>
                  <a:gd name="T118" fmla="*/ 645 w 653"/>
                  <a:gd name="T119" fmla="*/ 1134 h 2150"/>
                  <a:gd name="T120" fmla="*/ 647 w 653"/>
                  <a:gd name="T121" fmla="*/ 1102 h 2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3" h="2150">
                    <a:moveTo>
                      <a:pt x="647" y="1097"/>
                    </a:moveTo>
                    <a:lnTo>
                      <a:pt x="650" y="1082"/>
                    </a:lnTo>
                    <a:lnTo>
                      <a:pt x="650" y="1082"/>
                    </a:lnTo>
                    <a:lnTo>
                      <a:pt x="648" y="1074"/>
                    </a:lnTo>
                    <a:lnTo>
                      <a:pt x="645" y="1068"/>
                    </a:lnTo>
                    <a:lnTo>
                      <a:pt x="645" y="1062"/>
                    </a:lnTo>
                    <a:lnTo>
                      <a:pt x="645" y="1062"/>
                    </a:lnTo>
                    <a:lnTo>
                      <a:pt x="647" y="1055"/>
                    </a:lnTo>
                    <a:lnTo>
                      <a:pt x="648" y="1052"/>
                    </a:lnTo>
                    <a:lnTo>
                      <a:pt x="653" y="1049"/>
                    </a:lnTo>
                    <a:lnTo>
                      <a:pt x="648" y="1028"/>
                    </a:lnTo>
                    <a:lnTo>
                      <a:pt x="648" y="1028"/>
                    </a:lnTo>
                    <a:lnTo>
                      <a:pt x="648" y="1012"/>
                    </a:lnTo>
                    <a:lnTo>
                      <a:pt x="647" y="981"/>
                    </a:lnTo>
                    <a:lnTo>
                      <a:pt x="647" y="981"/>
                    </a:lnTo>
                    <a:lnTo>
                      <a:pt x="648" y="967"/>
                    </a:lnTo>
                    <a:lnTo>
                      <a:pt x="650" y="956"/>
                    </a:lnTo>
                    <a:lnTo>
                      <a:pt x="651" y="944"/>
                    </a:lnTo>
                    <a:lnTo>
                      <a:pt x="651" y="933"/>
                    </a:lnTo>
                    <a:lnTo>
                      <a:pt x="651" y="933"/>
                    </a:lnTo>
                    <a:lnTo>
                      <a:pt x="650" y="891"/>
                    </a:lnTo>
                    <a:lnTo>
                      <a:pt x="650" y="861"/>
                    </a:lnTo>
                    <a:lnTo>
                      <a:pt x="650" y="861"/>
                    </a:lnTo>
                    <a:lnTo>
                      <a:pt x="653" y="803"/>
                    </a:lnTo>
                    <a:lnTo>
                      <a:pt x="653" y="803"/>
                    </a:lnTo>
                    <a:lnTo>
                      <a:pt x="653" y="766"/>
                    </a:lnTo>
                    <a:lnTo>
                      <a:pt x="651" y="731"/>
                    </a:lnTo>
                    <a:lnTo>
                      <a:pt x="651" y="731"/>
                    </a:lnTo>
                    <a:lnTo>
                      <a:pt x="650" y="695"/>
                    </a:lnTo>
                    <a:lnTo>
                      <a:pt x="650" y="655"/>
                    </a:lnTo>
                    <a:lnTo>
                      <a:pt x="650" y="655"/>
                    </a:lnTo>
                    <a:lnTo>
                      <a:pt x="650" y="601"/>
                    </a:lnTo>
                    <a:lnTo>
                      <a:pt x="650" y="565"/>
                    </a:lnTo>
                    <a:lnTo>
                      <a:pt x="647" y="532"/>
                    </a:lnTo>
                    <a:lnTo>
                      <a:pt x="647" y="532"/>
                    </a:lnTo>
                    <a:lnTo>
                      <a:pt x="643" y="484"/>
                    </a:lnTo>
                    <a:lnTo>
                      <a:pt x="640" y="469"/>
                    </a:lnTo>
                    <a:lnTo>
                      <a:pt x="637" y="456"/>
                    </a:lnTo>
                    <a:lnTo>
                      <a:pt x="637" y="456"/>
                    </a:lnTo>
                    <a:lnTo>
                      <a:pt x="631" y="445"/>
                    </a:lnTo>
                    <a:lnTo>
                      <a:pt x="624" y="434"/>
                    </a:lnTo>
                    <a:lnTo>
                      <a:pt x="611" y="421"/>
                    </a:lnTo>
                    <a:lnTo>
                      <a:pt x="611" y="421"/>
                    </a:lnTo>
                    <a:lnTo>
                      <a:pt x="602" y="414"/>
                    </a:lnTo>
                    <a:lnTo>
                      <a:pt x="582" y="405"/>
                    </a:lnTo>
                    <a:lnTo>
                      <a:pt x="534" y="384"/>
                    </a:lnTo>
                    <a:lnTo>
                      <a:pt x="534" y="384"/>
                    </a:lnTo>
                    <a:lnTo>
                      <a:pt x="513" y="374"/>
                    </a:lnTo>
                    <a:lnTo>
                      <a:pt x="494" y="365"/>
                    </a:lnTo>
                    <a:lnTo>
                      <a:pt x="478" y="355"/>
                    </a:lnTo>
                    <a:lnTo>
                      <a:pt x="472" y="350"/>
                    </a:lnTo>
                    <a:lnTo>
                      <a:pt x="472" y="350"/>
                    </a:lnTo>
                    <a:lnTo>
                      <a:pt x="465" y="347"/>
                    </a:lnTo>
                    <a:lnTo>
                      <a:pt x="465" y="347"/>
                    </a:lnTo>
                    <a:lnTo>
                      <a:pt x="460" y="337"/>
                    </a:lnTo>
                    <a:lnTo>
                      <a:pt x="456" y="331"/>
                    </a:lnTo>
                    <a:lnTo>
                      <a:pt x="456" y="331"/>
                    </a:lnTo>
                    <a:lnTo>
                      <a:pt x="451" y="326"/>
                    </a:lnTo>
                    <a:lnTo>
                      <a:pt x="451" y="326"/>
                    </a:lnTo>
                    <a:lnTo>
                      <a:pt x="457" y="317"/>
                    </a:lnTo>
                    <a:lnTo>
                      <a:pt x="457" y="317"/>
                    </a:lnTo>
                    <a:lnTo>
                      <a:pt x="464" y="307"/>
                    </a:lnTo>
                    <a:lnTo>
                      <a:pt x="467" y="297"/>
                    </a:lnTo>
                    <a:lnTo>
                      <a:pt x="470" y="289"/>
                    </a:lnTo>
                    <a:lnTo>
                      <a:pt x="472" y="286"/>
                    </a:lnTo>
                    <a:lnTo>
                      <a:pt x="472" y="286"/>
                    </a:lnTo>
                    <a:lnTo>
                      <a:pt x="477" y="283"/>
                    </a:lnTo>
                    <a:lnTo>
                      <a:pt x="480" y="281"/>
                    </a:lnTo>
                    <a:lnTo>
                      <a:pt x="483" y="278"/>
                    </a:lnTo>
                    <a:lnTo>
                      <a:pt x="483" y="278"/>
                    </a:lnTo>
                    <a:lnTo>
                      <a:pt x="483" y="272"/>
                    </a:lnTo>
                    <a:lnTo>
                      <a:pt x="483" y="264"/>
                    </a:lnTo>
                    <a:lnTo>
                      <a:pt x="480" y="254"/>
                    </a:lnTo>
                    <a:lnTo>
                      <a:pt x="480" y="254"/>
                    </a:lnTo>
                    <a:lnTo>
                      <a:pt x="480" y="228"/>
                    </a:lnTo>
                    <a:lnTo>
                      <a:pt x="480" y="228"/>
                    </a:lnTo>
                    <a:lnTo>
                      <a:pt x="481" y="222"/>
                    </a:lnTo>
                    <a:lnTo>
                      <a:pt x="483" y="219"/>
                    </a:lnTo>
                    <a:lnTo>
                      <a:pt x="485" y="217"/>
                    </a:lnTo>
                    <a:lnTo>
                      <a:pt x="486" y="214"/>
                    </a:lnTo>
                    <a:lnTo>
                      <a:pt x="486" y="214"/>
                    </a:lnTo>
                    <a:lnTo>
                      <a:pt x="493" y="196"/>
                    </a:lnTo>
                    <a:lnTo>
                      <a:pt x="493" y="196"/>
                    </a:lnTo>
                    <a:lnTo>
                      <a:pt x="510" y="156"/>
                    </a:lnTo>
                    <a:lnTo>
                      <a:pt x="510" y="156"/>
                    </a:lnTo>
                    <a:lnTo>
                      <a:pt x="513" y="146"/>
                    </a:lnTo>
                    <a:lnTo>
                      <a:pt x="515" y="137"/>
                    </a:lnTo>
                    <a:lnTo>
                      <a:pt x="517" y="111"/>
                    </a:lnTo>
                    <a:lnTo>
                      <a:pt x="517" y="111"/>
                    </a:lnTo>
                    <a:lnTo>
                      <a:pt x="517" y="105"/>
                    </a:lnTo>
                    <a:lnTo>
                      <a:pt x="513" y="97"/>
                    </a:lnTo>
                    <a:lnTo>
                      <a:pt x="510" y="89"/>
                    </a:lnTo>
                    <a:lnTo>
                      <a:pt x="505" y="82"/>
                    </a:lnTo>
                    <a:lnTo>
                      <a:pt x="496" y="72"/>
                    </a:lnTo>
                    <a:lnTo>
                      <a:pt x="486" y="68"/>
                    </a:lnTo>
                    <a:lnTo>
                      <a:pt x="486" y="68"/>
                    </a:lnTo>
                    <a:lnTo>
                      <a:pt x="475" y="64"/>
                    </a:lnTo>
                    <a:lnTo>
                      <a:pt x="468" y="60"/>
                    </a:lnTo>
                    <a:lnTo>
                      <a:pt x="468" y="60"/>
                    </a:lnTo>
                    <a:lnTo>
                      <a:pt x="467" y="56"/>
                    </a:lnTo>
                    <a:lnTo>
                      <a:pt x="467" y="53"/>
                    </a:lnTo>
                    <a:lnTo>
                      <a:pt x="467" y="39"/>
                    </a:lnTo>
                    <a:lnTo>
                      <a:pt x="467" y="39"/>
                    </a:lnTo>
                    <a:lnTo>
                      <a:pt x="465" y="34"/>
                    </a:lnTo>
                    <a:lnTo>
                      <a:pt x="465" y="29"/>
                    </a:lnTo>
                    <a:lnTo>
                      <a:pt x="464" y="26"/>
                    </a:lnTo>
                    <a:lnTo>
                      <a:pt x="460" y="23"/>
                    </a:lnTo>
                    <a:lnTo>
                      <a:pt x="454" y="18"/>
                    </a:lnTo>
                    <a:lnTo>
                      <a:pt x="446" y="15"/>
                    </a:lnTo>
                    <a:lnTo>
                      <a:pt x="446" y="15"/>
                    </a:lnTo>
                    <a:lnTo>
                      <a:pt x="438" y="11"/>
                    </a:lnTo>
                    <a:lnTo>
                      <a:pt x="430" y="11"/>
                    </a:lnTo>
                    <a:lnTo>
                      <a:pt x="424" y="11"/>
                    </a:lnTo>
                    <a:lnTo>
                      <a:pt x="419" y="10"/>
                    </a:lnTo>
                    <a:lnTo>
                      <a:pt x="416" y="7"/>
                    </a:lnTo>
                    <a:lnTo>
                      <a:pt x="416" y="7"/>
                    </a:lnTo>
                    <a:lnTo>
                      <a:pt x="411" y="3"/>
                    </a:lnTo>
                    <a:lnTo>
                      <a:pt x="403" y="0"/>
                    </a:lnTo>
                    <a:lnTo>
                      <a:pt x="393" y="0"/>
                    </a:lnTo>
                    <a:lnTo>
                      <a:pt x="383" y="0"/>
                    </a:lnTo>
                    <a:lnTo>
                      <a:pt x="361" y="2"/>
                    </a:lnTo>
                    <a:lnTo>
                      <a:pt x="340" y="5"/>
                    </a:lnTo>
                    <a:lnTo>
                      <a:pt x="340" y="5"/>
                    </a:lnTo>
                    <a:lnTo>
                      <a:pt x="330" y="8"/>
                    </a:lnTo>
                    <a:lnTo>
                      <a:pt x="319" y="15"/>
                    </a:lnTo>
                    <a:lnTo>
                      <a:pt x="306" y="21"/>
                    </a:lnTo>
                    <a:lnTo>
                      <a:pt x="295" y="29"/>
                    </a:lnTo>
                    <a:lnTo>
                      <a:pt x="284" y="39"/>
                    </a:lnTo>
                    <a:lnTo>
                      <a:pt x="274" y="47"/>
                    </a:lnTo>
                    <a:lnTo>
                      <a:pt x="266" y="56"/>
                    </a:lnTo>
                    <a:lnTo>
                      <a:pt x="261" y="64"/>
                    </a:lnTo>
                    <a:lnTo>
                      <a:pt x="261" y="64"/>
                    </a:lnTo>
                    <a:lnTo>
                      <a:pt x="253" y="80"/>
                    </a:lnTo>
                    <a:lnTo>
                      <a:pt x="247" y="95"/>
                    </a:lnTo>
                    <a:lnTo>
                      <a:pt x="242" y="111"/>
                    </a:lnTo>
                    <a:lnTo>
                      <a:pt x="242" y="111"/>
                    </a:lnTo>
                    <a:lnTo>
                      <a:pt x="239" y="119"/>
                    </a:lnTo>
                    <a:lnTo>
                      <a:pt x="237" y="129"/>
                    </a:lnTo>
                    <a:lnTo>
                      <a:pt x="237" y="140"/>
                    </a:lnTo>
                    <a:lnTo>
                      <a:pt x="237" y="140"/>
                    </a:lnTo>
                    <a:lnTo>
                      <a:pt x="241" y="162"/>
                    </a:lnTo>
                    <a:lnTo>
                      <a:pt x="242" y="172"/>
                    </a:lnTo>
                    <a:lnTo>
                      <a:pt x="242" y="172"/>
                    </a:lnTo>
                    <a:lnTo>
                      <a:pt x="241" y="175"/>
                    </a:lnTo>
                    <a:lnTo>
                      <a:pt x="241" y="185"/>
                    </a:lnTo>
                    <a:lnTo>
                      <a:pt x="241" y="185"/>
                    </a:lnTo>
                    <a:lnTo>
                      <a:pt x="241" y="193"/>
                    </a:lnTo>
                    <a:lnTo>
                      <a:pt x="242" y="203"/>
                    </a:lnTo>
                    <a:lnTo>
                      <a:pt x="245" y="214"/>
                    </a:lnTo>
                    <a:lnTo>
                      <a:pt x="247" y="223"/>
                    </a:lnTo>
                    <a:lnTo>
                      <a:pt x="247" y="223"/>
                    </a:lnTo>
                    <a:lnTo>
                      <a:pt x="249" y="247"/>
                    </a:lnTo>
                    <a:lnTo>
                      <a:pt x="249" y="259"/>
                    </a:lnTo>
                    <a:lnTo>
                      <a:pt x="250" y="268"/>
                    </a:lnTo>
                    <a:lnTo>
                      <a:pt x="250" y="268"/>
                    </a:lnTo>
                    <a:lnTo>
                      <a:pt x="252" y="272"/>
                    </a:lnTo>
                    <a:lnTo>
                      <a:pt x="255" y="273"/>
                    </a:lnTo>
                    <a:lnTo>
                      <a:pt x="260" y="275"/>
                    </a:lnTo>
                    <a:lnTo>
                      <a:pt x="266" y="275"/>
                    </a:lnTo>
                    <a:lnTo>
                      <a:pt x="268" y="276"/>
                    </a:lnTo>
                    <a:lnTo>
                      <a:pt x="268" y="280"/>
                    </a:lnTo>
                    <a:lnTo>
                      <a:pt x="268" y="280"/>
                    </a:lnTo>
                    <a:lnTo>
                      <a:pt x="270" y="286"/>
                    </a:lnTo>
                    <a:lnTo>
                      <a:pt x="273" y="294"/>
                    </a:lnTo>
                    <a:lnTo>
                      <a:pt x="276" y="304"/>
                    </a:lnTo>
                    <a:lnTo>
                      <a:pt x="279" y="313"/>
                    </a:lnTo>
                    <a:lnTo>
                      <a:pt x="279" y="313"/>
                    </a:lnTo>
                    <a:lnTo>
                      <a:pt x="276" y="315"/>
                    </a:lnTo>
                    <a:lnTo>
                      <a:pt x="276" y="315"/>
                    </a:lnTo>
                    <a:lnTo>
                      <a:pt x="273" y="318"/>
                    </a:lnTo>
                    <a:lnTo>
                      <a:pt x="268" y="325"/>
                    </a:lnTo>
                    <a:lnTo>
                      <a:pt x="260" y="345"/>
                    </a:lnTo>
                    <a:lnTo>
                      <a:pt x="260" y="345"/>
                    </a:lnTo>
                    <a:lnTo>
                      <a:pt x="249" y="350"/>
                    </a:lnTo>
                    <a:lnTo>
                      <a:pt x="234" y="358"/>
                    </a:lnTo>
                    <a:lnTo>
                      <a:pt x="218" y="363"/>
                    </a:lnTo>
                    <a:lnTo>
                      <a:pt x="201" y="368"/>
                    </a:lnTo>
                    <a:lnTo>
                      <a:pt x="201" y="368"/>
                    </a:lnTo>
                    <a:lnTo>
                      <a:pt x="188" y="370"/>
                    </a:lnTo>
                    <a:lnTo>
                      <a:pt x="172" y="373"/>
                    </a:lnTo>
                    <a:lnTo>
                      <a:pt x="152" y="379"/>
                    </a:lnTo>
                    <a:lnTo>
                      <a:pt x="133" y="387"/>
                    </a:lnTo>
                    <a:lnTo>
                      <a:pt x="114" y="397"/>
                    </a:lnTo>
                    <a:lnTo>
                      <a:pt x="106" y="403"/>
                    </a:lnTo>
                    <a:lnTo>
                      <a:pt x="98" y="410"/>
                    </a:lnTo>
                    <a:lnTo>
                      <a:pt x="91" y="416"/>
                    </a:lnTo>
                    <a:lnTo>
                      <a:pt x="85" y="424"/>
                    </a:lnTo>
                    <a:lnTo>
                      <a:pt x="82" y="432"/>
                    </a:lnTo>
                    <a:lnTo>
                      <a:pt x="79" y="442"/>
                    </a:lnTo>
                    <a:lnTo>
                      <a:pt x="79" y="442"/>
                    </a:lnTo>
                    <a:lnTo>
                      <a:pt x="72" y="472"/>
                    </a:lnTo>
                    <a:lnTo>
                      <a:pt x="67" y="493"/>
                    </a:lnTo>
                    <a:lnTo>
                      <a:pt x="64" y="508"/>
                    </a:lnTo>
                    <a:lnTo>
                      <a:pt x="64" y="520"/>
                    </a:lnTo>
                    <a:lnTo>
                      <a:pt x="64" y="520"/>
                    </a:lnTo>
                    <a:lnTo>
                      <a:pt x="63" y="557"/>
                    </a:lnTo>
                    <a:lnTo>
                      <a:pt x="59" y="593"/>
                    </a:lnTo>
                    <a:lnTo>
                      <a:pt x="59" y="593"/>
                    </a:lnTo>
                    <a:lnTo>
                      <a:pt x="56" y="607"/>
                    </a:lnTo>
                    <a:lnTo>
                      <a:pt x="51" y="625"/>
                    </a:lnTo>
                    <a:lnTo>
                      <a:pt x="46" y="646"/>
                    </a:lnTo>
                    <a:lnTo>
                      <a:pt x="45" y="657"/>
                    </a:lnTo>
                    <a:lnTo>
                      <a:pt x="45" y="667"/>
                    </a:lnTo>
                    <a:lnTo>
                      <a:pt x="45" y="667"/>
                    </a:lnTo>
                    <a:lnTo>
                      <a:pt x="43" y="694"/>
                    </a:lnTo>
                    <a:lnTo>
                      <a:pt x="40" y="732"/>
                    </a:lnTo>
                    <a:lnTo>
                      <a:pt x="37" y="768"/>
                    </a:lnTo>
                    <a:lnTo>
                      <a:pt x="35" y="790"/>
                    </a:lnTo>
                    <a:lnTo>
                      <a:pt x="35" y="790"/>
                    </a:lnTo>
                    <a:lnTo>
                      <a:pt x="35" y="809"/>
                    </a:lnTo>
                    <a:lnTo>
                      <a:pt x="34" y="816"/>
                    </a:lnTo>
                    <a:lnTo>
                      <a:pt x="30" y="819"/>
                    </a:lnTo>
                    <a:lnTo>
                      <a:pt x="30" y="819"/>
                    </a:lnTo>
                    <a:lnTo>
                      <a:pt x="26" y="824"/>
                    </a:lnTo>
                    <a:lnTo>
                      <a:pt x="21" y="827"/>
                    </a:lnTo>
                    <a:lnTo>
                      <a:pt x="18" y="832"/>
                    </a:lnTo>
                    <a:lnTo>
                      <a:pt x="18" y="835"/>
                    </a:lnTo>
                    <a:lnTo>
                      <a:pt x="19" y="838"/>
                    </a:lnTo>
                    <a:lnTo>
                      <a:pt x="19" y="838"/>
                    </a:lnTo>
                    <a:lnTo>
                      <a:pt x="27" y="848"/>
                    </a:lnTo>
                    <a:lnTo>
                      <a:pt x="30" y="851"/>
                    </a:lnTo>
                    <a:lnTo>
                      <a:pt x="30" y="851"/>
                    </a:lnTo>
                    <a:lnTo>
                      <a:pt x="30" y="856"/>
                    </a:lnTo>
                    <a:lnTo>
                      <a:pt x="27" y="859"/>
                    </a:lnTo>
                    <a:lnTo>
                      <a:pt x="24" y="864"/>
                    </a:lnTo>
                    <a:lnTo>
                      <a:pt x="24" y="864"/>
                    </a:lnTo>
                    <a:lnTo>
                      <a:pt x="19" y="870"/>
                    </a:lnTo>
                    <a:lnTo>
                      <a:pt x="16" y="879"/>
                    </a:lnTo>
                    <a:lnTo>
                      <a:pt x="18" y="887"/>
                    </a:lnTo>
                    <a:lnTo>
                      <a:pt x="19" y="891"/>
                    </a:lnTo>
                    <a:lnTo>
                      <a:pt x="21" y="895"/>
                    </a:lnTo>
                    <a:lnTo>
                      <a:pt x="21" y="895"/>
                    </a:lnTo>
                    <a:lnTo>
                      <a:pt x="26" y="901"/>
                    </a:lnTo>
                    <a:lnTo>
                      <a:pt x="27" y="909"/>
                    </a:lnTo>
                    <a:lnTo>
                      <a:pt x="26" y="914"/>
                    </a:lnTo>
                    <a:lnTo>
                      <a:pt x="22" y="917"/>
                    </a:lnTo>
                    <a:lnTo>
                      <a:pt x="22" y="917"/>
                    </a:lnTo>
                    <a:lnTo>
                      <a:pt x="19" y="920"/>
                    </a:lnTo>
                    <a:lnTo>
                      <a:pt x="18" y="925"/>
                    </a:lnTo>
                    <a:lnTo>
                      <a:pt x="16" y="931"/>
                    </a:lnTo>
                    <a:lnTo>
                      <a:pt x="14" y="940"/>
                    </a:lnTo>
                    <a:lnTo>
                      <a:pt x="14" y="940"/>
                    </a:lnTo>
                    <a:lnTo>
                      <a:pt x="16" y="954"/>
                    </a:lnTo>
                    <a:lnTo>
                      <a:pt x="14" y="959"/>
                    </a:lnTo>
                    <a:lnTo>
                      <a:pt x="13" y="964"/>
                    </a:lnTo>
                    <a:lnTo>
                      <a:pt x="13" y="964"/>
                    </a:lnTo>
                    <a:lnTo>
                      <a:pt x="6" y="973"/>
                    </a:lnTo>
                    <a:lnTo>
                      <a:pt x="5" y="978"/>
                    </a:lnTo>
                    <a:lnTo>
                      <a:pt x="5" y="984"/>
                    </a:lnTo>
                    <a:lnTo>
                      <a:pt x="5" y="984"/>
                    </a:lnTo>
                    <a:lnTo>
                      <a:pt x="6" y="989"/>
                    </a:lnTo>
                    <a:lnTo>
                      <a:pt x="6" y="991"/>
                    </a:lnTo>
                    <a:lnTo>
                      <a:pt x="5" y="991"/>
                    </a:lnTo>
                    <a:lnTo>
                      <a:pt x="3" y="996"/>
                    </a:lnTo>
                    <a:lnTo>
                      <a:pt x="3" y="996"/>
                    </a:lnTo>
                    <a:lnTo>
                      <a:pt x="0" y="1010"/>
                    </a:lnTo>
                    <a:lnTo>
                      <a:pt x="0" y="1017"/>
                    </a:lnTo>
                    <a:lnTo>
                      <a:pt x="2" y="1023"/>
                    </a:lnTo>
                    <a:lnTo>
                      <a:pt x="2" y="1023"/>
                    </a:lnTo>
                    <a:lnTo>
                      <a:pt x="5" y="1031"/>
                    </a:lnTo>
                    <a:lnTo>
                      <a:pt x="5" y="1042"/>
                    </a:lnTo>
                    <a:lnTo>
                      <a:pt x="5" y="1042"/>
                    </a:lnTo>
                    <a:lnTo>
                      <a:pt x="6" y="1052"/>
                    </a:lnTo>
                    <a:lnTo>
                      <a:pt x="8" y="1055"/>
                    </a:lnTo>
                    <a:lnTo>
                      <a:pt x="14" y="1070"/>
                    </a:lnTo>
                    <a:lnTo>
                      <a:pt x="16" y="1121"/>
                    </a:lnTo>
                    <a:lnTo>
                      <a:pt x="16" y="1121"/>
                    </a:lnTo>
                    <a:lnTo>
                      <a:pt x="26" y="1127"/>
                    </a:lnTo>
                    <a:lnTo>
                      <a:pt x="26" y="1127"/>
                    </a:lnTo>
                    <a:lnTo>
                      <a:pt x="30" y="1147"/>
                    </a:lnTo>
                    <a:lnTo>
                      <a:pt x="34" y="1159"/>
                    </a:lnTo>
                    <a:lnTo>
                      <a:pt x="35" y="1172"/>
                    </a:lnTo>
                    <a:lnTo>
                      <a:pt x="35" y="1172"/>
                    </a:lnTo>
                    <a:lnTo>
                      <a:pt x="35" y="1196"/>
                    </a:lnTo>
                    <a:lnTo>
                      <a:pt x="35" y="1206"/>
                    </a:lnTo>
                    <a:lnTo>
                      <a:pt x="38" y="1217"/>
                    </a:lnTo>
                    <a:lnTo>
                      <a:pt x="38" y="1217"/>
                    </a:lnTo>
                    <a:lnTo>
                      <a:pt x="45" y="1237"/>
                    </a:lnTo>
                    <a:lnTo>
                      <a:pt x="51" y="1253"/>
                    </a:lnTo>
                    <a:lnTo>
                      <a:pt x="51" y="1253"/>
                    </a:lnTo>
                    <a:lnTo>
                      <a:pt x="59" y="1269"/>
                    </a:lnTo>
                    <a:lnTo>
                      <a:pt x="71" y="1285"/>
                    </a:lnTo>
                    <a:lnTo>
                      <a:pt x="71" y="1285"/>
                    </a:lnTo>
                    <a:lnTo>
                      <a:pt x="82" y="1301"/>
                    </a:lnTo>
                    <a:lnTo>
                      <a:pt x="87" y="1306"/>
                    </a:lnTo>
                    <a:lnTo>
                      <a:pt x="91" y="1309"/>
                    </a:lnTo>
                    <a:lnTo>
                      <a:pt x="91" y="1309"/>
                    </a:lnTo>
                    <a:lnTo>
                      <a:pt x="95" y="1330"/>
                    </a:lnTo>
                    <a:lnTo>
                      <a:pt x="95" y="1330"/>
                    </a:lnTo>
                    <a:lnTo>
                      <a:pt x="95" y="1344"/>
                    </a:lnTo>
                    <a:lnTo>
                      <a:pt x="95" y="1363"/>
                    </a:lnTo>
                    <a:lnTo>
                      <a:pt x="96" y="1384"/>
                    </a:lnTo>
                    <a:lnTo>
                      <a:pt x="98" y="1404"/>
                    </a:lnTo>
                    <a:lnTo>
                      <a:pt x="98" y="1404"/>
                    </a:lnTo>
                    <a:lnTo>
                      <a:pt x="107" y="1445"/>
                    </a:lnTo>
                    <a:lnTo>
                      <a:pt x="112" y="1468"/>
                    </a:lnTo>
                    <a:lnTo>
                      <a:pt x="117" y="1485"/>
                    </a:lnTo>
                    <a:lnTo>
                      <a:pt x="117" y="1485"/>
                    </a:lnTo>
                    <a:lnTo>
                      <a:pt x="128" y="1516"/>
                    </a:lnTo>
                    <a:lnTo>
                      <a:pt x="132" y="1529"/>
                    </a:lnTo>
                    <a:lnTo>
                      <a:pt x="133" y="1542"/>
                    </a:lnTo>
                    <a:lnTo>
                      <a:pt x="133" y="1542"/>
                    </a:lnTo>
                    <a:lnTo>
                      <a:pt x="130" y="1591"/>
                    </a:lnTo>
                    <a:lnTo>
                      <a:pt x="123" y="1644"/>
                    </a:lnTo>
                    <a:lnTo>
                      <a:pt x="123" y="1644"/>
                    </a:lnTo>
                    <a:lnTo>
                      <a:pt x="123" y="1675"/>
                    </a:lnTo>
                    <a:lnTo>
                      <a:pt x="123" y="1723"/>
                    </a:lnTo>
                    <a:lnTo>
                      <a:pt x="125" y="1819"/>
                    </a:lnTo>
                    <a:lnTo>
                      <a:pt x="125" y="1819"/>
                    </a:lnTo>
                    <a:lnTo>
                      <a:pt x="125" y="1852"/>
                    </a:lnTo>
                    <a:lnTo>
                      <a:pt x="127" y="1884"/>
                    </a:lnTo>
                    <a:lnTo>
                      <a:pt x="127" y="1898"/>
                    </a:lnTo>
                    <a:lnTo>
                      <a:pt x="130" y="1909"/>
                    </a:lnTo>
                    <a:lnTo>
                      <a:pt x="133" y="1921"/>
                    </a:lnTo>
                    <a:lnTo>
                      <a:pt x="136" y="1929"/>
                    </a:lnTo>
                    <a:lnTo>
                      <a:pt x="136" y="1929"/>
                    </a:lnTo>
                    <a:lnTo>
                      <a:pt x="146" y="1940"/>
                    </a:lnTo>
                    <a:lnTo>
                      <a:pt x="152" y="1945"/>
                    </a:lnTo>
                    <a:lnTo>
                      <a:pt x="156" y="1948"/>
                    </a:lnTo>
                    <a:lnTo>
                      <a:pt x="157" y="1953"/>
                    </a:lnTo>
                    <a:lnTo>
                      <a:pt x="157" y="1953"/>
                    </a:lnTo>
                    <a:lnTo>
                      <a:pt x="156" y="1990"/>
                    </a:lnTo>
                    <a:lnTo>
                      <a:pt x="156" y="2025"/>
                    </a:lnTo>
                    <a:lnTo>
                      <a:pt x="156" y="2025"/>
                    </a:lnTo>
                    <a:lnTo>
                      <a:pt x="156" y="2035"/>
                    </a:lnTo>
                    <a:lnTo>
                      <a:pt x="156" y="2035"/>
                    </a:lnTo>
                    <a:lnTo>
                      <a:pt x="151" y="2059"/>
                    </a:lnTo>
                    <a:lnTo>
                      <a:pt x="151" y="2059"/>
                    </a:lnTo>
                    <a:lnTo>
                      <a:pt x="149" y="2065"/>
                    </a:lnTo>
                    <a:lnTo>
                      <a:pt x="146" y="2070"/>
                    </a:lnTo>
                    <a:lnTo>
                      <a:pt x="141" y="2075"/>
                    </a:lnTo>
                    <a:lnTo>
                      <a:pt x="135" y="2080"/>
                    </a:lnTo>
                    <a:lnTo>
                      <a:pt x="120" y="2089"/>
                    </a:lnTo>
                    <a:lnTo>
                      <a:pt x="103" y="2097"/>
                    </a:lnTo>
                    <a:lnTo>
                      <a:pt x="103" y="2097"/>
                    </a:lnTo>
                    <a:lnTo>
                      <a:pt x="85" y="2105"/>
                    </a:lnTo>
                    <a:lnTo>
                      <a:pt x="74" y="2112"/>
                    </a:lnTo>
                    <a:lnTo>
                      <a:pt x="67" y="2118"/>
                    </a:lnTo>
                    <a:lnTo>
                      <a:pt x="67" y="2121"/>
                    </a:lnTo>
                    <a:lnTo>
                      <a:pt x="67" y="2123"/>
                    </a:lnTo>
                    <a:lnTo>
                      <a:pt x="67" y="2123"/>
                    </a:lnTo>
                    <a:lnTo>
                      <a:pt x="72" y="2133"/>
                    </a:lnTo>
                    <a:lnTo>
                      <a:pt x="79" y="2139"/>
                    </a:lnTo>
                    <a:lnTo>
                      <a:pt x="85" y="2144"/>
                    </a:lnTo>
                    <a:lnTo>
                      <a:pt x="93" y="2145"/>
                    </a:lnTo>
                    <a:lnTo>
                      <a:pt x="101" y="2147"/>
                    </a:lnTo>
                    <a:lnTo>
                      <a:pt x="107" y="2147"/>
                    </a:lnTo>
                    <a:lnTo>
                      <a:pt x="123" y="2147"/>
                    </a:lnTo>
                    <a:lnTo>
                      <a:pt x="123" y="2147"/>
                    </a:lnTo>
                    <a:lnTo>
                      <a:pt x="152" y="2147"/>
                    </a:lnTo>
                    <a:lnTo>
                      <a:pt x="192" y="2149"/>
                    </a:lnTo>
                    <a:lnTo>
                      <a:pt x="231" y="2149"/>
                    </a:lnTo>
                    <a:lnTo>
                      <a:pt x="245" y="2149"/>
                    </a:lnTo>
                    <a:lnTo>
                      <a:pt x="257" y="2147"/>
                    </a:lnTo>
                    <a:lnTo>
                      <a:pt x="257" y="2147"/>
                    </a:lnTo>
                    <a:lnTo>
                      <a:pt x="265" y="2147"/>
                    </a:lnTo>
                    <a:lnTo>
                      <a:pt x="274" y="2147"/>
                    </a:lnTo>
                    <a:lnTo>
                      <a:pt x="292" y="2147"/>
                    </a:lnTo>
                    <a:lnTo>
                      <a:pt x="300" y="2147"/>
                    </a:lnTo>
                    <a:lnTo>
                      <a:pt x="308" y="2145"/>
                    </a:lnTo>
                    <a:lnTo>
                      <a:pt x="311" y="2144"/>
                    </a:lnTo>
                    <a:lnTo>
                      <a:pt x="314" y="2139"/>
                    </a:lnTo>
                    <a:lnTo>
                      <a:pt x="314" y="2139"/>
                    </a:lnTo>
                    <a:lnTo>
                      <a:pt x="314" y="2126"/>
                    </a:lnTo>
                    <a:lnTo>
                      <a:pt x="314" y="2126"/>
                    </a:lnTo>
                    <a:lnTo>
                      <a:pt x="314" y="2124"/>
                    </a:lnTo>
                    <a:lnTo>
                      <a:pt x="314" y="2124"/>
                    </a:lnTo>
                    <a:lnTo>
                      <a:pt x="316" y="2121"/>
                    </a:lnTo>
                    <a:lnTo>
                      <a:pt x="316" y="2115"/>
                    </a:lnTo>
                    <a:lnTo>
                      <a:pt x="316" y="2100"/>
                    </a:lnTo>
                    <a:lnTo>
                      <a:pt x="313" y="2063"/>
                    </a:lnTo>
                    <a:lnTo>
                      <a:pt x="310" y="2025"/>
                    </a:lnTo>
                    <a:lnTo>
                      <a:pt x="308" y="2012"/>
                    </a:lnTo>
                    <a:lnTo>
                      <a:pt x="310" y="2004"/>
                    </a:lnTo>
                    <a:lnTo>
                      <a:pt x="310" y="2004"/>
                    </a:lnTo>
                    <a:lnTo>
                      <a:pt x="319" y="1990"/>
                    </a:lnTo>
                    <a:lnTo>
                      <a:pt x="322" y="1982"/>
                    </a:lnTo>
                    <a:lnTo>
                      <a:pt x="326" y="1974"/>
                    </a:lnTo>
                    <a:lnTo>
                      <a:pt x="326" y="1974"/>
                    </a:lnTo>
                    <a:lnTo>
                      <a:pt x="327" y="1956"/>
                    </a:lnTo>
                    <a:lnTo>
                      <a:pt x="327" y="1946"/>
                    </a:lnTo>
                    <a:lnTo>
                      <a:pt x="324" y="1937"/>
                    </a:lnTo>
                    <a:lnTo>
                      <a:pt x="324" y="1937"/>
                    </a:lnTo>
                    <a:lnTo>
                      <a:pt x="322" y="1929"/>
                    </a:lnTo>
                    <a:lnTo>
                      <a:pt x="321" y="1913"/>
                    </a:lnTo>
                    <a:lnTo>
                      <a:pt x="319" y="1871"/>
                    </a:lnTo>
                    <a:lnTo>
                      <a:pt x="318" y="1824"/>
                    </a:lnTo>
                    <a:lnTo>
                      <a:pt x="314" y="1794"/>
                    </a:lnTo>
                    <a:lnTo>
                      <a:pt x="314" y="1794"/>
                    </a:lnTo>
                    <a:lnTo>
                      <a:pt x="311" y="1754"/>
                    </a:lnTo>
                    <a:lnTo>
                      <a:pt x="310" y="1734"/>
                    </a:lnTo>
                    <a:lnTo>
                      <a:pt x="310" y="1734"/>
                    </a:lnTo>
                    <a:lnTo>
                      <a:pt x="316" y="1646"/>
                    </a:lnTo>
                    <a:lnTo>
                      <a:pt x="324" y="1545"/>
                    </a:lnTo>
                    <a:lnTo>
                      <a:pt x="324" y="1545"/>
                    </a:lnTo>
                    <a:lnTo>
                      <a:pt x="329" y="1519"/>
                    </a:lnTo>
                    <a:lnTo>
                      <a:pt x="330" y="1508"/>
                    </a:lnTo>
                    <a:lnTo>
                      <a:pt x="330" y="1497"/>
                    </a:lnTo>
                    <a:lnTo>
                      <a:pt x="330" y="1497"/>
                    </a:lnTo>
                    <a:lnTo>
                      <a:pt x="330" y="1445"/>
                    </a:lnTo>
                    <a:lnTo>
                      <a:pt x="330" y="1416"/>
                    </a:lnTo>
                    <a:lnTo>
                      <a:pt x="330" y="1404"/>
                    </a:lnTo>
                    <a:lnTo>
                      <a:pt x="330" y="1404"/>
                    </a:lnTo>
                    <a:lnTo>
                      <a:pt x="332" y="1404"/>
                    </a:lnTo>
                    <a:lnTo>
                      <a:pt x="334" y="1407"/>
                    </a:lnTo>
                    <a:lnTo>
                      <a:pt x="337" y="1421"/>
                    </a:lnTo>
                    <a:lnTo>
                      <a:pt x="339" y="1439"/>
                    </a:lnTo>
                    <a:lnTo>
                      <a:pt x="340" y="1457"/>
                    </a:lnTo>
                    <a:lnTo>
                      <a:pt x="340" y="1457"/>
                    </a:lnTo>
                    <a:lnTo>
                      <a:pt x="342" y="1503"/>
                    </a:lnTo>
                    <a:lnTo>
                      <a:pt x="345" y="1563"/>
                    </a:lnTo>
                    <a:lnTo>
                      <a:pt x="345" y="1563"/>
                    </a:lnTo>
                    <a:lnTo>
                      <a:pt x="347" y="1596"/>
                    </a:lnTo>
                    <a:lnTo>
                      <a:pt x="350" y="1636"/>
                    </a:lnTo>
                    <a:lnTo>
                      <a:pt x="353" y="1680"/>
                    </a:lnTo>
                    <a:lnTo>
                      <a:pt x="355" y="1723"/>
                    </a:lnTo>
                    <a:lnTo>
                      <a:pt x="355" y="1723"/>
                    </a:lnTo>
                    <a:lnTo>
                      <a:pt x="359" y="1757"/>
                    </a:lnTo>
                    <a:lnTo>
                      <a:pt x="361" y="1789"/>
                    </a:lnTo>
                    <a:lnTo>
                      <a:pt x="363" y="1823"/>
                    </a:lnTo>
                    <a:lnTo>
                      <a:pt x="363" y="1823"/>
                    </a:lnTo>
                    <a:lnTo>
                      <a:pt x="359" y="1855"/>
                    </a:lnTo>
                    <a:lnTo>
                      <a:pt x="356" y="1887"/>
                    </a:lnTo>
                    <a:lnTo>
                      <a:pt x="353" y="1913"/>
                    </a:lnTo>
                    <a:lnTo>
                      <a:pt x="353" y="1922"/>
                    </a:lnTo>
                    <a:lnTo>
                      <a:pt x="355" y="1929"/>
                    </a:lnTo>
                    <a:lnTo>
                      <a:pt x="355" y="1929"/>
                    </a:lnTo>
                    <a:lnTo>
                      <a:pt x="355" y="1933"/>
                    </a:lnTo>
                    <a:lnTo>
                      <a:pt x="355" y="1938"/>
                    </a:lnTo>
                    <a:lnTo>
                      <a:pt x="351" y="1949"/>
                    </a:lnTo>
                    <a:lnTo>
                      <a:pt x="347" y="1961"/>
                    </a:lnTo>
                    <a:lnTo>
                      <a:pt x="343" y="1972"/>
                    </a:lnTo>
                    <a:lnTo>
                      <a:pt x="343" y="1972"/>
                    </a:lnTo>
                    <a:lnTo>
                      <a:pt x="343" y="1983"/>
                    </a:lnTo>
                    <a:lnTo>
                      <a:pt x="347" y="1994"/>
                    </a:lnTo>
                    <a:lnTo>
                      <a:pt x="350" y="2002"/>
                    </a:lnTo>
                    <a:lnTo>
                      <a:pt x="353" y="2009"/>
                    </a:lnTo>
                    <a:lnTo>
                      <a:pt x="353" y="2009"/>
                    </a:lnTo>
                    <a:lnTo>
                      <a:pt x="356" y="2022"/>
                    </a:lnTo>
                    <a:lnTo>
                      <a:pt x="359" y="2044"/>
                    </a:lnTo>
                    <a:lnTo>
                      <a:pt x="359" y="2044"/>
                    </a:lnTo>
                    <a:lnTo>
                      <a:pt x="356" y="2049"/>
                    </a:lnTo>
                    <a:lnTo>
                      <a:pt x="355" y="2054"/>
                    </a:lnTo>
                    <a:lnTo>
                      <a:pt x="355" y="2054"/>
                    </a:lnTo>
                    <a:lnTo>
                      <a:pt x="351" y="2094"/>
                    </a:lnTo>
                    <a:lnTo>
                      <a:pt x="350" y="2129"/>
                    </a:lnTo>
                    <a:lnTo>
                      <a:pt x="350" y="2129"/>
                    </a:lnTo>
                    <a:lnTo>
                      <a:pt x="351" y="2137"/>
                    </a:lnTo>
                    <a:lnTo>
                      <a:pt x="355" y="2144"/>
                    </a:lnTo>
                    <a:lnTo>
                      <a:pt x="361" y="2149"/>
                    </a:lnTo>
                    <a:lnTo>
                      <a:pt x="369" y="2150"/>
                    </a:lnTo>
                    <a:lnTo>
                      <a:pt x="590" y="2150"/>
                    </a:lnTo>
                    <a:lnTo>
                      <a:pt x="590" y="2150"/>
                    </a:lnTo>
                    <a:lnTo>
                      <a:pt x="595" y="2147"/>
                    </a:lnTo>
                    <a:lnTo>
                      <a:pt x="598" y="2145"/>
                    </a:lnTo>
                    <a:lnTo>
                      <a:pt x="600" y="2141"/>
                    </a:lnTo>
                    <a:lnTo>
                      <a:pt x="602" y="2136"/>
                    </a:lnTo>
                    <a:lnTo>
                      <a:pt x="600" y="2128"/>
                    </a:lnTo>
                    <a:lnTo>
                      <a:pt x="595" y="2120"/>
                    </a:lnTo>
                    <a:lnTo>
                      <a:pt x="584" y="2108"/>
                    </a:lnTo>
                    <a:lnTo>
                      <a:pt x="584" y="2108"/>
                    </a:lnTo>
                    <a:lnTo>
                      <a:pt x="571" y="2099"/>
                    </a:lnTo>
                    <a:lnTo>
                      <a:pt x="557" y="2091"/>
                    </a:lnTo>
                    <a:lnTo>
                      <a:pt x="546" y="2086"/>
                    </a:lnTo>
                    <a:lnTo>
                      <a:pt x="534" y="2083"/>
                    </a:lnTo>
                    <a:lnTo>
                      <a:pt x="517" y="2081"/>
                    </a:lnTo>
                    <a:lnTo>
                      <a:pt x="512" y="2081"/>
                    </a:lnTo>
                    <a:lnTo>
                      <a:pt x="507" y="2080"/>
                    </a:lnTo>
                    <a:lnTo>
                      <a:pt x="507" y="2080"/>
                    </a:lnTo>
                    <a:lnTo>
                      <a:pt x="502" y="2072"/>
                    </a:lnTo>
                    <a:lnTo>
                      <a:pt x="496" y="2060"/>
                    </a:lnTo>
                    <a:lnTo>
                      <a:pt x="496" y="2060"/>
                    </a:lnTo>
                    <a:lnTo>
                      <a:pt x="499" y="2059"/>
                    </a:lnTo>
                    <a:lnTo>
                      <a:pt x="501" y="2057"/>
                    </a:lnTo>
                    <a:lnTo>
                      <a:pt x="501" y="2057"/>
                    </a:lnTo>
                    <a:lnTo>
                      <a:pt x="504" y="2049"/>
                    </a:lnTo>
                    <a:lnTo>
                      <a:pt x="507" y="2038"/>
                    </a:lnTo>
                    <a:lnTo>
                      <a:pt x="507" y="2025"/>
                    </a:lnTo>
                    <a:lnTo>
                      <a:pt x="507" y="2014"/>
                    </a:lnTo>
                    <a:lnTo>
                      <a:pt x="507" y="2014"/>
                    </a:lnTo>
                    <a:lnTo>
                      <a:pt x="507" y="2006"/>
                    </a:lnTo>
                    <a:lnTo>
                      <a:pt x="510" y="2002"/>
                    </a:lnTo>
                    <a:lnTo>
                      <a:pt x="512" y="1996"/>
                    </a:lnTo>
                    <a:lnTo>
                      <a:pt x="512" y="1986"/>
                    </a:lnTo>
                    <a:lnTo>
                      <a:pt x="512" y="1986"/>
                    </a:lnTo>
                    <a:lnTo>
                      <a:pt x="509" y="1962"/>
                    </a:lnTo>
                    <a:lnTo>
                      <a:pt x="505" y="1953"/>
                    </a:lnTo>
                    <a:lnTo>
                      <a:pt x="505" y="1948"/>
                    </a:lnTo>
                    <a:lnTo>
                      <a:pt x="505" y="1948"/>
                    </a:lnTo>
                    <a:lnTo>
                      <a:pt x="507" y="1945"/>
                    </a:lnTo>
                    <a:lnTo>
                      <a:pt x="512" y="1941"/>
                    </a:lnTo>
                    <a:lnTo>
                      <a:pt x="525" y="1930"/>
                    </a:lnTo>
                    <a:lnTo>
                      <a:pt x="531" y="1922"/>
                    </a:lnTo>
                    <a:lnTo>
                      <a:pt x="536" y="1913"/>
                    </a:lnTo>
                    <a:lnTo>
                      <a:pt x="541" y="1901"/>
                    </a:lnTo>
                    <a:lnTo>
                      <a:pt x="541" y="1887"/>
                    </a:lnTo>
                    <a:lnTo>
                      <a:pt x="541" y="1887"/>
                    </a:lnTo>
                    <a:lnTo>
                      <a:pt x="541" y="1844"/>
                    </a:lnTo>
                    <a:lnTo>
                      <a:pt x="541" y="1784"/>
                    </a:lnTo>
                    <a:lnTo>
                      <a:pt x="541" y="1683"/>
                    </a:lnTo>
                    <a:lnTo>
                      <a:pt x="541" y="1683"/>
                    </a:lnTo>
                    <a:lnTo>
                      <a:pt x="542" y="1583"/>
                    </a:lnTo>
                    <a:lnTo>
                      <a:pt x="542" y="1505"/>
                    </a:lnTo>
                    <a:lnTo>
                      <a:pt x="542" y="1505"/>
                    </a:lnTo>
                    <a:lnTo>
                      <a:pt x="547" y="1489"/>
                    </a:lnTo>
                    <a:lnTo>
                      <a:pt x="555" y="1458"/>
                    </a:lnTo>
                    <a:lnTo>
                      <a:pt x="562" y="1424"/>
                    </a:lnTo>
                    <a:lnTo>
                      <a:pt x="565" y="1410"/>
                    </a:lnTo>
                    <a:lnTo>
                      <a:pt x="565" y="1397"/>
                    </a:lnTo>
                    <a:lnTo>
                      <a:pt x="565" y="1397"/>
                    </a:lnTo>
                    <a:lnTo>
                      <a:pt x="566" y="1365"/>
                    </a:lnTo>
                    <a:lnTo>
                      <a:pt x="568" y="1320"/>
                    </a:lnTo>
                    <a:lnTo>
                      <a:pt x="568" y="1320"/>
                    </a:lnTo>
                    <a:lnTo>
                      <a:pt x="578" y="1320"/>
                    </a:lnTo>
                    <a:lnTo>
                      <a:pt x="589" y="1318"/>
                    </a:lnTo>
                    <a:lnTo>
                      <a:pt x="600" y="1314"/>
                    </a:lnTo>
                    <a:lnTo>
                      <a:pt x="603" y="1312"/>
                    </a:lnTo>
                    <a:lnTo>
                      <a:pt x="607" y="1309"/>
                    </a:lnTo>
                    <a:lnTo>
                      <a:pt x="607" y="1309"/>
                    </a:lnTo>
                    <a:lnTo>
                      <a:pt x="611" y="1302"/>
                    </a:lnTo>
                    <a:lnTo>
                      <a:pt x="615" y="1296"/>
                    </a:lnTo>
                    <a:lnTo>
                      <a:pt x="618" y="1282"/>
                    </a:lnTo>
                    <a:lnTo>
                      <a:pt x="618" y="1282"/>
                    </a:lnTo>
                    <a:lnTo>
                      <a:pt x="621" y="1273"/>
                    </a:lnTo>
                    <a:lnTo>
                      <a:pt x="626" y="1262"/>
                    </a:lnTo>
                    <a:lnTo>
                      <a:pt x="629" y="1251"/>
                    </a:lnTo>
                    <a:lnTo>
                      <a:pt x="631" y="1246"/>
                    </a:lnTo>
                    <a:lnTo>
                      <a:pt x="631" y="1241"/>
                    </a:lnTo>
                    <a:lnTo>
                      <a:pt x="631" y="1241"/>
                    </a:lnTo>
                    <a:lnTo>
                      <a:pt x="627" y="1222"/>
                    </a:lnTo>
                    <a:lnTo>
                      <a:pt x="627" y="1203"/>
                    </a:lnTo>
                    <a:lnTo>
                      <a:pt x="627" y="1203"/>
                    </a:lnTo>
                    <a:lnTo>
                      <a:pt x="627" y="1184"/>
                    </a:lnTo>
                    <a:lnTo>
                      <a:pt x="627" y="1184"/>
                    </a:lnTo>
                    <a:lnTo>
                      <a:pt x="632" y="1184"/>
                    </a:lnTo>
                    <a:lnTo>
                      <a:pt x="637" y="1182"/>
                    </a:lnTo>
                    <a:lnTo>
                      <a:pt x="640" y="1134"/>
                    </a:lnTo>
                    <a:lnTo>
                      <a:pt x="640" y="1134"/>
                    </a:lnTo>
                    <a:lnTo>
                      <a:pt x="642" y="1135"/>
                    </a:lnTo>
                    <a:lnTo>
                      <a:pt x="645" y="1134"/>
                    </a:lnTo>
                    <a:lnTo>
                      <a:pt x="645" y="1134"/>
                    </a:lnTo>
                    <a:lnTo>
                      <a:pt x="653" y="1127"/>
                    </a:lnTo>
                    <a:lnTo>
                      <a:pt x="653" y="1127"/>
                    </a:lnTo>
                    <a:lnTo>
                      <a:pt x="653" y="1121"/>
                    </a:lnTo>
                    <a:lnTo>
                      <a:pt x="653" y="1116"/>
                    </a:lnTo>
                    <a:lnTo>
                      <a:pt x="650" y="1111"/>
                    </a:lnTo>
                    <a:lnTo>
                      <a:pt x="650" y="1111"/>
                    </a:lnTo>
                    <a:lnTo>
                      <a:pt x="648" y="1107"/>
                    </a:lnTo>
                    <a:lnTo>
                      <a:pt x="647" y="1102"/>
                    </a:lnTo>
                    <a:lnTo>
                      <a:pt x="647" y="1097"/>
                    </a:lnTo>
                    <a:lnTo>
                      <a:pt x="647" y="1097"/>
                    </a:lnTo>
                    <a:close/>
                    <a:moveTo>
                      <a:pt x="83" y="1269"/>
                    </a:moveTo>
                    <a:lnTo>
                      <a:pt x="83" y="1269"/>
                    </a:lnTo>
                    <a:lnTo>
                      <a:pt x="85" y="1275"/>
                    </a:lnTo>
                    <a:lnTo>
                      <a:pt x="85" y="1275"/>
                    </a:lnTo>
                    <a:lnTo>
                      <a:pt x="83" y="1269"/>
                    </a:lnTo>
                    <a:lnTo>
                      <a:pt x="83" y="1269"/>
                    </a:ln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B303EAAB-19F8-4ABD-AFDF-F37F124C48C7}"/>
                  </a:ext>
                </a:extLst>
              </p:cNvPr>
              <p:cNvSpPr>
                <a:spLocks noEditPoints="1"/>
              </p:cNvSpPr>
              <p:nvPr/>
            </p:nvSpPr>
            <p:spPr bwMode="auto">
              <a:xfrm>
                <a:off x="6261553" y="7035800"/>
                <a:ext cx="1095375" cy="3598863"/>
              </a:xfrm>
              <a:custGeom>
                <a:avLst/>
                <a:gdLst>
                  <a:gd name="T0" fmla="*/ 676 w 690"/>
                  <a:gd name="T1" fmla="*/ 1081 h 2267"/>
                  <a:gd name="T2" fmla="*/ 671 w 690"/>
                  <a:gd name="T3" fmla="*/ 959 h 2267"/>
                  <a:gd name="T4" fmla="*/ 664 w 690"/>
                  <a:gd name="T5" fmla="*/ 756 h 2267"/>
                  <a:gd name="T6" fmla="*/ 565 w 690"/>
                  <a:gd name="T7" fmla="*/ 485 h 2267"/>
                  <a:gd name="T8" fmla="*/ 416 w 690"/>
                  <a:gd name="T9" fmla="*/ 416 h 2267"/>
                  <a:gd name="T10" fmla="*/ 416 w 690"/>
                  <a:gd name="T11" fmla="*/ 355 h 2267"/>
                  <a:gd name="T12" fmla="*/ 445 w 690"/>
                  <a:gd name="T13" fmla="*/ 307 h 2267"/>
                  <a:gd name="T14" fmla="*/ 480 w 690"/>
                  <a:gd name="T15" fmla="*/ 234 h 2267"/>
                  <a:gd name="T16" fmla="*/ 486 w 690"/>
                  <a:gd name="T17" fmla="*/ 191 h 2267"/>
                  <a:gd name="T18" fmla="*/ 485 w 690"/>
                  <a:gd name="T19" fmla="*/ 136 h 2267"/>
                  <a:gd name="T20" fmla="*/ 473 w 690"/>
                  <a:gd name="T21" fmla="*/ 93 h 2267"/>
                  <a:gd name="T22" fmla="*/ 433 w 690"/>
                  <a:gd name="T23" fmla="*/ 63 h 2267"/>
                  <a:gd name="T24" fmla="*/ 387 w 690"/>
                  <a:gd name="T25" fmla="*/ 24 h 2267"/>
                  <a:gd name="T26" fmla="*/ 358 w 690"/>
                  <a:gd name="T27" fmla="*/ 14 h 2267"/>
                  <a:gd name="T28" fmla="*/ 297 w 690"/>
                  <a:gd name="T29" fmla="*/ 3 h 2267"/>
                  <a:gd name="T30" fmla="*/ 217 w 690"/>
                  <a:gd name="T31" fmla="*/ 18 h 2267"/>
                  <a:gd name="T32" fmla="*/ 165 w 690"/>
                  <a:gd name="T33" fmla="*/ 74 h 2267"/>
                  <a:gd name="T34" fmla="*/ 151 w 690"/>
                  <a:gd name="T35" fmla="*/ 95 h 2267"/>
                  <a:gd name="T36" fmla="*/ 122 w 690"/>
                  <a:gd name="T37" fmla="*/ 151 h 2267"/>
                  <a:gd name="T38" fmla="*/ 124 w 690"/>
                  <a:gd name="T39" fmla="*/ 217 h 2267"/>
                  <a:gd name="T40" fmla="*/ 135 w 690"/>
                  <a:gd name="T41" fmla="*/ 297 h 2267"/>
                  <a:gd name="T42" fmla="*/ 172 w 690"/>
                  <a:gd name="T43" fmla="*/ 337 h 2267"/>
                  <a:gd name="T44" fmla="*/ 207 w 690"/>
                  <a:gd name="T45" fmla="*/ 364 h 2267"/>
                  <a:gd name="T46" fmla="*/ 218 w 690"/>
                  <a:gd name="T47" fmla="*/ 397 h 2267"/>
                  <a:gd name="T48" fmla="*/ 85 w 690"/>
                  <a:gd name="T49" fmla="*/ 509 h 2267"/>
                  <a:gd name="T50" fmla="*/ 18 w 690"/>
                  <a:gd name="T51" fmla="*/ 660 h 2267"/>
                  <a:gd name="T52" fmla="*/ 5 w 690"/>
                  <a:gd name="T53" fmla="*/ 906 h 2267"/>
                  <a:gd name="T54" fmla="*/ 63 w 690"/>
                  <a:gd name="T55" fmla="*/ 1140 h 2267"/>
                  <a:gd name="T56" fmla="*/ 108 w 690"/>
                  <a:gd name="T57" fmla="*/ 1243 h 2267"/>
                  <a:gd name="T58" fmla="*/ 141 w 690"/>
                  <a:gd name="T59" fmla="*/ 1368 h 2267"/>
                  <a:gd name="T60" fmla="*/ 156 w 690"/>
                  <a:gd name="T61" fmla="*/ 1631 h 2267"/>
                  <a:gd name="T62" fmla="*/ 143 w 690"/>
                  <a:gd name="T63" fmla="*/ 1718 h 2267"/>
                  <a:gd name="T64" fmla="*/ 143 w 690"/>
                  <a:gd name="T65" fmla="*/ 1773 h 2267"/>
                  <a:gd name="T66" fmla="*/ 153 w 690"/>
                  <a:gd name="T67" fmla="*/ 1975 h 2267"/>
                  <a:gd name="T68" fmla="*/ 191 w 690"/>
                  <a:gd name="T69" fmla="*/ 2094 h 2267"/>
                  <a:gd name="T70" fmla="*/ 189 w 690"/>
                  <a:gd name="T71" fmla="*/ 2144 h 2267"/>
                  <a:gd name="T72" fmla="*/ 165 w 690"/>
                  <a:gd name="T73" fmla="*/ 2174 h 2267"/>
                  <a:gd name="T74" fmla="*/ 106 w 690"/>
                  <a:gd name="T75" fmla="*/ 2219 h 2267"/>
                  <a:gd name="T76" fmla="*/ 215 w 690"/>
                  <a:gd name="T77" fmla="*/ 2264 h 2267"/>
                  <a:gd name="T78" fmla="*/ 324 w 690"/>
                  <a:gd name="T79" fmla="*/ 2206 h 2267"/>
                  <a:gd name="T80" fmla="*/ 345 w 690"/>
                  <a:gd name="T81" fmla="*/ 2092 h 2267"/>
                  <a:gd name="T82" fmla="*/ 321 w 690"/>
                  <a:gd name="T83" fmla="*/ 1890 h 2267"/>
                  <a:gd name="T84" fmla="*/ 311 w 690"/>
                  <a:gd name="T85" fmla="*/ 1737 h 2267"/>
                  <a:gd name="T86" fmla="*/ 331 w 690"/>
                  <a:gd name="T87" fmla="*/ 1574 h 2267"/>
                  <a:gd name="T88" fmla="*/ 368 w 690"/>
                  <a:gd name="T89" fmla="*/ 1347 h 2267"/>
                  <a:gd name="T90" fmla="*/ 398 w 690"/>
                  <a:gd name="T91" fmla="*/ 1477 h 2267"/>
                  <a:gd name="T92" fmla="*/ 420 w 690"/>
                  <a:gd name="T93" fmla="*/ 1673 h 2267"/>
                  <a:gd name="T94" fmla="*/ 432 w 690"/>
                  <a:gd name="T95" fmla="*/ 1729 h 2267"/>
                  <a:gd name="T96" fmla="*/ 417 w 690"/>
                  <a:gd name="T97" fmla="*/ 1898 h 2267"/>
                  <a:gd name="T98" fmla="*/ 417 w 690"/>
                  <a:gd name="T99" fmla="*/ 2066 h 2267"/>
                  <a:gd name="T100" fmla="*/ 430 w 690"/>
                  <a:gd name="T101" fmla="*/ 2195 h 2267"/>
                  <a:gd name="T102" fmla="*/ 469 w 690"/>
                  <a:gd name="T103" fmla="*/ 2261 h 2267"/>
                  <a:gd name="T104" fmla="*/ 570 w 690"/>
                  <a:gd name="T105" fmla="*/ 2267 h 2267"/>
                  <a:gd name="T106" fmla="*/ 648 w 690"/>
                  <a:gd name="T107" fmla="*/ 2217 h 2267"/>
                  <a:gd name="T108" fmla="*/ 567 w 690"/>
                  <a:gd name="T109" fmla="*/ 2166 h 2267"/>
                  <a:gd name="T110" fmla="*/ 544 w 690"/>
                  <a:gd name="T111" fmla="*/ 2129 h 2267"/>
                  <a:gd name="T112" fmla="*/ 560 w 690"/>
                  <a:gd name="T113" fmla="*/ 2054 h 2267"/>
                  <a:gd name="T114" fmla="*/ 594 w 690"/>
                  <a:gd name="T115" fmla="*/ 1760 h 2267"/>
                  <a:gd name="T116" fmla="*/ 579 w 690"/>
                  <a:gd name="T117" fmla="*/ 1549 h 2267"/>
                  <a:gd name="T118" fmla="*/ 647 w 690"/>
                  <a:gd name="T119" fmla="*/ 1394 h 2267"/>
                  <a:gd name="T120" fmla="*/ 679 w 690"/>
                  <a:gd name="T121" fmla="*/ 1256 h 2267"/>
                  <a:gd name="T122" fmla="*/ 605 w 690"/>
                  <a:gd name="T123" fmla="*/ 1390 h 2267"/>
                  <a:gd name="T124" fmla="*/ 603 w 690"/>
                  <a:gd name="T125" fmla="*/ 1328 h 2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0" h="2267">
                    <a:moveTo>
                      <a:pt x="680" y="1196"/>
                    </a:moveTo>
                    <a:lnTo>
                      <a:pt x="680" y="1196"/>
                    </a:lnTo>
                    <a:lnTo>
                      <a:pt x="679" y="1190"/>
                    </a:lnTo>
                    <a:lnTo>
                      <a:pt x="680" y="1187"/>
                    </a:lnTo>
                    <a:lnTo>
                      <a:pt x="682" y="1182"/>
                    </a:lnTo>
                    <a:lnTo>
                      <a:pt x="682" y="1175"/>
                    </a:lnTo>
                    <a:lnTo>
                      <a:pt x="682" y="1175"/>
                    </a:lnTo>
                    <a:lnTo>
                      <a:pt x="680" y="1169"/>
                    </a:lnTo>
                    <a:lnTo>
                      <a:pt x="679" y="1166"/>
                    </a:lnTo>
                    <a:lnTo>
                      <a:pt x="677" y="1162"/>
                    </a:lnTo>
                    <a:lnTo>
                      <a:pt x="677" y="1162"/>
                    </a:lnTo>
                    <a:lnTo>
                      <a:pt x="676" y="1124"/>
                    </a:lnTo>
                    <a:lnTo>
                      <a:pt x="676" y="1081"/>
                    </a:lnTo>
                    <a:lnTo>
                      <a:pt x="676" y="1081"/>
                    </a:lnTo>
                    <a:lnTo>
                      <a:pt x="680" y="1048"/>
                    </a:lnTo>
                    <a:lnTo>
                      <a:pt x="684" y="1028"/>
                    </a:lnTo>
                    <a:lnTo>
                      <a:pt x="684" y="1020"/>
                    </a:lnTo>
                    <a:lnTo>
                      <a:pt x="682" y="1013"/>
                    </a:lnTo>
                    <a:lnTo>
                      <a:pt x="682" y="1013"/>
                    </a:lnTo>
                    <a:lnTo>
                      <a:pt x="682" y="1012"/>
                    </a:lnTo>
                    <a:lnTo>
                      <a:pt x="682" y="1013"/>
                    </a:lnTo>
                    <a:lnTo>
                      <a:pt x="682" y="1020"/>
                    </a:lnTo>
                    <a:lnTo>
                      <a:pt x="680" y="1002"/>
                    </a:lnTo>
                    <a:lnTo>
                      <a:pt x="680" y="1002"/>
                    </a:lnTo>
                    <a:lnTo>
                      <a:pt x="676" y="976"/>
                    </a:lnTo>
                    <a:lnTo>
                      <a:pt x="671" y="959"/>
                    </a:lnTo>
                    <a:lnTo>
                      <a:pt x="668" y="944"/>
                    </a:lnTo>
                    <a:lnTo>
                      <a:pt x="664" y="931"/>
                    </a:lnTo>
                    <a:lnTo>
                      <a:pt x="664" y="931"/>
                    </a:lnTo>
                    <a:lnTo>
                      <a:pt x="664" y="906"/>
                    </a:lnTo>
                    <a:lnTo>
                      <a:pt x="663" y="878"/>
                    </a:lnTo>
                    <a:lnTo>
                      <a:pt x="663" y="878"/>
                    </a:lnTo>
                    <a:lnTo>
                      <a:pt x="663" y="840"/>
                    </a:lnTo>
                    <a:lnTo>
                      <a:pt x="663" y="840"/>
                    </a:lnTo>
                    <a:lnTo>
                      <a:pt x="664" y="833"/>
                    </a:lnTo>
                    <a:lnTo>
                      <a:pt x="666" y="812"/>
                    </a:lnTo>
                    <a:lnTo>
                      <a:pt x="668" y="796"/>
                    </a:lnTo>
                    <a:lnTo>
                      <a:pt x="666" y="777"/>
                    </a:lnTo>
                    <a:lnTo>
                      <a:pt x="664" y="756"/>
                    </a:lnTo>
                    <a:lnTo>
                      <a:pt x="660" y="729"/>
                    </a:lnTo>
                    <a:lnTo>
                      <a:pt x="660" y="729"/>
                    </a:lnTo>
                    <a:lnTo>
                      <a:pt x="648" y="674"/>
                    </a:lnTo>
                    <a:lnTo>
                      <a:pt x="636" y="623"/>
                    </a:lnTo>
                    <a:lnTo>
                      <a:pt x="624" y="580"/>
                    </a:lnTo>
                    <a:lnTo>
                      <a:pt x="618" y="564"/>
                    </a:lnTo>
                    <a:lnTo>
                      <a:pt x="611" y="552"/>
                    </a:lnTo>
                    <a:lnTo>
                      <a:pt x="611" y="552"/>
                    </a:lnTo>
                    <a:lnTo>
                      <a:pt x="602" y="531"/>
                    </a:lnTo>
                    <a:lnTo>
                      <a:pt x="591" y="512"/>
                    </a:lnTo>
                    <a:lnTo>
                      <a:pt x="578" y="496"/>
                    </a:lnTo>
                    <a:lnTo>
                      <a:pt x="571" y="490"/>
                    </a:lnTo>
                    <a:lnTo>
                      <a:pt x="565" y="485"/>
                    </a:lnTo>
                    <a:lnTo>
                      <a:pt x="565" y="485"/>
                    </a:lnTo>
                    <a:lnTo>
                      <a:pt x="538" y="469"/>
                    </a:lnTo>
                    <a:lnTo>
                      <a:pt x="525" y="462"/>
                    </a:lnTo>
                    <a:lnTo>
                      <a:pt x="512" y="458"/>
                    </a:lnTo>
                    <a:lnTo>
                      <a:pt x="512" y="458"/>
                    </a:lnTo>
                    <a:lnTo>
                      <a:pt x="477" y="448"/>
                    </a:lnTo>
                    <a:lnTo>
                      <a:pt x="459" y="442"/>
                    </a:lnTo>
                    <a:lnTo>
                      <a:pt x="453" y="437"/>
                    </a:lnTo>
                    <a:lnTo>
                      <a:pt x="448" y="434"/>
                    </a:lnTo>
                    <a:lnTo>
                      <a:pt x="448" y="434"/>
                    </a:lnTo>
                    <a:lnTo>
                      <a:pt x="440" y="427"/>
                    </a:lnTo>
                    <a:lnTo>
                      <a:pt x="430" y="422"/>
                    </a:lnTo>
                    <a:lnTo>
                      <a:pt x="416" y="416"/>
                    </a:lnTo>
                    <a:lnTo>
                      <a:pt x="416" y="416"/>
                    </a:lnTo>
                    <a:lnTo>
                      <a:pt x="409" y="405"/>
                    </a:lnTo>
                    <a:lnTo>
                      <a:pt x="401" y="393"/>
                    </a:lnTo>
                    <a:lnTo>
                      <a:pt x="385" y="377"/>
                    </a:lnTo>
                    <a:lnTo>
                      <a:pt x="385" y="377"/>
                    </a:lnTo>
                    <a:lnTo>
                      <a:pt x="387" y="366"/>
                    </a:lnTo>
                    <a:lnTo>
                      <a:pt x="387" y="366"/>
                    </a:lnTo>
                    <a:lnTo>
                      <a:pt x="393" y="366"/>
                    </a:lnTo>
                    <a:lnTo>
                      <a:pt x="400" y="364"/>
                    </a:lnTo>
                    <a:lnTo>
                      <a:pt x="403" y="360"/>
                    </a:lnTo>
                    <a:lnTo>
                      <a:pt x="403" y="360"/>
                    </a:lnTo>
                    <a:lnTo>
                      <a:pt x="408" y="356"/>
                    </a:lnTo>
                    <a:lnTo>
                      <a:pt x="416" y="355"/>
                    </a:lnTo>
                    <a:lnTo>
                      <a:pt x="422" y="352"/>
                    </a:lnTo>
                    <a:lnTo>
                      <a:pt x="427" y="348"/>
                    </a:lnTo>
                    <a:lnTo>
                      <a:pt x="427" y="348"/>
                    </a:lnTo>
                    <a:lnTo>
                      <a:pt x="430" y="342"/>
                    </a:lnTo>
                    <a:lnTo>
                      <a:pt x="437" y="336"/>
                    </a:lnTo>
                    <a:lnTo>
                      <a:pt x="443" y="329"/>
                    </a:lnTo>
                    <a:lnTo>
                      <a:pt x="445" y="326"/>
                    </a:lnTo>
                    <a:lnTo>
                      <a:pt x="446" y="323"/>
                    </a:lnTo>
                    <a:lnTo>
                      <a:pt x="446" y="323"/>
                    </a:lnTo>
                    <a:lnTo>
                      <a:pt x="445" y="316"/>
                    </a:lnTo>
                    <a:lnTo>
                      <a:pt x="443" y="313"/>
                    </a:lnTo>
                    <a:lnTo>
                      <a:pt x="443" y="310"/>
                    </a:lnTo>
                    <a:lnTo>
                      <a:pt x="445" y="307"/>
                    </a:lnTo>
                    <a:lnTo>
                      <a:pt x="445" y="307"/>
                    </a:lnTo>
                    <a:lnTo>
                      <a:pt x="454" y="300"/>
                    </a:lnTo>
                    <a:lnTo>
                      <a:pt x="457" y="297"/>
                    </a:lnTo>
                    <a:lnTo>
                      <a:pt x="459" y="292"/>
                    </a:lnTo>
                    <a:lnTo>
                      <a:pt x="459" y="292"/>
                    </a:lnTo>
                    <a:lnTo>
                      <a:pt x="459" y="286"/>
                    </a:lnTo>
                    <a:lnTo>
                      <a:pt x="459" y="281"/>
                    </a:lnTo>
                    <a:lnTo>
                      <a:pt x="457" y="275"/>
                    </a:lnTo>
                    <a:lnTo>
                      <a:pt x="467" y="262"/>
                    </a:lnTo>
                    <a:lnTo>
                      <a:pt x="465" y="246"/>
                    </a:lnTo>
                    <a:lnTo>
                      <a:pt x="465" y="246"/>
                    </a:lnTo>
                    <a:lnTo>
                      <a:pt x="473" y="239"/>
                    </a:lnTo>
                    <a:lnTo>
                      <a:pt x="480" y="234"/>
                    </a:lnTo>
                    <a:lnTo>
                      <a:pt x="481" y="230"/>
                    </a:lnTo>
                    <a:lnTo>
                      <a:pt x="483" y="226"/>
                    </a:lnTo>
                    <a:lnTo>
                      <a:pt x="483" y="226"/>
                    </a:lnTo>
                    <a:lnTo>
                      <a:pt x="486" y="214"/>
                    </a:lnTo>
                    <a:lnTo>
                      <a:pt x="486" y="209"/>
                    </a:lnTo>
                    <a:lnTo>
                      <a:pt x="485" y="204"/>
                    </a:lnTo>
                    <a:lnTo>
                      <a:pt x="485" y="204"/>
                    </a:lnTo>
                    <a:lnTo>
                      <a:pt x="483" y="201"/>
                    </a:lnTo>
                    <a:lnTo>
                      <a:pt x="485" y="199"/>
                    </a:lnTo>
                    <a:lnTo>
                      <a:pt x="486" y="197"/>
                    </a:lnTo>
                    <a:lnTo>
                      <a:pt x="488" y="194"/>
                    </a:lnTo>
                    <a:lnTo>
                      <a:pt x="488" y="194"/>
                    </a:lnTo>
                    <a:lnTo>
                      <a:pt x="486" y="191"/>
                    </a:lnTo>
                    <a:lnTo>
                      <a:pt x="485" y="186"/>
                    </a:lnTo>
                    <a:lnTo>
                      <a:pt x="481" y="185"/>
                    </a:lnTo>
                    <a:lnTo>
                      <a:pt x="480" y="180"/>
                    </a:lnTo>
                    <a:lnTo>
                      <a:pt x="480" y="180"/>
                    </a:lnTo>
                    <a:lnTo>
                      <a:pt x="481" y="177"/>
                    </a:lnTo>
                    <a:lnTo>
                      <a:pt x="483" y="173"/>
                    </a:lnTo>
                    <a:lnTo>
                      <a:pt x="485" y="170"/>
                    </a:lnTo>
                    <a:lnTo>
                      <a:pt x="485" y="170"/>
                    </a:lnTo>
                    <a:lnTo>
                      <a:pt x="488" y="161"/>
                    </a:lnTo>
                    <a:lnTo>
                      <a:pt x="489" y="153"/>
                    </a:lnTo>
                    <a:lnTo>
                      <a:pt x="489" y="146"/>
                    </a:lnTo>
                    <a:lnTo>
                      <a:pt x="489" y="146"/>
                    </a:lnTo>
                    <a:lnTo>
                      <a:pt x="485" y="136"/>
                    </a:lnTo>
                    <a:lnTo>
                      <a:pt x="483" y="132"/>
                    </a:lnTo>
                    <a:lnTo>
                      <a:pt x="485" y="127"/>
                    </a:lnTo>
                    <a:lnTo>
                      <a:pt x="485" y="127"/>
                    </a:lnTo>
                    <a:lnTo>
                      <a:pt x="489" y="120"/>
                    </a:lnTo>
                    <a:lnTo>
                      <a:pt x="489" y="117"/>
                    </a:lnTo>
                    <a:lnTo>
                      <a:pt x="488" y="114"/>
                    </a:lnTo>
                    <a:lnTo>
                      <a:pt x="488" y="114"/>
                    </a:lnTo>
                    <a:lnTo>
                      <a:pt x="485" y="109"/>
                    </a:lnTo>
                    <a:lnTo>
                      <a:pt x="485" y="106"/>
                    </a:lnTo>
                    <a:lnTo>
                      <a:pt x="483" y="103"/>
                    </a:lnTo>
                    <a:lnTo>
                      <a:pt x="480" y="100"/>
                    </a:lnTo>
                    <a:lnTo>
                      <a:pt x="480" y="100"/>
                    </a:lnTo>
                    <a:lnTo>
                      <a:pt x="473" y="93"/>
                    </a:lnTo>
                    <a:lnTo>
                      <a:pt x="473" y="93"/>
                    </a:lnTo>
                    <a:lnTo>
                      <a:pt x="470" y="83"/>
                    </a:lnTo>
                    <a:lnTo>
                      <a:pt x="467" y="77"/>
                    </a:lnTo>
                    <a:lnTo>
                      <a:pt x="464" y="75"/>
                    </a:lnTo>
                    <a:lnTo>
                      <a:pt x="462" y="74"/>
                    </a:lnTo>
                    <a:lnTo>
                      <a:pt x="462" y="74"/>
                    </a:lnTo>
                    <a:lnTo>
                      <a:pt x="457" y="71"/>
                    </a:lnTo>
                    <a:lnTo>
                      <a:pt x="454" y="67"/>
                    </a:lnTo>
                    <a:lnTo>
                      <a:pt x="449" y="64"/>
                    </a:lnTo>
                    <a:lnTo>
                      <a:pt x="445" y="63"/>
                    </a:lnTo>
                    <a:lnTo>
                      <a:pt x="445" y="63"/>
                    </a:lnTo>
                    <a:lnTo>
                      <a:pt x="438" y="63"/>
                    </a:lnTo>
                    <a:lnTo>
                      <a:pt x="433" y="63"/>
                    </a:lnTo>
                    <a:lnTo>
                      <a:pt x="429" y="66"/>
                    </a:lnTo>
                    <a:lnTo>
                      <a:pt x="429" y="51"/>
                    </a:lnTo>
                    <a:lnTo>
                      <a:pt x="429" y="51"/>
                    </a:lnTo>
                    <a:lnTo>
                      <a:pt x="425" y="45"/>
                    </a:lnTo>
                    <a:lnTo>
                      <a:pt x="420" y="42"/>
                    </a:lnTo>
                    <a:lnTo>
                      <a:pt x="414" y="40"/>
                    </a:lnTo>
                    <a:lnTo>
                      <a:pt x="414" y="40"/>
                    </a:lnTo>
                    <a:lnTo>
                      <a:pt x="408" y="37"/>
                    </a:lnTo>
                    <a:lnTo>
                      <a:pt x="404" y="34"/>
                    </a:lnTo>
                    <a:lnTo>
                      <a:pt x="401" y="29"/>
                    </a:lnTo>
                    <a:lnTo>
                      <a:pt x="401" y="29"/>
                    </a:lnTo>
                    <a:lnTo>
                      <a:pt x="393" y="24"/>
                    </a:lnTo>
                    <a:lnTo>
                      <a:pt x="387" y="24"/>
                    </a:lnTo>
                    <a:lnTo>
                      <a:pt x="384" y="24"/>
                    </a:lnTo>
                    <a:lnTo>
                      <a:pt x="380" y="26"/>
                    </a:lnTo>
                    <a:lnTo>
                      <a:pt x="380" y="26"/>
                    </a:lnTo>
                    <a:lnTo>
                      <a:pt x="377" y="29"/>
                    </a:lnTo>
                    <a:lnTo>
                      <a:pt x="377" y="27"/>
                    </a:lnTo>
                    <a:lnTo>
                      <a:pt x="376" y="26"/>
                    </a:lnTo>
                    <a:lnTo>
                      <a:pt x="376" y="22"/>
                    </a:lnTo>
                    <a:lnTo>
                      <a:pt x="376" y="22"/>
                    </a:lnTo>
                    <a:lnTo>
                      <a:pt x="372" y="19"/>
                    </a:lnTo>
                    <a:lnTo>
                      <a:pt x="369" y="18"/>
                    </a:lnTo>
                    <a:lnTo>
                      <a:pt x="364" y="16"/>
                    </a:lnTo>
                    <a:lnTo>
                      <a:pt x="364" y="16"/>
                    </a:lnTo>
                    <a:lnTo>
                      <a:pt x="358" y="14"/>
                    </a:lnTo>
                    <a:lnTo>
                      <a:pt x="355" y="13"/>
                    </a:lnTo>
                    <a:lnTo>
                      <a:pt x="347" y="8"/>
                    </a:lnTo>
                    <a:lnTo>
                      <a:pt x="347" y="8"/>
                    </a:lnTo>
                    <a:lnTo>
                      <a:pt x="342" y="6"/>
                    </a:lnTo>
                    <a:lnTo>
                      <a:pt x="337" y="6"/>
                    </a:lnTo>
                    <a:lnTo>
                      <a:pt x="334" y="6"/>
                    </a:lnTo>
                    <a:lnTo>
                      <a:pt x="327" y="6"/>
                    </a:lnTo>
                    <a:lnTo>
                      <a:pt x="327" y="6"/>
                    </a:lnTo>
                    <a:lnTo>
                      <a:pt x="319" y="6"/>
                    </a:lnTo>
                    <a:lnTo>
                      <a:pt x="311" y="3"/>
                    </a:lnTo>
                    <a:lnTo>
                      <a:pt x="303" y="0"/>
                    </a:lnTo>
                    <a:lnTo>
                      <a:pt x="303" y="0"/>
                    </a:lnTo>
                    <a:lnTo>
                      <a:pt x="297" y="3"/>
                    </a:lnTo>
                    <a:lnTo>
                      <a:pt x="281" y="6"/>
                    </a:lnTo>
                    <a:lnTo>
                      <a:pt x="281" y="6"/>
                    </a:lnTo>
                    <a:lnTo>
                      <a:pt x="268" y="6"/>
                    </a:lnTo>
                    <a:lnTo>
                      <a:pt x="262" y="6"/>
                    </a:lnTo>
                    <a:lnTo>
                      <a:pt x="242" y="16"/>
                    </a:lnTo>
                    <a:lnTo>
                      <a:pt x="242" y="16"/>
                    </a:lnTo>
                    <a:lnTo>
                      <a:pt x="238" y="13"/>
                    </a:lnTo>
                    <a:lnTo>
                      <a:pt x="233" y="11"/>
                    </a:lnTo>
                    <a:lnTo>
                      <a:pt x="231" y="11"/>
                    </a:lnTo>
                    <a:lnTo>
                      <a:pt x="228" y="13"/>
                    </a:lnTo>
                    <a:lnTo>
                      <a:pt x="228" y="13"/>
                    </a:lnTo>
                    <a:lnTo>
                      <a:pt x="223" y="16"/>
                    </a:lnTo>
                    <a:lnTo>
                      <a:pt x="217" y="18"/>
                    </a:lnTo>
                    <a:lnTo>
                      <a:pt x="210" y="21"/>
                    </a:lnTo>
                    <a:lnTo>
                      <a:pt x="209" y="24"/>
                    </a:lnTo>
                    <a:lnTo>
                      <a:pt x="207" y="26"/>
                    </a:lnTo>
                    <a:lnTo>
                      <a:pt x="207" y="26"/>
                    </a:lnTo>
                    <a:lnTo>
                      <a:pt x="204" y="32"/>
                    </a:lnTo>
                    <a:lnTo>
                      <a:pt x="201" y="37"/>
                    </a:lnTo>
                    <a:lnTo>
                      <a:pt x="196" y="42"/>
                    </a:lnTo>
                    <a:lnTo>
                      <a:pt x="191" y="45"/>
                    </a:lnTo>
                    <a:lnTo>
                      <a:pt x="191" y="45"/>
                    </a:lnTo>
                    <a:lnTo>
                      <a:pt x="181" y="53"/>
                    </a:lnTo>
                    <a:lnTo>
                      <a:pt x="177" y="56"/>
                    </a:lnTo>
                    <a:lnTo>
                      <a:pt x="165" y="74"/>
                    </a:lnTo>
                    <a:lnTo>
                      <a:pt x="165" y="74"/>
                    </a:lnTo>
                    <a:lnTo>
                      <a:pt x="159" y="74"/>
                    </a:lnTo>
                    <a:lnTo>
                      <a:pt x="156" y="72"/>
                    </a:lnTo>
                    <a:lnTo>
                      <a:pt x="154" y="69"/>
                    </a:lnTo>
                    <a:lnTo>
                      <a:pt x="156" y="67"/>
                    </a:lnTo>
                    <a:lnTo>
                      <a:pt x="156" y="67"/>
                    </a:lnTo>
                    <a:lnTo>
                      <a:pt x="153" y="69"/>
                    </a:lnTo>
                    <a:lnTo>
                      <a:pt x="149" y="74"/>
                    </a:lnTo>
                    <a:lnTo>
                      <a:pt x="148" y="75"/>
                    </a:lnTo>
                    <a:lnTo>
                      <a:pt x="146" y="80"/>
                    </a:lnTo>
                    <a:lnTo>
                      <a:pt x="146" y="83"/>
                    </a:lnTo>
                    <a:lnTo>
                      <a:pt x="148" y="87"/>
                    </a:lnTo>
                    <a:lnTo>
                      <a:pt x="148" y="87"/>
                    </a:lnTo>
                    <a:lnTo>
                      <a:pt x="151" y="95"/>
                    </a:lnTo>
                    <a:lnTo>
                      <a:pt x="151" y="100"/>
                    </a:lnTo>
                    <a:lnTo>
                      <a:pt x="148" y="104"/>
                    </a:lnTo>
                    <a:lnTo>
                      <a:pt x="143" y="108"/>
                    </a:lnTo>
                    <a:lnTo>
                      <a:pt x="143" y="108"/>
                    </a:lnTo>
                    <a:lnTo>
                      <a:pt x="135" y="111"/>
                    </a:lnTo>
                    <a:lnTo>
                      <a:pt x="127" y="119"/>
                    </a:lnTo>
                    <a:lnTo>
                      <a:pt x="122" y="127"/>
                    </a:lnTo>
                    <a:lnTo>
                      <a:pt x="120" y="132"/>
                    </a:lnTo>
                    <a:lnTo>
                      <a:pt x="120" y="135"/>
                    </a:lnTo>
                    <a:lnTo>
                      <a:pt x="120" y="135"/>
                    </a:lnTo>
                    <a:lnTo>
                      <a:pt x="124" y="143"/>
                    </a:lnTo>
                    <a:lnTo>
                      <a:pt x="124" y="148"/>
                    </a:lnTo>
                    <a:lnTo>
                      <a:pt x="122" y="151"/>
                    </a:lnTo>
                    <a:lnTo>
                      <a:pt x="119" y="156"/>
                    </a:lnTo>
                    <a:lnTo>
                      <a:pt x="119" y="156"/>
                    </a:lnTo>
                    <a:lnTo>
                      <a:pt x="112" y="157"/>
                    </a:lnTo>
                    <a:lnTo>
                      <a:pt x="108" y="159"/>
                    </a:lnTo>
                    <a:lnTo>
                      <a:pt x="106" y="159"/>
                    </a:lnTo>
                    <a:lnTo>
                      <a:pt x="106" y="161"/>
                    </a:lnTo>
                    <a:lnTo>
                      <a:pt x="109" y="165"/>
                    </a:lnTo>
                    <a:lnTo>
                      <a:pt x="109" y="165"/>
                    </a:lnTo>
                    <a:lnTo>
                      <a:pt x="112" y="173"/>
                    </a:lnTo>
                    <a:lnTo>
                      <a:pt x="112" y="180"/>
                    </a:lnTo>
                    <a:lnTo>
                      <a:pt x="112" y="186"/>
                    </a:lnTo>
                    <a:lnTo>
                      <a:pt x="109" y="204"/>
                    </a:lnTo>
                    <a:lnTo>
                      <a:pt x="124" y="217"/>
                    </a:lnTo>
                    <a:lnTo>
                      <a:pt x="124" y="217"/>
                    </a:lnTo>
                    <a:lnTo>
                      <a:pt x="125" y="225"/>
                    </a:lnTo>
                    <a:lnTo>
                      <a:pt x="125" y="233"/>
                    </a:lnTo>
                    <a:lnTo>
                      <a:pt x="128" y="239"/>
                    </a:lnTo>
                    <a:lnTo>
                      <a:pt x="128" y="239"/>
                    </a:lnTo>
                    <a:lnTo>
                      <a:pt x="132" y="242"/>
                    </a:lnTo>
                    <a:lnTo>
                      <a:pt x="135" y="247"/>
                    </a:lnTo>
                    <a:lnTo>
                      <a:pt x="138" y="252"/>
                    </a:lnTo>
                    <a:lnTo>
                      <a:pt x="138" y="257"/>
                    </a:lnTo>
                    <a:lnTo>
                      <a:pt x="138" y="257"/>
                    </a:lnTo>
                    <a:lnTo>
                      <a:pt x="136" y="270"/>
                    </a:lnTo>
                    <a:lnTo>
                      <a:pt x="136" y="276"/>
                    </a:lnTo>
                    <a:lnTo>
                      <a:pt x="135" y="297"/>
                    </a:lnTo>
                    <a:lnTo>
                      <a:pt x="149" y="308"/>
                    </a:lnTo>
                    <a:lnTo>
                      <a:pt x="149" y="308"/>
                    </a:lnTo>
                    <a:lnTo>
                      <a:pt x="151" y="313"/>
                    </a:lnTo>
                    <a:lnTo>
                      <a:pt x="154" y="318"/>
                    </a:lnTo>
                    <a:lnTo>
                      <a:pt x="159" y="321"/>
                    </a:lnTo>
                    <a:lnTo>
                      <a:pt x="159" y="321"/>
                    </a:lnTo>
                    <a:lnTo>
                      <a:pt x="165" y="323"/>
                    </a:lnTo>
                    <a:lnTo>
                      <a:pt x="170" y="323"/>
                    </a:lnTo>
                    <a:lnTo>
                      <a:pt x="173" y="323"/>
                    </a:lnTo>
                    <a:lnTo>
                      <a:pt x="175" y="328"/>
                    </a:lnTo>
                    <a:lnTo>
                      <a:pt x="175" y="328"/>
                    </a:lnTo>
                    <a:lnTo>
                      <a:pt x="173" y="332"/>
                    </a:lnTo>
                    <a:lnTo>
                      <a:pt x="172" y="337"/>
                    </a:lnTo>
                    <a:lnTo>
                      <a:pt x="170" y="340"/>
                    </a:lnTo>
                    <a:lnTo>
                      <a:pt x="172" y="342"/>
                    </a:lnTo>
                    <a:lnTo>
                      <a:pt x="173" y="344"/>
                    </a:lnTo>
                    <a:lnTo>
                      <a:pt x="177" y="347"/>
                    </a:lnTo>
                    <a:lnTo>
                      <a:pt x="177" y="347"/>
                    </a:lnTo>
                    <a:lnTo>
                      <a:pt x="194" y="355"/>
                    </a:lnTo>
                    <a:lnTo>
                      <a:pt x="199" y="356"/>
                    </a:lnTo>
                    <a:lnTo>
                      <a:pt x="204" y="355"/>
                    </a:lnTo>
                    <a:lnTo>
                      <a:pt x="204" y="355"/>
                    </a:lnTo>
                    <a:lnTo>
                      <a:pt x="205" y="355"/>
                    </a:lnTo>
                    <a:lnTo>
                      <a:pt x="205" y="356"/>
                    </a:lnTo>
                    <a:lnTo>
                      <a:pt x="205" y="360"/>
                    </a:lnTo>
                    <a:lnTo>
                      <a:pt x="207" y="364"/>
                    </a:lnTo>
                    <a:lnTo>
                      <a:pt x="209" y="366"/>
                    </a:lnTo>
                    <a:lnTo>
                      <a:pt x="213" y="368"/>
                    </a:lnTo>
                    <a:lnTo>
                      <a:pt x="213" y="368"/>
                    </a:lnTo>
                    <a:lnTo>
                      <a:pt x="220" y="369"/>
                    </a:lnTo>
                    <a:lnTo>
                      <a:pt x="225" y="368"/>
                    </a:lnTo>
                    <a:lnTo>
                      <a:pt x="230" y="366"/>
                    </a:lnTo>
                    <a:lnTo>
                      <a:pt x="230" y="366"/>
                    </a:lnTo>
                    <a:lnTo>
                      <a:pt x="230" y="374"/>
                    </a:lnTo>
                    <a:lnTo>
                      <a:pt x="230" y="374"/>
                    </a:lnTo>
                    <a:lnTo>
                      <a:pt x="226" y="377"/>
                    </a:lnTo>
                    <a:lnTo>
                      <a:pt x="223" y="381"/>
                    </a:lnTo>
                    <a:lnTo>
                      <a:pt x="220" y="387"/>
                    </a:lnTo>
                    <a:lnTo>
                      <a:pt x="218" y="397"/>
                    </a:lnTo>
                    <a:lnTo>
                      <a:pt x="218" y="397"/>
                    </a:lnTo>
                    <a:lnTo>
                      <a:pt x="215" y="411"/>
                    </a:lnTo>
                    <a:lnTo>
                      <a:pt x="210" y="421"/>
                    </a:lnTo>
                    <a:lnTo>
                      <a:pt x="204" y="427"/>
                    </a:lnTo>
                    <a:lnTo>
                      <a:pt x="199" y="432"/>
                    </a:lnTo>
                    <a:lnTo>
                      <a:pt x="199" y="432"/>
                    </a:lnTo>
                    <a:lnTo>
                      <a:pt x="196" y="438"/>
                    </a:lnTo>
                    <a:lnTo>
                      <a:pt x="196" y="438"/>
                    </a:lnTo>
                    <a:lnTo>
                      <a:pt x="185" y="445"/>
                    </a:lnTo>
                    <a:lnTo>
                      <a:pt x="185" y="445"/>
                    </a:lnTo>
                    <a:lnTo>
                      <a:pt x="157" y="462"/>
                    </a:lnTo>
                    <a:lnTo>
                      <a:pt x="127" y="482"/>
                    </a:lnTo>
                    <a:lnTo>
                      <a:pt x="85" y="509"/>
                    </a:lnTo>
                    <a:lnTo>
                      <a:pt x="85" y="509"/>
                    </a:lnTo>
                    <a:lnTo>
                      <a:pt x="77" y="514"/>
                    </a:lnTo>
                    <a:lnTo>
                      <a:pt x="67" y="520"/>
                    </a:lnTo>
                    <a:lnTo>
                      <a:pt x="58" y="530"/>
                    </a:lnTo>
                    <a:lnTo>
                      <a:pt x="51" y="538"/>
                    </a:lnTo>
                    <a:lnTo>
                      <a:pt x="47" y="546"/>
                    </a:lnTo>
                    <a:lnTo>
                      <a:pt x="47" y="546"/>
                    </a:lnTo>
                    <a:lnTo>
                      <a:pt x="37" y="570"/>
                    </a:lnTo>
                    <a:lnTo>
                      <a:pt x="29" y="601"/>
                    </a:lnTo>
                    <a:lnTo>
                      <a:pt x="21" y="631"/>
                    </a:lnTo>
                    <a:lnTo>
                      <a:pt x="19" y="647"/>
                    </a:lnTo>
                    <a:lnTo>
                      <a:pt x="18" y="660"/>
                    </a:lnTo>
                    <a:lnTo>
                      <a:pt x="18" y="660"/>
                    </a:lnTo>
                    <a:lnTo>
                      <a:pt x="19" y="682"/>
                    </a:lnTo>
                    <a:lnTo>
                      <a:pt x="21" y="698"/>
                    </a:lnTo>
                    <a:lnTo>
                      <a:pt x="21" y="713"/>
                    </a:lnTo>
                    <a:lnTo>
                      <a:pt x="21" y="721"/>
                    </a:lnTo>
                    <a:lnTo>
                      <a:pt x="18" y="729"/>
                    </a:lnTo>
                    <a:lnTo>
                      <a:pt x="18" y="729"/>
                    </a:lnTo>
                    <a:lnTo>
                      <a:pt x="11" y="759"/>
                    </a:lnTo>
                    <a:lnTo>
                      <a:pt x="5" y="804"/>
                    </a:lnTo>
                    <a:lnTo>
                      <a:pt x="0" y="853"/>
                    </a:lnTo>
                    <a:lnTo>
                      <a:pt x="0" y="872"/>
                    </a:lnTo>
                    <a:lnTo>
                      <a:pt x="2" y="886"/>
                    </a:lnTo>
                    <a:lnTo>
                      <a:pt x="2" y="886"/>
                    </a:lnTo>
                    <a:lnTo>
                      <a:pt x="5" y="906"/>
                    </a:lnTo>
                    <a:lnTo>
                      <a:pt x="10" y="915"/>
                    </a:lnTo>
                    <a:lnTo>
                      <a:pt x="13" y="923"/>
                    </a:lnTo>
                    <a:lnTo>
                      <a:pt x="15" y="931"/>
                    </a:lnTo>
                    <a:lnTo>
                      <a:pt x="15" y="931"/>
                    </a:lnTo>
                    <a:lnTo>
                      <a:pt x="21" y="978"/>
                    </a:lnTo>
                    <a:lnTo>
                      <a:pt x="27" y="1029"/>
                    </a:lnTo>
                    <a:lnTo>
                      <a:pt x="27" y="1029"/>
                    </a:lnTo>
                    <a:lnTo>
                      <a:pt x="29" y="1047"/>
                    </a:lnTo>
                    <a:lnTo>
                      <a:pt x="32" y="1066"/>
                    </a:lnTo>
                    <a:lnTo>
                      <a:pt x="39" y="1085"/>
                    </a:lnTo>
                    <a:lnTo>
                      <a:pt x="45" y="1105"/>
                    </a:lnTo>
                    <a:lnTo>
                      <a:pt x="45" y="1105"/>
                    </a:lnTo>
                    <a:lnTo>
                      <a:pt x="63" y="1140"/>
                    </a:lnTo>
                    <a:lnTo>
                      <a:pt x="63" y="1140"/>
                    </a:lnTo>
                    <a:lnTo>
                      <a:pt x="63" y="1146"/>
                    </a:lnTo>
                    <a:lnTo>
                      <a:pt x="61" y="1158"/>
                    </a:lnTo>
                    <a:lnTo>
                      <a:pt x="61" y="1172"/>
                    </a:lnTo>
                    <a:lnTo>
                      <a:pt x="63" y="1179"/>
                    </a:lnTo>
                    <a:lnTo>
                      <a:pt x="66" y="1183"/>
                    </a:lnTo>
                    <a:lnTo>
                      <a:pt x="66" y="1183"/>
                    </a:lnTo>
                    <a:lnTo>
                      <a:pt x="80" y="1198"/>
                    </a:lnTo>
                    <a:lnTo>
                      <a:pt x="87" y="1206"/>
                    </a:lnTo>
                    <a:lnTo>
                      <a:pt x="93" y="1215"/>
                    </a:lnTo>
                    <a:lnTo>
                      <a:pt x="93" y="1215"/>
                    </a:lnTo>
                    <a:lnTo>
                      <a:pt x="103" y="1236"/>
                    </a:lnTo>
                    <a:lnTo>
                      <a:pt x="108" y="1243"/>
                    </a:lnTo>
                    <a:lnTo>
                      <a:pt x="111" y="1246"/>
                    </a:lnTo>
                    <a:lnTo>
                      <a:pt x="111" y="1246"/>
                    </a:lnTo>
                    <a:lnTo>
                      <a:pt x="116" y="1246"/>
                    </a:lnTo>
                    <a:lnTo>
                      <a:pt x="116" y="1246"/>
                    </a:lnTo>
                    <a:lnTo>
                      <a:pt x="119" y="1256"/>
                    </a:lnTo>
                    <a:lnTo>
                      <a:pt x="125" y="1270"/>
                    </a:lnTo>
                    <a:lnTo>
                      <a:pt x="125" y="1270"/>
                    </a:lnTo>
                    <a:lnTo>
                      <a:pt x="132" y="1283"/>
                    </a:lnTo>
                    <a:lnTo>
                      <a:pt x="135" y="1296"/>
                    </a:lnTo>
                    <a:lnTo>
                      <a:pt x="138" y="1309"/>
                    </a:lnTo>
                    <a:lnTo>
                      <a:pt x="141" y="1318"/>
                    </a:lnTo>
                    <a:lnTo>
                      <a:pt x="141" y="1318"/>
                    </a:lnTo>
                    <a:lnTo>
                      <a:pt x="141" y="1368"/>
                    </a:lnTo>
                    <a:lnTo>
                      <a:pt x="143" y="1419"/>
                    </a:lnTo>
                    <a:lnTo>
                      <a:pt x="143" y="1419"/>
                    </a:lnTo>
                    <a:lnTo>
                      <a:pt x="143" y="1450"/>
                    </a:lnTo>
                    <a:lnTo>
                      <a:pt x="144" y="1482"/>
                    </a:lnTo>
                    <a:lnTo>
                      <a:pt x="144" y="1513"/>
                    </a:lnTo>
                    <a:lnTo>
                      <a:pt x="148" y="1537"/>
                    </a:lnTo>
                    <a:lnTo>
                      <a:pt x="148" y="1537"/>
                    </a:lnTo>
                    <a:lnTo>
                      <a:pt x="156" y="1577"/>
                    </a:lnTo>
                    <a:lnTo>
                      <a:pt x="159" y="1594"/>
                    </a:lnTo>
                    <a:lnTo>
                      <a:pt x="159" y="1610"/>
                    </a:lnTo>
                    <a:lnTo>
                      <a:pt x="159" y="1610"/>
                    </a:lnTo>
                    <a:lnTo>
                      <a:pt x="157" y="1623"/>
                    </a:lnTo>
                    <a:lnTo>
                      <a:pt x="156" y="1631"/>
                    </a:lnTo>
                    <a:lnTo>
                      <a:pt x="156" y="1638"/>
                    </a:lnTo>
                    <a:lnTo>
                      <a:pt x="156" y="1647"/>
                    </a:lnTo>
                    <a:lnTo>
                      <a:pt x="156" y="1647"/>
                    </a:lnTo>
                    <a:lnTo>
                      <a:pt x="154" y="1659"/>
                    </a:lnTo>
                    <a:lnTo>
                      <a:pt x="151" y="1668"/>
                    </a:lnTo>
                    <a:lnTo>
                      <a:pt x="149" y="1678"/>
                    </a:lnTo>
                    <a:lnTo>
                      <a:pt x="151" y="1688"/>
                    </a:lnTo>
                    <a:lnTo>
                      <a:pt x="151" y="1688"/>
                    </a:lnTo>
                    <a:lnTo>
                      <a:pt x="154" y="1700"/>
                    </a:lnTo>
                    <a:lnTo>
                      <a:pt x="153" y="1704"/>
                    </a:lnTo>
                    <a:lnTo>
                      <a:pt x="149" y="1710"/>
                    </a:lnTo>
                    <a:lnTo>
                      <a:pt x="149" y="1710"/>
                    </a:lnTo>
                    <a:lnTo>
                      <a:pt x="143" y="1718"/>
                    </a:lnTo>
                    <a:lnTo>
                      <a:pt x="138" y="1723"/>
                    </a:lnTo>
                    <a:lnTo>
                      <a:pt x="135" y="1726"/>
                    </a:lnTo>
                    <a:lnTo>
                      <a:pt x="135" y="1729"/>
                    </a:lnTo>
                    <a:lnTo>
                      <a:pt x="136" y="1731"/>
                    </a:lnTo>
                    <a:lnTo>
                      <a:pt x="136" y="1731"/>
                    </a:lnTo>
                    <a:lnTo>
                      <a:pt x="141" y="1741"/>
                    </a:lnTo>
                    <a:lnTo>
                      <a:pt x="141" y="1741"/>
                    </a:lnTo>
                    <a:lnTo>
                      <a:pt x="144" y="1747"/>
                    </a:lnTo>
                    <a:lnTo>
                      <a:pt x="144" y="1747"/>
                    </a:lnTo>
                    <a:lnTo>
                      <a:pt x="146" y="1750"/>
                    </a:lnTo>
                    <a:lnTo>
                      <a:pt x="146" y="1755"/>
                    </a:lnTo>
                    <a:lnTo>
                      <a:pt x="144" y="1766"/>
                    </a:lnTo>
                    <a:lnTo>
                      <a:pt x="143" y="1773"/>
                    </a:lnTo>
                    <a:lnTo>
                      <a:pt x="138" y="1781"/>
                    </a:lnTo>
                    <a:lnTo>
                      <a:pt x="138" y="1781"/>
                    </a:lnTo>
                    <a:lnTo>
                      <a:pt x="135" y="1790"/>
                    </a:lnTo>
                    <a:lnTo>
                      <a:pt x="133" y="1800"/>
                    </a:lnTo>
                    <a:lnTo>
                      <a:pt x="133" y="1811"/>
                    </a:lnTo>
                    <a:lnTo>
                      <a:pt x="135" y="1821"/>
                    </a:lnTo>
                    <a:lnTo>
                      <a:pt x="140" y="1843"/>
                    </a:lnTo>
                    <a:lnTo>
                      <a:pt x="144" y="1867"/>
                    </a:lnTo>
                    <a:lnTo>
                      <a:pt x="144" y="1867"/>
                    </a:lnTo>
                    <a:lnTo>
                      <a:pt x="149" y="1919"/>
                    </a:lnTo>
                    <a:lnTo>
                      <a:pt x="151" y="1946"/>
                    </a:lnTo>
                    <a:lnTo>
                      <a:pt x="153" y="1975"/>
                    </a:lnTo>
                    <a:lnTo>
                      <a:pt x="153" y="1975"/>
                    </a:lnTo>
                    <a:lnTo>
                      <a:pt x="154" y="2005"/>
                    </a:lnTo>
                    <a:lnTo>
                      <a:pt x="156" y="2033"/>
                    </a:lnTo>
                    <a:lnTo>
                      <a:pt x="161" y="2054"/>
                    </a:lnTo>
                    <a:lnTo>
                      <a:pt x="164" y="2065"/>
                    </a:lnTo>
                    <a:lnTo>
                      <a:pt x="164" y="2065"/>
                    </a:lnTo>
                    <a:lnTo>
                      <a:pt x="169" y="2070"/>
                    </a:lnTo>
                    <a:lnTo>
                      <a:pt x="175" y="2073"/>
                    </a:lnTo>
                    <a:lnTo>
                      <a:pt x="180" y="2075"/>
                    </a:lnTo>
                    <a:lnTo>
                      <a:pt x="183" y="2076"/>
                    </a:lnTo>
                    <a:lnTo>
                      <a:pt x="183" y="2076"/>
                    </a:lnTo>
                    <a:lnTo>
                      <a:pt x="186" y="2079"/>
                    </a:lnTo>
                    <a:lnTo>
                      <a:pt x="189" y="2086"/>
                    </a:lnTo>
                    <a:lnTo>
                      <a:pt x="191" y="2094"/>
                    </a:lnTo>
                    <a:lnTo>
                      <a:pt x="191" y="2102"/>
                    </a:lnTo>
                    <a:lnTo>
                      <a:pt x="191" y="2102"/>
                    </a:lnTo>
                    <a:lnTo>
                      <a:pt x="188" y="2116"/>
                    </a:lnTo>
                    <a:lnTo>
                      <a:pt x="186" y="2124"/>
                    </a:lnTo>
                    <a:lnTo>
                      <a:pt x="186" y="2131"/>
                    </a:lnTo>
                    <a:lnTo>
                      <a:pt x="186" y="2131"/>
                    </a:lnTo>
                    <a:lnTo>
                      <a:pt x="188" y="2134"/>
                    </a:lnTo>
                    <a:lnTo>
                      <a:pt x="189" y="2136"/>
                    </a:lnTo>
                    <a:lnTo>
                      <a:pt x="189" y="2136"/>
                    </a:lnTo>
                    <a:lnTo>
                      <a:pt x="194" y="2139"/>
                    </a:lnTo>
                    <a:lnTo>
                      <a:pt x="194" y="2140"/>
                    </a:lnTo>
                    <a:lnTo>
                      <a:pt x="191" y="2142"/>
                    </a:lnTo>
                    <a:lnTo>
                      <a:pt x="189" y="2144"/>
                    </a:lnTo>
                    <a:lnTo>
                      <a:pt x="189" y="2144"/>
                    </a:lnTo>
                    <a:lnTo>
                      <a:pt x="188" y="2147"/>
                    </a:lnTo>
                    <a:lnTo>
                      <a:pt x="185" y="2150"/>
                    </a:lnTo>
                    <a:lnTo>
                      <a:pt x="181" y="2153"/>
                    </a:lnTo>
                    <a:lnTo>
                      <a:pt x="181" y="2156"/>
                    </a:lnTo>
                    <a:lnTo>
                      <a:pt x="181" y="2156"/>
                    </a:lnTo>
                    <a:lnTo>
                      <a:pt x="181" y="2161"/>
                    </a:lnTo>
                    <a:lnTo>
                      <a:pt x="180" y="2166"/>
                    </a:lnTo>
                    <a:lnTo>
                      <a:pt x="177" y="2171"/>
                    </a:lnTo>
                    <a:lnTo>
                      <a:pt x="177" y="2171"/>
                    </a:lnTo>
                    <a:lnTo>
                      <a:pt x="175" y="2171"/>
                    </a:lnTo>
                    <a:lnTo>
                      <a:pt x="169" y="2172"/>
                    </a:lnTo>
                    <a:lnTo>
                      <a:pt x="165" y="2174"/>
                    </a:lnTo>
                    <a:lnTo>
                      <a:pt x="161" y="2176"/>
                    </a:lnTo>
                    <a:lnTo>
                      <a:pt x="159" y="2180"/>
                    </a:lnTo>
                    <a:lnTo>
                      <a:pt x="156" y="2185"/>
                    </a:lnTo>
                    <a:lnTo>
                      <a:pt x="156" y="2185"/>
                    </a:lnTo>
                    <a:lnTo>
                      <a:pt x="154" y="2190"/>
                    </a:lnTo>
                    <a:lnTo>
                      <a:pt x="148" y="2193"/>
                    </a:lnTo>
                    <a:lnTo>
                      <a:pt x="141" y="2197"/>
                    </a:lnTo>
                    <a:lnTo>
                      <a:pt x="133" y="2197"/>
                    </a:lnTo>
                    <a:lnTo>
                      <a:pt x="117" y="2200"/>
                    </a:lnTo>
                    <a:lnTo>
                      <a:pt x="112" y="2203"/>
                    </a:lnTo>
                    <a:lnTo>
                      <a:pt x="109" y="2208"/>
                    </a:lnTo>
                    <a:lnTo>
                      <a:pt x="109" y="2208"/>
                    </a:lnTo>
                    <a:lnTo>
                      <a:pt x="106" y="2219"/>
                    </a:lnTo>
                    <a:lnTo>
                      <a:pt x="106" y="2233"/>
                    </a:lnTo>
                    <a:lnTo>
                      <a:pt x="106" y="2245"/>
                    </a:lnTo>
                    <a:lnTo>
                      <a:pt x="108" y="2250"/>
                    </a:lnTo>
                    <a:lnTo>
                      <a:pt x="111" y="2254"/>
                    </a:lnTo>
                    <a:lnTo>
                      <a:pt x="111" y="2254"/>
                    </a:lnTo>
                    <a:lnTo>
                      <a:pt x="116" y="2258"/>
                    </a:lnTo>
                    <a:lnTo>
                      <a:pt x="120" y="2261"/>
                    </a:lnTo>
                    <a:lnTo>
                      <a:pt x="135" y="2264"/>
                    </a:lnTo>
                    <a:lnTo>
                      <a:pt x="154" y="2264"/>
                    </a:lnTo>
                    <a:lnTo>
                      <a:pt x="177" y="2262"/>
                    </a:lnTo>
                    <a:lnTo>
                      <a:pt x="177" y="2262"/>
                    </a:lnTo>
                    <a:lnTo>
                      <a:pt x="196" y="2262"/>
                    </a:lnTo>
                    <a:lnTo>
                      <a:pt x="215" y="2264"/>
                    </a:lnTo>
                    <a:lnTo>
                      <a:pt x="233" y="2264"/>
                    </a:lnTo>
                    <a:lnTo>
                      <a:pt x="249" y="2264"/>
                    </a:lnTo>
                    <a:lnTo>
                      <a:pt x="249" y="2264"/>
                    </a:lnTo>
                    <a:lnTo>
                      <a:pt x="276" y="2264"/>
                    </a:lnTo>
                    <a:lnTo>
                      <a:pt x="302" y="2264"/>
                    </a:lnTo>
                    <a:lnTo>
                      <a:pt x="321" y="2262"/>
                    </a:lnTo>
                    <a:lnTo>
                      <a:pt x="326" y="2261"/>
                    </a:lnTo>
                    <a:lnTo>
                      <a:pt x="327" y="2261"/>
                    </a:lnTo>
                    <a:lnTo>
                      <a:pt x="327" y="2259"/>
                    </a:lnTo>
                    <a:lnTo>
                      <a:pt x="327" y="2259"/>
                    </a:lnTo>
                    <a:lnTo>
                      <a:pt x="326" y="2232"/>
                    </a:lnTo>
                    <a:lnTo>
                      <a:pt x="324" y="2206"/>
                    </a:lnTo>
                    <a:lnTo>
                      <a:pt x="324" y="2206"/>
                    </a:lnTo>
                    <a:lnTo>
                      <a:pt x="324" y="2200"/>
                    </a:lnTo>
                    <a:lnTo>
                      <a:pt x="324" y="2197"/>
                    </a:lnTo>
                    <a:lnTo>
                      <a:pt x="324" y="2197"/>
                    </a:lnTo>
                    <a:lnTo>
                      <a:pt x="327" y="2163"/>
                    </a:lnTo>
                    <a:lnTo>
                      <a:pt x="331" y="2139"/>
                    </a:lnTo>
                    <a:lnTo>
                      <a:pt x="332" y="2129"/>
                    </a:lnTo>
                    <a:lnTo>
                      <a:pt x="334" y="2124"/>
                    </a:lnTo>
                    <a:lnTo>
                      <a:pt x="334" y="2124"/>
                    </a:lnTo>
                    <a:lnTo>
                      <a:pt x="339" y="2118"/>
                    </a:lnTo>
                    <a:lnTo>
                      <a:pt x="342" y="2108"/>
                    </a:lnTo>
                    <a:lnTo>
                      <a:pt x="343" y="2095"/>
                    </a:lnTo>
                    <a:lnTo>
                      <a:pt x="343" y="2095"/>
                    </a:lnTo>
                    <a:lnTo>
                      <a:pt x="345" y="2092"/>
                    </a:lnTo>
                    <a:lnTo>
                      <a:pt x="347" y="2089"/>
                    </a:lnTo>
                    <a:lnTo>
                      <a:pt x="345" y="2083"/>
                    </a:lnTo>
                    <a:lnTo>
                      <a:pt x="343" y="2075"/>
                    </a:lnTo>
                    <a:lnTo>
                      <a:pt x="340" y="2065"/>
                    </a:lnTo>
                    <a:lnTo>
                      <a:pt x="332" y="2050"/>
                    </a:lnTo>
                    <a:lnTo>
                      <a:pt x="323" y="2034"/>
                    </a:lnTo>
                    <a:lnTo>
                      <a:pt x="323" y="2034"/>
                    </a:lnTo>
                    <a:lnTo>
                      <a:pt x="321" y="2030"/>
                    </a:lnTo>
                    <a:lnTo>
                      <a:pt x="321" y="2018"/>
                    </a:lnTo>
                    <a:lnTo>
                      <a:pt x="319" y="1981"/>
                    </a:lnTo>
                    <a:lnTo>
                      <a:pt x="319" y="1911"/>
                    </a:lnTo>
                    <a:lnTo>
                      <a:pt x="319" y="1911"/>
                    </a:lnTo>
                    <a:lnTo>
                      <a:pt x="321" y="1890"/>
                    </a:lnTo>
                    <a:lnTo>
                      <a:pt x="323" y="1874"/>
                    </a:lnTo>
                    <a:lnTo>
                      <a:pt x="324" y="1859"/>
                    </a:lnTo>
                    <a:lnTo>
                      <a:pt x="324" y="1847"/>
                    </a:lnTo>
                    <a:lnTo>
                      <a:pt x="324" y="1847"/>
                    </a:lnTo>
                    <a:lnTo>
                      <a:pt x="318" y="1816"/>
                    </a:lnTo>
                    <a:lnTo>
                      <a:pt x="318" y="1816"/>
                    </a:lnTo>
                    <a:lnTo>
                      <a:pt x="318" y="1806"/>
                    </a:lnTo>
                    <a:lnTo>
                      <a:pt x="319" y="1785"/>
                    </a:lnTo>
                    <a:lnTo>
                      <a:pt x="319" y="1761"/>
                    </a:lnTo>
                    <a:lnTo>
                      <a:pt x="318" y="1750"/>
                    </a:lnTo>
                    <a:lnTo>
                      <a:pt x="316" y="1744"/>
                    </a:lnTo>
                    <a:lnTo>
                      <a:pt x="316" y="1744"/>
                    </a:lnTo>
                    <a:lnTo>
                      <a:pt x="311" y="1737"/>
                    </a:lnTo>
                    <a:lnTo>
                      <a:pt x="308" y="1734"/>
                    </a:lnTo>
                    <a:lnTo>
                      <a:pt x="300" y="1729"/>
                    </a:lnTo>
                    <a:lnTo>
                      <a:pt x="299" y="1726"/>
                    </a:lnTo>
                    <a:lnTo>
                      <a:pt x="297" y="1724"/>
                    </a:lnTo>
                    <a:lnTo>
                      <a:pt x="297" y="1721"/>
                    </a:lnTo>
                    <a:lnTo>
                      <a:pt x="300" y="1718"/>
                    </a:lnTo>
                    <a:lnTo>
                      <a:pt x="300" y="1718"/>
                    </a:lnTo>
                    <a:lnTo>
                      <a:pt x="305" y="1710"/>
                    </a:lnTo>
                    <a:lnTo>
                      <a:pt x="308" y="1696"/>
                    </a:lnTo>
                    <a:lnTo>
                      <a:pt x="318" y="1655"/>
                    </a:lnTo>
                    <a:lnTo>
                      <a:pt x="326" y="1610"/>
                    </a:lnTo>
                    <a:lnTo>
                      <a:pt x="331" y="1574"/>
                    </a:lnTo>
                    <a:lnTo>
                      <a:pt x="331" y="1574"/>
                    </a:lnTo>
                    <a:lnTo>
                      <a:pt x="332" y="1546"/>
                    </a:lnTo>
                    <a:lnTo>
                      <a:pt x="337" y="1519"/>
                    </a:lnTo>
                    <a:lnTo>
                      <a:pt x="345" y="1479"/>
                    </a:lnTo>
                    <a:lnTo>
                      <a:pt x="345" y="1479"/>
                    </a:lnTo>
                    <a:lnTo>
                      <a:pt x="348" y="1461"/>
                    </a:lnTo>
                    <a:lnTo>
                      <a:pt x="355" y="1427"/>
                    </a:lnTo>
                    <a:lnTo>
                      <a:pt x="355" y="1427"/>
                    </a:lnTo>
                    <a:lnTo>
                      <a:pt x="360" y="1400"/>
                    </a:lnTo>
                    <a:lnTo>
                      <a:pt x="361" y="1376"/>
                    </a:lnTo>
                    <a:lnTo>
                      <a:pt x="363" y="1357"/>
                    </a:lnTo>
                    <a:lnTo>
                      <a:pt x="364" y="1350"/>
                    </a:lnTo>
                    <a:lnTo>
                      <a:pt x="368" y="1347"/>
                    </a:lnTo>
                    <a:lnTo>
                      <a:pt x="368" y="1347"/>
                    </a:lnTo>
                    <a:lnTo>
                      <a:pt x="371" y="1347"/>
                    </a:lnTo>
                    <a:lnTo>
                      <a:pt x="376" y="1347"/>
                    </a:lnTo>
                    <a:lnTo>
                      <a:pt x="376" y="1347"/>
                    </a:lnTo>
                    <a:lnTo>
                      <a:pt x="377" y="1350"/>
                    </a:lnTo>
                    <a:lnTo>
                      <a:pt x="380" y="1354"/>
                    </a:lnTo>
                    <a:lnTo>
                      <a:pt x="382" y="1360"/>
                    </a:lnTo>
                    <a:lnTo>
                      <a:pt x="382" y="1366"/>
                    </a:lnTo>
                    <a:lnTo>
                      <a:pt x="382" y="1366"/>
                    </a:lnTo>
                    <a:lnTo>
                      <a:pt x="384" y="1389"/>
                    </a:lnTo>
                    <a:lnTo>
                      <a:pt x="388" y="1424"/>
                    </a:lnTo>
                    <a:lnTo>
                      <a:pt x="393" y="1458"/>
                    </a:lnTo>
                    <a:lnTo>
                      <a:pt x="398" y="1477"/>
                    </a:lnTo>
                    <a:lnTo>
                      <a:pt x="398" y="1477"/>
                    </a:lnTo>
                    <a:lnTo>
                      <a:pt x="400" y="1485"/>
                    </a:lnTo>
                    <a:lnTo>
                      <a:pt x="401" y="1500"/>
                    </a:lnTo>
                    <a:lnTo>
                      <a:pt x="403" y="1540"/>
                    </a:lnTo>
                    <a:lnTo>
                      <a:pt x="404" y="1585"/>
                    </a:lnTo>
                    <a:lnTo>
                      <a:pt x="406" y="1620"/>
                    </a:lnTo>
                    <a:lnTo>
                      <a:pt x="406" y="1620"/>
                    </a:lnTo>
                    <a:lnTo>
                      <a:pt x="408" y="1631"/>
                    </a:lnTo>
                    <a:lnTo>
                      <a:pt x="411" y="1639"/>
                    </a:lnTo>
                    <a:lnTo>
                      <a:pt x="416" y="1652"/>
                    </a:lnTo>
                    <a:lnTo>
                      <a:pt x="420" y="1662"/>
                    </a:lnTo>
                    <a:lnTo>
                      <a:pt x="422" y="1667"/>
                    </a:lnTo>
                    <a:lnTo>
                      <a:pt x="420" y="1673"/>
                    </a:lnTo>
                    <a:lnTo>
                      <a:pt x="420" y="1673"/>
                    </a:lnTo>
                    <a:lnTo>
                      <a:pt x="419" y="1683"/>
                    </a:lnTo>
                    <a:lnTo>
                      <a:pt x="416" y="1691"/>
                    </a:lnTo>
                    <a:lnTo>
                      <a:pt x="416" y="1694"/>
                    </a:lnTo>
                    <a:lnTo>
                      <a:pt x="416" y="1697"/>
                    </a:lnTo>
                    <a:lnTo>
                      <a:pt x="419" y="1702"/>
                    </a:lnTo>
                    <a:lnTo>
                      <a:pt x="422" y="1707"/>
                    </a:lnTo>
                    <a:lnTo>
                      <a:pt x="422" y="1707"/>
                    </a:lnTo>
                    <a:lnTo>
                      <a:pt x="429" y="1713"/>
                    </a:lnTo>
                    <a:lnTo>
                      <a:pt x="433" y="1718"/>
                    </a:lnTo>
                    <a:lnTo>
                      <a:pt x="435" y="1720"/>
                    </a:lnTo>
                    <a:lnTo>
                      <a:pt x="435" y="1721"/>
                    </a:lnTo>
                    <a:lnTo>
                      <a:pt x="432" y="1729"/>
                    </a:lnTo>
                    <a:lnTo>
                      <a:pt x="432" y="1729"/>
                    </a:lnTo>
                    <a:lnTo>
                      <a:pt x="422" y="1752"/>
                    </a:lnTo>
                    <a:lnTo>
                      <a:pt x="419" y="1761"/>
                    </a:lnTo>
                    <a:lnTo>
                      <a:pt x="419" y="1761"/>
                    </a:lnTo>
                    <a:lnTo>
                      <a:pt x="412" y="1787"/>
                    </a:lnTo>
                    <a:lnTo>
                      <a:pt x="409" y="1806"/>
                    </a:lnTo>
                    <a:lnTo>
                      <a:pt x="409" y="1814"/>
                    </a:lnTo>
                    <a:lnTo>
                      <a:pt x="409" y="1819"/>
                    </a:lnTo>
                    <a:lnTo>
                      <a:pt x="409" y="1819"/>
                    </a:lnTo>
                    <a:lnTo>
                      <a:pt x="412" y="1829"/>
                    </a:lnTo>
                    <a:lnTo>
                      <a:pt x="414" y="1838"/>
                    </a:lnTo>
                    <a:lnTo>
                      <a:pt x="416" y="1869"/>
                    </a:lnTo>
                    <a:lnTo>
                      <a:pt x="416" y="1869"/>
                    </a:lnTo>
                    <a:lnTo>
                      <a:pt x="417" y="1898"/>
                    </a:lnTo>
                    <a:lnTo>
                      <a:pt x="417" y="1924"/>
                    </a:lnTo>
                    <a:lnTo>
                      <a:pt x="417" y="1924"/>
                    </a:lnTo>
                    <a:lnTo>
                      <a:pt x="419" y="1943"/>
                    </a:lnTo>
                    <a:lnTo>
                      <a:pt x="422" y="1969"/>
                    </a:lnTo>
                    <a:lnTo>
                      <a:pt x="424" y="1994"/>
                    </a:lnTo>
                    <a:lnTo>
                      <a:pt x="424" y="2015"/>
                    </a:lnTo>
                    <a:lnTo>
                      <a:pt x="424" y="2015"/>
                    </a:lnTo>
                    <a:lnTo>
                      <a:pt x="425" y="2020"/>
                    </a:lnTo>
                    <a:lnTo>
                      <a:pt x="425" y="2034"/>
                    </a:lnTo>
                    <a:lnTo>
                      <a:pt x="425" y="2042"/>
                    </a:lnTo>
                    <a:lnTo>
                      <a:pt x="424" y="2050"/>
                    </a:lnTo>
                    <a:lnTo>
                      <a:pt x="420" y="2058"/>
                    </a:lnTo>
                    <a:lnTo>
                      <a:pt x="417" y="2066"/>
                    </a:lnTo>
                    <a:lnTo>
                      <a:pt x="417" y="2066"/>
                    </a:lnTo>
                    <a:lnTo>
                      <a:pt x="412" y="2075"/>
                    </a:lnTo>
                    <a:lnTo>
                      <a:pt x="409" y="2083"/>
                    </a:lnTo>
                    <a:lnTo>
                      <a:pt x="406" y="2092"/>
                    </a:lnTo>
                    <a:lnTo>
                      <a:pt x="406" y="2102"/>
                    </a:lnTo>
                    <a:lnTo>
                      <a:pt x="406" y="2113"/>
                    </a:lnTo>
                    <a:lnTo>
                      <a:pt x="408" y="2123"/>
                    </a:lnTo>
                    <a:lnTo>
                      <a:pt x="412" y="2144"/>
                    </a:lnTo>
                    <a:lnTo>
                      <a:pt x="412" y="2144"/>
                    </a:lnTo>
                    <a:lnTo>
                      <a:pt x="419" y="2163"/>
                    </a:lnTo>
                    <a:lnTo>
                      <a:pt x="425" y="2179"/>
                    </a:lnTo>
                    <a:lnTo>
                      <a:pt x="429" y="2189"/>
                    </a:lnTo>
                    <a:lnTo>
                      <a:pt x="430" y="2195"/>
                    </a:lnTo>
                    <a:lnTo>
                      <a:pt x="430" y="2195"/>
                    </a:lnTo>
                    <a:lnTo>
                      <a:pt x="430" y="2200"/>
                    </a:lnTo>
                    <a:lnTo>
                      <a:pt x="433" y="2203"/>
                    </a:lnTo>
                    <a:lnTo>
                      <a:pt x="433" y="2203"/>
                    </a:lnTo>
                    <a:lnTo>
                      <a:pt x="433" y="2213"/>
                    </a:lnTo>
                    <a:lnTo>
                      <a:pt x="432" y="2230"/>
                    </a:lnTo>
                    <a:lnTo>
                      <a:pt x="430" y="2250"/>
                    </a:lnTo>
                    <a:lnTo>
                      <a:pt x="430" y="2259"/>
                    </a:lnTo>
                    <a:lnTo>
                      <a:pt x="430" y="2259"/>
                    </a:lnTo>
                    <a:lnTo>
                      <a:pt x="433" y="2261"/>
                    </a:lnTo>
                    <a:lnTo>
                      <a:pt x="438" y="2262"/>
                    </a:lnTo>
                    <a:lnTo>
                      <a:pt x="454" y="2261"/>
                    </a:lnTo>
                    <a:lnTo>
                      <a:pt x="469" y="2261"/>
                    </a:lnTo>
                    <a:lnTo>
                      <a:pt x="473" y="2261"/>
                    </a:lnTo>
                    <a:lnTo>
                      <a:pt x="478" y="2262"/>
                    </a:lnTo>
                    <a:lnTo>
                      <a:pt x="478" y="2262"/>
                    </a:lnTo>
                    <a:lnTo>
                      <a:pt x="480" y="2264"/>
                    </a:lnTo>
                    <a:lnTo>
                      <a:pt x="483" y="2266"/>
                    </a:lnTo>
                    <a:lnTo>
                      <a:pt x="493" y="2262"/>
                    </a:lnTo>
                    <a:lnTo>
                      <a:pt x="506" y="2261"/>
                    </a:lnTo>
                    <a:lnTo>
                      <a:pt x="514" y="2261"/>
                    </a:lnTo>
                    <a:lnTo>
                      <a:pt x="523" y="2262"/>
                    </a:lnTo>
                    <a:lnTo>
                      <a:pt x="523" y="2262"/>
                    </a:lnTo>
                    <a:lnTo>
                      <a:pt x="533" y="2266"/>
                    </a:lnTo>
                    <a:lnTo>
                      <a:pt x="544" y="2267"/>
                    </a:lnTo>
                    <a:lnTo>
                      <a:pt x="570" y="2267"/>
                    </a:lnTo>
                    <a:lnTo>
                      <a:pt x="599" y="2267"/>
                    </a:lnTo>
                    <a:lnTo>
                      <a:pt x="624" y="2264"/>
                    </a:lnTo>
                    <a:lnTo>
                      <a:pt x="624" y="2264"/>
                    </a:lnTo>
                    <a:lnTo>
                      <a:pt x="634" y="2261"/>
                    </a:lnTo>
                    <a:lnTo>
                      <a:pt x="640" y="2258"/>
                    </a:lnTo>
                    <a:lnTo>
                      <a:pt x="647" y="2254"/>
                    </a:lnTo>
                    <a:lnTo>
                      <a:pt x="650" y="2250"/>
                    </a:lnTo>
                    <a:lnTo>
                      <a:pt x="652" y="2245"/>
                    </a:lnTo>
                    <a:lnTo>
                      <a:pt x="653" y="2240"/>
                    </a:lnTo>
                    <a:lnTo>
                      <a:pt x="652" y="2225"/>
                    </a:lnTo>
                    <a:lnTo>
                      <a:pt x="652" y="2225"/>
                    </a:lnTo>
                    <a:lnTo>
                      <a:pt x="652" y="2221"/>
                    </a:lnTo>
                    <a:lnTo>
                      <a:pt x="648" y="2217"/>
                    </a:lnTo>
                    <a:lnTo>
                      <a:pt x="644" y="2213"/>
                    </a:lnTo>
                    <a:lnTo>
                      <a:pt x="636" y="2211"/>
                    </a:lnTo>
                    <a:lnTo>
                      <a:pt x="626" y="2209"/>
                    </a:lnTo>
                    <a:lnTo>
                      <a:pt x="607" y="2206"/>
                    </a:lnTo>
                    <a:lnTo>
                      <a:pt x="599" y="2205"/>
                    </a:lnTo>
                    <a:lnTo>
                      <a:pt x="592" y="2203"/>
                    </a:lnTo>
                    <a:lnTo>
                      <a:pt x="592" y="2203"/>
                    </a:lnTo>
                    <a:lnTo>
                      <a:pt x="583" y="2193"/>
                    </a:lnTo>
                    <a:lnTo>
                      <a:pt x="575" y="2184"/>
                    </a:lnTo>
                    <a:lnTo>
                      <a:pt x="568" y="2176"/>
                    </a:lnTo>
                    <a:lnTo>
                      <a:pt x="565" y="2169"/>
                    </a:lnTo>
                    <a:lnTo>
                      <a:pt x="565" y="2169"/>
                    </a:lnTo>
                    <a:lnTo>
                      <a:pt x="567" y="2166"/>
                    </a:lnTo>
                    <a:lnTo>
                      <a:pt x="568" y="2163"/>
                    </a:lnTo>
                    <a:lnTo>
                      <a:pt x="571" y="2161"/>
                    </a:lnTo>
                    <a:lnTo>
                      <a:pt x="560" y="2155"/>
                    </a:lnTo>
                    <a:lnTo>
                      <a:pt x="560" y="2155"/>
                    </a:lnTo>
                    <a:lnTo>
                      <a:pt x="560" y="2150"/>
                    </a:lnTo>
                    <a:lnTo>
                      <a:pt x="560" y="2150"/>
                    </a:lnTo>
                    <a:lnTo>
                      <a:pt x="562" y="2145"/>
                    </a:lnTo>
                    <a:lnTo>
                      <a:pt x="560" y="2139"/>
                    </a:lnTo>
                    <a:lnTo>
                      <a:pt x="560" y="2139"/>
                    </a:lnTo>
                    <a:lnTo>
                      <a:pt x="557" y="2136"/>
                    </a:lnTo>
                    <a:lnTo>
                      <a:pt x="550" y="2134"/>
                    </a:lnTo>
                    <a:lnTo>
                      <a:pt x="546" y="2131"/>
                    </a:lnTo>
                    <a:lnTo>
                      <a:pt x="544" y="2129"/>
                    </a:lnTo>
                    <a:lnTo>
                      <a:pt x="544" y="2124"/>
                    </a:lnTo>
                    <a:lnTo>
                      <a:pt x="544" y="2124"/>
                    </a:lnTo>
                    <a:lnTo>
                      <a:pt x="544" y="2116"/>
                    </a:lnTo>
                    <a:lnTo>
                      <a:pt x="546" y="2110"/>
                    </a:lnTo>
                    <a:lnTo>
                      <a:pt x="547" y="2102"/>
                    </a:lnTo>
                    <a:lnTo>
                      <a:pt x="547" y="2102"/>
                    </a:lnTo>
                    <a:lnTo>
                      <a:pt x="550" y="2099"/>
                    </a:lnTo>
                    <a:lnTo>
                      <a:pt x="557" y="2089"/>
                    </a:lnTo>
                    <a:lnTo>
                      <a:pt x="563" y="2076"/>
                    </a:lnTo>
                    <a:lnTo>
                      <a:pt x="563" y="2070"/>
                    </a:lnTo>
                    <a:lnTo>
                      <a:pt x="563" y="2063"/>
                    </a:lnTo>
                    <a:lnTo>
                      <a:pt x="563" y="2063"/>
                    </a:lnTo>
                    <a:lnTo>
                      <a:pt x="560" y="2054"/>
                    </a:lnTo>
                    <a:lnTo>
                      <a:pt x="560" y="2042"/>
                    </a:lnTo>
                    <a:lnTo>
                      <a:pt x="562" y="2031"/>
                    </a:lnTo>
                    <a:lnTo>
                      <a:pt x="565" y="2017"/>
                    </a:lnTo>
                    <a:lnTo>
                      <a:pt x="565" y="2017"/>
                    </a:lnTo>
                    <a:lnTo>
                      <a:pt x="587" y="1906"/>
                    </a:lnTo>
                    <a:lnTo>
                      <a:pt x="600" y="1837"/>
                    </a:lnTo>
                    <a:lnTo>
                      <a:pt x="603" y="1813"/>
                    </a:lnTo>
                    <a:lnTo>
                      <a:pt x="605" y="1800"/>
                    </a:lnTo>
                    <a:lnTo>
                      <a:pt x="605" y="1800"/>
                    </a:lnTo>
                    <a:lnTo>
                      <a:pt x="600" y="1777"/>
                    </a:lnTo>
                    <a:lnTo>
                      <a:pt x="597" y="1768"/>
                    </a:lnTo>
                    <a:lnTo>
                      <a:pt x="594" y="1760"/>
                    </a:lnTo>
                    <a:lnTo>
                      <a:pt x="594" y="1760"/>
                    </a:lnTo>
                    <a:lnTo>
                      <a:pt x="587" y="1744"/>
                    </a:lnTo>
                    <a:lnTo>
                      <a:pt x="584" y="1734"/>
                    </a:lnTo>
                    <a:lnTo>
                      <a:pt x="584" y="1734"/>
                    </a:lnTo>
                    <a:lnTo>
                      <a:pt x="586" y="1718"/>
                    </a:lnTo>
                    <a:lnTo>
                      <a:pt x="587" y="1704"/>
                    </a:lnTo>
                    <a:lnTo>
                      <a:pt x="586" y="1689"/>
                    </a:lnTo>
                    <a:lnTo>
                      <a:pt x="586" y="1689"/>
                    </a:lnTo>
                    <a:lnTo>
                      <a:pt x="581" y="1670"/>
                    </a:lnTo>
                    <a:lnTo>
                      <a:pt x="579" y="1662"/>
                    </a:lnTo>
                    <a:lnTo>
                      <a:pt x="578" y="1654"/>
                    </a:lnTo>
                    <a:lnTo>
                      <a:pt x="578" y="1654"/>
                    </a:lnTo>
                    <a:lnTo>
                      <a:pt x="578" y="1591"/>
                    </a:lnTo>
                    <a:lnTo>
                      <a:pt x="579" y="1549"/>
                    </a:lnTo>
                    <a:lnTo>
                      <a:pt x="581" y="1524"/>
                    </a:lnTo>
                    <a:lnTo>
                      <a:pt x="581" y="1524"/>
                    </a:lnTo>
                    <a:lnTo>
                      <a:pt x="592" y="1456"/>
                    </a:lnTo>
                    <a:lnTo>
                      <a:pt x="592" y="1456"/>
                    </a:lnTo>
                    <a:lnTo>
                      <a:pt x="595" y="1439"/>
                    </a:lnTo>
                    <a:lnTo>
                      <a:pt x="595" y="1439"/>
                    </a:lnTo>
                    <a:lnTo>
                      <a:pt x="608" y="1431"/>
                    </a:lnTo>
                    <a:lnTo>
                      <a:pt x="621" y="1421"/>
                    </a:lnTo>
                    <a:lnTo>
                      <a:pt x="621" y="1421"/>
                    </a:lnTo>
                    <a:lnTo>
                      <a:pt x="637" y="1408"/>
                    </a:lnTo>
                    <a:lnTo>
                      <a:pt x="642" y="1402"/>
                    </a:lnTo>
                    <a:lnTo>
                      <a:pt x="647" y="1394"/>
                    </a:lnTo>
                    <a:lnTo>
                      <a:pt x="647" y="1394"/>
                    </a:lnTo>
                    <a:lnTo>
                      <a:pt x="655" y="1379"/>
                    </a:lnTo>
                    <a:lnTo>
                      <a:pt x="660" y="1363"/>
                    </a:lnTo>
                    <a:lnTo>
                      <a:pt x="660" y="1363"/>
                    </a:lnTo>
                    <a:lnTo>
                      <a:pt x="666" y="1333"/>
                    </a:lnTo>
                    <a:lnTo>
                      <a:pt x="666" y="1333"/>
                    </a:lnTo>
                    <a:lnTo>
                      <a:pt x="668" y="1320"/>
                    </a:lnTo>
                    <a:lnTo>
                      <a:pt x="668" y="1305"/>
                    </a:lnTo>
                    <a:lnTo>
                      <a:pt x="668" y="1305"/>
                    </a:lnTo>
                    <a:lnTo>
                      <a:pt x="666" y="1285"/>
                    </a:lnTo>
                    <a:lnTo>
                      <a:pt x="666" y="1285"/>
                    </a:lnTo>
                    <a:lnTo>
                      <a:pt x="671" y="1283"/>
                    </a:lnTo>
                    <a:lnTo>
                      <a:pt x="671" y="1283"/>
                    </a:lnTo>
                    <a:lnTo>
                      <a:pt x="679" y="1256"/>
                    </a:lnTo>
                    <a:lnTo>
                      <a:pt x="685" y="1233"/>
                    </a:lnTo>
                    <a:lnTo>
                      <a:pt x="690" y="1215"/>
                    </a:lnTo>
                    <a:lnTo>
                      <a:pt x="690" y="1215"/>
                    </a:lnTo>
                    <a:lnTo>
                      <a:pt x="690" y="1207"/>
                    </a:lnTo>
                    <a:lnTo>
                      <a:pt x="687" y="1203"/>
                    </a:lnTo>
                    <a:lnTo>
                      <a:pt x="684" y="1201"/>
                    </a:lnTo>
                    <a:lnTo>
                      <a:pt x="680" y="1196"/>
                    </a:lnTo>
                    <a:lnTo>
                      <a:pt x="680" y="1196"/>
                    </a:lnTo>
                    <a:close/>
                    <a:moveTo>
                      <a:pt x="600" y="1392"/>
                    </a:moveTo>
                    <a:lnTo>
                      <a:pt x="600" y="1392"/>
                    </a:lnTo>
                    <a:lnTo>
                      <a:pt x="600" y="1390"/>
                    </a:lnTo>
                    <a:lnTo>
                      <a:pt x="600" y="1390"/>
                    </a:lnTo>
                    <a:lnTo>
                      <a:pt x="605" y="1390"/>
                    </a:lnTo>
                    <a:lnTo>
                      <a:pt x="605" y="1390"/>
                    </a:lnTo>
                    <a:lnTo>
                      <a:pt x="600" y="1392"/>
                    </a:lnTo>
                    <a:lnTo>
                      <a:pt x="600" y="1392"/>
                    </a:lnTo>
                    <a:close/>
                    <a:moveTo>
                      <a:pt x="607" y="1344"/>
                    </a:moveTo>
                    <a:lnTo>
                      <a:pt x="607" y="1344"/>
                    </a:lnTo>
                    <a:lnTo>
                      <a:pt x="607" y="1355"/>
                    </a:lnTo>
                    <a:lnTo>
                      <a:pt x="605" y="1365"/>
                    </a:lnTo>
                    <a:lnTo>
                      <a:pt x="605" y="1365"/>
                    </a:lnTo>
                    <a:lnTo>
                      <a:pt x="603" y="1366"/>
                    </a:lnTo>
                    <a:lnTo>
                      <a:pt x="603" y="1366"/>
                    </a:lnTo>
                    <a:lnTo>
                      <a:pt x="603" y="1346"/>
                    </a:lnTo>
                    <a:lnTo>
                      <a:pt x="603" y="1328"/>
                    </a:lnTo>
                    <a:lnTo>
                      <a:pt x="603" y="1328"/>
                    </a:lnTo>
                    <a:lnTo>
                      <a:pt x="603" y="1326"/>
                    </a:lnTo>
                    <a:lnTo>
                      <a:pt x="603" y="1326"/>
                    </a:lnTo>
                    <a:lnTo>
                      <a:pt x="607" y="1331"/>
                    </a:lnTo>
                    <a:lnTo>
                      <a:pt x="607" y="1336"/>
                    </a:lnTo>
                    <a:lnTo>
                      <a:pt x="607" y="1339"/>
                    </a:lnTo>
                    <a:lnTo>
                      <a:pt x="607" y="1344"/>
                    </a:lnTo>
                    <a:lnTo>
                      <a:pt x="607" y="1344"/>
                    </a:ln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6DC2C61E-1E9A-4045-A9C2-1B80F249AEAB}"/>
                  </a:ext>
                </a:extLst>
              </p:cNvPr>
              <p:cNvSpPr>
                <a:spLocks noEditPoints="1"/>
              </p:cNvSpPr>
              <p:nvPr/>
            </p:nvSpPr>
            <p:spPr bwMode="auto">
              <a:xfrm>
                <a:off x="7512399" y="7173913"/>
                <a:ext cx="1098550" cy="3463925"/>
              </a:xfrm>
              <a:custGeom>
                <a:avLst/>
                <a:gdLst>
                  <a:gd name="T0" fmla="*/ 673 w 692"/>
                  <a:gd name="T1" fmla="*/ 2132 h 2182"/>
                  <a:gd name="T2" fmla="*/ 602 w 692"/>
                  <a:gd name="T3" fmla="*/ 2074 h 2182"/>
                  <a:gd name="T4" fmla="*/ 615 w 692"/>
                  <a:gd name="T5" fmla="*/ 1997 h 2182"/>
                  <a:gd name="T6" fmla="*/ 612 w 692"/>
                  <a:gd name="T7" fmla="*/ 1838 h 2182"/>
                  <a:gd name="T8" fmla="*/ 591 w 692"/>
                  <a:gd name="T9" fmla="*/ 1639 h 2182"/>
                  <a:gd name="T10" fmla="*/ 560 w 692"/>
                  <a:gd name="T11" fmla="*/ 1588 h 2182"/>
                  <a:gd name="T12" fmla="*/ 578 w 692"/>
                  <a:gd name="T13" fmla="*/ 1426 h 2182"/>
                  <a:gd name="T14" fmla="*/ 583 w 692"/>
                  <a:gd name="T15" fmla="*/ 1162 h 2182"/>
                  <a:gd name="T16" fmla="*/ 588 w 692"/>
                  <a:gd name="T17" fmla="*/ 992 h 2182"/>
                  <a:gd name="T18" fmla="*/ 631 w 692"/>
                  <a:gd name="T19" fmla="*/ 812 h 2182"/>
                  <a:gd name="T20" fmla="*/ 634 w 692"/>
                  <a:gd name="T21" fmla="*/ 708 h 2182"/>
                  <a:gd name="T22" fmla="*/ 612 w 692"/>
                  <a:gd name="T23" fmla="*/ 525 h 2182"/>
                  <a:gd name="T24" fmla="*/ 596 w 692"/>
                  <a:gd name="T25" fmla="*/ 414 h 2182"/>
                  <a:gd name="T26" fmla="*/ 564 w 692"/>
                  <a:gd name="T27" fmla="*/ 355 h 2182"/>
                  <a:gd name="T28" fmla="*/ 432 w 692"/>
                  <a:gd name="T29" fmla="*/ 308 h 2182"/>
                  <a:gd name="T30" fmla="*/ 384 w 692"/>
                  <a:gd name="T31" fmla="*/ 290 h 2182"/>
                  <a:gd name="T32" fmla="*/ 424 w 692"/>
                  <a:gd name="T33" fmla="*/ 208 h 2182"/>
                  <a:gd name="T34" fmla="*/ 429 w 692"/>
                  <a:gd name="T35" fmla="*/ 138 h 2182"/>
                  <a:gd name="T36" fmla="*/ 418 w 692"/>
                  <a:gd name="T37" fmla="*/ 80 h 2182"/>
                  <a:gd name="T38" fmla="*/ 350 w 692"/>
                  <a:gd name="T39" fmla="*/ 3 h 2182"/>
                  <a:gd name="T40" fmla="*/ 235 w 692"/>
                  <a:gd name="T41" fmla="*/ 30 h 2182"/>
                  <a:gd name="T42" fmla="*/ 204 w 692"/>
                  <a:gd name="T43" fmla="*/ 106 h 2182"/>
                  <a:gd name="T44" fmla="*/ 177 w 692"/>
                  <a:gd name="T45" fmla="*/ 123 h 2182"/>
                  <a:gd name="T46" fmla="*/ 198 w 692"/>
                  <a:gd name="T47" fmla="*/ 200 h 2182"/>
                  <a:gd name="T48" fmla="*/ 211 w 692"/>
                  <a:gd name="T49" fmla="*/ 271 h 2182"/>
                  <a:gd name="T50" fmla="*/ 166 w 692"/>
                  <a:gd name="T51" fmla="*/ 322 h 2182"/>
                  <a:gd name="T52" fmla="*/ 93 w 692"/>
                  <a:gd name="T53" fmla="*/ 367 h 2182"/>
                  <a:gd name="T54" fmla="*/ 2 w 692"/>
                  <a:gd name="T55" fmla="*/ 446 h 2182"/>
                  <a:gd name="T56" fmla="*/ 15 w 692"/>
                  <a:gd name="T57" fmla="*/ 677 h 2182"/>
                  <a:gd name="T58" fmla="*/ 53 w 692"/>
                  <a:gd name="T59" fmla="*/ 801 h 2182"/>
                  <a:gd name="T60" fmla="*/ 64 w 692"/>
                  <a:gd name="T61" fmla="*/ 918 h 2182"/>
                  <a:gd name="T62" fmla="*/ 48 w 692"/>
                  <a:gd name="T63" fmla="*/ 1047 h 2182"/>
                  <a:gd name="T64" fmla="*/ 92 w 692"/>
                  <a:gd name="T65" fmla="*/ 1207 h 2182"/>
                  <a:gd name="T66" fmla="*/ 113 w 692"/>
                  <a:gd name="T67" fmla="*/ 1251 h 2182"/>
                  <a:gd name="T68" fmla="*/ 111 w 692"/>
                  <a:gd name="T69" fmla="*/ 1361 h 2182"/>
                  <a:gd name="T70" fmla="*/ 114 w 692"/>
                  <a:gd name="T71" fmla="*/ 1454 h 2182"/>
                  <a:gd name="T72" fmla="*/ 121 w 692"/>
                  <a:gd name="T73" fmla="*/ 1562 h 2182"/>
                  <a:gd name="T74" fmla="*/ 101 w 692"/>
                  <a:gd name="T75" fmla="*/ 1678 h 2182"/>
                  <a:gd name="T76" fmla="*/ 98 w 692"/>
                  <a:gd name="T77" fmla="*/ 1867 h 2182"/>
                  <a:gd name="T78" fmla="*/ 111 w 692"/>
                  <a:gd name="T79" fmla="*/ 1971 h 2182"/>
                  <a:gd name="T80" fmla="*/ 113 w 692"/>
                  <a:gd name="T81" fmla="*/ 2049 h 2182"/>
                  <a:gd name="T82" fmla="*/ 114 w 692"/>
                  <a:gd name="T83" fmla="*/ 2113 h 2182"/>
                  <a:gd name="T84" fmla="*/ 32 w 692"/>
                  <a:gd name="T85" fmla="*/ 2142 h 2182"/>
                  <a:gd name="T86" fmla="*/ 31 w 692"/>
                  <a:gd name="T87" fmla="*/ 2175 h 2182"/>
                  <a:gd name="T88" fmla="*/ 230 w 692"/>
                  <a:gd name="T89" fmla="*/ 2130 h 2182"/>
                  <a:gd name="T90" fmla="*/ 257 w 692"/>
                  <a:gd name="T91" fmla="*/ 1888 h 2182"/>
                  <a:gd name="T92" fmla="*/ 263 w 692"/>
                  <a:gd name="T93" fmla="*/ 1766 h 2182"/>
                  <a:gd name="T94" fmla="*/ 284 w 692"/>
                  <a:gd name="T95" fmla="*/ 1604 h 2182"/>
                  <a:gd name="T96" fmla="*/ 297 w 692"/>
                  <a:gd name="T97" fmla="*/ 1548 h 2182"/>
                  <a:gd name="T98" fmla="*/ 331 w 692"/>
                  <a:gd name="T99" fmla="*/ 1289 h 2182"/>
                  <a:gd name="T100" fmla="*/ 353 w 692"/>
                  <a:gd name="T101" fmla="*/ 1234 h 2182"/>
                  <a:gd name="T102" fmla="*/ 395 w 692"/>
                  <a:gd name="T103" fmla="*/ 1352 h 2182"/>
                  <a:gd name="T104" fmla="*/ 395 w 692"/>
                  <a:gd name="T105" fmla="*/ 1408 h 2182"/>
                  <a:gd name="T106" fmla="*/ 406 w 692"/>
                  <a:gd name="T107" fmla="*/ 1469 h 2182"/>
                  <a:gd name="T108" fmla="*/ 421 w 692"/>
                  <a:gd name="T109" fmla="*/ 1589 h 2182"/>
                  <a:gd name="T110" fmla="*/ 424 w 692"/>
                  <a:gd name="T111" fmla="*/ 1698 h 2182"/>
                  <a:gd name="T112" fmla="*/ 445 w 692"/>
                  <a:gd name="T113" fmla="*/ 1869 h 2182"/>
                  <a:gd name="T114" fmla="*/ 446 w 692"/>
                  <a:gd name="T115" fmla="*/ 1994 h 2182"/>
                  <a:gd name="T116" fmla="*/ 430 w 692"/>
                  <a:gd name="T117" fmla="*/ 2018 h 2182"/>
                  <a:gd name="T118" fmla="*/ 432 w 692"/>
                  <a:gd name="T119" fmla="*/ 2140 h 2182"/>
                  <a:gd name="T120" fmla="*/ 437 w 692"/>
                  <a:gd name="T121" fmla="*/ 2179 h 2182"/>
                  <a:gd name="T122" fmla="*/ 360 w 692"/>
                  <a:gd name="T123" fmla="*/ 631 h 2182"/>
                  <a:gd name="T124" fmla="*/ 382 w 692"/>
                  <a:gd name="T125" fmla="*/ 297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2" h="2182">
                    <a:moveTo>
                      <a:pt x="684" y="2171"/>
                    </a:moveTo>
                    <a:lnTo>
                      <a:pt x="684" y="2171"/>
                    </a:lnTo>
                    <a:lnTo>
                      <a:pt x="685" y="2164"/>
                    </a:lnTo>
                    <a:lnTo>
                      <a:pt x="687" y="2159"/>
                    </a:lnTo>
                    <a:lnTo>
                      <a:pt x="689" y="2151"/>
                    </a:lnTo>
                    <a:lnTo>
                      <a:pt x="687" y="2145"/>
                    </a:lnTo>
                    <a:lnTo>
                      <a:pt x="682" y="2138"/>
                    </a:lnTo>
                    <a:lnTo>
                      <a:pt x="677" y="2135"/>
                    </a:lnTo>
                    <a:lnTo>
                      <a:pt x="673" y="2132"/>
                    </a:lnTo>
                    <a:lnTo>
                      <a:pt x="658" y="2129"/>
                    </a:lnTo>
                    <a:lnTo>
                      <a:pt x="658" y="2129"/>
                    </a:lnTo>
                    <a:lnTo>
                      <a:pt x="633" y="2126"/>
                    </a:lnTo>
                    <a:lnTo>
                      <a:pt x="623" y="2122"/>
                    </a:lnTo>
                    <a:lnTo>
                      <a:pt x="616" y="2119"/>
                    </a:lnTo>
                    <a:lnTo>
                      <a:pt x="612" y="2113"/>
                    </a:lnTo>
                    <a:lnTo>
                      <a:pt x="608" y="2103"/>
                    </a:lnTo>
                    <a:lnTo>
                      <a:pt x="602" y="2074"/>
                    </a:lnTo>
                    <a:lnTo>
                      <a:pt x="602" y="2074"/>
                    </a:lnTo>
                    <a:lnTo>
                      <a:pt x="602" y="2073"/>
                    </a:lnTo>
                    <a:lnTo>
                      <a:pt x="602" y="2073"/>
                    </a:lnTo>
                    <a:lnTo>
                      <a:pt x="599" y="2039"/>
                    </a:lnTo>
                    <a:lnTo>
                      <a:pt x="597" y="2013"/>
                    </a:lnTo>
                    <a:lnTo>
                      <a:pt x="597" y="2013"/>
                    </a:lnTo>
                    <a:lnTo>
                      <a:pt x="599" y="2008"/>
                    </a:lnTo>
                    <a:lnTo>
                      <a:pt x="602" y="2007"/>
                    </a:lnTo>
                    <a:lnTo>
                      <a:pt x="608" y="2000"/>
                    </a:lnTo>
                    <a:lnTo>
                      <a:pt x="615" y="1997"/>
                    </a:lnTo>
                    <a:lnTo>
                      <a:pt x="616" y="1994"/>
                    </a:lnTo>
                    <a:lnTo>
                      <a:pt x="616" y="1992"/>
                    </a:lnTo>
                    <a:lnTo>
                      <a:pt x="616" y="1992"/>
                    </a:lnTo>
                    <a:lnTo>
                      <a:pt x="616" y="1971"/>
                    </a:lnTo>
                    <a:lnTo>
                      <a:pt x="615" y="1931"/>
                    </a:lnTo>
                    <a:lnTo>
                      <a:pt x="615" y="1931"/>
                    </a:lnTo>
                    <a:lnTo>
                      <a:pt x="615" y="1904"/>
                    </a:lnTo>
                    <a:lnTo>
                      <a:pt x="613" y="1872"/>
                    </a:lnTo>
                    <a:lnTo>
                      <a:pt x="612" y="1838"/>
                    </a:lnTo>
                    <a:lnTo>
                      <a:pt x="608" y="1822"/>
                    </a:lnTo>
                    <a:lnTo>
                      <a:pt x="605" y="1808"/>
                    </a:lnTo>
                    <a:lnTo>
                      <a:pt x="605" y="1808"/>
                    </a:lnTo>
                    <a:lnTo>
                      <a:pt x="602" y="1792"/>
                    </a:lnTo>
                    <a:lnTo>
                      <a:pt x="599" y="1772"/>
                    </a:lnTo>
                    <a:lnTo>
                      <a:pt x="596" y="1731"/>
                    </a:lnTo>
                    <a:lnTo>
                      <a:pt x="592" y="1671"/>
                    </a:lnTo>
                    <a:lnTo>
                      <a:pt x="592" y="1671"/>
                    </a:lnTo>
                    <a:lnTo>
                      <a:pt x="591" y="1639"/>
                    </a:lnTo>
                    <a:lnTo>
                      <a:pt x="589" y="1621"/>
                    </a:lnTo>
                    <a:lnTo>
                      <a:pt x="588" y="1610"/>
                    </a:lnTo>
                    <a:lnTo>
                      <a:pt x="588" y="1610"/>
                    </a:lnTo>
                    <a:lnTo>
                      <a:pt x="586" y="1607"/>
                    </a:lnTo>
                    <a:lnTo>
                      <a:pt x="583" y="1604"/>
                    </a:lnTo>
                    <a:lnTo>
                      <a:pt x="573" y="1597"/>
                    </a:lnTo>
                    <a:lnTo>
                      <a:pt x="564" y="1593"/>
                    </a:lnTo>
                    <a:lnTo>
                      <a:pt x="560" y="1591"/>
                    </a:lnTo>
                    <a:lnTo>
                      <a:pt x="560" y="1588"/>
                    </a:lnTo>
                    <a:lnTo>
                      <a:pt x="560" y="1588"/>
                    </a:lnTo>
                    <a:lnTo>
                      <a:pt x="562" y="1546"/>
                    </a:lnTo>
                    <a:lnTo>
                      <a:pt x="562" y="1512"/>
                    </a:lnTo>
                    <a:lnTo>
                      <a:pt x="565" y="1480"/>
                    </a:lnTo>
                    <a:lnTo>
                      <a:pt x="565" y="1480"/>
                    </a:lnTo>
                    <a:lnTo>
                      <a:pt x="568" y="1458"/>
                    </a:lnTo>
                    <a:lnTo>
                      <a:pt x="572" y="1443"/>
                    </a:lnTo>
                    <a:lnTo>
                      <a:pt x="578" y="1426"/>
                    </a:lnTo>
                    <a:lnTo>
                      <a:pt x="578" y="1426"/>
                    </a:lnTo>
                    <a:lnTo>
                      <a:pt x="580" y="1409"/>
                    </a:lnTo>
                    <a:lnTo>
                      <a:pt x="580" y="1382"/>
                    </a:lnTo>
                    <a:lnTo>
                      <a:pt x="580" y="1328"/>
                    </a:lnTo>
                    <a:lnTo>
                      <a:pt x="580" y="1328"/>
                    </a:lnTo>
                    <a:lnTo>
                      <a:pt x="578" y="1255"/>
                    </a:lnTo>
                    <a:lnTo>
                      <a:pt x="578" y="1210"/>
                    </a:lnTo>
                    <a:lnTo>
                      <a:pt x="580" y="1178"/>
                    </a:lnTo>
                    <a:lnTo>
                      <a:pt x="580" y="1178"/>
                    </a:lnTo>
                    <a:lnTo>
                      <a:pt x="583" y="1162"/>
                    </a:lnTo>
                    <a:lnTo>
                      <a:pt x="586" y="1154"/>
                    </a:lnTo>
                    <a:lnTo>
                      <a:pt x="588" y="1145"/>
                    </a:lnTo>
                    <a:lnTo>
                      <a:pt x="586" y="1130"/>
                    </a:lnTo>
                    <a:lnTo>
                      <a:pt x="586" y="1130"/>
                    </a:lnTo>
                    <a:lnTo>
                      <a:pt x="592" y="1119"/>
                    </a:lnTo>
                    <a:lnTo>
                      <a:pt x="592" y="1119"/>
                    </a:lnTo>
                    <a:lnTo>
                      <a:pt x="592" y="1106"/>
                    </a:lnTo>
                    <a:lnTo>
                      <a:pt x="592" y="1077"/>
                    </a:lnTo>
                    <a:lnTo>
                      <a:pt x="588" y="992"/>
                    </a:lnTo>
                    <a:lnTo>
                      <a:pt x="581" y="900"/>
                    </a:lnTo>
                    <a:lnTo>
                      <a:pt x="578" y="865"/>
                    </a:lnTo>
                    <a:lnTo>
                      <a:pt x="575" y="844"/>
                    </a:lnTo>
                    <a:lnTo>
                      <a:pt x="575" y="844"/>
                    </a:lnTo>
                    <a:lnTo>
                      <a:pt x="604" y="835"/>
                    </a:lnTo>
                    <a:lnTo>
                      <a:pt x="615" y="830"/>
                    </a:lnTo>
                    <a:lnTo>
                      <a:pt x="621" y="825"/>
                    </a:lnTo>
                    <a:lnTo>
                      <a:pt x="628" y="819"/>
                    </a:lnTo>
                    <a:lnTo>
                      <a:pt x="631" y="812"/>
                    </a:lnTo>
                    <a:lnTo>
                      <a:pt x="633" y="803"/>
                    </a:lnTo>
                    <a:lnTo>
                      <a:pt x="633" y="791"/>
                    </a:lnTo>
                    <a:lnTo>
                      <a:pt x="633" y="791"/>
                    </a:lnTo>
                    <a:lnTo>
                      <a:pt x="633" y="753"/>
                    </a:lnTo>
                    <a:lnTo>
                      <a:pt x="634" y="740"/>
                    </a:lnTo>
                    <a:lnTo>
                      <a:pt x="636" y="733"/>
                    </a:lnTo>
                    <a:lnTo>
                      <a:pt x="636" y="733"/>
                    </a:lnTo>
                    <a:lnTo>
                      <a:pt x="636" y="724"/>
                    </a:lnTo>
                    <a:lnTo>
                      <a:pt x="634" y="708"/>
                    </a:lnTo>
                    <a:lnTo>
                      <a:pt x="633" y="692"/>
                    </a:lnTo>
                    <a:lnTo>
                      <a:pt x="633" y="677"/>
                    </a:lnTo>
                    <a:lnTo>
                      <a:pt x="633" y="677"/>
                    </a:lnTo>
                    <a:lnTo>
                      <a:pt x="631" y="655"/>
                    </a:lnTo>
                    <a:lnTo>
                      <a:pt x="628" y="619"/>
                    </a:lnTo>
                    <a:lnTo>
                      <a:pt x="620" y="554"/>
                    </a:lnTo>
                    <a:lnTo>
                      <a:pt x="620" y="554"/>
                    </a:lnTo>
                    <a:lnTo>
                      <a:pt x="616" y="538"/>
                    </a:lnTo>
                    <a:lnTo>
                      <a:pt x="612" y="525"/>
                    </a:lnTo>
                    <a:lnTo>
                      <a:pt x="608" y="514"/>
                    </a:lnTo>
                    <a:lnTo>
                      <a:pt x="607" y="502"/>
                    </a:lnTo>
                    <a:lnTo>
                      <a:pt x="607" y="502"/>
                    </a:lnTo>
                    <a:lnTo>
                      <a:pt x="605" y="485"/>
                    </a:lnTo>
                    <a:lnTo>
                      <a:pt x="604" y="457"/>
                    </a:lnTo>
                    <a:lnTo>
                      <a:pt x="600" y="430"/>
                    </a:lnTo>
                    <a:lnTo>
                      <a:pt x="597" y="420"/>
                    </a:lnTo>
                    <a:lnTo>
                      <a:pt x="596" y="414"/>
                    </a:lnTo>
                    <a:lnTo>
                      <a:pt x="596" y="414"/>
                    </a:lnTo>
                    <a:lnTo>
                      <a:pt x="592" y="409"/>
                    </a:lnTo>
                    <a:lnTo>
                      <a:pt x="591" y="403"/>
                    </a:lnTo>
                    <a:lnTo>
                      <a:pt x="589" y="388"/>
                    </a:lnTo>
                    <a:lnTo>
                      <a:pt x="588" y="374"/>
                    </a:lnTo>
                    <a:lnTo>
                      <a:pt x="586" y="367"/>
                    </a:lnTo>
                    <a:lnTo>
                      <a:pt x="583" y="364"/>
                    </a:lnTo>
                    <a:lnTo>
                      <a:pt x="583" y="364"/>
                    </a:lnTo>
                    <a:lnTo>
                      <a:pt x="576" y="359"/>
                    </a:lnTo>
                    <a:lnTo>
                      <a:pt x="564" y="355"/>
                    </a:lnTo>
                    <a:lnTo>
                      <a:pt x="528" y="345"/>
                    </a:lnTo>
                    <a:lnTo>
                      <a:pt x="491" y="335"/>
                    </a:lnTo>
                    <a:lnTo>
                      <a:pt x="466" y="330"/>
                    </a:lnTo>
                    <a:lnTo>
                      <a:pt x="466" y="330"/>
                    </a:lnTo>
                    <a:lnTo>
                      <a:pt x="461" y="330"/>
                    </a:lnTo>
                    <a:lnTo>
                      <a:pt x="454" y="327"/>
                    </a:lnTo>
                    <a:lnTo>
                      <a:pt x="446" y="319"/>
                    </a:lnTo>
                    <a:lnTo>
                      <a:pt x="437" y="311"/>
                    </a:lnTo>
                    <a:lnTo>
                      <a:pt x="432" y="308"/>
                    </a:lnTo>
                    <a:lnTo>
                      <a:pt x="429" y="306"/>
                    </a:lnTo>
                    <a:lnTo>
                      <a:pt x="429" y="306"/>
                    </a:lnTo>
                    <a:lnTo>
                      <a:pt x="408" y="300"/>
                    </a:lnTo>
                    <a:lnTo>
                      <a:pt x="400" y="295"/>
                    </a:lnTo>
                    <a:lnTo>
                      <a:pt x="393" y="294"/>
                    </a:lnTo>
                    <a:lnTo>
                      <a:pt x="393" y="294"/>
                    </a:lnTo>
                    <a:lnTo>
                      <a:pt x="387" y="292"/>
                    </a:lnTo>
                    <a:lnTo>
                      <a:pt x="384" y="290"/>
                    </a:lnTo>
                    <a:lnTo>
                      <a:pt x="384" y="290"/>
                    </a:lnTo>
                    <a:lnTo>
                      <a:pt x="397" y="271"/>
                    </a:lnTo>
                    <a:lnTo>
                      <a:pt x="397" y="271"/>
                    </a:lnTo>
                    <a:lnTo>
                      <a:pt x="408" y="258"/>
                    </a:lnTo>
                    <a:lnTo>
                      <a:pt x="411" y="252"/>
                    </a:lnTo>
                    <a:lnTo>
                      <a:pt x="413" y="244"/>
                    </a:lnTo>
                    <a:lnTo>
                      <a:pt x="413" y="244"/>
                    </a:lnTo>
                    <a:lnTo>
                      <a:pt x="416" y="234"/>
                    </a:lnTo>
                    <a:lnTo>
                      <a:pt x="418" y="226"/>
                    </a:lnTo>
                    <a:lnTo>
                      <a:pt x="424" y="208"/>
                    </a:lnTo>
                    <a:lnTo>
                      <a:pt x="424" y="208"/>
                    </a:lnTo>
                    <a:lnTo>
                      <a:pt x="427" y="192"/>
                    </a:lnTo>
                    <a:lnTo>
                      <a:pt x="430" y="172"/>
                    </a:lnTo>
                    <a:lnTo>
                      <a:pt x="430" y="172"/>
                    </a:lnTo>
                    <a:lnTo>
                      <a:pt x="432" y="160"/>
                    </a:lnTo>
                    <a:lnTo>
                      <a:pt x="430" y="151"/>
                    </a:lnTo>
                    <a:lnTo>
                      <a:pt x="429" y="141"/>
                    </a:lnTo>
                    <a:lnTo>
                      <a:pt x="429" y="141"/>
                    </a:lnTo>
                    <a:lnTo>
                      <a:pt x="429" y="138"/>
                    </a:lnTo>
                    <a:lnTo>
                      <a:pt x="429" y="131"/>
                    </a:lnTo>
                    <a:lnTo>
                      <a:pt x="429" y="131"/>
                    </a:lnTo>
                    <a:lnTo>
                      <a:pt x="427" y="128"/>
                    </a:lnTo>
                    <a:lnTo>
                      <a:pt x="424" y="127"/>
                    </a:lnTo>
                    <a:lnTo>
                      <a:pt x="421" y="127"/>
                    </a:lnTo>
                    <a:lnTo>
                      <a:pt x="421" y="127"/>
                    </a:lnTo>
                    <a:lnTo>
                      <a:pt x="419" y="110"/>
                    </a:lnTo>
                    <a:lnTo>
                      <a:pt x="418" y="80"/>
                    </a:lnTo>
                    <a:lnTo>
                      <a:pt x="418" y="80"/>
                    </a:lnTo>
                    <a:lnTo>
                      <a:pt x="418" y="72"/>
                    </a:lnTo>
                    <a:lnTo>
                      <a:pt x="413" y="61"/>
                    </a:lnTo>
                    <a:lnTo>
                      <a:pt x="406" y="48"/>
                    </a:lnTo>
                    <a:lnTo>
                      <a:pt x="397" y="35"/>
                    </a:lnTo>
                    <a:lnTo>
                      <a:pt x="385" y="22"/>
                    </a:lnTo>
                    <a:lnTo>
                      <a:pt x="377" y="17"/>
                    </a:lnTo>
                    <a:lnTo>
                      <a:pt x="369" y="11"/>
                    </a:lnTo>
                    <a:lnTo>
                      <a:pt x="360" y="8"/>
                    </a:lnTo>
                    <a:lnTo>
                      <a:pt x="350" y="3"/>
                    </a:lnTo>
                    <a:lnTo>
                      <a:pt x="339" y="1"/>
                    </a:lnTo>
                    <a:lnTo>
                      <a:pt x="328" y="0"/>
                    </a:lnTo>
                    <a:lnTo>
                      <a:pt x="328" y="0"/>
                    </a:lnTo>
                    <a:lnTo>
                      <a:pt x="305" y="0"/>
                    </a:lnTo>
                    <a:lnTo>
                      <a:pt x="286" y="1"/>
                    </a:lnTo>
                    <a:lnTo>
                      <a:pt x="268" y="8"/>
                    </a:lnTo>
                    <a:lnTo>
                      <a:pt x="255" y="14"/>
                    </a:lnTo>
                    <a:lnTo>
                      <a:pt x="244" y="22"/>
                    </a:lnTo>
                    <a:lnTo>
                      <a:pt x="235" y="30"/>
                    </a:lnTo>
                    <a:lnTo>
                      <a:pt x="225" y="43"/>
                    </a:lnTo>
                    <a:lnTo>
                      <a:pt x="225" y="43"/>
                    </a:lnTo>
                    <a:lnTo>
                      <a:pt x="222" y="49"/>
                    </a:lnTo>
                    <a:lnTo>
                      <a:pt x="219" y="58"/>
                    </a:lnTo>
                    <a:lnTo>
                      <a:pt x="214" y="75"/>
                    </a:lnTo>
                    <a:lnTo>
                      <a:pt x="209" y="102"/>
                    </a:lnTo>
                    <a:lnTo>
                      <a:pt x="209" y="102"/>
                    </a:lnTo>
                    <a:lnTo>
                      <a:pt x="207" y="106"/>
                    </a:lnTo>
                    <a:lnTo>
                      <a:pt x="204" y="106"/>
                    </a:lnTo>
                    <a:lnTo>
                      <a:pt x="199" y="106"/>
                    </a:lnTo>
                    <a:lnTo>
                      <a:pt x="196" y="106"/>
                    </a:lnTo>
                    <a:lnTo>
                      <a:pt x="196" y="106"/>
                    </a:lnTo>
                    <a:lnTo>
                      <a:pt x="186" y="109"/>
                    </a:lnTo>
                    <a:lnTo>
                      <a:pt x="183" y="112"/>
                    </a:lnTo>
                    <a:lnTo>
                      <a:pt x="178" y="117"/>
                    </a:lnTo>
                    <a:lnTo>
                      <a:pt x="178" y="117"/>
                    </a:lnTo>
                    <a:lnTo>
                      <a:pt x="178" y="120"/>
                    </a:lnTo>
                    <a:lnTo>
                      <a:pt x="177" y="123"/>
                    </a:lnTo>
                    <a:lnTo>
                      <a:pt x="178" y="131"/>
                    </a:lnTo>
                    <a:lnTo>
                      <a:pt x="182" y="149"/>
                    </a:lnTo>
                    <a:lnTo>
                      <a:pt x="182" y="149"/>
                    </a:lnTo>
                    <a:lnTo>
                      <a:pt x="182" y="165"/>
                    </a:lnTo>
                    <a:lnTo>
                      <a:pt x="182" y="173"/>
                    </a:lnTo>
                    <a:lnTo>
                      <a:pt x="183" y="181"/>
                    </a:lnTo>
                    <a:lnTo>
                      <a:pt x="183" y="181"/>
                    </a:lnTo>
                    <a:lnTo>
                      <a:pt x="190" y="191"/>
                    </a:lnTo>
                    <a:lnTo>
                      <a:pt x="198" y="200"/>
                    </a:lnTo>
                    <a:lnTo>
                      <a:pt x="209" y="212"/>
                    </a:lnTo>
                    <a:lnTo>
                      <a:pt x="209" y="212"/>
                    </a:lnTo>
                    <a:lnTo>
                      <a:pt x="212" y="236"/>
                    </a:lnTo>
                    <a:lnTo>
                      <a:pt x="215" y="250"/>
                    </a:lnTo>
                    <a:lnTo>
                      <a:pt x="217" y="261"/>
                    </a:lnTo>
                    <a:lnTo>
                      <a:pt x="217" y="261"/>
                    </a:lnTo>
                    <a:lnTo>
                      <a:pt x="219" y="266"/>
                    </a:lnTo>
                    <a:lnTo>
                      <a:pt x="219" y="266"/>
                    </a:lnTo>
                    <a:lnTo>
                      <a:pt x="211" y="271"/>
                    </a:lnTo>
                    <a:lnTo>
                      <a:pt x="206" y="276"/>
                    </a:lnTo>
                    <a:lnTo>
                      <a:pt x="201" y="281"/>
                    </a:lnTo>
                    <a:lnTo>
                      <a:pt x="199" y="287"/>
                    </a:lnTo>
                    <a:lnTo>
                      <a:pt x="199" y="287"/>
                    </a:lnTo>
                    <a:lnTo>
                      <a:pt x="188" y="303"/>
                    </a:lnTo>
                    <a:lnTo>
                      <a:pt x="188" y="303"/>
                    </a:lnTo>
                    <a:lnTo>
                      <a:pt x="182" y="313"/>
                    </a:lnTo>
                    <a:lnTo>
                      <a:pt x="174" y="319"/>
                    </a:lnTo>
                    <a:lnTo>
                      <a:pt x="166" y="322"/>
                    </a:lnTo>
                    <a:lnTo>
                      <a:pt x="158" y="326"/>
                    </a:lnTo>
                    <a:lnTo>
                      <a:pt x="158" y="326"/>
                    </a:lnTo>
                    <a:lnTo>
                      <a:pt x="153" y="329"/>
                    </a:lnTo>
                    <a:lnTo>
                      <a:pt x="146" y="334"/>
                    </a:lnTo>
                    <a:lnTo>
                      <a:pt x="132" y="345"/>
                    </a:lnTo>
                    <a:lnTo>
                      <a:pt x="114" y="358"/>
                    </a:lnTo>
                    <a:lnTo>
                      <a:pt x="103" y="364"/>
                    </a:lnTo>
                    <a:lnTo>
                      <a:pt x="93" y="367"/>
                    </a:lnTo>
                    <a:lnTo>
                      <a:pt x="93" y="367"/>
                    </a:lnTo>
                    <a:lnTo>
                      <a:pt x="56" y="387"/>
                    </a:lnTo>
                    <a:lnTo>
                      <a:pt x="29" y="403"/>
                    </a:lnTo>
                    <a:lnTo>
                      <a:pt x="20" y="411"/>
                    </a:lnTo>
                    <a:lnTo>
                      <a:pt x="13" y="417"/>
                    </a:lnTo>
                    <a:lnTo>
                      <a:pt x="13" y="417"/>
                    </a:lnTo>
                    <a:lnTo>
                      <a:pt x="3" y="433"/>
                    </a:lnTo>
                    <a:lnTo>
                      <a:pt x="0" y="440"/>
                    </a:lnTo>
                    <a:lnTo>
                      <a:pt x="2" y="446"/>
                    </a:lnTo>
                    <a:lnTo>
                      <a:pt x="2" y="446"/>
                    </a:lnTo>
                    <a:lnTo>
                      <a:pt x="3" y="457"/>
                    </a:lnTo>
                    <a:lnTo>
                      <a:pt x="5" y="475"/>
                    </a:lnTo>
                    <a:lnTo>
                      <a:pt x="7" y="525"/>
                    </a:lnTo>
                    <a:lnTo>
                      <a:pt x="7" y="525"/>
                    </a:lnTo>
                    <a:lnTo>
                      <a:pt x="8" y="594"/>
                    </a:lnTo>
                    <a:lnTo>
                      <a:pt x="10" y="631"/>
                    </a:lnTo>
                    <a:lnTo>
                      <a:pt x="13" y="658"/>
                    </a:lnTo>
                    <a:lnTo>
                      <a:pt x="13" y="658"/>
                    </a:lnTo>
                    <a:lnTo>
                      <a:pt x="15" y="677"/>
                    </a:lnTo>
                    <a:lnTo>
                      <a:pt x="16" y="692"/>
                    </a:lnTo>
                    <a:lnTo>
                      <a:pt x="16" y="705"/>
                    </a:lnTo>
                    <a:lnTo>
                      <a:pt x="18" y="716"/>
                    </a:lnTo>
                    <a:lnTo>
                      <a:pt x="18" y="716"/>
                    </a:lnTo>
                    <a:lnTo>
                      <a:pt x="26" y="738"/>
                    </a:lnTo>
                    <a:lnTo>
                      <a:pt x="37" y="764"/>
                    </a:lnTo>
                    <a:lnTo>
                      <a:pt x="37" y="764"/>
                    </a:lnTo>
                    <a:lnTo>
                      <a:pt x="45" y="782"/>
                    </a:lnTo>
                    <a:lnTo>
                      <a:pt x="53" y="801"/>
                    </a:lnTo>
                    <a:lnTo>
                      <a:pt x="64" y="835"/>
                    </a:lnTo>
                    <a:lnTo>
                      <a:pt x="64" y="835"/>
                    </a:lnTo>
                    <a:lnTo>
                      <a:pt x="74" y="856"/>
                    </a:lnTo>
                    <a:lnTo>
                      <a:pt x="81" y="870"/>
                    </a:lnTo>
                    <a:lnTo>
                      <a:pt x="81" y="870"/>
                    </a:lnTo>
                    <a:lnTo>
                      <a:pt x="81" y="875"/>
                    </a:lnTo>
                    <a:lnTo>
                      <a:pt x="79" y="881"/>
                    </a:lnTo>
                    <a:lnTo>
                      <a:pt x="71" y="900"/>
                    </a:lnTo>
                    <a:lnTo>
                      <a:pt x="64" y="918"/>
                    </a:lnTo>
                    <a:lnTo>
                      <a:pt x="63" y="926"/>
                    </a:lnTo>
                    <a:lnTo>
                      <a:pt x="63" y="929"/>
                    </a:lnTo>
                    <a:lnTo>
                      <a:pt x="63" y="929"/>
                    </a:lnTo>
                    <a:lnTo>
                      <a:pt x="69" y="939"/>
                    </a:lnTo>
                    <a:lnTo>
                      <a:pt x="74" y="942"/>
                    </a:lnTo>
                    <a:lnTo>
                      <a:pt x="74" y="942"/>
                    </a:lnTo>
                    <a:lnTo>
                      <a:pt x="68" y="965"/>
                    </a:lnTo>
                    <a:lnTo>
                      <a:pt x="55" y="1018"/>
                    </a:lnTo>
                    <a:lnTo>
                      <a:pt x="48" y="1047"/>
                    </a:lnTo>
                    <a:lnTo>
                      <a:pt x="44" y="1074"/>
                    </a:lnTo>
                    <a:lnTo>
                      <a:pt x="42" y="1098"/>
                    </a:lnTo>
                    <a:lnTo>
                      <a:pt x="42" y="1106"/>
                    </a:lnTo>
                    <a:lnTo>
                      <a:pt x="42" y="1114"/>
                    </a:lnTo>
                    <a:lnTo>
                      <a:pt x="42" y="1114"/>
                    </a:lnTo>
                    <a:lnTo>
                      <a:pt x="47" y="1125"/>
                    </a:lnTo>
                    <a:lnTo>
                      <a:pt x="53" y="1141"/>
                    </a:lnTo>
                    <a:lnTo>
                      <a:pt x="71" y="1175"/>
                    </a:lnTo>
                    <a:lnTo>
                      <a:pt x="92" y="1207"/>
                    </a:lnTo>
                    <a:lnTo>
                      <a:pt x="101" y="1220"/>
                    </a:lnTo>
                    <a:lnTo>
                      <a:pt x="109" y="1228"/>
                    </a:lnTo>
                    <a:lnTo>
                      <a:pt x="109" y="1228"/>
                    </a:lnTo>
                    <a:lnTo>
                      <a:pt x="114" y="1230"/>
                    </a:lnTo>
                    <a:lnTo>
                      <a:pt x="114" y="1230"/>
                    </a:lnTo>
                    <a:lnTo>
                      <a:pt x="114" y="1231"/>
                    </a:lnTo>
                    <a:lnTo>
                      <a:pt x="114" y="1231"/>
                    </a:lnTo>
                    <a:lnTo>
                      <a:pt x="113" y="1241"/>
                    </a:lnTo>
                    <a:lnTo>
                      <a:pt x="113" y="1251"/>
                    </a:lnTo>
                    <a:lnTo>
                      <a:pt x="113" y="1251"/>
                    </a:lnTo>
                    <a:lnTo>
                      <a:pt x="111" y="1283"/>
                    </a:lnTo>
                    <a:lnTo>
                      <a:pt x="108" y="1310"/>
                    </a:lnTo>
                    <a:lnTo>
                      <a:pt x="108" y="1310"/>
                    </a:lnTo>
                    <a:lnTo>
                      <a:pt x="106" y="1323"/>
                    </a:lnTo>
                    <a:lnTo>
                      <a:pt x="106" y="1336"/>
                    </a:lnTo>
                    <a:lnTo>
                      <a:pt x="106" y="1350"/>
                    </a:lnTo>
                    <a:lnTo>
                      <a:pt x="111" y="1361"/>
                    </a:lnTo>
                    <a:lnTo>
                      <a:pt x="111" y="1361"/>
                    </a:lnTo>
                    <a:lnTo>
                      <a:pt x="114" y="1373"/>
                    </a:lnTo>
                    <a:lnTo>
                      <a:pt x="117" y="1385"/>
                    </a:lnTo>
                    <a:lnTo>
                      <a:pt x="117" y="1400"/>
                    </a:lnTo>
                    <a:lnTo>
                      <a:pt x="116" y="1413"/>
                    </a:lnTo>
                    <a:lnTo>
                      <a:pt x="116" y="1413"/>
                    </a:lnTo>
                    <a:lnTo>
                      <a:pt x="113" y="1434"/>
                    </a:lnTo>
                    <a:lnTo>
                      <a:pt x="113" y="1443"/>
                    </a:lnTo>
                    <a:lnTo>
                      <a:pt x="114" y="1454"/>
                    </a:lnTo>
                    <a:lnTo>
                      <a:pt x="114" y="1454"/>
                    </a:lnTo>
                    <a:lnTo>
                      <a:pt x="117" y="1467"/>
                    </a:lnTo>
                    <a:lnTo>
                      <a:pt x="121" y="1477"/>
                    </a:lnTo>
                    <a:lnTo>
                      <a:pt x="124" y="1485"/>
                    </a:lnTo>
                    <a:lnTo>
                      <a:pt x="125" y="1496"/>
                    </a:lnTo>
                    <a:lnTo>
                      <a:pt x="125" y="1496"/>
                    </a:lnTo>
                    <a:lnTo>
                      <a:pt x="124" y="1536"/>
                    </a:lnTo>
                    <a:lnTo>
                      <a:pt x="124" y="1536"/>
                    </a:lnTo>
                    <a:lnTo>
                      <a:pt x="124" y="1552"/>
                    </a:lnTo>
                    <a:lnTo>
                      <a:pt x="121" y="1562"/>
                    </a:lnTo>
                    <a:lnTo>
                      <a:pt x="117" y="1573"/>
                    </a:lnTo>
                    <a:lnTo>
                      <a:pt x="117" y="1573"/>
                    </a:lnTo>
                    <a:lnTo>
                      <a:pt x="113" y="1584"/>
                    </a:lnTo>
                    <a:lnTo>
                      <a:pt x="109" y="1596"/>
                    </a:lnTo>
                    <a:lnTo>
                      <a:pt x="106" y="1617"/>
                    </a:lnTo>
                    <a:lnTo>
                      <a:pt x="106" y="1617"/>
                    </a:lnTo>
                    <a:lnTo>
                      <a:pt x="105" y="1644"/>
                    </a:lnTo>
                    <a:lnTo>
                      <a:pt x="101" y="1678"/>
                    </a:lnTo>
                    <a:lnTo>
                      <a:pt x="101" y="1678"/>
                    </a:lnTo>
                    <a:lnTo>
                      <a:pt x="101" y="1697"/>
                    </a:lnTo>
                    <a:lnTo>
                      <a:pt x="101" y="1715"/>
                    </a:lnTo>
                    <a:lnTo>
                      <a:pt x="105" y="1750"/>
                    </a:lnTo>
                    <a:lnTo>
                      <a:pt x="105" y="1750"/>
                    </a:lnTo>
                    <a:lnTo>
                      <a:pt x="106" y="1782"/>
                    </a:lnTo>
                    <a:lnTo>
                      <a:pt x="105" y="1798"/>
                    </a:lnTo>
                    <a:lnTo>
                      <a:pt x="105" y="1817"/>
                    </a:lnTo>
                    <a:lnTo>
                      <a:pt x="105" y="1817"/>
                    </a:lnTo>
                    <a:lnTo>
                      <a:pt x="98" y="1867"/>
                    </a:lnTo>
                    <a:lnTo>
                      <a:pt x="97" y="1891"/>
                    </a:lnTo>
                    <a:lnTo>
                      <a:pt x="97" y="1902"/>
                    </a:lnTo>
                    <a:lnTo>
                      <a:pt x="100" y="1912"/>
                    </a:lnTo>
                    <a:lnTo>
                      <a:pt x="100" y="1912"/>
                    </a:lnTo>
                    <a:lnTo>
                      <a:pt x="109" y="1947"/>
                    </a:lnTo>
                    <a:lnTo>
                      <a:pt x="113" y="1962"/>
                    </a:lnTo>
                    <a:lnTo>
                      <a:pt x="113" y="1968"/>
                    </a:lnTo>
                    <a:lnTo>
                      <a:pt x="111" y="1971"/>
                    </a:lnTo>
                    <a:lnTo>
                      <a:pt x="111" y="1971"/>
                    </a:lnTo>
                    <a:lnTo>
                      <a:pt x="105" y="1975"/>
                    </a:lnTo>
                    <a:lnTo>
                      <a:pt x="101" y="1981"/>
                    </a:lnTo>
                    <a:lnTo>
                      <a:pt x="98" y="1988"/>
                    </a:lnTo>
                    <a:lnTo>
                      <a:pt x="100" y="1996"/>
                    </a:lnTo>
                    <a:lnTo>
                      <a:pt x="100" y="1996"/>
                    </a:lnTo>
                    <a:lnTo>
                      <a:pt x="105" y="2016"/>
                    </a:lnTo>
                    <a:lnTo>
                      <a:pt x="111" y="2036"/>
                    </a:lnTo>
                    <a:lnTo>
                      <a:pt x="111" y="2036"/>
                    </a:lnTo>
                    <a:lnTo>
                      <a:pt x="113" y="2049"/>
                    </a:lnTo>
                    <a:lnTo>
                      <a:pt x="113" y="2069"/>
                    </a:lnTo>
                    <a:lnTo>
                      <a:pt x="113" y="2098"/>
                    </a:lnTo>
                    <a:lnTo>
                      <a:pt x="113" y="2098"/>
                    </a:lnTo>
                    <a:lnTo>
                      <a:pt x="113" y="2100"/>
                    </a:lnTo>
                    <a:lnTo>
                      <a:pt x="113" y="2100"/>
                    </a:lnTo>
                    <a:lnTo>
                      <a:pt x="116" y="2102"/>
                    </a:lnTo>
                    <a:lnTo>
                      <a:pt x="116" y="2102"/>
                    </a:lnTo>
                    <a:lnTo>
                      <a:pt x="116" y="2106"/>
                    </a:lnTo>
                    <a:lnTo>
                      <a:pt x="114" y="2113"/>
                    </a:lnTo>
                    <a:lnTo>
                      <a:pt x="109" y="2119"/>
                    </a:lnTo>
                    <a:lnTo>
                      <a:pt x="101" y="2124"/>
                    </a:lnTo>
                    <a:lnTo>
                      <a:pt x="101" y="2124"/>
                    </a:lnTo>
                    <a:lnTo>
                      <a:pt x="92" y="2127"/>
                    </a:lnTo>
                    <a:lnTo>
                      <a:pt x="81" y="2129"/>
                    </a:lnTo>
                    <a:lnTo>
                      <a:pt x="56" y="2132"/>
                    </a:lnTo>
                    <a:lnTo>
                      <a:pt x="45" y="2135"/>
                    </a:lnTo>
                    <a:lnTo>
                      <a:pt x="36" y="2138"/>
                    </a:lnTo>
                    <a:lnTo>
                      <a:pt x="32" y="2142"/>
                    </a:lnTo>
                    <a:lnTo>
                      <a:pt x="29" y="2145"/>
                    </a:lnTo>
                    <a:lnTo>
                      <a:pt x="28" y="2150"/>
                    </a:lnTo>
                    <a:lnTo>
                      <a:pt x="28" y="2154"/>
                    </a:lnTo>
                    <a:lnTo>
                      <a:pt x="28" y="2154"/>
                    </a:lnTo>
                    <a:lnTo>
                      <a:pt x="31" y="2164"/>
                    </a:lnTo>
                    <a:lnTo>
                      <a:pt x="32" y="2171"/>
                    </a:lnTo>
                    <a:lnTo>
                      <a:pt x="36" y="2174"/>
                    </a:lnTo>
                    <a:lnTo>
                      <a:pt x="36" y="2174"/>
                    </a:lnTo>
                    <a:lnTo>
                      <a:pt x="31" y="2175"/>
                    </a:lnTo>
                    <a:lnTo>
                      <a:pt x="29" y="2179"/>
                    </a:lnTo>
                    <a:lnTo>
                      <a:pt x="28" y="2182"/>
                    </a:lnTo>
                    <a:lnTo>
                      <a:pt x="231" y="2182"/>
                    </a:lnTo>
                    <a:lnTo>
                      <a:pt x="231" y="2182"/>
                    </a:lnTo>
                    <a:lnTo>
                      <a:pt x="235" y="2172"/>
                    </a:lnTo>
                    <a:lnTo>
                      <a:pt x="235" y="2163"/>
                    </a:lnTo>
                    <a:lnTo>
                      <a:pt x="235" y="2153"/>
                    </a:lnTo>
                    <a:lnTo>
                      <a:pt x="235" y="2153"/>
                    </a:lnTo>
                    <a:lnTo>
                      <a:pt x="230" y="2130"/>
                    </a:lnTo>
                    <a:lnTo>
                      <a:pt x="227" y="2113"/>
                    </a:lnTo>
                    <a:lnTo>
                      <a:pt x="227" y="2113"/>
                    </a:lnTo>
                    <a:lnTo>
                      <a:pt x="239" y="2061"/>
                    </a:lnTo>
                    <a:lnTo>
                      <a:pt x="254" y="2010"/>
                    </a:lnTo>
                    <a:lnTo>
                      <a:pt x="254" y="2010"/>
                    </a:lnTo>
                    <a:lnTo>
                      <a:pt x="255" y="2000"/>
                    </a:lnTo>
                    <a:lnTo>
                      <a:pt x="257" y="1986"/>
                    </a:lnTo>
                    <a:lnTo>
                      <a:pt x="257" y="1951"/>
                    </a:lnTo>
                    <a:lnTo>
                      <a:pt x="257" y="1888"/>
                    </a:lnTo>
                    <a:lnTo>
                      <a:pt x="257" y="1888"/>
                    </a:lnTo>
                    <a:lnTo>
                      <a:pt x="257" y="1878"/>
                    </a:lnTo>
                    <a:lnTo>
                      <a:pt x="257" y="1872"/>
                    </a:lnTo>
                    <a:lnTo>
                      <a:pt x="254" y="1862"/>
                    </a:lnTo>
                    <a:lnTo>
                      <a:pt x="251" y="1854"/>
                    </a:lnTo>
                    <a:lnTo>
                      <a:pt x="251" y="1849"/>
                    </a:lnTo>
                    <a:lnTo>
                      <a:pt x="251" y="1845"/>
                    </a:lnTo>
                    <a:lnTo>
                      <a:pt x="251" y="1845"/>
                    </a:lnTo>
                    <a:lnTo>
                      <a:pt x="263" y="1766"/>
                    </a:lnTo>
                    <a:lnTo>
                      <a:pt x="276" y="1673"/>
                    </a:lnTo>
                    <a:lnTo>
                      <a:pt x="276" y="1673"/>
                    </a:lnTo>
                    <a:lnTo>
                      <a:pt x="281" y="1642"/>
                    </a:lnTo>
                    <a:lnTo>
                      <a:pt x="281" y="1637"/>
                    </a:lnTo>
                    <a:lnTo>
                      <a:pt x="280" y="1633"/>
                    </a:lnTo>
                    <a:lnTo>
                      <a:pt x="280" y="1633"/>
                    </a:lnTo>
                    <a:lnTo>
                      <a:pt x="278" y="1626"/>
                    </a:lnTo>
                    <a:lnTo>
                      <a:pt x="278" y="1621"/>
                    </a:lnTo>
                    <a:lnTo>
                      <a:pt x="284" y="1604"/>
                    </a:lnTo>
                    <a:lnTo>
                      <a:pt x="284" y="1604"/>
                    </a:lnTo>
                    <a:lnTo>
                      <a:pt x="291" y="1586"/>
                    </a:lnTo>
                    <a:lnTo>
                      <a:pt x="294" y="1581"/>
                    </a:lnTo>
                    <a:lnTo>
                      <a:pt x="294" y="1573"/>
                    </a:lnTo>
                    <a:lnTo>
                      <a:pt x="294" y="1573"/>
                    </a:lnTo>
                    <a:lnTo>
                      <a:pt x="294" y="1560"/>
                    </a:lnTo>
                    <a:lnTo>
                      <a:pt x="294" y="1556"/>
                    </a:lnTo>
                    <a:lnTo>
                      <a:pt x="297" y="1548"/>
                    </a:lnTo>
                    <a:lnTo>
                      <a:pt x="297" y="1548"/>
                    </a:lnTo>
                    <a:lnTo>
                      <a:pt x="299" y="1538"/>
                    </a:lnTo>
                    <a:lnTo>
                      <a:pt x="299" y="1530"/>
                    </a:lnTo>
                    <a:lnTo>
                      <a:pt x="297" y="1522"/>
                    </a:lnTo>
                    <a:lnTo>
                      <a:pt x="305" y="1496"/>
                    </a:lnTo>
                    <a:lnTo>
                      <a:pt x="308" y="1461"/>
                    </a:lnTo>
                    <a:lnTo>
                      <a:pt x="308" y="1461"/>
                    </a:lnTo>
                    <a:lnTo>
                      <a:pt x="323" y="1340"/>
                    </a:lnTo>
                    <a:lnTo>
                      <a:pt x="323" y="1340"/>
                    </a:lnTo>
                    <a:lnTo>
                      <a:pt x="331" y="1289"/>
                    </a:lnTo>
                    <a:lnTo>
                      <a:pt x="331" y="1289"/>
                    </a:lnTo>
                    <a:lnTo>
                      <a:pt x="337" y="1257"/>
                    </a:lnTo>
                    <a:lnTo>
                      <a:pt x="342" y="1241"/>
                    </a:lnTo>
                    <a:lnTo>
                      <a:pt x="345" y="1230"/>
                    </a:lnTo>
                    <a:lnTo>
                      <a:pt x="345" y="1230"/>
                    </a:lnTo>
                    <a:lnTo>
                      <a:pt x="350" y="1226"/>
                    </a:lnTo>
                    <a:lnTo>
                      <a:pt x="350" y="1226"/>
                    </a:lnTo>
                    <a:lnTo>
                      <a:pt x="352" y="1230"/>
                    </a:lnTo>
                    <a:lnTo>
                      <a:pt x="353" y="1234"/>
                    </a:lnTo>
                    <a:lnTo>
                      <a:pt x="357" y="1246"/>
                    </a:lnTo>
                    <a:lnTo>
                      <a:pt x="357" y="1246"/>
                    </a:lnTo>
                    <a:lnTo>
                      <a:pt x="369" y="1279"/>
                    </a:lnTo>
                    <a:lnTo>
                      <a:pt x="377" y="1303"/>
                    </a:lnTo>
                    <a:lnTo>
                      <a:pt x="384" y="1326"/>
                    </a:lnTo>
                    <a:lnTo>
                      <a:pt x="384" y="1326"/>
                    </a:lnTo>
                    <a:lnTo>
                      <a:pt x="389" y="1340"/>
                    </a:lnTo>
                    <a:lnTo>
                      <a:pt x="392" y="1347"/>
                    </a:lnTo>
                    <a:lnTo>
                      <a:pt x="395" y="1352"/>
                    </a:lnTo>
                    <a:lnTo>
                      <a:pt x="397" y="1358"/>
                    </a:lnTo>
                    <a:lnTo>
                      <a:pt x="397" y="1358"/>
                    </a:lnTo>
                    <a:lnTo>
                      <a:pt x="397" y="1369"/>
                    </a:lnTo>
                    <a:lnTo>
                      <a:pt x="397" y="1381"/>
                    </a:lnTo>
                    <a:lnTo>
                      <a:pt x="395" y="1405"/>
                    </a:lnTo>
                    <a:lnTo>
                      <a:pt x="395" y="1405"/>
                    </a:lnTo>
                    <a:lnTo>
                      <a:pt x="395" y="1408"/>
                    </a:lnTo>
                    <a:lnTo>
                      <a:pt x="395" y="1408"/>
                    </a:lnTo>
                    <a:lnTo>
                      <a:pt x="395" y="1408"/>
                    </a:lnTo>
                    <a:lnTo>
                      <a:pt x="395" y="1408"/>
                    </a:lnTo>
                    <a:lnTo>
                      <a:pt x="397" y="1413"/>
                    </a:lnTo>
                    <a:lnTo>
                      <a:pt x="397" y="1413"/>
                    </a:lnTo>
                    <a:lnTo>
                      <a:pt x="398" y="1417"/>
                    </a:lnTo>
                    <a:lnTo>
                      <a:pt x="401" y="1422"/>
                    </a:lnTo>
                    <a:lnTo>
                      <a:pt x="405" y="1427"/>
                    </a:lnTo>
                    <a:lnTo>
                      <a:pt x="406" y="1434"/>
                    </a:lnTo>
                    <a:lnTo>
                      <a:pt x="406" y="1434"/>
                    </a:lnTo>
                    <a:lnTo>
                      <a:pt x="406" y="1469"/>
                    </a:lnTo>
                    <a:lnTo>
                      <a:pt x="408" y="1493"/>
                    </a:lnTo>
                    <a:lnTo>
                      <a:pt x="409" y="1517"/>
                    </a:lnTo>
                    <a:lnTo>
                      <a:pt x="409" y="1517"/>
                    </a:lnTo>
                    <a:lnTo>
                      <a:pt x="413" y="1538"/>
                    </a:lnTo>
                    <a:lnTo>
                      <a:pt x="416" y="1554"/>
                    </a:lnTo>
                    <a:lnTo>
                      <a:pt x="421" y="1575"/>
                    </a:lnTo>
                    <a:lnTo>
                      <a:pt x="421" y="1575"/>
                    </a:lnTo>
                    <a:lnTo>
                      <a:pt x="421" y="1581"/>
                    </a:lnTo>
                    <a:lnTo>
                      <a:pt x="421" y="1589"/>
                    </a:lnTo>
                    <a:lnTo>
                      <a:pt x="419" y="1597"/>
                    </a:lnTo>
                    <a:lnTo>
                      <a:pt x="419" y="1602"/>
                    </a:lnTo>
                    <a:lnTo>
                      <a:pt x="419" y="1602"/>
                    </a:lnTo>
                    <a:lnTo>
                      <a:pt x="419" y="1609"/>
                    </a:lnTo>
                    <a:lnTo>
                      <a:pt x="419" y="1617"/>
                    </a:lnTo>
                    <a:lnTo>
                      <a:pt x="419" y="1634"/>
                    </a:lnTo>
                    <a:lnTo>
                      <a:pt x="419" y="1634"/>
                    </a:lnTo>
                    <a:lnTo>
                      <a:pt x="421" y="1671"/>
                    </a:lnTo>
                    <a:lnTo>
                      <a:pt x="424" y="1698"/>
                    </a:lnTo>
                    <a:lnTo>
                      <a:pt x="426" y="1711"/>
                    </a:lnTo>
                    <a:lnTo>
                      <a:pt x="429" y="1724"/>
                    </a:lnTo>
                    <a:lnTo>
                      <a:pt x="429" y="1724"/>
                    </a:lnTo>
                    <a:lnTo>
                      <a:pt x="440" y="1771"/>
                    </a:lnTo>
                    <a:lnTo>
                      <a:pt x="443" y="1792"/>
                    </a:lnTo>
                    <a:lnTo>
                      <a:pt x="446" y="1809"/>
                    </a:lnTo>
                    <a:lnTo>
                      <a:pt x="446" y="1809"/>
                    </a:lnTo>
                    <a:lnTo>
                      <a:pt x="446" y="1833"/>
                    </a:lnTo>
                    <a:lnTo>
                      <a:pt x="445" y="1869"/>
                    </a:lnTo>
                    <a:lnTo>
                      <a:pt x="443" y="1904"/>
                    </a:lnTo>
                    <a:lnTo>
                      <a:pt x="443" y="1933"/>
                    </a:lnTo>
                    <a:lnTo>
                      <a:pt x="443" y="1933"/>
                    </a:lnTo>
                    <a:lnTo>
                      <a:pt x="446" y="1963"/>
                    </a:lnTo>
                    <a:lnTo>
                      <a:pt x="446" y="1963"/>
                    </a:lnTo>
                    <a:lnTo>
                      <a:pt x="445" y="1979"/>
                    </a:lnTo>
                    <a:lnTo>
                      <a:pt x="446" y="1992"/>
                    </a:lnTo>
                    <a:lnTo>
                      <a:pt x="446" y="1992"/>
                    </a:lnTo>
                    <a:lnTo>
                      <a:pt x="446" y="1994"/>
                    </a:lnTo>
                    <a:lnTo>
                      <a:pt x="446" y="1994"/>
                    </a:lnTo>
                    <a:lnTo>
                      <a:pt x="443" y="1997"/>
                    </a:lnTo>
                    <a:lnTo>
                      <a:pt x="440" y="2000"/>
                    </a:lnTo>
                    <a:lnTo>
                      <a:pt x="434" y="2005"/>
                    </a:lnTo>
                    <a:lnTo>
                      <a:pt x="432" y="2007"/>
                    </a:lnTo>
                    <a:lnTo>
                      <a:pt x="429" y="2010"/>
                    </a:lnTo>
                    <a:lnTo>
                      <a:pt x="429" y="2013"/>
                    </a:lnTo>
                    <a:lnTo>
                      <a:pt x="430" y="2018"/>
                    </a:lnTo>
                    <a:lnTo>
                      <a:pt x="430" y="2018"/>
                    </a:lnTo>
                    <a:lnTo>
                      <a:pt x="438" y="2037"/>
                    </a:lnTo>
                    <a:lnTo>
                      <a:pt x="442" y="2050"/>
                    </a:lnTo>
                    <a:lnTo>
                      <a:pt x="440" y="2058"/>
                    </a:lnTo>
                    <a:lnTo>
                      <a:pt x="437" y="2068"/>
                    </a:lnTo>
                    <a:lnTo>
                      <a:pt x="437" y="2068"/>
                    </a:lnTo>
                    <a:lnTo>
                      <a:pt x="435" y="2074"/>
                    </a:lnTo>
                    <a:lnTo>
                      <a:pt x="434" y="2085"/>
                    </a:lnTo>
                    <a:lnTo>
                      <a:pt x="432" y="2108"/>
                    </a:lnTo>
                    <a:lnTo>
                      <a:pt x="432" y="2140"/>
                    </a:lnTo>
                    <a:lnTo>
                      <a:pt x="432" y="2140"/>
                    </a:lnTo>
                    <a:lnTo>
                      <a:pt x="432" y="2142"/>
                    </a:lnTo>
                    <a:lnTo>
                      <a:pt x="432" y="2142"/>
                    </a:lnTo>
                    <a:lnTo>
                      <a:pt x="435" y="2142"/>
                    </a:lnTo>
                    <a:lnTo>
                      <a:pt x="435" y="2142"/>
                    </a:lnTo>
                    <a:lnTo>
                      <a:pt x="434" y="2151"/>
                    </a:lnTo>
                    <a:lnTo>
                      <a:pt x="434" y="2161"/>
                    </a:lnTo>
                    <a:lnTo>
                      <a:pt x="435" y="2172"/>
                    </a:lnTo>
                    <a:lnTo>
                      <a:pt x="437" y="2179"/>
                    </a:lnTo>
                    <a:lnTo>
                      <a:pt x="440" y="2182"/>
                    </a:lnTo>
                    <a:lnTo>
                      <a:pt x="478" y="2182"/>
                    </a:lnTo>
                    <a:lnTo>
                      <a:pt x="692" y="2182"/>
                    </a:lnTo>
                    <a:lnTo>
                      <a:pt x="692" y="2182"/>
                    </a:lnTo>
                    <a:lnTo>
                      <a:pt x="690" y="2177"/>
                    </a:lnTo>
                    <a:lnTo>
                      <a:pt x="689" y="2174"/>
                    </a:lnTo>
                    <a:lnTo>
                      <a:pt x="684" y="2171"/>
                    </a:lnTo>
                    <a:lnTo>
                      <a:pt x="684" y="2171"/>
                    </a:lnTo>
                    <a:close/>
                    <a:moveTo>
                      <a:pt x="360" y="631"/>
                    </a:moveTo>
                    <a:lnTo>
                      <a:pt x="360" y="631"/>
                    </a:lnTo>
                    <a:lnTo>
                      <a:pt x="363" y="644"/>
                    </a:lnTo>
                    <a:lnTo>
                      <a:pt x="363" y="644"/>
                    </a:lnTo>
                    <a:lnTo>
                      <a:pt x="360" y="631"/>
                    </a:lnTo>
                    <a:lnTo>
                      <a:pt x="360" y="631"/>
                    </a:lnTo>
                    <a:close/>
                    <a:moveTo>
                      <a:pt x="382" y="308"/>
                    </a:moveTo>
                    <a:lnTo>
                      <a:pt x="382" y="308"/>
                    </a:lnTo>
                    <a:lnTo>
                      <a:pt x="382" y="297"/>
                    </a:lnTo>
                    <a:lnTo>
                      <a:pt x="382" y="297"/>
                    </a:lnTo>
                    <a:lnTo>
                      <a:pt x="384" y="292"/>
                    </a:lnTo>
                    <a:lnTo>
                      <a:pt x="384" y="292"/>
                    </a:lnTo>
                    <a:lnTo>
                      <a:pt x="382" y="308"/>
                    </a:lnTo>
                    <a:lnTo>
                      <a:pt x="382" y="308"/>
                    </a:ln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A7618330-E78E-47D6-B976-7225C460E178}"/>
                  </a:ext>
                </a:extLst>
              </p:cNvPr>
              <p:cNvSpPr>
                <a:spLocks noEditPoints="1"/>
              </p:cNvSpPr>
              <p:nvPr/>
            </p:nvSpPr>
            <p:spPr bwMode="auto">
              <a:xfrm>
                <a:off x="4976812" y="7094538"/>
                <a:ext cx="1119188" cy="3548063"/>
              </a:xfrm>
              <a:custGeom>
                <a:avLst/>
                <a:gdLst>
                  <a:gd name="T0" fmla="*/ 462 w 705"/>
                  <a:gd name="T1" fmla="*/ 310 h 2235"/>
                  <a:gd name="T2" fmla="*/ 425 w 705"/>
                  <a:gd name="T3" fmla="*/ 279 h 2235"/>
                  <a:gd name="T4" fmla="*/ 449 w 705"/>
                  <a:gd name="T5" fmla="*/ 213 h 2235"/>
                  <a:gd name="T6" fmla="*/ 457 w 705"/>
                  <a:gd name="T7" fmla="*/ 148 h 2235"/>
                  <a:gd name="T8" fmla="*/ 438 w 705"/>
                  <a:gd name="T9" fmla="*/ 58 h 2235"/>
                  <a:gd name="T10" fmla="*/ 305 w 705"/>
                  <a:gd name="T11" fmla="*/ 6 h 2235"/>
                  <a:gd name="T12" fmla="*/ 228 w 705"/>
                  <a:gd name="T13" fmla="*/ 143 h 2235"/>
                  <a:gd name="T14" fmla="*/ 228 w 705"/>
                  <a:gd name="T15" fmla="*/ 173 h 2235"/>
                  <a:gd name="T16" fmla="*/ 238 w 705"/>
                  <a:gd name="T17" fmla="*/ 223 h 2235"/>
                  <a:gd name="T18" fmla="*/ 252 w 705"/>
                  <a:gd name="T19" fmla="*/ 300 h 2235"/>
                  <a:gd name="T20" fmla="*/ 60 w 705"/>
                  <a:gd name="T21" fmla="*/ 403 h 2235"/>
                  <a:gd name="T22" fmla="*/ 8 w 705"/>
                  <a:gd name="T23" fmla="*/ 809 h 2235"/>
                  <a:gd name="T24" fmla="*/ 26 w 705"/>
                  <a:gd name="T25" fmla="*/ 901 h 2235"/>
                  <a:gd name="T26" fmla="*/ 35 w 705"/>
                  <a:gd name="T27" fmla="*/ 1000 h 2235"/>
                  <a:gd name="T28" fmla="*/ 72 w 705"/>
                  <a:gd name="T29" fmla="*/ 1071 h 2235"/>
                  <a:gd name="T30" fmla="*/ 76 w 705"/>
                  <a:gd name="T31" fmla="*/ 1095 h 2235"/>
                  <a:gd name="T32" fmla="*/ 88 w 705"/>
                  <a:gd name="T33" fmla="*/ 1154 h 2235"/>
                  <a:gd name="T34" fmla="*/ 114 w 705"/>
                  <a:gd name="T35" fmla="*/ 1275 h 2235"/>
                  <a:gd name="T36" fmla="*/ 137 w 705"/>
                  <a:gd name="T37" fmla="*/ 1451 h 2235"/>
                  <a:gd name="T38" fmla="*/ 148 w 705"/>
                  <a:gd name="T39" fmla="*/ 1678 h 2235"/>
                  <a:gd name="T40" fmla="*/ 141 w 705"/>
                  <a:gd name="T41" fmla="*/ 1867 h 2235"/>
                  <a:gd name="T42" fmla="*/ 133 w 705"/>
                  <a:gd name="T43" fmla="*/ 2036 h 2235"/>
                  <a:gd name="T44" fmla="*/ 141 w 705"/>
                  <a:gd name="T45" fmla="*/ 2119 h 2235"/>
                  <a:gd name="T46" fmla="*/ 74 w 705"/>
                  <a:gd name="T47" fmla="*/ 2169 h 2235"/>
                  <a:gd name="T48" fmla="*/ 0 w 705"/>
                  <a:gd name="T49" fmla="*/ 2209 h 2235"/>
                  <a:gd name="T50" fmla="*/ 199 w 705"/>
                  <a:gd name="T51" fmla="*/ 2233 h 2235"/>
                  <a:gd name="T52" fmla="*/ 287 w 705"/>
                  <a:gd name="T53" fmla="*/ 2219 h 2235"/>
                  <a:gd name="T54" fmla="*/ 271 w 705"/>
                  <a:gd name="T55" fmla="*/ 2102 h 2235"/>
                  <a:gd name="T56" fmla="*/ 262 w 705"/>
                  <a:gd name="T57" fmla="*/ 1999 h 2235"/>
                  <a:gd name="T58" fmla="*/ 263 w 705"/>
                  <a:gd name="T59" fmla="*/ 1903 h 2235"/>
                  <a:gd name="T60" fmla="*/ 300 w 705"/>
                  <a:gd name="T61" fmla="*/ 1573 h 2235"/>
                  <a:gd name="T62" fmla="*/ 319 w 705"/>
                  <a:gd name="T63" fmla="*/ 1299 h 2235"/>
                  <a:gd name="T64" fmla="*/ 348 w 705"/>
                  <a:gd name="T65" fmla="*/ 1228 h 2235"/>
                  <a:gd name="T66" fmla="*/ 360 w 705"/>
                  <a:gd name="T67" fmla="*/ 1337 h 2235"/>
                  <a:gd name="T68" fmla="*/ 355 w 705"/>
                  <a:gd name="T69" fmla="*/ 1466 h 2235"/>
                  <a:gd name="T70" fmla="*/ 347 w 705"/>
                  <a:gd name="T71" fmla="*/ 1599 h 2235"/>
                  <a:gd name="T72" fmla="*/ 353 w 705"/>
                  <a:gd name="T73" fmla="*/ 1696 h 2235"/>
                  <a:gd name="T74" fmla="*/ 344 w 705"/>
                  <a:gd name="T75" fmla="*/ 1911 h 2235"/>
                  <a:gd name="T76" fmla="*/ 332 w 705"/>
                  <a:gd name="T77" fmla="*/ 1989 h 2235"/>
                  <a:gd name="T78" fmla="*/ 336 w 705"/>
                  <a:gd name="T79" fmla="*/ 2082 h 2235"/>
                  <a:gd name="T80" fmla="*/ 348 w 705"/>
                  <a:gd name="T81" fmla="*/ 2168 h 2235"/>
                  <a:gd name="T82" fmla="*/ 369 w 705"/>
                  <a:gd name="T83" fmla="*/ 2235 h 2235"/>
                  <a:gd name="T84" fmla="*/ 520 w 705"/>
                  <a:gd name="T85" fmla="*/ 2179 h 2235"/>
                  <a:gd name="T86" fmla="*/ 464 w 705"/>
                  <a:gd name="T87" fmla="*/ 2145 h 2235"/>
                  <a:gd name="T88" fmla="*/ 454 w 705"/>
                  <a:gd name="T89" fmla="*/ 2063 h 2235"/>
                  <a:gd name="T90" fmla="*/ 480 w 705"/>
                  <a:gd name="T91" fmla="*/ 2017 h 2235"/>
                  <a:gd name="T92" fmla="*/ 493 w 705"/>
                  <a:gd name="T93" fmla="*/ 1869 h 2235"/>
                  <a:gd name="T94" fmla="*/ 490 w 705"/>
                  <a:gd name="T95" fmla="*/ 1663 h 2235"/>
                  <a:gd name="T96" fmla="*/ 522 w 705"/>
                  <a:gd name="T97" fmla="*/ 1512 h 2235"/>
                  <a:gd name="T98" fmla="*/ 581 w 705"/>
                  <a:gd name="T99" fmla="*/ 1248 h 2235"/>
                  <a:gd name="T100" fmla="*/ 615 w 705"/>
                  <a:gd name="T101" fmla="*/ 1148 h 2235"/>
                  <a:gd name="T102" fmla="*/ 639 w 705"/>
                  <a:gd name="T103" fmla="*/ 1071 h 2235"/>
                  <a:gd name="T104" fmla="*/ 676 w 705"/>
                  <a:gd name="T105" fmla="*/ 950 h 2235"/>
                  <a:gd name="T106" fmla="*/ 695 w 705"/>
                  <a:gd name="T107" fmla="*/ 851 h 2235"/>
                  <a:gd name="T108" fmla="*/ 671 w 705"/>
                  <a:gd name="T109" fmla="*/ 551 h 2235"/>
                  <a:gd name="T110" fmla="*/ 555 w 705"/>
                  <a:gd name="T111" fmla="*/ 840 h 2235"/>
                  <a:gd name="T112" fmla="*/ 544 w 705"/>
                  <a:gd name="T113" fmla="*/ 722 h 2235"/>
                  <a:gd name="T114" fmla="*/ 554 w 705"/>
                  <a:gd name="T115" fmla="*/ 625 h 2235"/>
                  <a:gd name="T116" fmla="*/ 557 w 705"/>
                  <a:gd name="T117" fmla="*/ 671 h 2235"/>
                  <a:gd name="T118" fmla="*/ 567 w 705"/>
                  <a:gd name="T119" fmla="*/ 739 h 2235"/>
                  <a:gd name="T120" fmla="*/ 578 w 705"/>
                  <a:gd name="T121" fmla="*/ 792 h 2235"/>
                  <a:gd name="T122" fmla="*/ 578 w 705"/>
                  <a:gd name="T123" fmla="*/ 817 h 2235"/>
                  <a:gd name="T124" fmla="*/ 567 w 705"/>
                  <a:gd name="T125" fmla="*/ 861 h 2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5" h="2235">
                    <a:moveTo>
                      <a:pt x="618" y="372"/>
                    </a:moveTo>
                    <a:lnTo>
                      <a:pt x="618" y="372"/>
                    </a:lnTo>
                    <a:lnTo>
                      <a:pt x="578" y="358"/>
                    </a:lnTo>
                    <a:lnTo>
                      <a:pt x="578" y="358"/>
                    </a:lnTo>
                    <a:lnTo>
                      <a:pt x="547" y="345"/>
                    </a:lnTo>
                    <a:lnTo>
                      <a:pt x="515" y="327"/>
                    </a:lnTo>
                    <a:lnTo>
                      <a:pt x="515" y="327"/>
                    </a:lnTo>
                    <a:lnTo>
                      <a:pt x="509" y="323"/>
                    </a:lnTo>
                    <a:lnTo>
                      <a:pt x="499" y="319"/>
                    </a:lnTo>
                    <a:lnTo>
                      <a:pt x="482" y="315"/>
                    </a:lnTo>
                    <a:lnTo>
                      <a:pt x="462" y="310"/>
                    </a:lnTo>
                    <a:lnTo>
                      <a:pt x="449" y="307"/>
                    </a:lnTo>
                    <a:lnTo>
                      <a:pt x="449" y="307"/>
                    </a:lnTo>
                    <a:lnTo>
                      <a:pt x="440" y="302"/>
                    </a:lnTo>
                    <a:lnTo>
                      <a:pt x="433" y="295"/>
                    </a:lnTo>
                    <a:lnTo>
                      <a:pt x="430" y="289"/>
                    </a:lnTo>
                    <a:lnTo>
                      <a:pt x="427" y="284"/>
                    </a:lnTo>
                    <a:lnTo>
                      <a:pt x="427" y="284"/>
                    </a:lnTo>
                    <a:lnTo>
                      <a:pt x="424" y="283"/>
                    </a:lnTo>
                    <a:lnTo>
                      <a:pt x="424" y="283"/>
                    </a:lnTo>
                    <a:lnTo>
                      <a:pt x="425" y="279"/>
                    </a:lnTo>
                    <a:lnTo>
                      <a:pt x="425" y="279"/>
                    </a:lnTo>
                    <a:lnTo>
                      <a:pt x="433" y="258"/>
                    </a:lnTo>
                    <a:lnTo>
                      <a:pt x="433" y="258"/>
                    </a:lnTo>
                    <a:lnTo>
                      <a:pt x="435" y="249"/>
                    </a:lnTo>
                    <a:lnTo>
                      <a:pt x="435" y="238"/>
                    </a:lnTo>
                    <a:lnTo>
                      <a:pt x="435" y="222"/>
                    </a:lnTo>
                    <a:lnTo>
                      <a:pt x="435" y="222"/>
                    </a:lnTo>
                    <a:lnTo>
                      <a:pt x="437" y="223"/>
                    </a:lnTo>
                    <a:lnTo>
                      <a:pt x="441" y="222"/>
                    </a:lnTo>
                    <a:lnTo>
                      <a:pt x="445" y="222"/>
                    </a:lnTo>
                    <a:lnTo>
                      <a:pt x="446" y="218"/>
                    </a:lnTo>
                    <a:lnTo>
                      <a:pt x="449" y="213"/>
                    </a:lnTo>
                    <a:lnTo>
                      <a:pt x="451" y="205"/>
                    </a:lnTo>
                    <a:lnTo>
                      <a:pt x="451" y="205"/>
                    </a:lnTo>
                    <a:lnTo>
                      <a:pt x="454" y="191"/>
                    </a:lnTo>
                    <a:lnTo>
                      <a:pt x="457" y="181"/>
                    </a:lnTo>
                    <a:lnTo>
                      <a:pt x="459" y="173"/>
                    </a:lnTo>
                    <a:lnTo>
                      <a:pt x="461" y="167"/>
                    </a:lnTo>
                    <a:lnTo>
                      <a:pt x="461" y="167"/>
                    </a:lnTo>
                    <a:lnTo>
                      <a:pt x="461" y="160"/>
                    </a:lnTo>
                    <a:lnTo>
                      <a:pt x="461" y="152"/>
                    </a:lnTo>
                    <a:lnTo>
                      <a:pt x="459" y="149"/>
                    </a:lnTo>
                    <a:lnTo>
                      <a:pt x="457" y="148"/>
                    </a:lnTo>
                    <a:lnTo>
                      <a:pt x="454" y="144"/>
                    </a:lnTo>
                    <a:lnTo>
                      <a:pt x="451" y="144"/>
                    </a:lnTo>
                    <a:lnTo>
                      <a:pt x="446" y="143"/>
                    </a:lnTo>
                    <a:lnTo>
                      <a:pt x="446" y="143"/>
                    </a:lnTo>
                    <a:lnTo>
                      <a:pt x="448" y="133"/>
                    </a:lnTo>
                    <a:lnTo>
                      <a:pt x="449" y="111"/>
                    </a:lnTo>
                    <a:lnTo>
                      <a:pt x="449" y="98"/>
                    </a:lnTo>
                    <a:lnTo>
                      <a:pt x="448" y="83"/>
                    </a:lnTo>
                    <a:lnTo>
                      <a:pt x="443" y="69"/>
                    </a:lnTo>
                    <a:lnTo>
                      <a:pt x="438" y="58"/>
                    </a:lnTo>
                    <a:lnTo>
                      <a:pt x="438" y="58"/>
                    </a:lnTo>
                    <a:lnTo>
                      <a:pt x="430" y="46"/>
                    </a:lnTo>
                    <a:lnTo>
                      <a:pt x="421" y="37"/>
                    </a:lnTo>
                    <a:lnTo>
                      <a:pt x="411" y="27"/>
                    </a:lnTo>
                    <a:lnTo>
                      <a:pt x="398" y="18"/>
                    </a:lnTo>
                    <a:lnTo>
                      <a:pt x="385" y="11"/>
                    </a:lnTo>
                    <a:lnTo>
                      <a:pt x="371" y="5"/>
                    </a:lnTo>
                    <a:lnTo>
                      <a:pt x="356" y="2"/>
                    </a:lnTo>
                    <a:lnTo>
                      <a:pt x="340" y="0"/>
                    </a:lnTo>
                    <a:lnTo>
                      <a:pt x="340" y="0"/>
                    </a:lnTo>
                    <a:lnTo>
                      <a:pt x="323" y="2"/>
                    </a:lnTo>
                    <a:lnTo>
                      <a:pt x="305" y="6"/>
                    </a:lnTo>
                    <a:lnTo>
                      <a:pt x="286" y="14"/>
                    </a:lnTo>
                    <a:lnTo>
                      <a:pt x="270" y="24"/>
                    </a:lnTo>
                    <a:lnTo>
                      <a:pt x="255" y="35"/>
                    </a:lnTo>
                    <a:lnTo>
                      <a:pt x="244" y="48"/>
                    </a:lnTo>
                    <a:lnTo>
                      <a:pt x="239" y="56"/>
                    </a:lnTo>
                    <a:lnTo>
                      <a:pt x="236" y="63"/>
                    </a:lnTo>
                    <a:lnTo>
                      <a:pt x="233" y="71"/>
                    </a:lnTo>
                    <a:lnTo>
                      <a:pt x="233" y="77"/>
                    </a:lnTo>
                    <a:lnTo>
                      <a:pt x="233" y="77"/>
                    </a:lnTo>
                    <a:lnTo>
                      <a:pt x="228" y="127"/>
                    </a:lnTo>
                    <a:lnTo>
                      <a:pt x="228" y="143"/>
                    </a:lnTo>
                    <a:lnTo>
                      <a:pt x="230" y="152"/>
                    </a:lnTo>
                    <a:lnTo>
                      <a:pt x="230" y="152"/>
                    </a:lnTo>
                    <a:lnTo>
                      <a:pt x="225" y="152"/>
                    </a:lnTo>
                    <a:lnTo>
                      <a:pt x="222" y="152"/>
                    </a:lnTo>
                    <a:lnTo>
                      <a:pt x="220" y="154"/>
                    </a:lnTo>
                    <a:lnTo>
                      <a:pt x="220" y="156"/>
                    </a:lnTo>
                    <a:lnTo>
                      <a:pt x="220" y="156"/>
                    </a:lnTo>
                    <a:lnTo>
                      <a:pt x="220" y="160"/>
                    </a:lnTo>
                    <a:lnTo>
                      <a:pt x="223" y="164"/>
                    </a:lnTo>
                    <a:lnTo>
                      <a:pt x="225" y="169"/>
                    </a:lnTo>
                    <a:lnTo>
                      <a:pt x="228" y="173"/>
                    </a:lnTo>
                    <a:lnTo>
                      <a:pt x="228" y="173"/>
                    </a:lnTo>
                    <a:lnTo>
                      <a:pt x="230" y="181"/>
                    </a:lnTo>
                    <a:lnTo>
                      <a:pt x="228" y="188"/>
                    </a:lnTo>
                    <a:lnTo>
                      <a:pt x="228" y="194"/>
                    </a:lnTo>
                    <a:lnTo>
                      <a:pt x="228" y="199"/>
                    </a:lnTo>
                    <a:lnTo>
                      <a:pt x="228" y="199"/>
                    </a:lnTo>
                    <a:lnTo>
                      <a:pt x="231" y="207"/>
                    </a:lnTo>
                    <a:lnTo>
                      <a:pt x="234" y="209"/>
                    </a:lnTo>
                    <a:lnTo>
                      <a:pt x="234" y="209"/>
                    </a:lnTo>
                    <a:lnTo>
                      <a:pt x="236" y="213"/>
                    </a:lnTo>
                    <a:lnTo>
                      <a:pt x="238" y="223"/>
                    </a:lnTo>
                    <a:lnTo>
                      <a:pt x="238" y="246"/>
                    </a:lnTo>
                    <a:lnTo>
                      <a:pt x="238" y="246"/>
                    </a:lnTo>
                    <a:lnTo>
                      <a:pt x="239" y="257"/>
                    </a:lnTo>
                    <a:lnTo>
                      <a:pt x="244" y="270"/>
                    </a:lnTo>
                    <a:lnTo>
                      <a:pt x="250" y="281"/>
                    </a:lnTo>
                    <a:lnTo>
                      <a:pt x="255" y="287"/>
                    </a:lnTo>
                    <a:lnTo>
                      <a:pt x="255" y="287"/>
                    </a:lnTo>
                    <a:lnTo>
                      <a:pt x="262" y="295"/>
                    </a:lnTo>
                    <a:lnTo>
                      <a:pt x="262" y="295"/>
                    </a:lnTo>
                    <a:lnTo>
                      <a:pt x="252" y="300"/>
                    </a:lnTo>
                    <a:lnTo>
                      <a:pt x="252" y="300"/>
                    </a:lnTo>
                    <a:lnTo>
                      <a:pt x="238" y="307"/>
                    </a:lnTo>
                    <a:lnTo>
                      <a:pt x="209" y="316"/>
                    </a:lnTo>
                    <a:lnTo>
                      <a:pt x="177" y="329"/>
                    </a:lnTo>
                    <a:lnTo>
                      <a:pt x="148" y="342"/>
                    </a:lnTo>
                    <a:lnTo>
                      <a:pt x="148" y="342"/>
                    </a:lnTo>
                    <a:lnTo>
                      <a:pt x="98" y="364"/>
                    </a:lnTo>
                    <a:lnTo>
                      <a:pt x="79" y="376"/>
                    </a:lnTo>
                    <a:lnTo>
                      <a:pt x="68" y="384"/>
                    </a:lnTo>
                    <a:lnTo>
                      <a:pt x="68" y="384"/>
                    </a:lnTo>
                    <a:lnTo>
                      <a:pt x="64" y="390"/>
                    </a:lnTo>
                    <a:lnTo>
                      <a:pt x="60" y="403"/>
                    </a:lnTo>
                    <a:lnTo>
                      <a:pt x="47" y="443"/>
                    </a:lnTo>
                    <a:lnTo>
                      <a:pt x="39" y="469"/>
                    </a:lnTo>
                    <a:lnTo>
                      <a:pt x="34" y="496"/>
                    </a:lnTo>
                    <a:lnTo>
                      <a:pt x="27" y="525"/>
                    </a:lnTo>
                    <a:lnTo>
                      <a:pt x="23" y="554"/>
                    </a:lnTo>
                    <a:lnTo>
                      <a:pt x="23" y="554"/>
                    </a:lnTo>
                    <a:lnTo>
                      <a:pt x="16" y="625"/>
                    </a:lnTo>
                    <a:lnTo>
                      <a:pt x="11" y="703"/>
                    </a:lnTo>
                    <a:lnTo>
                      <a:pt x="8" y="771"/>
                    </a:lnTo>
                    <a:lnTo>
                      <a:pt x="8" y="809"/>
                    </a:lnTo>
                    <a:lnTo>
                      <a:pt x="8" y="809"/>
                    </a:lnTo>
                    <a:lnTo>
                      <a:pt x="7" y="824"/>
                    </a:lnTo>
                    <a:lnTo>
                      <a:pt x="5" y="836"/>
                    </a:lnTo>
                    <a:lnTo>
                      <a:pt x="7" y="848"/>
                    </a:lnTo>
                    <a:lnTo>
                      <a:pt x="8" y="851"/>
                    </a:lnTo>
                    <a:lnTo>
                      <a:pt x="10" y="856"/>
                    </a:lnTo>
                    <a:lnTo>
                      <a:pt x="10" y="856"/>
                    </a:lnTo>
                    <a:lnTo>
                      <a:pt x="23" y="867"/>
                    </a:lnTo>
                    <a:lnTo>
                      <a:pt x="26" y="872"/>
                    </a:lnTo>
                    <a:lnTo>
                      <a:pt x="27" y="878"/>
                    </a:lnTo>
                    <a:lnTo>
                      <a:pt x="27" y="878"/>
                    </a:lnTo>
                    <a:lnTo>
                      <a:pt x="26" y="901"/>
                    </a:lnTo>
                    <a:lnTo>
                      <a:pt x="27" y="915"/>
                    </a:lnTo>
                    <a:lnTo>
                      <a:pt x="29" y="922"/>
                    </a:lnTo>
                    <a:lnTo>
                      <a:pt x="31" y="926"/>
                    </a:lnTo>
                    <a:lnTo>
                      <a:pt x="31" y="926"/>
                    </a:lnTo>
                    <a:lnTo>
                      <a:pt x="35" y="936"/>
                    </a:lnTo>
                    <a:lnTo>
                      <a:pt x="40" y="950"/>
                    </a:lnTo>
                    <a:lnTo>
                      <a:pt x="45" y="965"/>
                    </a:lnTo>
                    <a:lnTo>
                      <a:pt x="45" y="971"/>
                    </a:lnTo>
                    <a:lnTo>
                      <a:pt x="43" y="976"/>
                    </a:lnTo>
                    <a:lnTo>
                      <a:pt x="43" y="976"/>
                    </a:lnTo>
                    <a:lnTo>
                      <a:pt x="35" y="1000"/>
                    </a:lnTo>
                    <a:lnTo>
                      <a:pt x="34" y="1011"/>
                    </a:lnTo>
                    <a:lnTo>
                      <a:pt x="35" y="1016"/>
                    </a:lnTo>
                    <a:lnTo>
                      <a:pt x="37" y="1021"/>
                    </a:lnTo>
                    <a:lnTo>
                      <a:pt x="37" y="1021"/>
                    </a:lnTo>
                    <a:lnTo>
                      <a:pt x="45" y="1031"/>
                    </a:lnTo>
                    <a:lnTo>
                      <a:pt x="53" y="1044"/>
                    </a:lnTo>
                    <a:lnTo>
                      <a:pt x="63" y="1056"/>
                    </a:lnTo>
                    <a:lnTo>
                      <a:pt x="69" y="1066"/>
                    </a:lnTo>
                    <a:lnTo>
                      <a:pt x="69" y="1066"/>
                    </a:lnTo>
                    <a:lnTo>
                      <a:pt x="72" y="1068"/>
                    </a:lnTo>
                    <a:lnTo>
                      <a:pt x="72" y="1071"/>
                    </a:lnTo>
                    <a:lnTo>
                      <a:pt x="72" y="1074"/>
                    </a:lnTo>
                    <a:lnTo>
                      <a:pt x="72" y="1074"/>
                    </a:lnTo>
                    <a:lnTo>
                      <a:pt x="71" y="1076"/>
                    </a:lnTo>
                    <a:lnTo>
                      <a:pt x="71" y="1076"/>
                    </a:lnTo>
                    <a:lnTo>
                      <a:pt x="72" y="1076"/>
                    </a:lnTo>
                    <a:lnTo>
                      <a:pt x="72" y="1076"/>
                    </a:lnTo>
                    <a:lnTo>
                      <a:pt x="71" y="1079"/>
                    </a:lnTo>
                    <a:lnTo>
                      <a:pt x="71" y="1082"/>
                    </a:lnTo>
                    <a:lnTo>
                      <a:pt x="71" y="1082"/>
                    </a:lnTo>
                    <a:lnTo>
                      <a:pt x="74" y="1089"/>
                    </a:lnTo>
                    <a:lnTo>
                      <a:pt x="76" y="1095"/>
                    </a:lnTo>
                    <a:lnTo>
                      <a:pt x="79" y="1103"/>
                    </a:lnTo>
                    <a:lnTo>
                      <a:pt x="85" y="1114"/>
                    </a:lnTo>
                    <a:lnTo>
                      <a:pt x="85" y="1114"/>
                    </a:lnTo>
                    <a:lnTo>
                      <a:pt x="88" y="1119"/>
                    </a:lnTo>
                    <a:lnTo>
                      <a:pt x="90" y="1125"/>
                    </a:lnTo>
                    <a:lnTo>
                      <a:pt x="92" y="1135"/>
                    </a:lnTo>
                    <a:lnTo>
                      <a:pt x="92" y="1135"/>
                    </a:lnTo>
                    <a:lnTo>
                      <a:pt x="88" y="1146"/>
                    </a:lnTo>
                    <a:lnTo>
                      <a:pt x="87" y="1151"/>
                    </a:lnTo>
                    <a:lnTo>
                      <a:pt x="88" y="1154"/>
                    </a:lnTo>
                    <a:lnTo>
                      <a:pt x="88" y="1154"/>
                    </a:lnTo>
                    <a:lnTo>
                      <a:pt x="104" y="1174"/>
                    </a:lnTo>
                    <a:lnTo>
                      <a:pt x="112" y="1188"/>
                    </a:lnTo>
                    <a:lnTo>
                      <a:pt x="114" y="1193"/>
                    </a:lnTo>
                    <a:lnTo>
                      <a:pt x="114" y="1199"/>
                    </a:lnTo>
                    <a:lnTo>
                      <a:pt x="114" y="1199"/>
                    </a:lnTo>
                    <a:lnTo>
                      <a:pt x="112" y="1214"/>
                    </a:lnTo>
                    <a:lnTo>
                      <a:pt x="109" y="1233"/>
                    </a:lnTo>
                    <a:lnTo>
                      <a:pt x="109" y="1256"/>
                    </a:lnTo>
                    <a:lnTo>
                      <a:pt x="111" y="1265"/>
                    </a:lnTo>
                    <a:lnTo>
                      <a:pt x="114" y="1275"/>
                    </a:lnTo>
                    <a:lnTo>
                      <a:pt x="114" y="1275"/>
                    </a:lnTo>
                    <a:lnTo>
                      <a:pt x="120" y="1289"/>
                    </a:lnTo>
                    <a:lnTo>
                      <a:pt x="125" y="1305"/>
                    </a:lnTo>
                    <a:lnTo>
                      <a:pt x="129" y="1326"/>
                    </a:lnTo>
                    <a:lnTo>
                      <a:pt x="130" y="1353"/>
                    </a:lnTo>
                    <a:lnTo>
                      <a:pt x="130" y="1353"/>
                    </a:lnTo>
                    <a:lnTo>
                      <a:pt x="132" y="1378"/>
                    </a:lnTo>
                    <a:lnTo>
                      <a:pt x="135" y="1395"/>
                    </a:lnTo>
                    <a:lnTo>
                      <a:pt x="137" y="1408"/>
                    </a:lnTo>
                    <a:lnTo>
                      <a:pt x="138" y="1424"/>
                    </a:lnTo>
                    <a:lnTo>
                      <a:pt x="138" y="1424"/>
                    </a:lnTo>
                    <a:lnTo>
                      <a:pt x="137" y="1451"/>
                    </a:lnTo>
                    <a:lnTo>
                      <a:pt x="137" y="1488"/>
                    </a:lnTo>
                    <a:lnTo>
                      <a:pt x="137" y="1524"/>
                    </a:lnTo>
                    <a:lnTo>
                      <a:pt x="140" y="1549"/>
                    </a:lnTo>
                    <a:lnTo>
                      <a:pt x="140" y="1549"/>
                    </a:lnTo>
                    <a:lnTo>
                      <a:pt x="145" y="1570"/>
                    </a:lnTo>
                    <a:lnTo>
                      <a:pt x="149" y="1596"/>
                    </a:lnTo>
                    <a:lnTo>
                      <a:pt x="151" y="1612"/>
                    </a:lnTo>
                    <a:lnTo>
                      <a:pt x="151" y="1630"/>
                    </a:lnTo>
                    <a:lnTo>
                      <a:pt x="149" y="1652"/>
                    </a:lnTo>
                    <a:lnTo>
                      <a:pt x="148" y="1678"/>
                    </a:lnTo>
                    <a:lnTo>
                      <a:pt x="148" y="1678"/>
                    </a:lnTo>
                    <a:lnTo>
                      <a:pt x="140" y="1726"/>
                    </a:lnTo>
                    <a:lnTo>
                      <a:pt x="133" y="1763"/>
                    </a:lnTo>
                    <a:lnTo>
                      <a:pt x="129" y="1790"/>
                    </a:lnTo>
                    <a:lnTo>
                      <a:pt x="127" y="1805"/>
                    </a:lnTo>
                    <a:lnTo>
                      <a:pt x="127" y="1805"/>
                    </a:lnTo>
                    <a:lnTo>
                      <a:pt x="129" y="1811"/>
                    </a:lnTo>
                    <a:lnTo>
                      <a:pt x="130" y="1816"/>
                    </a:lnTo>
                    <a:lnTo>
                      <a:pt x="137" y="1832"/>
                    </a:lnTo>
                    <a:lnTo>
                      <a:pt x="138" y="1842"/>
                    </a:lnTo>
                    <a:lnTo>
                      <a:pt x="141" y="1853"/>
                    </a:lnTo>
                    <a:lnTo>
                      <a:pt x="141" y="1867"/>
                    </a:lnTo>
                    <a:lnTo>
                      <a:pt x="141" y="1883"/>
                    </a:lnTo>
                    <a:lnTo>
                      <a:pt x="141" y="1883"/>
                    </a:lnTo>
                    <a:lnTo>
                      <a:pt x="140" y="1911"/>
                    </a:lnTo>
                    <a:lnTo>
                      <a:pt x="140" y="1930"/>
                    </a:lnTo>
                    <a:lnTo>
                      <a:pt x="140" y="1941"/>
                    </a:lnTo>
                    <a:lnTo>
                      <a:pt x="138" y="1956"/>
                    </a:lnTo>
                    <a:lnTo>
                      <a:pt x="138" y="1956"/>
                    </a:lnTo>
                    <a:lnTo>
                      <a:pt x="135" y="1975"/>
                    </a:lnTo>
                    <a:lnTo>
                      <a:pt x="133" y="2001"/>
                    </a:lnTo>
                    <a:lnTo>
                      <a:pt x="133" y="2025"/>
                    </a:lnTo>
                    <a:lnTo>
                      <a:pt x="133" y="2036"/>
                    </a:lnTo>
                    <a:lnTo>
                      <a:pt x="133" y="2036"/>
                    </a:lnTo>
                    <a:lnTo>
                      <a:pt x="141" y="2046"/>
                    </a:lnTo>
                    <a:lnTo>
                      <a:pt x="145" y="2050"/>
                    </a:lnTo>
                    <a:lnTo>
                      <a:pt x="145" y="2058"/>
                    </a:lnTo>
                    <a:lnTo>
                      <a:pt x="145" y="2058"/>
                    </a:lnTo>
                    <a:lnTo>
                      <a:pt x="145" y="2071"/>
                    </a:lnTo>
                    <a:lnTo>
                      <a:pt x="141" y="2090"/>
                    </a:lnTo>
                    <a:lnTo>
                      <a:pt x="140" y="2107"/>
                    </a:lnTo>
                    <a:lnTo>
                      <a:pt x="140" y="2115"/>
                    </a:lnTo>
                    <a:lnTo>
                      <a:pt x="141" y="2119"/>
                    </a:lnTo>
                    <a:lnTo>
                      <a:pt x="141" y="2119"/>
                    </a:lnTo>
                    <a:lnTo>
                      <a:pt x="143" y="2123"/>
                    </a:lnTo>
                    <a:lnTo>
                      <a:pt x="143" y="2123"/>
                    </a:lnTo>
                    <a:lnTo>
                      <a:pt x="145" y="2123"/>
                    </a:lnTo>
                    <a:lnTo>
                      <a:pt x="145" y="2123"/>
                    </a:lnTo>
                    <a:lnTo>
                      <a:pt x="141" y="2127"/>
                    </a:lnTo>
                    <a:lnTo>
                      <a:pt x="132" y="2137"/>
                    </a:lnTo>
                    <a:lnTo>
                      <a:pt x="116" y="2150"/>
                    </a:lnTo>
                    <a:lnTo>
                      <a:pt x="96" y="2163"/>
                    </a:lnTo>
                    <a:lnTo>
                      <a:pt x="96" y="2163"/>
                    </a:lnTo>
                    <a:lnTo>
                      <a:pt x="85" y="2168"/>
                    </a:lnTo>
                    <a:lnTo>
                      <a:pt x="74" y="2169"/>
                    </a:lnTo>
                    <a:lnTo>
                      <a:pt x="61" y="2169"/>
                    </a:lnTo>
                    <a:lnTo>
                      <a:pt x="50" y="2169"/>
                    </a:lnTo>
                    <a:lnTo>
                      <a:pt x="29" y="2168"/>
                    </a:lnTo>
                    <a:lnTo>
                      <a:pt x="23" y="2168"/>
                    </a:lnTo>
                    <a:lnTo>
                      <a:pt x="18" y="2171"/>
                    </a:lnTo>
                    <a:lnTo>
                      <a:pt x="18" y="2171"/>
                    </a:lnTo>
                    <a:lnTo>
                      <a:pt x="10" y="2180"/>
                    </a:lnTo>
                    <a:lnTo>
                      <a:pt x="3" y="2192"/>
                    </a:lnTo>
                    <a:lnTo>
                      <a:pt x="0" y="2198"/>
                    </a:lnTo>
                    <a:lnTo>
                      <a:pt x="0" y="2203"/>
                    </a:lnTo>
                    <a:lnTo>
                      <a:pt x="0" y="2209"/>
                    </a:lnTo>
                    <a:lnTo>
                      <a:pt x="2" y="2214"/>
                    </a:lnTo>
                    <a:lnTo>
                      <a:pt x="2" y="2214"/>
                    </a:lnTo>
                    <a:lnTo>
                      <a:pt x="7" y="2217"/>
                    </a:lnTo>
                    <a:lnTo>
                      <a:pt x="13" y="2221"/>
                    </a:lnTo>
                    <a:lnTo>
                      <a:pt x="23" y="2224"/>
                    </a:lnTo>
                    <a:lnTo>
                      <a:pt x="37" y="2227"/>
                    </a:lnTo>
                    <a:lnTo>
                      <a:pt x="76" y="2232"/>
                    </a:lnTo>
                    <a:lnTo>
                      <a:pt x="130" y="2233"/>
                    </a:lnTo>
                    <a:lnTo>
                      <a:pt x="130" y="2233"/>
                    </a:lnTo>
                    <a:lnTo>
                      <a:pt x="177" y="2235"/>
                    </a:lnTo>
                    <a:lnTo>
                      <a:pt x="199" y="2233"/>
                    </a:lnTo>
                    <a:lnTo>
                      <a:pt x="199" y="2233"/>
                    </a:lnTo>
                    <a:lnTo>
                      <a:pt x="234" y="2235"/>
                    </a:lnTo>
                    <a:lnTo>
                      <a:pt x="234" y="2235"/>
                    </a:lnTo>
                    <a:lnTo>
                      <a:pt x="242" y="2235"/>
                    </a:lnTo>
                    <a:lnTo>
                      <a:pt x="258" y="2235"/>
                    </a:lnTo>
                    <a:lnTo>
                      <a:pt x="268" y="2233"/>
                    </a:lnTo>
                    <a:lnTo>
                      <a:pt x="276" y="2230"/>
                    </a:lnTo>
                    <a:lnTo>
                      <a:pt x="284" y="2225"/>
                    </a:lnTo>
                    <a:lnTo>
                      <a:pt x="286" y="2224"/>
                    </a:lnTo>
                    <a:lnTo>
                      <a:pt x="287" y="2219"/>
                    </a:lnTo>
                    <a:lnTo>
                      <a:pt x="287" y="2219"/>
                    </a:lnTo>
                    <a:lnTo>
                      <a:pt x="287" y="2213"/>
                    </a:lnTo>
                    <a:lnTo>
                      <a:pt x="289" y="2206"/>
                    </a:lnTo>
                    <a:lnTo>
                      <a:pt x="286" y="2188"/>
                    </a:lnTo>
                    <a:lnTo>
                      <a:pt x="283" y="2172"/>
                    </a:lnTo>
                    <a:lnTo>
                      <a:pt x="278" y="2156"/>
                    </a:lnTo>
                    <a:lnTo>
                      <a:pt x="278" y="2156"/>
                    </a:lnTo>
                    <a:lnTo>
                      <a:pt x="279" y="2150"/>
                    </a:lnTo>
                    <a:lnTo>
                      <a:pt x="276" y="2143"/>
                    </a:lnTo>
                    <a:lnTo>
                      <a:pt x="276" y="2143"/>
                    </a:lnTo>
                    <a:lnTo>
                      <a:pt x="275" y="2129"/>
                    </a:lnTo>
                    <a:lnTo>
                      <a:pt x="271" y="2102"/>
                    </a:lnTo>
                    <a:lnTo>
                      <a:pt x="271" y="2074"/>
                    </a:lnTo>
                    <a:lnTo>
                      <a:pt x="271" y="2063"/>
                    </a:lnTo>
                    <a:lnTo>
                      <a:pt x="273" y="2055"/>
                    </a:lnTo>
                    <a:lnTo>
                      <a:pt x="273" y="2055"/>
                    </a:lnTo>
                    <a:lnTo>
                      <a:pt x="276" y="2047"/>
                    </a:lnTo>
                    <a:lnTo>
                      <a:pt x="276" y="2038"/>
                    </a:lnTo>
                    <a:lnTo>
                      <a:pt x="275" y="2028"/>
                    </a:lnTo>
                    <a:lnTo>
                      <a:pt x="275" y="2028"/>
                    </a:lnTo>
                    <a:lnTo>
                      <a:pt x="273" y="2023"/>
                    </a:lnTo>
                    <a:lnTo>
                      <a:pt x="267" y="2013"/>
                    </a:lnTo>
                    <a:lnTo>
                      <a:pt x="262" y="1999"/>
                    </a:lnTo>
                    <a:lnTo>
                      <a:pt x="260" y="1991"/>
                    </a:lnTo>
                    <a:lnTo>
                      <a:pt x="260" y="1983"/>
                    </a:lnTo>
                    <a:lnTo>
                      <a:pt x="260" y="1983"/>
                    </a:lnTo>
                    <a:lnTo>
                      <a:pt x="258" y="1965"/>
                    </a:lnTo>
                    <a:lnTo>
                      <a:pt x="257" y="1948"/>
                    </a:lnTo>
                    <a:lnTo>
                      <a:pt x="255" y="1932"/>
                    </a:lnTo>
                    <a:lnTo>
                      <a:pt x="255" y="1924"/>
                    </a:lnTo>
                    <a:lnTo>
                      <a:pt x="257" y="1915"/>
                    </a:lnTo>
                    <a:lnTo>
                      <a:pt x="257" y="1915"/>
                    </a:lnTo>
                    <a:lnTo>
                      <a:pt x="258" y="1909"/>
                    </a:lnTo>
                    <a:lnTo>
                      <a:pt x="263" y="1903"/>
                    </a:lnTo>
                    <a:lnTo>
                      <a:pt x="267" y="1895"/>
                    </a:lnTo>
                    <a:lnTo>
                      <a:pt x="270" y="1885"/>
                    </a:lnTo>
                    <a:lnTo>
                      <a:pt x="275" y="1872"/>
                    </a:lnTo>
                    <a:lnTo>
                      <a:pt x="278" y="1853"/>
                    </a:lnTo>
                    <a:lnTo>
                      <a:pt x="281" y="1826"/>
                    </a:lnTo>
                    <a:lnTo>
                      <a:pt x="283" y="1792"/>
                    </a:lnTo>
                    <a:lnTo>
                      <a:pt x="283" y="1792"/>
                    </a:lnTo>
                    <a:lnTo>
                      <a:pt x="287" y="1718"/>
                    </a:lnTo>
                    <a:lnTo>
                      <a:pt x="291" y="1657"/>
                    </a:lnTo>
                    <a:lnTo>
                      <a:pt x="295" y="1607"/>
                    </a:lnTo>
                    <a:lnTo>
                      <a:pt x="300" y="1573"/>
                    </a:lnTo>
                    <a:lnTo>
                      <a:pt x="300" y="1573"/>
                    </a:lnTo>
                    <a:lnTo>
                      <a:pt x="303" y="1543"/>
                    </a:lnTo>
                    <a:lnTo>
                      <a:pt x="307" y="1504"/>
                    </a:lnTo>
                    <a:lnTo>
                      <a:pt x="307" y="1463"/>
                    </a:lnTo>
                    <a:lnTo>
                      <a:pt x="305" y="1424"/>
                    </a:lnTo>
                    <a:lnTo>
                      <a:pt x="305" y="1424"/>
                    </a:lnTo>
                    <a:lnTo>
                      <a:pt x="305" y="1405"/>
                    </a:lnTo>
                    <a:lnTo>
                      <a:pt x="307" y="1386"/>
                    </a:lnTo>
                    <a:lnTo>
                      <a:pt x="311" y="1349"/>
                    </a:lnTo>
                    <a:lnTo>
                      <a:pt x="319" y="1299"/>
                    </a:lnTo>
                    <a:lnTo>
                      <a:pt x="319" y="1299"/>
                    </a:lnTo>
                    <a:lnTo>
                      <a:pt x="323" y="1289"/>
                    </a:lnTo>
                    <a:lnTo>
                      <a:pt x="326" y="1280"/>
                    </a:lnTo>
                    <a:lnTo>
                      <a:pt x="329" y="1268"/>
                    </a:lnTo>
                    <a:lnTo>
                      <a:pt x="329" y="1260"/>
                    </a:lnTo>
                    <a:lnTo>
                      <a:pt x="329" y="1260"/>
                    </a:lnTo>
                    <a:lnTo>
                      <a:pt x="331" y="1251"/>
                    </a:lnTo>
                    <a:lnTo>
                      <a:pt x="332" y="1243"/>
                    </a:lnTo>
                    <a:lnTo>
                      <a:pt x="337" y="1235"/>
                    </a:lnTo>
                    <a:lnTo>
                      <a:pt x="337" y="1235"/>
                    </a:lnTo>
                    <a:lnTo>
                      <a:pt x="342" y="1230"/>
                    </a:lnTo>
                    <a:lnTo>
                      <a:pt x="348" y="1228"/>
                    </a:lnTo>
                    <a:lnTo>
                      <a:pt x="352" y="1228"/>
                    </a:lnTo>
                    <a:lnTo>
                      <a:pt x="355" y="1230"/>
                    </a:lnTo>
                    <a:lnTo>
                      <a:pt x="355" y="1230"/>
                    </a:lnTo>
                    <a:lnTo>
                      <a:pt x="355" y="1228"/>
                    </a:lnTo>
                    <a:lnTo>
                      <a:pt x="356" y="1231"/>
                    </a:lnTo>
                    <a:lnTo>
                      <a:pt x="360" y="1239"/>
                    </a:lnTo>
                    <a:lnTo>
                      <a:pt x="360" y="1257"/>
                    </a:lnTo>
                    <a:lnTo>
                      <a:pt x="360" y="1257"/>
                    </a:lnTo>
                    <a:lnTo>
                      <a:pt x="360" y="1283"/>
                    </a:lnTo>
                    <a:lnTo>
                      <a:pt x="360" y="1310"/>
                    </a:lnTo>
                    <a:lnTo>
                      <a:pt x="360" y="1337"/>
                    </a:lnTo>
                    <a:lnTo>
                      <a:pt x="360" y="1365"/>
                    </a:lnTo>
                    <a:lnTo>
                      <a:pt x="360" y="1365"/>
                    </a:lnTo>
                    <a:lnTo>
                      <a:pt x="361" y="1400"/>
                    </a:lnTo>
                    <a:lnTo>
                      <a:pt x="360" y="1410"/>
                    </a:lnTo>
                    <a:lnTo>
                      <a:pt x="356" y="1419"/>
                    </a:lnTo>
                    <a:lnTo>
                      <a:pt x="356" y="1419"/>
                    </a:lnTo>
                    <a:lnTo>
                      <a:pt x="353" y="1429"/>
                    </a:lnTo>
                    <a:lnTo>
                      <a:pt x="352" y="1442"/>
                    </a:lnTo>
                    <a:lnTo>
                      <a:pt x="352" y="1455"/>
                    </a:lnTo>
                    <a:lnTo>
                      <a:pt x="355" y="1466"/>
                    </a:lnTo>
                    <a:lnTo>
                      <a:pt x="355" y="1466"/>
                    </a:lnTo>
                    <a:lnTo>
                      <a:pt x="356" y="1471"/>
                    </a:lnTo>
                    <a:lnTo>
                      <a:pt x="356" y="1476"/>
                    </a:lnTo>
                    <a:lnTo>
                      <a:pt x="353" y="1487"/>
                    </a:lnTo>
                    <a:lnTo>
                      <a:pt x="350" y="1500"/>
                    </a:lnTo>
                    <a:lnTo>
                      <a:pt x="347" y="1512"/>
                    </a:lnTo>
                    <a:lnTo>
                      <a:pt x="347" y="1512"/>
                    </a:lnTo>
                    <a:lnTo>
                      <a:pt x="345" y="1553"/>
                    </a:lnTo>
                    <a:lnTo>
                      <a:pt x="345" y="1588"/>
                    </a:lnTo>
                    <a:lnTo>
                      <a:pt x="345" y="1588"/>
                    </a:lnTo>
                    <a:lnTo>
                      <a:pt x="345" y="1593"/>
                    </a:lnTo>
                    <a:lnTo>
                      <a:pt x="347" y="1599"/>
                    </a:lnTo>
                    <a:lnTo>
                      <a:pt x="353" y="1612"/>
                    </a:lnTo>
                    <a:lnTo>
                      <a:pt x="358" y="1623"/>
                    </a:lnTo>
                    <a:lnTo>
                      <a:pt x="360" y="1630"/>
                    </a:lnTo>
                    <a:lnTo>
                      <a:pt x="360" y="1633"/>
                    </a:lnTo>
                    <a:lnTo>
                      <a:pt x="360" y="1633"/>
                    </a:lnTo>
                    <a:lnTo>
                      <a:pt x="356" y="1649"/>
                    </a:lnTo>
                    <a:lnTo>
                      <a:pt x="355" y="1660"/>
                    </a:lnTo>
                    <a:lnTo>
                      <a:pt x="356" y="1675"/>
                    </a:lnTo>
                    <a:lnTo>
                      <a:pt x="356" y="1675"/>
                    </a:lnTo>
                    <a:lnTo>
                      <a:pt x="355" y="1687"/>
                    </a:lnTo>
                    <a:lnTo>
                      <a:pt x="353" y="1696"/>
                    </a:lnTo>
                    <a:lnTo>
                      <a:pt x="350" y="1704"/>
                    </a:lnTo>
                    <a:lnTo>
                      <a:pt x="348" y="1716"/>
                    </a:lnTo>
                    <a:lnTo>
                      <a:pt x="348" y="1716"/>
                    </a:lnTo>
                    <a:lnTo>
                      <a:pt x="352" y="1785"/>
                    </a:lnTo>
                    <a:lnTo>
                      <a:pt x="352" y="1785"/>
                    </a:lnTo>
                    <a:lnTo>
                      <a:pt x="352" y="1838"/>
                    </a:lnTo>
                    <a:lnTo>
                      <a:pt x="353" y="1867"/>
                    </a:lnTo>
                    <a:lnTo>
                      <a:pt x="352" y="1885"/>
                    </a:lnTo>
                    <a:lnTo>
                      <a:pt x="352" y="1885"/>
                    </a:lnTo>
                    <a:lnTo>
                      <a:pt x="348" y="1896"/>
                    </a:lnTo>
                    <a:lnTo>
                      <a:pt x="344" y="1911"/>
                    </a:lnTo>
                    <a:lnTo>
                      <a:pt x="344" y="1911"/>
                    </a:lnTo>
                    <a:lnTo>
                      <a:pt x="344" y="1924"/>
                    </a:lnTo>
                    <a:lnTo>
                      <a:pt x="344" y="1940"/>
                    </a:lnTo>
                    <a:lnTo>
                      <a:pt x="342" y="1956"/>
                    </a:lnTo>
                    <a:lnTo>
                      <a:pt x="340" y="1962"/>
                    </a:lnTo>
                    <a:lnTo>
                      <a:pt x="339" y="1967"/>
                    </a:lnTo>
                    <a:lnTo>
                      <a:pt x="339" y="1967"/>
                    </a:lnTo>
                    <a:lnTo>
                      <a:pt x="334" y="1981"/>
                    </a:lnTo>
                    <a:lnTo>
                      <a:pt x="332" y="1986"/>
                    </a:lnTo>
                    <a:lnTo>
                      <a:pt x="332" y="1989"/>
                    </a:lnTo>
                    <a:lnTo>
                      <a:pt x="332" y="1989"/>
                    </a:lnTo>
                    <a:lnTo>
                      <a:pt x="337" y="1999"/>
                    </a:lnTo>
                    <a:lnTo>
                      <a:pt x="339" y="2005"/>
                    </a:lnTo>
                    <a:lnTo>
                      <a:pt x="337" y="2010"/>
                    </a:lnTo>
                    <a:lnTo>
                      <a:pt x="336" y="2015"/>
                    </a:lnTo>
                    <a:lnTo>
                      <a:pt x="336" y="2015"/>
                    </a:lnTo>
                    <a:lnTo>
                      <a:pt x="331" y="2025"/>
                    </a:lnTo>
                    <a:lnTo>
                      <a:pt x="327" y="2034"/>
                    </a:lnTo>
                    <a:lnTo>
                      <a:pt x="326" y="2046"/>
                    </a:lnTo>
                    <a:lnTo>
                      <a:pt x="327" y="2058"/>
                    </a:lnTo>
                    <a:lnTo>
                      <a:pt x="327" y="2058"/>
                    </a:lnTo>
                    <a:lnTo>
                      <a:pt x="336" y="2082"/>
                    </a:lnTo>
                    <a:lnTo>
                      <a:pt x="336" y="2082"/>
                    </a:lnTo>
                    <a:lnTo>
                      <a:pt x="342" y="2097"/>
                    </a:lnTo>
                    <a:lnTo>
                      <a:pt x="342" y="2097"/>
                    </a:lnTo>
                    <a:lnTo>
                      <a:pt x="342" y="2103"/>
                    </a:lnTo>
                    <a:lnTo>
                      <a:pt x="342" y="2107"/>
                    </a:lnTo>
                    <a:lnTo>
                      <a:pt x="342" y="2107"/>
                    </a:lnTo>
                    <a:lnTo>
                      <a:pt x="345" y="2111"/>
                    </a:lnTo>
                    <a:lnTo>
                      <a:pt x="348" y="2119"/>
                    </a:lnTo>
                    <a:lnTo>
                      <a:pt x="352" y="2134"/>
                    </a:lnTo>
                    <a:lnTo>
                      <a:pt x="352" y="2134"/>
                    </a:lnTo>
                    <a:lnTo>
                      <a:pt x="348" y="2168"/>
                    </a:lnTo>
                    <a:lnTo>
                      <a:pt x="347" y="2188"/>
                    </a:lnTo>
                    <a:lnTo>
                      <a:pt x="347" y="2208"/>
                    </a:lnTo>
                    <a:lnTo>
                      <a:pt x="347" y="2208"/>
                    </a:lnTo>
                    <a:lnTo>
                      <a:pt x="348" y="2216"/>
                    </a:lnTo>
                    <a:lnTo>
                      <a:pt x="350" y="2224"/>
                    </a:lnTo>
                    <a:lnTo>
                      <a:pt x="352" y="2229"/>
                    </a:lnTo>
                    <a:lnTo>
                      <a:pt x="355" y="2232"/>
                    </a:lnTo>
                    <a:lnTo>
                      <a:pt x="358" y="2233"/>
                    </a:lnTo>
                    <a:lnTo>
                      <a:pt x="361" y="2235"/>
                    </a:lnTo>
                    <a:lnTo>
                      <a:pt x="369" y="2235"/>
                    </a:lnTo>
                    <a:lnTo>
                      <a:pt x="369" y="2235"/>
                    </a:lnTo>
                    <a:lnTo>
                      <a:pt x="539" y="2235"/>
                    </a:lnTo>
                    <a:lnTo>
                      <a:pt x="539" y="2235"/>
                    </a:lnTo>
                    <a:lnTo>
                      <a:pt x="543" y="2230"/>
                    </a:lnTo>
                    <a:lnTo>
                      <a:pt x="546" y="2219"/>
                    </a:lnTo>
                    <a:lnTo>
                      <a:pt x="547" y="2213"/>
                    </a:lnTo>
                    <a:lnTo>
                      <a:pt x="546" y="2204"/>
                    </a:lnTo>
                    <a:lnTo>
                      <a:pt x="543" y="2196"/>
                    </a:lnTo>
                    <a:lnTo>
                      <a:pt x="536" y="2190"/>
                    </a:lnTo>
                    <a:lnTo>
                      <a:pt x="536" y="2190"/>
                    </a:lnTo>
                    <a:lnTo>
                      <a:pt x="528" y="2184"/>
                    </a:lnTo>
                    <a:lnTo>
                      <a:pt x="520" y="2179"/>
                    </a:lnTo>
                    <a:lnTo>
                      <a:pt x="514" y="2177"/>
                    </a:lnTo>
                    <a:lnTo>
                      <a:pt x="507" y="2176"/>
                    </a:lnTo>
                    <a:lnTo>
                      <a:pt x="496" y="2174"/>
                    </a:lnTo>
                    <a:lnTo>
                      <a:pt x="488" y="2172"/>
                    </a:lnTo>
                    <a:lnTo>
                      <a:pt x="488" y="2172"/>
                    </a:lnTo>
                    <a:lnTo>
                      <a:pt x="482" y="2169"/>
                    </a:lnTo>
                    <a:lnTo>
                      <a:pt x="475" y="2161"/>
                    </a:lnTo>
                    <a:lnTo>
                      <a:pt x="469" y="2155"/>
                    </a:lnTo>
                    <a:lnTo>
                      <a:pt x="467" y="2150"/>
                    </a:lnTo>
                    <a:lnTo>
                      <a:pt x="467" y="2150"/>
                    </a:lnTo>
                    <a:lnTo>
                      <a:pt x="464" y="2145"/>
                    </a:lnTo>
                    <a:lnTo>
                      <a:pt x="461" y="2142"/>
                    </a:lnTo>
                    <a:lnTo>
                      <a:pt x="461" y="2142"/>
                    </a:lnTo>
                    <a:lnTo>
                      <a:pt x="461" y="2142"/>
                    </a:lnTo>
                    <a:lnTo>
                      <a:pt x="461" y="2142"/>
                    </a:lnTo>
                    <a:lnTo>
                      <a:pt x="456" y="2124"/>
                    </a:lnTo>
                    <a:lnTo>
                      <a:pt x="453" y="2111"/>
                    </a:lnTo>
                    <a:lnTo>
                      <a:pt x="453" y="2111"/>
                    </a:lnTo>
                    <a:lnTo>
                      <a:pt x="454" y="2100"/>
                    </a:lnTo>
                    <a:lnTo>
                      <a:pt x="454" y="2086"/>
                    </a:lnTo>
                    <a:lnTo>
                      <a:pt x="454" y="2063"/>
                    </a:lnTo>
                    <a:lnTo>
                      <a:pt x="454" y="2063"/>
                    </a:lnTo>
                    <a:lnTo>
                      <a:pt x="454" y="2060"/>
                    </a:lnTo>
                    <a:lnTo>
                      <a:pt x="456" y="2057"/>
                    </a:lnTo>
                    <a:lnTo>
                      <a:pt x="462" y="2054"/>
                    </a:lnTo>
                    <a:lnTo>
                      <a:pt x="469" y="2052"/>
                    </a:lnTo>
                    <a:lnTo>
                      <a:pt x="470" y="2049"/>
                    </a:lnTo>
                    <a:lnTo>
                      <a:pt x="474" y="2047"/>
                    </a:lnTo>
                    <a:lnTo>
                      <a:pt x="474" y="2047"/>
                    </a:lnTo>
                    <a:lnTo>
                      <a:pt x="474" y="2041"/>
                    </a:lnTo>
                    <a:lnTo>
                      <a:pt x="475" y="2033"/>
                    </a:lnTo>
                    <a:lnTo>
                      <a:pt x="477" y="2025"/>
                    </a:lnTo>
                    <a:lnTo>
                      <a:pt x="480" y="2017"/>
                    </a:lnTo>
                    <a:lnTo>
                      <a:pt x="480" y="2017"/>
                    </a:lnTo>
                    <a:lnTo>
                      <a:pt x="483" y="2012"/>
                    </a:lnTo>
                    <a:lnTo>
                      <a:pt x="490" y="1996"/>
                    </a:lnTo>
                    <a:lnTo>
                      <a:pt x="493" y="1985"/>
                    </a:lnTo>
                    <a:lnTo>
                      <a:pt x="496" y="1973"/>
                    </a:lnTo>
                    <a:lnTo>
                      <a:pt x="498" y="1959"/>
                    </a:lnTo>
                    <a:lnTo>
                      <a:pt x="499" y="1943"/>
                    </a:lnTo>
                    <a:lnTo>
                      <a:pt x="499" y="1943"/>
                    </a:lnTo>
                    <a:lnTo>
                      <a:pt x="498" y="1915"/>
                    </a:lnTo>
                    <a:lnTo>
                      <a:pt x="496" y="1891"/>
                    </a:lnTo>
                    <a:lnTo>
                      <a:pt x="493" y="1869"/>
                    </a:lnTo>
                    <a:lnTo>
                      <a:pt x="493" y="1842"/>
                    </a:lnTo>
                    <a:lnTo>
                      <a:pt x="493" y="1842"/>
                    </a:lnTo>
                    <a:lnTo>
                      <a:pt x="493" y="1805"/>
                    </a:lnTo>
                    <a:lnTo>
                      <a:pt x="493" y="1761"/>
                    </a:lnTo>
                    <a:lnTo>
                      <a:pt x="490" y="1697"/>
                    </a:lnTo>
                    <a:lnTo>
                      <a:pt x="490" y="1697"/>
                    </a:lnTo>
                    <a:lnTo>
                      <a:pt x="488" y="1687"/>
                    </a:lnTo>
                    <a:lnTo>
                      <a:pt x="486" y="1679"/>
                    </a:lnTo>
                    <a:lnTo>
                      <a:pt x="486" y="1673"/>
                    </a:lnTo>
                    <a:lnTo>
                      <a:pt x="490" y="1663"/>
                    </a:lnTo>
                    <a:lnTo>
                      <a:pt x="490" y="1663"/>
                    </a:lnTo>
                    <a:lnTo>
                      <a:pt x="496" y="1646"/>
                    </a:lnTo>
                    <a:lnTo>
                      <a:pt x="501" y="1620"/>
                    </a:lnTo>
                    <a:lnTo>
                      <a:pt x="504" y="1593"/>
                    </a:lnTo>
                    <a:lnTo>
                      <a:pt x="506" y="1581"/>
                    </a:lnTo>
                    <a:lnTo>
                      <a:pt x="504" y="1570"/>
                    </a:lnTo>
                    <a:lnTo>
                      <a:pt x="504" y="1570"/>
                    </a:lnTo>
                    <a:lnTo>
                      <a:pt x="504" y="1562"/>
                    </a:lnTo>
                    <a:lnTo>
                      <a:pt x="506" y="1554"/>
                    </a:lnTo>
                    <a:lnTo>
                      <a:pt x="512" y="1538"/>
                    </a:lnTo>
                    <a:lnTo>
                      <a:pt x="518" y="1522"/>
                    </a:lnTo>
                    <a:lnTo>
                      <a:pt x="522" y="1512"/>
                    </a:lnTo>
                    <a:lnTo>
                      <a:pt x="525" y="1503"/>
                    </a:lnTo>
                    <a:lnTo>
                      <a:pt x="525" y="1503"/>
                    </a:lnTo>
                    <a:lnTo>
                      <a:pt x="538" y="1431"/>
                    </a:lnTo>
                    <a:lnTo>
                      <a:pt x="552" y="1350"/>
                    </a:lnTo>
                    <a:lnTo>
                      <a:pt x="552" y="1350"/>
                    </a:lnTo>
                    <a:lnTo>
                      <a:pt x="555" y="1329"/>
                    </a:lnTo>
                    <a:lnTo>
                      <a:pt x="562" y="1315"/>
                    </a:lnTo>
                    <a:lnTo>
                      <a:pt x="567" y="1301"/>
                    </a:lnTo>
                    <a:lnTo>
                      <a:pt x="571" y="1284"/>
                    </a:lnTo>
                    <a:lnTo>
                      <a:pt x="571" y="1284"/>
                    </a:lnTo>
                    <a:lnTo>
                      <a:pt x="581" y="1248"/>
                    </a:lnTo>
                    <a:lnTo>
                      <a:pt x="584" y="1233"/>
                    </a:lnTo>
                    <a:lnTo>
                      <a:pt x="589" y="1222"/>
                    </a:lnTo>
                    <a:lnTo>
                      <a:pt x="589" y="1222"/>
                    </a:lnTo>
                    <a:lnTo>
                      <a:pt x="597" y="1211"/>
                    </a:lnTo>
                    <a:lnTo>
                      <a:pt x="604" y="1195"/>
                    </a:lnTo>
                    <a:lnTo>
                      <a:pt x="610" y="1177"/>
                    </a:lnTo>
                    <a:lnTo>
                      <a:pt x="613" y="1162"/>
                    </a:lnTo>
                    <a:lnTo>
                      <a:pt x="613" y="1162"/>
                    </a:lnTo>
                    <a:lnTo>
                      <a:pt x="613" y="1145"/>
                    </a:lnTo>
                    <a:lnTo>
                      <a:pt x="615" y="1148"/>
                    </a:lnTo>
                    <a:lnTo>
                      <a:pt x="615" y="1148"/>
                    </a:lnTo>
                    <a:lnTo>
                      <a:pt x="637" y="1092"/>
                    </a:lnTo>
                    <a:lnTo>
                      <a:pt x="637" y="1092"/>
                    </a:lnTo>
                    <a:lnTo>
                      <a:pt x="640" y="1087"/>
                    </a:lnTo>
                    <a:lnTo>
                      <a:pt x="644" y="1084"/>
                    </a:lnTo>
                    <a:lnTo>
                      <a:pt x="647" y="1082"/>
                    </a:lnTo>
                    <a:lnTo>
                      <a:pt x="647" y="1079"/>
                    </a:lnTo>
                    <a:lnTo>
                      <a:pt x="647" y="1079"/>
                    </a:lnTo>
                    <a:lnTo>
                      <a:pt x="645" y="1074"/>
                    </a:lnTo>
                    <a:lnTo>
                      <a:pt x="642" y="1073"/>
                    </a:lnTo>
                    <a:lnTo>
                      <a:pt x="639" y="1071"/>
                    </a:lnTo>
                    <a:lnTo>
                      <a:pt x="639" y="1071"/>
                    </a:lnTo>
                    <a:lnTo>
                      <a:pt x="655" y="1048"/>
                    </a:lnTo>
                    <a:lnTo>
                      <a:pt x="668" y="1031"/>
                    </a:lnTo>
                    <a:lnTo>
                      <a:pt x="676" y="1018"/>
                    </a:lnTo>
                    <a:lnTo>
                      <a:pt x="676" y="1018"/>
                    </a:lnTo>
                    <a:lnTo>
                      <a:pt x="677" y="1010"/>
                    </a:lnTo>
                    <a:lnTo>
                      <a:pt x="677" y="1000"/>
                    </a:lnTo>
                    <a:lnTo>
                      <a:pt x="671" y="981"/>
                    </a:lnTo>
                    <a:lnTo>
                      <a:pt x="671" y="981"/>
                    </a:lnTo>
                    <a:lnTo>
                      <a:pt x="669" y="971"/>
                    </a:lnTo>
                    <a:lnTo>
                      <a:pt x="671" y="963"/>
                    </a:lnTo>
                    <a:lnTo>
                      <a:pt x="676" y="950"/>
                    </a:lnTo>
                    <a:lnTo>
                      <a:pt x="676" y="950"/>
                    </a:lnTo>
                    <a:lnTo>
                      <a:pt x="681" y="920"/>
                    </a:lnTo>
                    <a:lnTo>
                      <a:pt x="684" y="901"/>
                    </a:lnTo>
                    <a:lnTo>
                      <a:pt x="684" y="886"/>
                    </a:lnTo>
                    <a:lnTo>
                      <a:pt x="684" y="886"/>
                    </a:lnTo>
                    <a:lnTo>
                      <a:pt x="684" y="877"/>
                    </a:lnTo>
                    <a:lnTo>
                      <a:pt x="685" y="867"/>
                    </a:lnTo>
                    <a:lnTo>
                      <a:pt x="687" y="859"/>
                    </a:lnTo>
                    <a:lnTo>
                      <a:pt x="687" y="859"/>
                    </a:lnTo>
                    <a:lnTo>
                      <a:pt x="689" y="856"/>
                    </a:lnTo>
                    <a:lnTo>
                      <a:pt x="695" y="851"/>
                    </a:lnTo>
                    <a:lnTo>
                      <a:pt x="701" y="843"/>
                    </a:lnTo>
                    <a:lnTo>
                      <a:pt x="705" y="836"/>
                    </a:lnTo>
                    <a:lnTo>
                      <a:pt x="705" y="832"/>
                    </a:lnTo>
                    <a:lnTo>
                      <a:pt x="705" y="832"/>
                    </a:lnTo>
                    <a:lnTo>
                      <a:pt x="703" y="811"/>
                    </a:lnTo>
                    <a:lnTo>
                      <a:pt x="701" y="801"/>
                    </a:lnTo>
                    <a:lnTo>
                      <a:pt x="701" y="801"/>
                    </a:lnTo>
                    <a:lnTo>
                      <a:pt x="697" y="748"/>
                    </a:lnTo>
                    <a:lnTo>
                      <a:pt x="690" y="692"/>
                    </a:lnTo>
                    <a:lnTo>
                      <a:pt x="682" y="623"/>
                    </a:lnTo>
                    <a:lnTo>
                      <a:pt x="671" y="551"/>
                    </a:lnTo>
                    <a:lnTo>
                      <a:pt x="663" y="515"/>
                    </a:lnTo>
                    <a:lnTo>
                      <a:pt x="655" y="480"/>
                    </a:lnTo>
                    <a:lnTo>
                      <a:pt x="647" y="448"/>
                    </a:lnTo>
                    <a:lnTo>
                      <a:pt x="637" y="419"/>
                    </a:lnTo>
                    <a:lnTo>
                      <a:pt x="628" y="393"/>
                    </a:lnTo>
                    <a:lnTo>
                      <a:pt x="618" y="372"/>
                    </a:lnTo>
                    <a:lnTo>
                      <a:pt x="618" y="372"/>
                    </a:lnTo>
                    <a:close/>
                    <a:moveTo>
                      <a:pt x="563" y="851"/>
                    </a:moveTo>
                    <a:lnTo>
                      <a:pt x="563" y="851"/>
                    </a:lnTo>
                    <a:lnTo>
                      <a:pt x="559" y="843"/>
                    </a:lnTo>
                    <a:lnTo>
                      <a:pt x="555" y="840"/>
                    </a:lnTo>
                    <a:lnTo>
                      <a:pt x="551" y="836"/>
                    </a:lnTo>
                    <a:lnTo>
                      <a:pt x="546" y="833"/>
                    </a:lnTo>
                    <a:lnTo>
                      <a:pt x="546" y="833"/>
                    </a:lnTo>
                    <a:lnTo>
                      <a:pt x="543" y="828"/>
                    </a:lnTo>
                    <a:lnTo>
                      <a:pt x="541" y="822"/>
                    </a:lnTo>
                    <a:lnTo>
                      <a:pt x="543" y="806"/>
                    </a:lnTo>
                    <a:lnTo>
                      <a:pt x="543" y="806"/>
                    </a:lnTo>
                    <a:lnTo>
                      <a:pt x="544" y="790"/>
                    </a:lnTo>
                    <a:lnTo>
                      <a:pt x="544" y="764"/>
                    </a:lnTo>
                    <a:lnTo>
                      <a:pt x="544" y="722"/>
                    </a:lnTo>
                    <a:lnTo>
                      <a:pt x="544" y="722"/>
                    </a:lnTo>
                    <a:lnTo>
                      <a:pt x="543" y="692"/>
                    </a:lnTo>
                    <a:lnTo>
                      <a:pt x="541" y="665"/>
                    </a:lnTo>
                    <a:lnTo>
                      <a:pt x="541" y="665"/>
                    </a:lnTo>
                    <a:lnTo>
                      <a:pt x="541" y="641"/>
                    </a:lnTo>
                    <a:lnTo>
                      <a:pt x="544" y="626"/>
                    </a:lnTo>
                    <a:lnTo>
                      <a:pt x="546" y="621"/>
                    </a:lnTo>
                    <a:lnTo>
                      <a:pt x="549" y="618"/>
                    </a:lnTo>
                    <a:lnTo>
                      <a:pt x="549" y="618"/>
                    </a:lnTo>
                    <a:lnTo>
                      <a:pt x="551" y="618"/>
                    </a:lnTo>
                    <a:lnTo>
                      <a:pt x="552" y="618"/>
                    </a:lnTo>
                    <a:lnTo>
                      <a:pt x="554" y="625"/>
                    </a:lnTo>
                    <a:lnTo>
                      <a:pt x="554" y="625"/>
                    </a:lnTo>
                    <a:lnTo>
                      <a:pt x="549" y="641"/>
                    </a:lnTo>
                    <a:lnTo>
                      <a:pt x="547" y="649"/>
                    </a:lnTo>
                    <a:lnTo>
                      <a:pt x="547" y="652"/>
                    </a:lnTo>
                    <a:lnTo>
                      <a:pt x="549" y="653"/>
                    </a:lnTo>
                    <a:lnTo>
                      <a:pt x="549" y="653"/>
                    </a:lnTo>
                    <a:lnTo>
                      <a:pt x="549" y="657"/>
                    </a:lnTo>
                    <a:lnTo>
                      <a:pt x="549" y="657"/>
                    </a:lnTo>
                    <a:lnTo>
                      <a:pt x="552" y="663"/>
                    </a:lnTo>
                    <a:lnTo>
                      <a:pt x="557" y="671"/>
                    </a:lnTo>
                    <a:lnTo>
                      <a:pt x="557" y="671"/>
                    </a:lnTo>
                    <a:lnTo>
                      <a:pt x="559" y="678"/>
                    </a:lnTo>
                    <a:lnTo>
                      <a:pt x="559" y="682"/>
                    </a:lnTo>
                    <a:lnTo>
                      <a:pt x="557" y="689"/>
                    </a:lnTo>
                    <a:lnTo>
                      <a:pt x="557" y="695"/>
                    </a:lnTo>
                    <a:lnTo>
                      <a:pt x="557" y="695"/>
                    </a:lnTo>
                    <a:lnTo>
                      <a:pt x="559" y="702"/>
                    </a:lnTo>
                    <a:lnTo>
                      <a:pt x="560" y="705"/>
                    </a:lnTo>
                    <a:lnTo>
                      <a:pt x="563" y="710"/>
                    </a:lnTo>
                    <a:lnTo>
                      <a:pt x="565" y="718"/>
                    </a:lnTo>
                    <a:lnTo>
                      <a:pt x="565" y="718"/>
                    </a:lnTo>
                    <a:lnTo>
                      <a:pt x="567" y="739"/>
                    </a:lnTo>
                    <a:lnTo>
                      <a:pt x="568" y="758"/>
                    </a:lnTo>
                    <a:lnTo>
                      <a:pt x="568" y="758"/>
                    </a:lnTo>
                    <a:lnTo>
                      <a:pt x="570" y="766"/>
                    </a:lnTo>
                    <a:lnTo>
                      <a:pt x="573" y="769"/>
                    </a:lnTo>
                    <a:lnTo>
                      <a:pt x="576" y="772"/>
                    </a:lnTo>
                    <a:lnTo>
                      <a:pt x="579" y="779"/>
                    </a:lnTo>
                    <a:lnTo>
                      <a:pt x="579" y="779"/>
                    </a:lnTo>
                    <a:lnTo>
                      <a:pt x="581" y="783"/>
                    </a:lnTo>
                    <a:lnTo>
                      <a:pt x="581" y="787"/>
                    </a:lnTo>
                    <a:lnTo>
                      <a:pt x="579" y="790"/>
                    </a:lnTo>
                    <a:lnTo>
                      <a:pt x="578" y="792"/>
                    </a:lnTo>
                    <a:lnTo>
                      <a:pt x="573" y="793"/>
                    </a:lnTo>
                    <a:lnTo>
                      <a:pt x="570" y="796"/>
                    </a:lnTo>
                    <a:lnTo>
                      <a:pt x="568" y="798"/>
                    </a:lnTo>
                    <a:lnTo>
                      <a:pt x="568" y="798"/>
                    </a:lnTo>
                    <a:lnTo>
                      <a:pt x="567" y="801"/>
                    </a:lnTo>
                    <a:lnTo>
                      <a:pt x="567" y="803"/>
                    </a:lnTo>
                    <a:lnTo>
                      <a:pt x="570" y="806"/>
                    </a:lnTo>
                    <a:lnTo>
                      <a:pt x="575" y="809"/>
                    </a:lnTo>
                    <a:lnTo>
                      <a:pt x="576" y="812"/>
                    </a:lnTo>
                    <a:lnTo>
                      <a:pt x="578" y="817"/>
                    </a:lnTo>
                    <a:lnTo>
                      <a:pt x="578" y="817"/>
                    </a:lnTo>
                    <a:lnTo>
                      <a:pt x="579" y="824"/>
                    </a:lnTo>
                    <a:lnTo>
                      <a:pt x="579" y="832"/>
                    </a:lnTo>
                    <a:lnTo>
                      <a:pt x="576" y="849"/>
                    </a:lnTo>
                    <a:lnTo>
                      <a:pt x="573" y="865"/>
                    </a:lnTo>
                    <a:lnTo>
                      <a:pt x="570" y="870"/>
                    </a:lnTo>
                    <a:lnTo>
                      <a:pt x="568" y="872"/>
                    </a:lnTo>
                    <a:lnTo>
                      <a:pt x="568" y="872"/>
                    </a:lnTo>
                    <a:lnTo>
                      <a:pt x="567" y="872"/>
                    </a:lnTo>
                    <a:lnTo>
                      <a:pt x="565" y="872"/>
                    </a:lnTo>
                    <a:lnTo>
                      <a:pt x="565" y="867"/>
                    </a:lnTo>
                    <a:lnTo>
                      <a:pt x="567" y="861"/>
                    </a:lnTo>
                    <a:lnTo>
                      <a:pt x="565" y="856"/>
                    </a:lnTo>
                    <a:lnTo>
                      <a:pt x="563" y="851"/>
                    </a:lnTo>
                    <a:lnTo>
                      <a:pt x="563" y="851"/>
                    </a:ln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14">
                <a:extLst>
                  <a:ext uri="{FF2B5EF4-FFF2-40B4-BE49-F238E27FC236}">
                    <a16:creationId xmlns:a16="http://schemas.microsoft.com/office/drawing/2014/main" id="{3F60D152-7DC0-4C60-B0F9-D6D7DCB497B7}"/>
                  </a:ext>
                </a:extLst>
              </p:cNvPr>
              <p:cNvSpPr>
                <a:spLocks/>
              </p:cNvSpPr>
              <p:nvPr/>
            </p:nvSpPr>
            <p:spPr bwMode="auto">
              <a:xfrm>
                <a:off x="3514725" y="7119938"/>
                <a:ext cx="1289050" cy="3519488"/>
              </a:xfrm>
              <a:custGeom>
                <a:avLst/>
                <a:gdLst>
                  <a:gd name="T0" fmla="*/ 732 w 812"/>
                  <a:gd name="T1" fmla="*/ 2124 h 2217"/>
                  <a:gd name="T2" fmla="*/ 673 w 812"/>
                  <a:gd name="T3" fmla="*/ 1681 h 2217"/>
                  <a:gd name="T4" fmla="*/ 655 w 812"/>
                  <a:gd name="T5" fmla="*/ 1575 h 2217"/>
                  <a:gd name="T6" fmla="*/ 670 w 812"/>
                  <a:gd name="T7" fmla="*/ 1368 h 2217"/>
                  <a:gd name="T8" fmla="*/ 658 w 812"/>
                  <a:gd name="T9" fmla="*/ 1296 h 2217"/>
                  <a:gd name="T10" fmla="*/ 710 w 812"/>
                  <a:gd name="T11" fmla="*/ 1328 h 2217"/>
                  <a:gd name="T12" fmla="*/ 726 w 812"/>
                  <a:gd name="T13" fmla="*/ 1195 h 2217"/>
                  <a:gd name="T14" fmla="*/ 763 w 812"/>
                  <a:gd name="T15" fmla="*/ 954 h 2217"/>
                  <a:gd name="T16" fmla="*/ 748 w 812"/>
                  <a:gd name="T17" fmla="*/ 747 h 2217"/>
                  <a:gd name="T18" fmla="*/ 716 w 812"/>
                  <a:gd name="T19" fmla="*/ 474 h 2217"/>
                  <a:gd name="T20" fmla="*/ 593 w 812"/>
                  <a:gd name="T21" fmla="*/ 419 h 2217"/>
                  <a:gd name="T22" fmla="*/ 520 w 812"/>
                  <a:gd name="T23" fmla="*/ 350 h 2217"/>
                  <a:gd name="T24" fmla="*/ 554 w 812"/>
                  <a:gd name="T25" fmla="*/ 291 h 2217"/>
                  <a:gd name="T26" fmla="*/ 581 w 812"/>
                  <a:gd name="T27" fmla="*/ 226 h 2217"/>
                  <a:gd name="T28" fmla="*/ 580 w 812"/>
                  <a:gd name="T29" fmla="*/ 202 h 2217"/>
                  <a:gd name="T30" fmla="*/ 575 w 812"/>
                  <a:gd name="T31" fmla="*/ 149 h 2217"/>
                  <a:gd name="T32" fmla="*/ 559 w 812"/>
                  <a:gd name="T33" fmla="*/ 63 h 2217"/>
                  <a:gd name="T34" fmla="*/ 540 w 812"/>
                  <a:gd name="T35" fmla="*/ 37 h 2217"/>
                  <a:gd name="T36" fmla="*/ 522 w 812"/>
                  <a:gd name="T37" fmla="*/ 32 h 2217"/>
                  <a:gd name="T38" fmla="*/ 508 w 812"/>
                  <a:gd name="T39" fmla="*/ 24 h 2217"/>
                  <a:gd name="T40" fmla="*/ 499 w 812"/>
                  <a:gd name="T41" fmla="*/ 0 h 2217"/>
                  <a:gd name="T42" fmla="*/ 480 w 812"/>
                  <a:gd name="T43" fmla="*/ 13 h 2217"/>
                  <a:gd name="T44" fmla="*/ 459 w 812"/>
                  <a:gd name="T45" fmla="*/ 18 h 2217"/>
                  <a:gd name="T46" fmla="*/ 392 w 812"/>
                  <a:gd name="T47" fmla="*/ 61 h 2217"/>
                  <a:gd name="T48" fmla="*/ 355 w 812"/>
                  <a:gd name="T49" fmla="*/ 122 h 2217"/>
                  <a:gd name="T50" fmla="*/ 341 w 812"/>
                  <a:gd name="T51" fmla="*/ 193 h 2217"/>
                  <a:gd name="T52" fmla="*/ 347 w 812"/>
                  <a:gd name="T53" fmla="*/ 244 h 2217"/>
                  <a:gd name="T54" fmla="*/ 376 w 812"/>
                  <a:gd name="T55" fmla="*/ 273 h 2217"/>
                  <a:gd name="T56" fmla="*/ 382 w 812"/>
                  <a:gd name="T57" fmla="*/ 339 h 2217"/>
                  <a:gd name="T58" fmla="*/ 313 w 812"/>
                  <a:gd name="T59" fmla="*/ 400 h 2217"/>
                  <a:gd name="T60" fmla="*/ 159 w 812"/>
                  <a:gd name="T61" fmla="*/ 443 h 2217"/>
                  <a:gd name="T62" fmla="*/ 140 w 812"/>
                  <a:gd name="T63" fmla="*/ 520 h 2217"/>
                  <a:gd name="T64" fmla="*/ 116 w 812"/>
                  <a:gd name="T65" fmla="*/ 615 h 2217"/>
                  <a:gd name="T66" fmla="*/ 87 w 812"/>
                  <a:gd name="T67" fmla="*/ 803 h 2217"/>
                  <a:gd name="T68" fmla="*/ 77 w 812"/>
                  <a:gd name="T69" fmla="*/ 904 h 2217"/>
                  <a:gd name="T70" fmla="*/ 74 w 812"/>
                  <a:gd name="T71" fmla="*/ 1008 h 2217"/>
                  <a:gd name="T72" fmla="*/ 69 w 812"/>
                  <a:gd name="T73" fmla="*/ 1105 h 2217"/>
                  <a:gd name="T74" fmla="*/ 85 w 812"/>
                  <a:gd name="T75" fmla="*/ 1201 h 2217"/>
                  <a:gd name="T76" fmla="*/ 122 w 812"/>
                  <a:gd name="T77" fmla="*/ 1276 h 2217"/>
                  <a:gd name="T78" fmla="*/ 153 w 812"/>
                  <a:gd name="T79" fmla="*/ 1458 h 2217"/>
                  <a:gd name="T80" fmla="*/ 130 w 812"/>
                  <a:gd name="T81" fmla="*/ 1827 h 2217"/>
                  <a:gd name="T82" fmla="*/ 114 w 812"/>
                  <a:gd name="T83" fmla="*/ 2083 h 2217"/>
                  <a:gd name="T84" fmla="*/ 97 w 812"/>
                  <a:gd name="T85" fmla="*/ 2155 h 2217"/>
                  <a:gd name="T86" fmla="*/ 18 w 812"/>
                  <a:gd name="T87" fmla="*/ 2166 h 2217"/>
                  <a:gd name="T88" fmla="*/ 2 w 812"/>
                  <a:gd name="T89" fmla="*/ 2206 h 2217"/>
                  <a:gd name="T90" fmla="*/ 188 w 812"/>
                  <a:gd name="T91" fmla="*/ 2217 h 2217"/>
                  <a:gd name="T92" fmla="*/ 214 w 812"/>
                  <a:gd name="T93" fmla="*/ 2211 h 2217"/>
                  <a:gd name="T94" fmla="*/ 273 w 812"/>
                  <a:gd name="T95" fmla="*/ 2217 h 2217"/>
                  <a:gd name="T96" fmla="*/ 260 w 812"/>
                  <a:gd name="T97" fmla="*/ 2131 h 2217"/>
                  <a:gd name="T98" fmla="*/ 291 w 812"/>
                  <a:gd name="T99" fmla="*/ 1838 h 2217"/>
                  <a:gd name="T100" fmla="*/ 321 w 812"/>
                  <a:gd name="T101" fmla="*/ 1562 h 2217"/>
                  <a:gd name="T102" fmla="*/ 373 w 812"/>
                  <a:gd name="T103" fmla="*/ 1365 h 2217"/>
                  <a:gd name="T104" fmla="*/ 440 w 812"/>
                  <a:gd name="T105" fmla="*/ 1381 h 2217"/>
                  <a:gd name="T106" fmla="*/ 488 w 812"/>
                  <a:gd name="T107" fmla="*/ 1657 h 2217"/>
                  <a:gd name="T108" fmla="*/ 562 w 812"/>
                  <a:gd name="T109" fmla="*/ 2022 h 2217"/>
                  <a:gd name="T110" fmla="*/ 594 w 812"/>
                  <a:gd name="T111" fmla="*/ 2163 h 2217"/>
                  <a:gd name="T112" fmla="*/ 785 w 812"/>
                  <a:gd name="T113" fmla="*/ 2216 h 2217"/>
                  <a:gd name="T114" fmla="*/ 812 w 812"/>
                  <a:gd name="T115" fmla="*/ 2187 h 2217"/>
                  <a:gd name="T116" fmla="*/ 787 w 812"/>
                  <a:gd name="T117" fmla="*/ 2168 h 2217"/>
                  <a:gd name="T118" fmla="*/ 743 w 812"/>
                  <a:gd name="T119" fmla="*/ 2148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2" h="2217">
                    <a:moveTo>
                      <a:pt x="743" y="2148"/>
                    </a:moveTo>
                    <a:lnTo>
                      <a:pt x="743" y="2148"/>
                    </a:lnTo>
                    <a:lnTo>
                      <a:pt x="742" y="2139"/>
                    </a:lnTo>
                    <a:lnTo>
                      <a:pt x="739" y="2132"/>
                    </a:lnTo>
                    <a:lnTo>
                      <a:pt x="735" y="2127"/>
                    </a:lnTo>
                    <a:lnTo>
                      <a:pt x="732" y="2124"/>
                    </a:lnTo>
                    <a:lnTo>
                      <a:pt x="732" y="2124"/>
                    </a:lnTo>
                    <a:lnTo>
                      <a:pt x="743" y="2121"/>
                    </a:lnTo>
                    <a:lnTo>
                      <a:pt x="743" y="2121"/>
                    </a:lnTo>
                    <a:lnTo>
                      <a:pt x="692" y="1838"/>
                    </a:lnTo>
                    <a:lnTo>
                      <a:pt x="692" y="1838"/>
                    </a:lnTo>
                    <a:lnTo>
                      <a:pt x="686" y="1787"/>
                    </a:lnTo>
                    <a:lnTo>
                      <a:pt x="679" y="1732"/>
                    </a:lnTo>
                    <a:lnTo>
                      <a:pt x="673" y="1681"/>
                    </a:lnTo>
                    <a:lnTo>
                      <a:pt x="668" y="1660"/>
                    </a:lnTo>
                    <a:lnTo>
                      <a:pt x="663" y="1641"/>
                    </a:lnTo>
                    <a:lnTo>
                      <a:pt x="663" y="1641"/>
                    </a:lnTo>
                    <a:lnTo>
                      <a:pt x="660" y="1623"/>
                    </a:lnTo>
                    <a:lnTo>
                      <a:pt x="657" y="1606"/>
                    </a:lnTo>
                    <a:lnTo>
                      <a:pt x="655" y="1590"/>
                    </a:lnTo>
                    <a:lnTo>
                      <a:pt x="655" y="1575"/>
                    </a:lnTo>
                    <a:lnTo>
                      <a:pt x="655" y="1546"/>
                    </a:lnTo>
                    <a:lnTo>
                      <a:pt x="655" y="1519"/>
                    </a:lnTo>
                    <a:lnTo>
                      <a:pt x="655" y="1519"/>
                    </a:lnTo>
                    <a:lnTo>
                      <a:pt x="657" y="1503"/>
                    </a:lnTo>
                    <a:lnTo>
                      <a:pt x="658" y="1479"/>
                    </a:lnTo>
                    <a:lnTo>
                      <a:pt x="665" y="1423"/>
                    </a:lnTo>
                    <a:lnTo>
                      <a:pt x="670" y="1368"/>
                    </a:lnTo>
                    <a:lnTo>
                      <a:pt x="671" y="1349"/>
                    </a:lnTo>
                    <a:lnTo>
                      <a:pt x="671" y="1337"/>
                    </a:lnTo>
                    <a:lnTo>
                      <a:pt x="671" y="1337"/>
                    </a:lnTo>
                    <a:lnTo>
                      <a:pt x="668" y="1323"/>
                    </a:lnTo>
                    <a:lnTo>
                      <a:pt x="663" y="1310"/>
                    </a:lnTo>
                    <a:lnTo>
                      <a:pt x="658" y="1296"/>
                    </a:lnTo>
                    <a:lnTo>
                      <a:pt x="658" y="1296"/>
                    </a:lnTo>
                    <a:lnTo>
                      <a:pt x="662" y="1301"/>
                    </a:lnTo>
                    <a:lnTo>
                      <a:pt x="673" y="1310"/>
                    </a:lnTo>
                    <a:lnTo>
                      <a:pt x="687" y="1321"/>
                    </a:lnTo>
                    <a:lnTo>
                      <a:pt x="695" y="1325"/>
                    </a:lnTo>
                    <a:lnTo>
                      <a:pt x="703" y="1328"/>
                    </a:lnTo>
                    <a:lnTo>
                      <a:pt x="703" y="1328"/>
                    </a:lnTo>
                    <a:lnTo>
                      <a:pt x="710" y="1328"/>
                    </a:lnTo>
                    <a:lnTo>
                      <a:pt x="716" y="1326"/>
                    </a:lnTo>
                    <a:lnTo>
                      <a:pt x="723" y="1323"/>
                    </a:lnTo>
                    <a:lnTo>
                      <a:pt x="727" y="1320"/>
                    </a:lnTo>
                    <a:lnTo>
                      <a:pt x="735" y="1312"/>
                    </a:lnTo>
                    <a:lnTo>
                      <a:pt x="737" y="1309"/>
                    </a:lnTo>
                    <a:lnTo>
                      <a:pt x="737" y="1309"/>
                    </a:lnTo>
                    <a:lnTo>
                      <a:pt x="726" y="1195"/>
                    </a:lnTo>
                    <a:lnTo>
                      <a:pt x="726" y="1195"/>
                    </a:lnTo>
                    <a:lnTo>
                      <a:pt x="745" y="1116"/>
                    </a:lnTo>
                    <a:lnTo>
                      <a:pt x="758" y="1053"/>
                    </a:lnTo>
                    <a:lnTo>
                      <a:pt x="761" y="1028"/>
                    </a:lnTo>
                    <a:lnTo>
                      <a:pt x="763" y="1007"/>
                    </a:lnTo>
                    <a:lnTo>
                      <a:pt x="763" y="1007"/>
                    </a:lnTo>
                    <a:lnTo>
                      <a:pt x="763" y="954"/>
                    </a:lnTo>
                    <a:lnTo>
                      <a:pt x="766" y="918"/>
                    </a:lnTo>
                    <a:lnTo>
                      <a:pt x="766" y="918"/>
                    </a:lnTo>
                    <a:lnTo>
                      <a:pt x="766" y="909"/>
                    </a:lnTo>
                    <a:lnTo>
                      <a:pt x="766" y="898"/>
                    </a:lnTo>
                    <a:lnTo>
                      <a:pt x="763" y="870"/>
                    </a:lnTo>
                    <a:lnTo>
                      <a:pt x="763" y="870"/>
                    </a:lnTo>
                    <a:lnTo>
                      <a:pt x="748" y="747"/>
                    </a:lnTo>
                    <a:lnTo>
                      <a:pt x="732" y="620"/>
                    </a:lnTo>
                    <a:lnTo>
                      <a:pt x="732" y="620"/>
                    </a:lnTo>
                    <a:lnTo>
                      <a:pt x="729" y="589"/>
                    </a:lnTo>
                    <a:lnTo>
                      <a:pt x="724" y="544"/>
                    </a:lnTo>
                    <a:lnTo>
                      <a:pt x="719" y="501"/>
                    </a:lnTo>
                    <a:lnTo>
                      <a:pt x="716" y="474"/>
                    </a:lnTo>
                    <a:lnTo>
                      <a:pt x="716" y="474"/>
                    </a:lnTo>
                    <a:lnTo>
                      <a:pt x="713" y="467"/>
                    </a:lnTo>
                    <a:lnTo>
                      <a:pt x="707" y="462"/>
                    </a:lnTo>
                    <a:lnTo>
                      <a:pt x="698" y="458"/>
                    </a:lnTo>
                    <a:lnTo>
                      <a:pt x="687" y="453"/>
                    </a:lnTo>
                    <a:lnTo>
                      <a:pt x="646" y="440"/>
                    </a:lnTo>
                    <a:lnTo>
                      <a:pt x="646" y="440"/>
                    </a:lnTo>
                    <a:lnTo>
                      <a:pt x="593" y="419"/>
                    </a:lnTo>
                    <a:lnTo>
                      <a:pt x="552" y="400"/>
                    </a:lnTo>
                    <a:lnTo>
                      <a:pt x="552" y="400"/>
                    </a:lnTo>
                    <a:lnTo>
                      <a:pt x="544" y="392"/>
                    </a:lnTo>
                    <a:lnTo>
                      <a:pt x="535" y="379"/>
                    </a:lnTo>
                    <a:lnTo>
                      <a:pt x="517" y="360"/>
                    </a:lnTo>
                    <a:lnTo>
                      <a:pt x="517" y="360"/>
                    </a:lnTo>
                    <a:lnTo>
                      <a:pt x="520" y="350"/>
                    </a:lnTo>
                    <a:lnTo>
                      <a:pt x="524" y="340"/>
                    </a:lnTo>
                    <a:lnTo>
                      <a:pt x="530" y="331"/>
                    </a:lnTo>
                    <a:lnTo>
                      <a:pt x="538" y="321"/>
                    </a:lnTo>
                    <a:lnTo>
                      <a:pt x="538" y="321"/>
                    </a:lnTo>
                    <a:lnTo>
                      <a:pt x="544" y="311"/>
                    </a:lnTo>
                    <a:lnTo>
                      <a:pt x="549" y="302"/>
                    </a:lnTo>
                    <a:lnTo>
                      <a:pt x="554" y="291"/>
                    </a:lnTo>
                    <a:lnTo>
                      <a:pt x="554" y="291"/>
                    </a:lnTo>
                    <a:lnTo>
                      <a:pt x="556" y="289"/>
                    </a:lnTo>
                    <a:lnTo>
                      <a:pt x="559" y="284"/>
                    </a:lnTo>
                    <a:lnTo>
                      <a:pt x="564" y="270"/>
                    </a:lnTo>
                    <a:lnTo>
                      <a:pt x="573" y="241"/>
                    </a:lnTo>
                    <a:lnTo>
                      <a:pt x="573" y="241"/>
                    </a:lnTo>
                    <a:lnTo>
                      <a:pt x="581" y="226"/>
                    </a:lnTo>
                    <a:lnTo>
                      <a:pt x="583" y="217"/>
                    </a:lnTo>
                    <a:lnTo>
                      <a:pt x="586" y="209"/>
                    </a:lnTo>
                    <a:lnTo>
                      <a:pt x="586" y="209"/>
                    </a:lnTo>
                    <a:lnTo>
                      <a:pt x="586" y="204"/>
                    </a:lnTo>
                    <a:lnTo>
                      <a:pt x="585" y="202"/>
                    </a:lnTo>
                    <a:lnTo>
                      <a:pt x="581" y="202"/>
                    </a:lnTo>
                    <a:lnTo>
                      <a:pt x="580" y="202"/>
                    </a:lnTo>
                    <a:lnTo>
                      <a:pt x="575" y="204"/>
                    </a:lnTo>
                    <a:lnTo>
                      <a:pt x="573" y="204"/>
                    </a:lnTo>
                    <a:lnTo>
                      <a:pt x="573" y="201"/>
                    </a:lnTo>
                    <a:lnTo>
                      <a:pt x="573" y="201"/>
                    </a:lnTo>
                    <a:lnTo>
                      <a:pt x="575" y="180"/>
                    </a:lnTo>
                    <a:lnTo>
                      <a:pt x="575" y="149"/>
                    </a:lnTo>
                    <a:lnTo>
                      <a:pt x="575" y="149"/>
                    </a:lnTo>
                    <a:lnTo>
                      <a:pt x="573" y="114"/>
                    </a:lnTo>
                    <a:lnTo>
                      <a:pt x="568" y="87"/>
                    </a:lnTo>
                    <a:lnTo>
                      <a:pt x="568" y="87"/>
                    </a:lnTo>
                    <a:lnTo>
                      <a:pt x="564" y="63"/>
                    </a:lnTo>
                    <a:lnTo>
                      <a:pt x="560" y="50"/>
                    </a:lnTo>
                    <a:lnTo>
                      <a:pt x="559" y="63"/>
                    </a:lnTo>
                    <a:lnTo>
                      <a:pt x="559" y="63"/>
                    </a:lnTo>
                    <a:lnTo>
                      <a:pt x="554" y="59"/>
                    </a:lnTo>
                    <a:lnTo>
                      <a:pt x="551" y="55"/>
                    </a:lnTo>
                    <a:lnTo>
                      <a:pt x="548" y="51"/>
                    </a:lnTo>
                    <a:lnTo>
                      <a:pt x="548" y="51"/>
                    </a:lnTo>
                    <a:lnTo>
                      <a:pt x="538" y="30"/>
                    </a:lnTo>
                    <a:lnTo>
                      <a:pt x="538" y="30"/>
                    </a:lnTo>
                    <a:lnTo>
                      <a:pt x="540" y="37"/>
                    </a:lnTo>
                    <a:lnTo>
                      <a:pt x="538" y="40"/>
                    </a:lnTo>
                    <a:lnTo>
                      <a:pt x="538" y="40"/>
                    </a:lnTo>
                    <a:lnTo>
                      <a:pt x="536" y="39"/>
                    </a:lnTo>
                    <a:lnTo>
                      <a:pt x="536" y="39"/>
                    </a:lnTo>
                    <a:lnTo>
                      <a:pt x="528" y="27"/>
                    </a:lnTo>
                    <a:lnTo>
                      <a:pt x="525" y="19"/>
                    </a:lnTo>
                    <a:lnTo>
                      <a:pt x="522" y="32"/>
                    </a:lnTo>
                    <a:lnTo>
                      <a:pt x="522" y="32"/>
                    </a:lnTo>
                    <a:lnTo>
                      <a:pt x="519" y="27"/>
                    </a:lnTo>
                    <a:lnTo>
                      <a:pt x="516" y="21"/>
                    </a:lnTo>
                    <a:lnTo>
                      <a:pt x="514" y="14"/>
                    </a:lnTo>
                    <a:lnTo>
                      <a:pt x="514" y="14"/>
                    </a:lnTo>
                    <a:lnTo>
                      <a:pt x="509" y="21"/>
                    </a:lnTo>
                    <a:lnTo>
                      <a:pt x="508" y="24"/>
                    </a:lnTo>
                    <a:lnTo>
                      <a:pt x="506" y="26"/>
                    </a:lnTo>
                    <a:lnTo>
                      <a:pt x="504" y="24"/>
                    </a:lnTo>
                    <a:lnTo>
                      <a:pt x="504" y="24"/>
                    </a:lnTo>
                    <a:lnTo>
                      <a:pt x="501" y="19"/>
                    </a:lnTo>
                    <a:lnTo>
                      <a:pt x="501" y="11"/>
                    </a:lnTo>
                    <a:lnTo>
                      <a:pt x="499" y="0"/>
                    </a:lnTo>
                    <a:lnTo>
                      <a:pt x="499" y="0"/>
                    </a:lnTo>
                    <a:lnTo>
                      <a:pt x="493" y="13"/>
                    </a:lnTo>
                    <a:lnTo>
                      <a:pt x="488" y="21"/>
                    </a:lnTo>
                    <a:lnTo>
                      <a:pt x="485" y="22"/>
                    </a:lnTo>
                    <a:lnTo>
                      <a:pt x="483" y="24"/>
                    </a:lnTo>
                    <a:lnTo>
                      <a:pt x="483" y="24"/>
                    </a:lnTo>
                    <a:lnTo>
                      <a:pt x="480" y="19"/>
                    </a:lnTo>
                    <a:lnTo>
                      <a:pt x="480" y="13"/>
                    </a:lnTo>
                    <a:lnTo>
                      <a:pt x="480" y="5"/>
                    </a:lnTo>
                    <a:lnTo>
                      <a:pt x="480" y="5"/>
                    </a:lnTo>
                    <a:lnTo>
                      <a:pt x="474" y="11"/>
                    </a:lnTo>
                    <a:lnTo>
                      <a:pt x="467" y="19"/>
                    </a:lnTo>
                    <a:lnTo>
                      <a:pt x="463" y="29"/>
                    </a:lnTo>
                    <a:lnTo>
                      <a:pt x="467" y="8"/>
                    </a:lnTo>
                    <a:lnTo>
                      <a:pt x="459" y="18"/>
                    </a:lnTo>
                    <a:lnTo>
                      <a:pt x="459" y="18"/>
                    </a:lnTo>
                    <a:lnTo>
                      <a:pt x="456" y="22"/>
                    </a:lnTo>
                    <a:lnTo>
                      <a:pt x="450" y="27"/>
                    </a:lnTo>
                    <a:lnTo>
                      <a:pt x="435" y="35"/>
                    </a:lnTo>
                    <a:lnTo>
                      <a:pt x="405" y="51"/>
                    </a:lnTo>
                    <a:lnTo>
                      <a:pt x="405" y="51"/>
                    </a:lnTo>
                    <a:lnTo>
                      <a:pt x="392" y="61"/>
                    </a:lnTo>
                    <a:lnTo>
                      <a:pt x="378" y="74"/>
                    </a:lnTo>
                    <a:lnTo>
                      <a:pt x="371" y="82"/>
                    </a:lnTo>
                    <a:lnTo>
                      <a:pt x="366" y="92"/>
                    </a:lnTo>
                    <a:lnTo>
                      <a:pt x="361" y="101"/>
                    </a:lnTo>
                    <a:lnTo>
                      <a:pt x="358" y="111"/>
                    </a:lnTo>
                    <a:lnTo>
                      <a:pt x="358" y="111"/>
                    </a:lnTo>
                    <a:lnTo>
                      <a:pt x="355" y="122"/>
                    </a:lnTo>
                    <a:lnTo>
                      <a:pt x="355" y="135"/>
                    </a:lnTo>
                    <a:lnTo>
                      <a:pt x="355" y="161"/>
                    </a:lnTo>
                    <a:lnTo>
                      <a:pt x="357" y="189"/>
                    </a:lnTo>
                    <a:lnTo>
                      <a:pt x="357" y="189"/>
                    </a:lnTo>
                    <a:lnTo>
                      <a:pt x="344" y="191"/>
                    </a:lnTo>
                    <a:lnTo>
                      <a:pt x="344" y="191"/>
                    </a:lnTo>
                    <a:lnTo>
                      <a:pt x="341" y="193"/>
                    </a:lnTo>
                    <a:lnTo>
                      <a:pt x="339" y="194"/>
                    </a:lnTo>
                    <a:lnTo>
                      <a:pt x="337" y="197"/>
                    </a:lnTo>
                    <a:lnTo>
                      <a:pt x="337" y="202"/>
                    </a:lnTo>
                    <a:lnTo>
                      <a:pt x="341" y="215"/>
                    </a:lnTo>
                    <a:lnTo>
                      <a:pt x="341" y="215"/>
                    </a:lnTo>
                    <a:lnTo>
                      <a:pt x="342" y="231"/>
                    </a:lnTo>
                    <a:lnTo>
                      <a:pt x="347" y="244"/>
                    </a:lnTo>
                    <a:lnTo>
                      <a:pt x="353" y="260"/>
                    </a:lnTo>
                    <a:lnTo>
                      <a:pt x="353" y="260"/>
                    </a:lnTo>
                    <a:lnTo>
                      <a:pt x="357" y="267"/>
                    </a:lnTo>
                    <a:lnTo>
                      <a:pt x="361" y="271"/>
                    </a:lnTo>
                    <a:lnTo>
                      <a:pt x="365" y="273"/>
                    </a:lnTo>
                    <a:lnTo>
                      <a:pt x="370" y="275"/>
                    </a:lnTo>
                    <a:lnTo>
                      <a:pt x="376" y="273"/>
                    </a:lnTo>
                    <a:lnTo>
                      <a:pt x="378" y="273"/>
                    </a:lnTo>
                    <a:lnTo>
                      <a:pt x="378" y="273"/>
                    </a:lnTo>
                    <a:lnTo>
                      <a:pt x="381" y="295"/>
                    </a:lnTo>
                    <a:lnTo>
                      <a:pt x="382" y="308"/>
                    </a:lnTo>
                    <a:lnTo>
                      <a:pt x="384" y="318"/>
                    </a:lnTo>
                    <a:lnTo>
                      <a:pt x="384" y="318"/>
                    </a:lnTo>
                    <a:lnTo>
                      <a:pt x="382" y="339"/>
                    </a:lnTo>
                    <a:lnTo>
                      <a:pt x="382" y="339"/>
                    </a:lnTo>
                    <a:lnTo>
                      <a:pt x="373" y="345"/>
                    </a:lnTo>
                    <a:lnTo>
                      <a:pt x="373" y="345"/>
                    </a:lnTo>
                    <a:lnTo>
                      <a:pt x="329" y="392"/>
                    </a:lnTo>
                    <a:lnTo>
                      <a:pt x="329" y="392"/>
                    </a:lnTo>
                    <a:lnTo>
                      <a:pt x="323" y="395"/>
                    </a:lnTo>
                    <a:lnTo>
                      <a:pt x="313" y="400"/>
                    </a:lnTo>
                    <a:lnTo>
                      <a:pt x="283" y="409"/>
                    </a:lnTo>
                    <a:lnTo>
                      <a:pt x="251" y="419"/>
                    </a:lnTo>
                    <a:lnTo>
                      <a:pt x="223" y="424"/>
                    </a:lnTo>
                    <a:lnTo>
                      <a:pt x="223" y="424"/>
                    </a:lnTo>
                    <a:lnTo>
                      <a:pt x="203" y="429"/>
                    </a:lnTo>
                    <a:lnTo>
                      <a:pt x="179" y="435"/>
                    </a:lnTo>
                    <a:lnTo>
                      <a:pt x="159" y="443"/>
                    </a:lnTo>
                    <a:lnTo>
                      <a:pt x="154" y="445"/>
                    </a:lnTo>
                    <a:lnTo>
                      <a:pt x="151" y="448"/>
                    </a:lnTo>
                    <a:lnTo>
                      <a:pt x="151" y="448"/>
                    </a:lnTo>
                    <a:lnTo>
                      <a:pt x="146" y="477"/>
                    </a:lnTo>
                    <a:lnTo>
                      <a:pt x="142" y="499"/>
                    </a:lnTo>
                    <a:lnTo>
                      <a:pt x="140" y="520"/>
                    </a:lnTo>
                    <a:lnTo>
                      <a:pt x="140" y="520"/>
                    </a:lnTo>
                    <a:lnTo>
                      <a:pt x="138" y="530"/>
                    </a:lnTo>
                    <a:lnTo>
                      <a:pt x="137" y="539"/>
                    </a:lnTo>
                    <a:lnTo>
                      <a:pt x="129" y="560"/>
                    </a:lnTo>
                    <a:lnTo>
                      <a:pt x="121" y="584"/>
                    </a:lnTo>
                    <a:lnTo>
                      <a:pt x="118" y="599"/>
                    </a:lnTo>
                    <a:lnTo>
                      <a:pt x="116" y="615"/>
                    </a:lnTo>
                    <a:lnTo>
                      <a:pt x="116" y="615"/>
                    </a:lnTo>
                    <a:lnTo>
                      <a:pt x="114" y="647"/>
                    </a:lnTo>
                    <a:lnTo>
                      <a:pt x="110" y="681"/>
                    </a:lnTo>
                    <a:lnTo>
                      <a:pt x="102" y="727"/>
                    </a:lnTo>
                    <a:lnTo>
                      <a:pt x="102" y="727"/>
                    </a:lnTo>
                    <a:lnTo>
                      <a:pt x="97" y="747"/>
                    </a:lnTo>
                    <a:lnTo>
                      <a:pt x="92" y="776"/>
                    </a:lnTo>
                    <a:lnTo>
                      <a:pt x="87" y="803"/>
                    </a:lnTo>
                    <a:lnTo>
                      <a:pt x="85" y="816"/>
                    </a:lnTo>
                    <a:lnTo>
                      <a:pt x="85" y="825"/>
                    </a:lnTo>
                    <a:lnTo>
                      <a:pt x="85" y="825"/>
                    </a:lnTo>
                    <a:lnTo>
                      <a:pt x="85" y="845"/>
                    </a:lnTo>
                    <a:lnTo>
                      <a:pt x="82" y="865"/>
                    </a:lnTo>
                    <a:lnTo>
                      <a:pt x="79" y="886"/>
                    </a:lnTo>
                    <a:lnTo>
                      <a:pt x="77" y="904"/>
                    </a:lnTo>
                    <a:lnTo>
                      <a:pt x="77" y="904"/>
                    </a:lnTo>
                    <a:lnTo>
                      <a:pt x="76" y="955"/>
                    </a:lnTo>
                    <a:lnTo>
                      <a:pt x="74" y="983"/>
                    </a:lnTo>
                    <a:lnTo>
                      <a:pt x="76" y="997"/>
                    </a:lnTo>
                    <a:lnTo>
                      <a:pt x="76" y="997"/>
                    </a:lnTo>
                    <a:lnTo>
                      <a:pt x="76" y="1002"/>
                    </a:lnTo>
                    <a:lnTo>
                      <a:pt x="74" y="1008"/>
                    </a:lnTo>
                    <a:lnTo>
                      <a:pt x="69" y="1028"/>
                    </a:lnTo>
                    <a:lnTo>
                      <a:pt x="66" y="1050"/>
                    </a:lnTo>
                    <a:lnTo>
                      <a:pt x="65" y="1060"/>
                    </a:lnTo>
                    <a:lnTo>
                      <a:pt x="66" y="1068"/>
                    </a:lnTo>
                    <a:lnTo>
                      <a:pt x="66" y="1068"/>
                    </a:lnTo>
                    <a:lnTo>
                      <a:pt x="68" y="1084"/>
                    </a:lnTo>
                    <a:lnTo>
                      <a:pt x="69" y="1105"/>
                    </a:lnTo>
                    <a:lnTo>
                      <a:pt x="71" y="1124"/>
                    </a:lnTo>
                    <a:lnTo>
                      <a:pt x="74" y="1142"/>
                    </a:lnTo>
                    <a:lnTo>
                      <a:pt x="74" y="1142"/>
                    </a:lnTo>
                    <a:lnTo>
                      <a:pt x="77" y="1158"/>
                    </a:lnTo>
                    <a:lnTo>
                      <a:pt x="79" y="1174"/>
                    </a:lnTo>
                    <a:lnTo>
                      <a:pt x="82" y="1188"/>
                    </a:lnTo>
                    <a:lnTo>
                      <a:pt x="85" y="1201"/>
                    </a:lnTo>
                    <a:lnTo>
                      <a:pt x="85" y="1201"/>
                    </a:lnTo>
                    <a:lnTo>
                      <a:pt x="98" y="1240"/>
                    </a:lnTo>
                    <a:lnTo>
                      <a:pt x="98" y="1240"/>
                    </a:lnTo>
                    <a:lnTo>
                      <a:pt x="108" y="1256"/>
                    </a:lnTo>
                    <a:lnTo>
                      <a:pt x="116" y="1268"/>
                    </a:lnTo>
                    <a:lnTo>
                      <a:pt x="122" y="1276"/>
                    </a:lnTo>
                    <a:lnTo>
                      <a:pt x="122" y="1276"/>
                    </a:lnTo>
                    <a:lnTo>
                      <a:pt x="143" y="1299"/>
                    </a:lnTo>
                    <a:lnTo>
                      <a:pt x="143" y="1299"/>
                    </a:lnTo>
                    <a:lnTo>
                      <a:pt x="145" y="1347"/>
                    </a:lnTo>
                    <a:lnTo>
                      <a:pt x="148" y="1392"/>
                    </a:lnTo>
                    <a:lnTo>
                      <a:pt x="151" y="1435"/>
                    </a:lnTo>
                    <a:lnTo>
                      <a:pt x="151" y="1435"/>
                    </a:lnTo>
                    <a:lnTo>
                      <a:pt x="153" y="1458"/>
                    </a:lnTo>
                    <a:lnTo>
                      <a:pt x="154" y="1485"/>
                    </a:lnTo>
                    <a:lnTo>
                      <a:pt x="154" y="1546"/>
                    </a:lnTo>
                    <a:lnTo>
                      <a:pt x="151" y="1606"/>
                    </a:lnTo>
                    <a:lnTo>
                      <a:pt x="148" y="1651"/>
                    </a:lnTo>
                    <a:lnTo>
                      <a:pt x="148" y="1651"/>
                    </a:lnTo>
                    <a:lnTo>
                      <a:pt x="135" y="1763"/>
                    </a:lnTo>
                    <a:lnTo>
                      <a:pt x="130" y="1827"/>
                    </a:lnTo>
                    <a:lnTo>
                      <a:pt x="126" y="1872"/>
                    </a:lnTo>
                    <a:lnTo>
                      <a:pt x="126" y="1872"/>
                    </a:lnTo>
                    <a:lnTo>
                      <a:pt x="119" y="1977"/>
                    </a:lnTo>
                    <a:lnTo>
                      <a:pt x="116" y="2036"/>
                    </a:lnTo>
                    <a:lnTo>
                      <a:pt x="114" y="2062"/>
                    </a:lnTo>
                    <a:lnTo>
                      <a:pt x="114" y="2083"/>
                    </a:lnTo>
                    <a:lnTo>
                      <a:pt x="114" y="2083"/>
                    </a:lnTo>
                    <a:lnTo>
                      <a:pt x="116" y="2124"/>
                    </a:lnTo>
                    <a:lnTo>
                      <a:pt x="114" y="2136"/>
                    </a:lnTo>
                    <a:lnTo>
                      <a:pt x="114" y="2136"/>
                    </a:lnTo>
                    <a:lnTo>
                      <a:pt x="116" y="2136"/>
                    </a:lnTo>
                    <a:lnTo>
                      <a:pt x="116" y="2136"/>
                    </a:lnTo>
                    <a:lnTo>
                      <a:pt x="108" y="2145"/>
                    </a:lnTo>
                    <a:lnTo>
                      <a:pt x="97" y="2155"/>
                    </a:lnTo>
                    <a:lnTo>
                      <a:pt x="89" y="2158"/>
                    </a:lnTo>
                    <a:lnTo>
                      <a:pt x="79" y="2161"/>
                    </a:lnTo>
                    <a:lnTo>
                      <a:pt x="69" y="2164"/>
                    </a:lnTo>
                    <a:lnTo>
                      <a:pt x="58" y="2164"/>
                    </a:lnTo>
                    <a:lnTo>
                      <a:pt x="58" y="2164"/>
                    </a:lnTo>
                    <a:lnTo>
                      <a:pt x="29" y="2166"/>
                    </a:lnTo>
                    <a:lnTo>
                      <a:pt x="18" y="2166"/>
                    </a:lnTo>
                    <a:lnTo>
                      <a:pt x="12" y="2168"/>
                    </a:lnTo>
                    <a:lnTo>
                      <a:pt x="5" y="2172"/>
                    </a:lnTo>
                    <a:lnTo>
                      <a:pt x="2" y="2179"/>
                    </a:lnTo>
                    <a:lnTo>
                      <a:pt x="0" y="2188"/>
                    </a:lnTo>
                    <a:lnTo>
                      <a:pt x="0" y="2203"/>
                    </a:lnTo>
                    <a:lnTo>
                      <a:pt x="0" y="2203"/>
                    </a:lnTo>
                    <a:lnTo>
                      <a:pt x="2" y="2206"/>
                    </a:lnTo>
                    <a:lnTo>
                      <a:pt x="8" y="2209"/>
                    </a:lnTo>
                    <a:lnTo>
                      <a:pt x="13" y="2213"/>
                    </a:lnTo>
                    <a:lnTo>
                      <a:pt x="21" y="2214"/>
                    </a:lnTo>
                    <a:lnTo>
                      <a:pt x="31" y="2216"/>
                    </a:lnTo>
                    <a:lnTo>
                      <a:pt x="42" y="2217"/>
                    </a:lnTo>
                    <a:lnTo>
                      <a:pt x="42" y="2217"/>
                    </a:lnTo>
                    <a:lnTo>
                      <a:pt x="188" y="2217"/>
                    </a:lnTo>
                    <a:lnTo>
                      <a:pt x="188" y="2217"/>
                    </a:lnTo>
                    <a:lnTo>
                      <a:pt x="195" y="2213"/>
                    </a:lnTo>
                    <a:lnTo>
                      <a:pt x="199" y="2209"/>
                    </a:lnTo>
                    <a:lnTo>
                      <a:pt x="204" y="2208"/>
                    </a:lnTo>
                    <a:lnTo>
                      <a:pt x="207" y="2208"/>
                    </a:lnTo>
                    <a:lnTo>
                      <a:pt x="207" y="2208"/>
                    </a:lnTo>
                    <a:lnTo>
                      <a:pt x="214" y="2211"/>
                    </a:lnTo>
                    <a:lnTo>
                      <a:pt x="217" y="2213"/>
                    </a:lnTo>
                    <a:lnTo>
                      <a:pt x="220" y="2216"/>
                    </a:lnTo>
                    <a:lnTo>
                      <a:pt x="225" y="2217"/>
                    </a:lnTo>
                    <a:lnTo>
                      <a:pt x="225" y="2217"/>
                    </a:lnTo>
                    <a:lnTo>
                      <a:pt x="252" y="2216"/>
                    </a:lnTo>
                    <a:lnTo>
                      <a:pt x="273" y="2217"/>
                    </a:lnTo>
                    <a:lnTo>
                      <a:pt x="273" y="2217"/>
                    </a:lnTo>
                    <a:lnTo>
                      <a:pt x="275" y="2209"/>
                    </a:lnTo>
                    <a:lnTo>
                      <a:pt x="275" y="2187"/>
                    </a:lnTo>
                    <a:lnTo>
                      <a:pt x="273" y="2172"/>
                    </a:lnTo>
                    <a:lnTo>
                      <a:pt x="272" y="2158"/>
                    </a:lnTo>
                    <a:lnTo>
                      <a:pt x="267" y="2144"/>
                    </a:lnTo>
                    <a:lnTo>
                      <a:pt x="260" y="2131"/>
                    </a:lnTo>
                    <a:lnTo>
                      <a:pt x="260" y="2131"/>
                    </a:lnTo>
                    <a:lnTo>
                      <a:pt x="264" y="2129"/>
                    </a:lnTo>
                    <a:lnTo>
                      <a:pt x="264" y="2129"/>
                    </a:lnTo>
                    <a:lnTo>
                      <a:pt x="278" y="2004"/>
                    </a:lnTo>
                    <a:lnTo>
                      <a:pt x="278" y="2004"/>
                    </a:lnTo>
                    <a:lnTo>
                      <a:pt x="283" y="1957"/>
                    </a:lnTo>
                    <a:lnTo>
                      <a:pt x="288" y="1898"/>
                    </a:lnTo>
                    <a:lnTo>
                      <a:pt x="291" y="1838"/>
                    </a:lnTo>
                    <a:lnTo>
                      <a:pt x="291" y="1797"/>
                    </a:lnTo>
                    <a:lnTo>
                      <a:pt x="291" y="1797"/>
                    </a:lnTo>
                    <a:lnTo>
                      <a:pt x="291" y="1776"/>
                    </a:lnTo>
                    <a:lnTo>
                      <a:pt x="294" y="1745"/>
                    </a:lnTo>
                    <a:lnTo>
                      <a:pt x="302" y="1667"/>
                    </a:lnTo>
                    <a:lnTo>
                      <a:pt x="315" y="1591"/>
                    </a:lnTo>
                    <a:lnTo>
                      <a:pt x="321" y="1562"/>
                    </a:lnTo>
                    <a:lnTo>
                      <a:pt x="326" y="1545"/>
                    </a:lnTo>
                    <a:lnTo>
                      <a:pt x="326" y="1545"/>
                    </a:lnTo>
                    <a:lnTo>
                      <a:pt x="331" y="1530"/>
                    </a:lnTo>
                    <a:lnTo>
                      <a:pt x="337" y="1508"/>
                    </a:lnTo>
                    <a:lnTo>
                      <a:pt x="350" y="1455"/>
                    </a:lnTo>
                    <a:lnTo>
                      <a:pt x="373" y="1365"/>
                    </a:lnTo>
                    <a:lnTo>
                      <a:pt x="373" y="1365"/>
                    </a:lnTo>
                    <a:lnTo>
                      <a:pt x="376" y="1354"/>
                    </a:lnTo>
                    <a:lnTo>
                      <a:pt x="382" y="1341"/>
                    </a:lnTo>
                    <a:lnTo>
                      <a:pt x="395" y="1317"/>
                    </a:lnTo>
                    <a:lnTo>
                      <a:pt x="413" y="1291"/>
                    </a:lnTo>
                    <a:lnTo>
                      <a:pt x="413" y="1291"/>
                    </a:lnTo>
                    <a:lnTo>
                      <a:pt x="440" y="1381"/>
                    </a:lnTo>
                    <a:lnTo>
                      <a:pt x="440" y="1381"/>
                    </a:lnTo>
                    <a:lnTo>
                      <a:pt x="450" y="1413"/>
                    </a:lnTo>
                    <a:lnTo>
                      <a:pt x="458" y="1455"/>
                    </a:lnTo>
                    <a:lnTo>
                      <a:pt x="474" y="1538"/>
                    </a:lnTo>
                    <a:lnTo>
                      <a:pt x="474" y="1538"/>
                    </a:lnTo>
                    <a:lnTo>
                      <a:pt x="479" y="1574"/>
                    </a:lnTo>
                    <a:lnTo>
                      <a:pt x="483" y="1614"/>
                    </a:lnTo>
                    <a:lnTo>
                      <a:pt x="488" y="1657"/>
                    </a:lnTo>
                    <a:lnTo>
                      <a:pt x="493" y="1705"/>
                    </a:lnTo>
                    <a:lnTo>
                      <a:pt x="493" y="1705"/>
                    </a:lnTo>
                    <a:lnTo>
                      <a:pt x="499" y="1736"/>
                    </a:lnTo>
                    <a:lnTo>
                      <a:pt x="508" y="1777"/>
                    </a:lnTo>
                    <a:lnTo>
                      <a:pt x="530" y="1875"/>
                    </a:lnTo>
                    <a:lnTo>
                      <a:pt x="562" y="2022"/>
                    </a:lnTo>
                    <a:lnTo>
                      <a:pt x="562" y="2022"/>
                    </a:lnTo>
                    <a:lnTo>
                      <a:pt x="568" y="2052"/>
                    </a:lnTo>
                    <a:lnTo>
                      <a:pt x="578" y="2091"/>
                    </a:lnTo>
                    <a:lnTo>
                      <a:pt x="589" y="2136"/>
                    </a:lnTo>
                    <a:lnTo>
                      <a:pt x="589" y="2136"/>
                    </a:lnTo>
                    <a:lnTo>
                      <a:pt x="599" y="2136"/>
                    </a:lnTo>
                    <a:lnTo>
                      <a:pt x="599" y="2136"/>
                    </a:lnTo>
                    <a:lnTo>
                      <a:pt x="594" y="2163"/>
                    </a:lnTo>
                    <a:lnTo>
                      <a:pt x="591" y="2180"/>
                    </a:lnTo>
                    <a:lnTo>
                      <a:pt x="591" y="2197"/>
                    </a:lnTo>
                    <a:lnTo>
                      <a:pt x="591" y="2197"/>
                    </a:lnTo>
                    <a:lnTo>
                      <a:pt x="591" y="2217"/>
                    </a:lnTo>
                    <a:lnTo>
                      <a:pt x="777" y="2217"/>
                    </a:lnTo>
                    <a:lnTo>
                      <a:pt x="777" y="2217"/>
                    </a:lnTo>
                    <a:lnTo>
                      <a:pt x="785" y="2216"/>
                    </a:lnTo>
                    <a:lnTo>
                      <a:pt x="792" y="2214"/>
                    </a:lnTo>
                    <a:lnTo>
                      <a:pt x="798" y="2211"/>
                    </a:lnTo>
                    <a:lnTo>
                      <a:pt x="806" y="2206"/>
                    </a:lnTo>
                    <a:lnTo>
                      <a:pt x="811" y="2200"/>
                    </a:lnTo>
                    <a:lnTo>
                      <a:pt x="812" y="2197"/>
                    </a:lnTo>
                    <a:lnTo>
                      <a:pt x="812" y="2192"/>
                    </a:lnTo>
                    <a:lnTo>
                      <a:pt x="812" y="2187"/>
                    </a:lnTo>
                    <a:lnTo>
                      <a:pt x="812" y="2182"/>
                    </a:lnTo>
                    <a:lnTo>
                      <a:pt x="812" y="2182"/>
                    </a:lnTo>
                    <a:lnTo>
                      <a:pt x="809" y="2177"/>
                    </a:lnTo>
                    <a:lnTo>
                      <a:pt x="806" y="2174"/>
                    </a:lnTo>
                    <a:lnTo>
                      <a:pt x="803" y="2171"/>
                    </a:lnTo>
                    <a:lnTo>
                      <a:pt x="798" y="2169"/>
                    </a:lnTo>
                    <a:lnTo>
                      <a:pt x="787" y="2168"/>
                    </a:lnTo>
                    <a:lnTo>
                      <a:pt x="776" y="2166"/>
                    </a:lnTo>
                    <a:lnTo>
                      <a:pt x="766" y="2166"/>
                    </a:lnTo>
                    <a:lnTo>
                      <a:pt x="756" y="2163"/>
                    </a:lnTo>
                    <a:lnTo>
                      <a:pt x="751" y="2161"/>
                    </a:lnTo>
                    <a:lnTo>
                      <a:pt x="748" y="2158"/>
                    </a:lnTo>
                    <a:lnTo>
                      <a:pt x="745" y="2153"/>
                    </a:lnTo>
                    <a:lnTo>
                      <a:pt x="743" y="2148"/>
                    </a:lnTo>
                    <a:lnTo>
                      <a:pt x="743" y="2148"/>
                    </a:ln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5">
                <a:extLst>
                  <a:ext uri="{FF2B5EF4-FFF2-40B4-BE49-F238E27FC236}">
                    <a16:creationId xmlns:a16="http://schemas.microsoft.com/office/drawing/2014/main" id="{50BDC1D4-39FA-464F-BD96-F651770C6A08}"/>
                  </a:ext>
                </a:extLst>
              </p:cNvPr>
              <p:cNvSpPr>
                <a:spLocks noEditPoints="1"/>
              </p:cNvSpPr>
              <p:nvPr/>
            </p:nvSpPr>
            <p:spPr bwMode="auto">
              <a:xfrm>
                <a:off x="8733745" y="7107238"/>
                <a:ext cx="1281113" cy="3527425"/>
              </a:xfrm>
              <a:custGeom>
                <a:avLst/>
                <a:gdLst>
                  <a:gd name="T0" fmla="*/ 799 w 807"/>
                  <a:gd name="T1" fmla="*/ 771 h 2222"/>
                  <a:gd name="T2" fmla="*/ 778 w 807"/>
                  <a:gd name="T3" fmla="*/ 713 h 2222"/>
                  <a:gd name="T4" fmla="*/ 756 w 807"/>
                  <a:gd name="T5" fmla="*/ 618 h 2222"/>
                  <a:gd name="T6" fmla="*/ 740 w 807"/>
                  <a:gd name="T7" fmla="*/ 503 h 2222"/>
                  <a:gd name="T8" fmla="*/ 730 w 807"/>
                  <a:gd name="T9" fmla="*/ 456 h 2222"/>
                  <a:gd name="T10" fmla="*/ 695 w 807"/>
                  <a:gd name="T11" fmla="*/ 406 h 2222"/>
                  <a:gd name="T12" fmla="*/ 578 w 807"/>
                  <a:gd name="T13" fmla="*/ 347 h 2222"/>
                  <a:gd name="T14" fmla="*/ 526 w 807"/>
                  <a:gd name="T15" fmla="*/ 278 h 2222"/>
                  <a:gd name="T16" fmla="*/ 553 w 807"/>
                  <a:gd name="T17" fmla="*/ 228 h 2222"/>
                  <a:gd name="T18" fmla="*/ 581 w 807"/>
                  <a:gd name="T19" fmla="*/ 197 h 2222"/>
                  <a:gd name="T20" fmla="*/ 600 w 807"/>
                  <a:gd name="T21" fmla="*/ 148 h 2222"/>
                  <a:gd name="T22" fmla="*/ 602 w 807"/>
                  <a:gd name="T23" fmla="*/ 75 h 2222"/>
                  <a:gd name="T24" fmla="*/ 545 w 807"/>
                  <a:gd name="T25" fmla="*/ 8 h 2222"/>
                  <a:gd name="T26" fmla="*/ 422 w 807"/>
                  <a:gd name="T27" fmla="*/ 18 h 2222"/>
                  <a:gd name="T28" fmla="*/ 420 w 807"/>
                  <a:gd name="T29" fmla="*/ 8 h 2222"/>
                  <a:gd name="T30" fmla="*/ 380 w 807"/>
                  <a:gd name="T31" fmla="*/ 63 h 2222"/>
                  <a:gd name="T32" fmla="*/ 354 w 807"/>
                  <a:gd name="T33" fmla="*/ 149 h 2222"/>
                  <a:gd name="T34" fmla="*/ 371 w 807"/>
                  <a:gd name="T35" fmla="*/ 201 h 2222"/>
                  <a:gd name="T36" fmla="*/ 371 w 807"/>
                  <a:gd name="T37" fmla="*/ 281 h 2222"/>
                  <a:gd name="T38" fmla="*/ 204 w 807"/>
                  <a:gd name="T39" fmla="*/ 361 h 2222"/>
                  <a:gd name="T40" fmla="*/ 128 w 807"/>
                  <a:gd name="T41" fmla="*/ 380 h 2222"/>
                  <a:gd name="T42" fmla="*/ 27 w 807"/>
                  <a:gd name="T43" fmla="*/ 660 h 2222"/>
                  <a:gd name="T44" fmla="*/ 3 w 807"/>
                  <a:gd name="T45" fmla="*/ 721 h 2222"/>
                  <a:gd name="T46" fmla="*/ 21 w 807"/>
                  <a:gd name="T47" fmla="*/ 801 h 2222"/>
                  <a:gd name="T48" fmla="*/ 165 w 807"/>
                  <a:gd name="T49" fmla="*/ 816 h 2222"/>
                  <a:gd name="T50" fmla="*/ 135 w 807"/>
                  <a:gd name="T51" fmla="*/ 965 h 2222"/>
                  <a:gd name="T52" fmla="*/ 112 w 807"/>
                  <a:gd name="T53" fmla="*/ 1158 h 2222"/>
                  <a:gd name="T54" fmla="*/ 131 w 807"/>
                  <a:gd name="T55" fmla="*/ 1382 h 2222"/>
                  <a:gd name="T56" fmla="*/ 139 w 807"/>
                  <a:gd name="T57" fmla="*/ 1511 h 2222"/>
                  <a:gd name="T58" fmla="*/ 162 w 807"/>
                  <a:gd name="T59" fmla="*/ 1569 h 2222"/>
                  <a:gd name="T60" fmla="*/ 191 w 807"/>
                  <a:gd name="T61" fmla="*/ 1776 h 2222"/>
                  <a:gd name="T62" fmla="*/ 225 w 807"/>
                  <a:gd name="T63" fmla="*/ 1993 h 2222"/>
                  <a:gd name="T64" fmla="*/ 253 w 807"/>
                  <a:gd name="T65" fmla="*/ 2068 h 2222"/>
                  <a:gd name="T66" fmla="*/ 237 w 807"/>
                  <a:gd name="T67" fmla="*/ 2102 h 2222"/>
                  <a:gd name="T68" fmla="*/ 237 w 807"/>
                  <a:gd name="T69" fmla="*/ 2147 h 2222"/>
                  <a:gd name="T70" fmla="*/ 176 w 807"/>
                  <a:gd name="T71" fmla="*/ 2171 h 2222"/>
                  <a:gd name="T72" fmla="*/ 101 w 807"/>
                  <a:gd name="T73" fmla="*/ 2205 h 2222"/>
                  <a:gd name="T74" fmla="*/ 481 w 807"/>
                  <a:gd name="T75" fmla="*/ 2222 h 2222"/>
                  <a:gd name="T76" fmla="*/ 523 w 807"/>
                  <a:gd name="T77" fmla="*/ 2187 h 2222"/>
                  <a:gd name="T78" fmla="*/ 464 w 807"/>
                  <a:gd name="T79" fmla="*/ 2150 h 2222"/>
                  <a:gd name="T80" fmla="*/ 459 w 807"/>
                  <a:gd name="T81" fmla="*/ 2063 h 2222"/>
                  <a:gd name="T82" fmla="*/ 443 w 807"/>
                  <a:gd name="T83" fmla="*/ 2002 h 2222"/>
                  <a:gd name="T84" fmla="*/ 505 w 807"/>
                  <a:gd name="T85" fmla="*/ 1781 h 2222"/>
                  <a:gd name="T86" fmla="*/ 539 w 807"/>
                  <a:gd name="T87" fmla="*/ 1641 h 2222"/>
                  <a:gd name="T88" fmla="*/ 598 w 807"/>
                  <a:gd name="T89" fmla="*/ 1265 h 2222"/>
                  <a:gd name="T90" fmla="*/ 640 w 807"/>
                  <a:gd name="T91" fmla="*/ 1101 h 2222"/>
                  <a:gd name="T92" fmla="*/ 691 w 807"/>
                  <a:gd name="T93" fmla="*/ 1117 h 2222"/>
                  <a:gd name="T94" fmla="*/ 783 w 807"/>
                  <a:gd name="T95" fmla="*/ 898 h 2222"/>
                  <a:gd name="T96" fmla="*/ 366 w 807"/>
                  <a:gd name="T97" fmla="*/ 1609 h 2222"/>
                  <a:gd name="T98" fmla="*/ 377 w 807"/>
                  <a:gd name="T99" fmla="*/ 1636 h 2222"/>
                  <a:gd name="T100" fmla="*/ 359 w 807"/>
                  <a:gd name="T101" fmla="*/ 1667 h 2222"/>
                  <a:gd name="T102" fmla="*/ 358 w 807"/>
                  <a:gd name="T103" fmla="*/ 1736 h 2222"/>
                  <a:gd name="T104" fmla="*/ 343 w 807"/>
                  <a:gd name="T105" fmla="*/ 1713 h 2222"/>
                  <a:gd name="T106" fmla="*/ 318 w 807"/>
                  <a:gd name="T107" fmla="*/ 1626 h 2222"/>
                  <a:gd name="T108" fmla="*/ 319 w 807"/>
                  <a:gd name="T109" fmla="*/ 1570 h 2222"/>
                  <a:gd name="T110" fmla="*/ 329 w 807"/>
                  <a:gd name="T111" fmla="*/ 1512 h 2222"/>
                  <a:gd name="T112" fmla="*/ 332 w 807"/>
                  <a:gd name="T113" fmla="*/ 1435 h 2222"/>
                  <a:gd name="T114" fmla="*/ 359 w 807"/>
                  <a:gd name="T115" fmla="*/ 1350 h 2222"/>
                  <a:gd name="T116" fmla="*/ 366 w 807"/>
                  <a:gd name="T117" fmla="*/ 1432 h 2222"/>
                  <a:gd name="T118" fmla="*/ 354 w 807"/>
                  <a:gd name="T119" fmla="*/ 1557 h 2222"/>
                  <a:gd name="T120" fmla="*/ 380 w 807"/>
                  <a:gd name="T121" fmla="*/ 1591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7" h="2222">
                    <a:moveTo>
                      <a:pt x="807" y="819"/>
                    </a:moveTo>
                    <a:lnTo>
                      <a:pt x="807" y="819"/>
                    </a:lnTo>
                    <a:lnTo>
                      <a:pt x="804" y="809"/>
                    </a:lnTo>
                    <a:lnTo>
                      <a:pt x="804" y="801"/>
                    </a:lnTo>
                    <a:lnTo>
                      <a:pt x="802" y="793"/>
                    </a:lnTo>
                    <a:lnTo>
                      <a:pt x="801" y="785"/>
                    </a:lnTo>
                    <a:lnTo>
                      <a:pt x="801" y="785"/>
                    </a:lnTo>
                    <a:lnTo>
                      <a:pt x="799" y="779"/>
                    </a:lnTo>
                    <a:lnTo>
                      <a:pt x="799" y="771"/>
                    </a:lnTo>
                    <a:lnTo>
                      <a:pt x="797" y="764"/>
                    </a:lnTo>
                    <a:lnTo>
                      <a:pt x="796" y="761"/>
                    </a:lnTo>
                    <a:lnTo>
                      <a:pt x="793" y="756"/>
                    </a:lnTo>
                    <a:lnTo>
                      <a:pt x="793" y="756"/>
                    </a:lnTo>
                    <a:lnTo>
                      <a:pt x="786" y="747"/>
                    </a:lnTo>
                    <a:lnTo>
                      <a:pt x="781" y="739"/>
                    </a:lnTo>
                    <a:lnTo>
                      <a:pt x="778" y="727"/>
                    </a:lnTo>
                    <a:lnTo>
                      <a:pt x="778" y="727"/>
                    </a:lnTo>
                    <a:lnTo>
                      <a:pt x="778" y="713"/>
                    </a:lnTo>
                    <a:lnTo>
                      <a:pt x="777" y="698"/>
                    </a:lnTo>
                    <a:lnTo>
                      <a:pt x="773" y="682"/>
                    </a:lnTo>
                    <a:lnTo>
                      <a:pt x="773" y="682"/>
                    </a:lnTo>
                    <a:lnTo>
                      <a:pt x="770" y="670"/>
                    </a:lnTo>
                    <a:lnTo>
                      <a:pt x="765" y="658"/>
                    </a:lnTo>
                    <a:lnTo>
                      <a:pt x="762" y="647"/>
                    </a:lnTo>
                    <a:lnTo>
                      <a:pt x="757" y="634"/>
                    </a:lnTo>
                    <a:lnTo>
                      <a:pt x="757" y="634"/>
                    </a:lnTo>
                    <a:lnTo>
                      <a:pt x="756" y="618"/>
                    </a:lnTo>
                    <a:lnTo>
                      <a:pt x="756" y="602"/>
                    </a:lnTo>
                    <a:lnTo>
                      <a:pt x="754" y="586"/>
                    </a:lnTo>
                    <a:lnTo>
                      <a:pt x="752" y="572"/>
                    </a:lnTo>
                    <a:lnTo>
                      <a:pt x="752" y="572"/>
                    </a:lnTo>
                    <a:lnTo>
                      <a:pt x="748" y="551"/>
                    </a:lnTo>
                    <a:lnTo>
                      <a:pt x="741" y="528"/>
                    </a:lnTo>
                    <a:lnTo>
                      <a:pt x="741" y="528"/>
                    </a:lnTo>
                    <a:lnTo>
                      <a:pt x="740" y="514"/>
                    </a:lnTo>
                    <a:lnTo>
                      <a:pt x="740" y="503"/>
                    </a:lnTo>
                    <a:lnTo>
                      <a:pt x="740" y="493"/>
                    </a:lnTo>
                    <a:lnTo>
                      <a:pt x="740" y="486"/>
                    </a:lnTo>
                    <a:lnTo>
                      <a:pt x="738" y="483"/>
                    </a:lnTo>
                    <a:lnTo>
                      <a:pt x="738" y="483"/>
                    </a:lnTo>
                    <a:lnTo>
                      <a:pt x="736" y="475"/>
                    </a:lnTo>
                    <a:lnTo>
                      <a:pt x="735" y="467"/>
                    </a:lnTo>
                    <a:lnTo>
                      <a:pt x="733" y="462"/>
                    </a:lnTo>
                    <a:lnTo>
                      <a:pt x="730" y="456"/>
                    </a:lnTo>
                    <a:lnTo>
                      <a:pt x="730" y="456"/>
                    </a:lnTo>
                    <a:lnTo>
                      <a:pt x="727" y="450"/>
                    </a:lnTo>
                    <a:lnTo>
                      <a:pt x="725" y="443"/>
                    </a:lnTo>
                    <a:lnTo>
                      <a:pt x="724" y="430"/>
                    </a:lnTo>
                    <a:lnTo>
                      <a:pt x="724" y="430"/>
                    </a:lnTo>
                    <a:lnTo>
                      <a:pt x="722" y="421"/>
                    </a:lnTo>
                    <a:lnTo>
                      <a:pt x="719" y="417"/>
                    </a:lnTo>
                    <a:lnTo>
                      <a:pt x="711" y="413"/>
                    </a:lnTo>
                    <a:lnTo>
                      <a:pt x="711" y="413"/>
                    </a:lnTo>
                    <a:lnTo>
                      <a:pt x="695" y="406"/>
                    </a:lnTo>
                    <a:lnTo>
                      <a:pt x="671" y="397"/>
                    </a:lnTo>
                    <a:lnTo>
                      <a:pt x="648" y="387"/>
                    </a:lnTo>
                    <a:lnTo>
                      <a:pt x="639" y="384"/>
                    </a:lnTo>
                    <a:lnTo>
                      <a:pt x="630" y="379"/>
                    </a:lnTo>
                    <a:lnTo>
                      <a:pt x="630" y="379"/>
                    </a:lnTo>
                    <a:lnTo>
                      <a:pt x="605" y="360"/>
                    </a:lnTo>
                    <a:lnTo>
                      <a:pt x="590" y="352"/>
                    </a:lnTo>
                    <a:lnTo>
                      <a:pt x="578" y="347"/>
                    </a:lnTo>
                    <a:lnTo>
                      <a:pt x="578" y="347"/>
                    </a:lnTo>
                    <a:lnTo>
                      <a:pt x="566" y="342"/>
                    </a:lnTo>
                    <a:lnTo>
                      <a:pt x="552" y="334"/>
                    </a:lnTo>
                    <a:lnTo>
                      <a:pt x="536" y="324"/>
                    </a:lnTo>
                    <a:lnTo>
                      <a:pt x="521" y="313"/>
                    </a:lnTo>
                    <a:lnTo>
                      <a:pt x="521" y="313"/>
                    </a:lnTo>
                    <a:lnTo>
                      <a:pt x="523" y="305"/>
                    </a:lnTo>
                    <a:lnTo>
                      <a:pt x="525" y="294"/>
                    </a:lnTo>
                    <a:lnTo>
                      <a:pt x="525" y="284"/>
                    </a:lnTo>
                    <a:lnTo>
                      <a:pt x="526" y="278"/>
                    </a:lnTo>
                    <a:lnTo>
                      <a:pt x="526" y="278"/>
                    </a:lnTo>
                    <a:lnTo>
                      <a:pt x="529" y="270"/>
                    </a:lnTo>
                    <a:lnTo>
                      <a:pt x="531" y="265"/>
                    </a:lnTo>
                    <a:lnTo>
                      <a:pt x="536" y="260"/>
                    </a:lnTo>
                    <a:lnTo>
                      <a:pt x="536" y="260"/>
                    </a:lnTo>
                    <a:lnTo>
                      <a:pt x="541" y="252"/>
                    </a:lnTo>
                    <a:lnTo>
                      <a:pt x="547" y="241"/>
                    </a:lnTo>
                    <a:lnTo>
                      <a:pt x="553" y="228"/>
                    </a:lnTo>
                    <a:lnTo>
                      <a:pt x="553" y="228"/>
                    </a:lnTo>
                    <a:lnTo>
                      <a:pt x="558" y="228"/>
                    </a:lnTo>
                    <a:lnTo>
                      <a:pt x="563" y="226"/>
                    </a:lnTo>
                    <a:lnTo>
                      <a:pt x="565" y="225"/>
                    </a:lnTo>
                    <a:lnTo>
                      <a:pt x="568" y="220"/>
                    </a:lnTo>
                    <a:lnTo>
                      <a:pt x="571" y="212"/>
                    </a:lnTo>
                    <a:lnTo>
                      <a:pt x="573" y="209"/>
                    </a:lnTo>
                    <a:lnTo>
                      <a:pt x="576" y="205"/>
                    </a:lnTo>
                    <a:lnTo>
                      <a:pt x="576" y="205"/>
                    </a:lnTo>
                    <a:lnTo>
                      <a:pt x="581" y="197"/>
                    </a:lnTo>
                    <a:lnTo>
                      <a:pt x="586" y="186"/>
                    </a:lnTo>
                    <a:lnTo>
                      <a:pt x="589" y="177"/>
                    </a:lnTo>
                    <a:lnTo>
                      <a:pt x="592" y="170"/>
                    </a:lnTo>
                    <a:lnTo>
                      <a:pt x="592" y="170"/>
                    </a:lnTo>
                    <a:lnTo>
                      <a:pt x="597" y="165"/>
                    </a:lnTo>
                    <a:lnTo>
                      <a:pt x="602" y="157"/>
                    </a:lnTo>
                    <a:lnTo>
                      <a:pt x="602" y="157"/>
                    </a:lnTo>
                    <a:lnTo>
                      <a:pt x="602" y="152"/>
                    </a:lnTo>
                    <a:lnTo>
                      <a:pt x="600" y="148"/>
                    </a:lnTo>
                    <a:lnTo>
                      <a:pt x="598" y="141"/>
                    </a:lnTo>
                    <a:lnTo>
                      <a:pt x="600" y="135"/>
                    </a:lnTo>
                    <a:lnTo>
                      <a:pt x="600" y="135"/>
                    </a:lnTo>
                    <a:lnTo>
                      <a:pt x="602" y="124"/>
                    </a:lnTo>
                    <a:lnTo>
                      <a:pt x="602" y="109"/>
                    </a:lnTo>
                    <a:lnTo>
                      <a:pt x="603" y="85"/>
                    </a:lnTo>
                    <a:lnTo>
                      <a:pt x="603" y="85"/>
                    </a:lnTo>
                    <a:lnTo>
                      <a:pt x="603" y="80"/>
                    </a:lnTo>
                    <a:lnTo>
                      <a:pt x="602" y="75"/>
                    </a:lnTo>
                    <a:lnTo>
                      <a:pt x="595" y="64"/>
                    </a:lnTo>
                    <a:lnTo>
                      <a:pt x="589" y="53"/>
                    </a:lnTo>
                    <a:lnTo>
                      <a:pt x="581" y="45"/>
                    </a:lnTo>
                    <a:lnTo>
                      <a:pt x="581" y="45"/>
                    </a:lnTo>
                    <a:lnTo>
                      <a:pt x="566" y="26"/>
                    </a:lnTo>
                    <a:lnTo>
                      <a:pt x="557" y="16"/>
                    </a:lnTo>
                    <a:lnTo>
                      <a:pt x="552" y="13"/>
                    </a:lnTo>
                    <a:lnTo>
                      <a:pt x="545" y="8"/>
                    </a:lnTo>
                    <a:lnTo>
                      <a:pt x="545" y="8"/>
                    </a:lnTo>
                    <a:lnTo>
                      <a:pt x="539" y="6"/>
                    </a:lnTo>
                    <a:lnTo>
                      <a:pt x="529" y="5"/>
                    </a:lnTo>
                    <a:lnTo>
                      <a:pt x="507" y="2"/>
                    </a:lnTo>
                    <a:lnTo>
                      <a:pt x="484" y="2"/>
                    </a:lnTo>
                    <a:lnTo>
                      <a:pt x="468" y="2"/>
                    </a:lnTo>
                    <a:lnTo>
                      <a:pt x="468" y="2"/>
                    </a:lnTo>
                    <a:lnTo>
                      <a:pt x="454" y="5"/>
                    </a:lnTo>
                    <a:lnTo>
                      <a:pt x="438" y="11"/>
                    </a:lnTo>
                    <a:lnTo>
                      <a:pt x="422" y="18"/>
                    </a:lnTo>
                    <a:lnTo>
                      <a:pt x="422" y="18"/>
                    </a:lnTo>
                    <a:lnTo>
                      <a:pt x="422" y="14"/>
                    </a:lnTo>
                    <a:lnTo>
                      <a:pt x="423" y="10"/>
                    </a:lnTo>
                    <a:lnTo>
                      <a:pt x="428" y="5"/>
                    </a:lnTo>
                    <a:lnTo>
                      <a:pt x="432" y="2"/>
                    </a:lnTo>
                    <a:lnTo>
                      <a:pt x="433" y="0"/>
                    </a:lnTo>
                    <a:lnTo>
                      <a:pt x="433" y="0"/>
                    </a:lnTo>
                    <a:lnTo>
                      <a:pt x="427" y="3"/>
                    </a:lnTo>
                    <a:lnTo>
                      <a:pt x="420" y="8"/>
                    </a:lnTo>
                    <a:lnTo>
                      <a:pt x="417" y="13"/>
                    </a:lnTo>
                    <a:lnTo>
                      <a:pt x="415" y="18"/>
                    </a:lnTo>
                    <a:lnTo>
                      <a:pt x="414" y="29"/>
                    </a:lnTo>
                    <a:lnTo>
                      <a:pt x="414" y="32"/>
                    </a:lnTo>
                    <a:lnTo>
                      <a:pt x="414" y="32"/>
                    </a:lnTo>
                    <a:lnTo>
                      <a:pt x="403" y="42"/>
                    </a:lnTo>
                    <a:lnTo>
                      <a:pt x="391" y="51"/>
                    </a:lnTo>
                    <a:lnTo>
                      <a:pt x="380" y="63"/>
                    </a:lnTo>
                    <a:lnTo>
                      <a:pt x="380" y="63"/>
                    </a:lnTo>
                    <a:lnTo>
                      <a:pt x="375" y="71"/>
                    </a:lnTo>
                    <a:lnTo>
                      <a:pt x="372" y="80"/>
                    </a:lnTo>
                    <a:lnTo>
                      <a:pt x="367" y="100"/>
                    </a:lnTo>
                    <a:lnTo>
                      <a:pt x="364" y="116"/>
                    </a:lnTo>
                    <a:lnTo>
                      <a:pt x="364" y="124"/>
                    </a:lnTo>
                    <a:lnTo>
                      <a:pt x="364" y="124"/>
                    </a:lnTo>
                    <a:lnTo>
                      <a:pt x="361" y="127"/>
                    </a:lnTo>
                    <a:lnTo>
                      <a:pt x="358" y="135"/>
                    </a:lnTo>
                    <a:lnTo>
                      <a:pt x="354" y="149"/>
                    </a:lnTo>
                    <a:lnTo>
                      <a:pt x="354" y="149"/>
                    </a:lnTo>
                    <a:lnTo>
                      <a:pt x="353" y="159"/>
                    </a:lnTo>
                    <a:lnTo>
                      <a:pt x="354" y="167"/>
                    </a:lnTo>
                    <a:lnTo>
                      <a:pt x="356" y="175"/>
                    </a:lnTo>
                    <a:lnTo>
                      <a:pt x="359" y="181"/>
                    </a:lnTo>
                    <a:lnTo>
                      <a:pt x="367" y="191"/>
                    </a:lnTo>
                    <a:lnTo>
                      <a:pt x="371" y="196"/>
                    </a:lnTo>
                    <a:lnTo>
                      <a:pt x="371" y="196"/>
                    </a:lnTo>
                    <a:lnTo>
                      <a:pt x="371" y="201"/>
                    </a:lnTo>
                    <a:lnTo>
                      <a:pt x="371" y="205"/>
                    </a:lnTo>
                    <a:lnTo>
                      <a:pt x="374" y="217"/>
                    </a:lnTo>
                    <a:lnTo>
                      <a:pt x="379" y="228"/>
                    </a:lnTo>
                    <a:lnTo>
                      <a:pt x="380" y="234"/>
                    </a:lnTo>
                    <a:lnTo>
                      <a:pt x="380" y="239"/>
                    </a:lnTo>
                    <a:lnTo>
                      <a:pt x="380" y="239"/>
                    </a:lnTo>
                    <a:lnTo>
                      <a:pt x="377" y="257"/>
                    </a:lnTo>
                    <a:lnTo>
                      <a:pt x="371" y="281"/>
                    </a:lnTo>
                    <a:lnTo>
                      <a:pt x="371" y="281"/>
                    </a:lnTo>
                    <a:lnTo>
                      <a:pt x="361" y="286"/>
                    </a:lnTo>
                    <a:lnTo>
                      <a:pt x="361" y="286"/>
                    </a:lnTo>
                    <a:lnTo>
                      <a:pt x="348" y="297"/>
                    </a:lnTo>
                    <a:lnTo>
                      <a:pt x="326" y="316"/>
                    </a:lnTo>
                    <a:lnTo>
                      <a:pt x="326" y="316"/>
                    </a:lnTo>
                    <a:lnTo>
                      <a:pt x="308" y="324"/>
                    </a:lnTo>
                    <a:lnTo>
                      <a:pt x="277" y="337"/>
                    </a:lnTo>
                    <a:lnTo>
                      <a:pt x="241" y="350"/>
                    </a:lnTo>
                    <a:lnTo>
                      <a:pt x="204" y="361"/>
                    </a:lnTo>
                    <a:lnTo>
                      <a:pt x="204" y="361"/>
                    </a:lnTo>
                    <a:lnTo>
                      <a:pt x="157" y="374"/>
                    </a:lnTo>
                    <a:lnTo>
                      <a:pt x="141" y="379"/>
                    </a:lnTo>
                    <a:lnTo>
                      <a:pt x="141" y="379"/>
                    </a:lnTo>
                    <a:lnTo>
                      <a:pt x="138" y="382"/>
                    </a:lnTo>
                    <a:lnTo>
                      <a:pt x="136" y="384"/>
                    </a:lnTo>
                    <a:lnTo>
                      <a:pt x="136" y="384"/>
                    </a:lnTo>
                    <a:lnTo>
                      <a:pt x="128" y="380"/>
                    </a:lnTo>
                    <a:lnTo>
                      <a:pt x="128" y="380"/>
                    </a:lnTo>
                    <a:lnTo>
                      <a:pt x="123" y="393"/>
                    </a:lnTo>
                    <a:lnTo>
                      <a:pt x="111" y="422"/>
                    </a:lnTo>
                    <a:lnTo>
                      <a:pt x="95" y="458"/>
                    </a:lnTo>
                    <a:lnTo>
                      <a:pt x="83" y="490"/>
                    </a:lnTo>
                    <a:lnTo>
                      <a:pt x="83" y="490"/>
                    </a:lnTo>
                    <a:lnTo>
                      <a:pt x="53" y="576"/>
                    </a:lnTo>
                    <a:lnTo>
                      <a:pt x="30" y="644"/>
                    </a:lnTo>
                    <a:lnTo>
                      <a:pt x="30" y="644"/>
                    </a:lnTo>
                    <a:lnTo>
                      <a:pt x="27" y="660"/>
                    </a:lnTo>
                    <a:lnTo>
                      <a:pt x="26" y="666"/>
                    </a:lnTo>
                    <a:lnTo>
                      <a:pt x="22" y="673"/>
                    </a:lnTo>
                    <a:lnTo>
                      <a:pt x="22" y="673"/>
                    </a:lnTo>
                    <a:lnTo>
                      <a:pt x="17" y="681"/>
                    </a:lnTo>
                    <a:lnTo>
                      <a:pt x="14" y="692"/>
                    </a:lnTo>
                    <a:lnTo>
                      <a:pt x="9" y="708"/>
                    </a:lnTo>
                    <a:lnTo>
                      <a:pt x="9" y="708"/>
                    </a:lnTo>
                    <a:lnTo>
                      <a:pt x="6" y="716"/>
                    </a:lnTo>
                    <a:lnTo>
                      <a:pt x="3" y="721"/>
                    </a:lnTo>
                    <a:lnTo>
                      <a:pt x="1" y="729"/>
                    </a:lnTo>
                    <a:lnTo>
                      <a:pt x="1" y="729"/>
                    </a:lnTo>
                    <a:lnTo>
                      <a:pt x="0" y="742"/>
                    </a:lnTo>
                    <a:lnTo>
                      <a:pt x="0" y="758"/>
                    </a:lnTo>
                    <a:lnTo>
                      <a:pt x="1" y="772"/>
                    </a:lnTo>
                    <a:lnTo>
                      <a:pt x="5" y="777"/>
                    </a:lnTo>
                    <a:lnTo>
                      <a:pt x="6" y="782"/>
                    </a:lnTo>
                    <a:lnTo>
                      <a:pt x="6" y="782"/>
                    </a:lnTo>
                    <a:lnTo>
                      <a:pt x="21" y="801"/>
                    </a:lnTo>
                    <a:lnTo>
                      <a:pt x="29" y="809"/>
                    </a:lnTo>
                    <a:lnTo>
                      <a:pt x="37" y="814"/>
                    </a:lnTo>
                    <a:lnTo>
                      <a:pt x="37" y="814"/>
                    </a:lnTo>
                    <a:lnTo>
                      <a:pt x="59" y="817"/>
                    </a:lnTo>
                    <a:lnTo>
                      <a:pt x="99" y="819"/>
                    </a:lnTo>
                    <a:lnTo>
                      <a:pt x="141" y="817"/>
                    </a:lnTo>
                    <a:lnTo>
                      <a:pt x="157" y="817"/>
                    </a:lnTo>
                    <a:lnTo>
                      <a:pt x="165" y="816"/>
                    </a:lnTo>
                    <a:lnTo>
                      <a:pt x="165" y="816"/>
                    </a:lnTo>
                    <a:lnTo>
                      <a:pt x="162" y="845"/>
                    </a:lnTo>
                    <a:lnTo>
                      <a:pt x="155" y="885"/>
                    </a:lnTo>
                    <a:lnTo>
                      <a:pt x="155" y="885"/>
                    </a:lnTo>
                    <a:lnTo>
                      <a:pt x="151" y="901"/>
                    </a:lnTo>
                    <a:lnTo>
                      <a:pt x="151" y="901"/>
                    </a:lnTo>
                    <a:lnTo>
                      <a:pt x="149" y="904"/>
                    </a:lnTo>
                    <a:lnTo>
                      <a:pt x="144" y="915"/>
                    </a:lnTo>
                    <a:lnTo>
                      <a:pt x="144" y="915"/>
                    </a:lnTo>
                    <a:lnTo>
                      <a:pt x="135" y="965"/>
                    </a:lnTo>
                    <a:lnTo>
                      <a:pt x="143" y="965"/>
                    </a:lnTo>
                    <a:lnTo>
                      <a:pt x="143" y="965"/>
                    </a:lnTo>
                    <a:lnTo>
                      <a:pt x="143" y="965"/>
                    </a:lnTo>
                    <a:lnTo>
                      <a:pt x="143" y="965"/>
                    </a:lnTo>
                    <a:lnTo>
                      <a:pt x="138" y="1002"/>
                    </a:lnTo>
                    <a:lnTo>
                      <a:pt x="131" y="1055"/>
                    </a:lnTo>
                    <a:lnTo>
                      <a:pt x="131" y="1055"/>
                    </a:lnTo>
                    <a:lnTo>
                      <a:pt x="119" y="1124"/>
                    </a:lnTo>
                    <a:lnTo>
                      <a:pt x="112" y="1158"/>
                    </a:lnTo>
                    <a:lnTo>
                      <a:pt x="111" y="1169"/>
                    </a:lnTo>
                    <a:lnTo>
                      <a:pt x="112" y="1174"/>
                    </a:lnTo>
                    <a:lnTo>
                      <a:pt x="112" y="1174"/>
                    </a:lnTo>
                    <a:lnTo>
                      <a:pt x="119" y="1179"/>
                    </a:lnTo>
                    <a:lnTo>
                      <a:pt x="125" y="1182"/>
                    </a:lnTo>
                    <a:lnTo>
                      <a:pt x="131" y="1183"/>
                    </a:lnTo>
                    <a:lnTo>
                      <a:pt x="131" y="1183"/>
                    </a:lnTo>
                    <a:lnTo>
                      <a:pt x="131" y="1382"/>
                    </a:lnTo>
                    <a:lnTo>
                      <a:pt x="131" y="1382"/>
                    </a:lnTo>
                    <a:lnTo>
                      <a:pt x="131" y="1423"/>
                    </a:lnTo>
                    <a:lnTo>
                      <a:pt x="133" y="1455"/>
                    </a:lnTo>
                    <a:lnTo>
                      <a:pt x="135" y="1477"/>
                    </a:lnTo>
                    <a:lnTo>
                      <a:pt x="138" y="1492"/>
                    </a:lnTo>
                    <a:lnTo>
                      <a:pt x="138" y="1492"/>
                    </a:lnTo>
                    <a:lnTo>
                      <a:pt x="139" y="1498"/>
                    </a:lnTo>
                    <a:lnTo>
                      <a:pt x="139" y="1503"/>
                    </a:lnTo>
                    <a:lnTo>
                      <a:pt x="139" y="1506"/>
                    </a:lnTo>
                    <a:lnTo>
                      <a:pt x="139" y="1511"/>
                    </a:lnTo>
                    <a:lnTo>
                      <a:pt x="139" y="1511"/>
                    </a:lnTo>
                    <a:lnTo>
                      <a:pt x="144" y="1532"/>
                    </a:lnTo>
                    <a:lnTo>
                      <a:pt x="146" y="1543"/>
                    </a:lnTo>
                    <a:lnTo>
                      <a:pt x="151" y="1553"/>
                    </a:lnTo>
                    <a:lnTo>
                      <a:pt x="151" y="1553"/>
                    </a:lnTo>
                    <a:lnTo>
                      <a:pt x="154" y="1559"/>
                    </a:lnTo>
                    <a:lnTo>
                      <a:pt x="157" y="1562"/>
                    </a:lnTo>
                    <a:lnTo>
                      <a:pt x="160" y="1565"/>
                    </a:lnTo>
                    <a:lnTo>
                      <a:pt x="162" y="1569"/>
                    </a:lnTo>
                    <a:lnTo>
                      <a:pt x="162" y="1569"/>
                    </a:lnTo>
                    <a:lnTo>
                      <a:pt x="162" y="1586"/>
                    </a:lnTo>
                    <a:lnTo>
                      <a:pt x="162" y="1602"/>
                    </a:lnTo>
                    <a:lnTo>
                      <a:pt x="165" y="1625"/>
                    </a:lnTo>
                    <a:lnTo>
                      <a:pt x="165" y="1625"/>
                    </a:lnTo>
                    <a:lnTo>
                      <a:pt x="176" y="1679"/>
                    </a:lnTo>
                    <a:lnTo>
                      <a:pt x="184" y="1724"/>
                    </a:lnTo>
                    <a:lnTo>
                      <a:pt x="184" y="1724"/>
                    </a:lnTo>
                    <a:lnTo>
                      <a:pt x="191" y="1776"/>
                    </a:lnTo>
                    <a:lnTo>
                      <a:pt x="196" y="1806"/>
                    </a:lnTo>
                    <a:lnTo>
                      <a:pt x="200" y="1832"/>
                    </a:lnTo>
                    <a:lnTo>
                      <a:pt x="200" y="1832"/>
                    </a:lnTo>
                    <a:lnTo>
                      <a:pt x="205" y="1863"/>
                    </a:lnTo>
                    <a:lnTo>
                      <a:pt x="212" y="1909"/>
                    </a:lnTo>
                    <a:lnTo>
                      <a:pt x="218" y="1951"/>
                    </a:lnTo>
                    <a:lnTo>
                      <a:pt x="223" y="1977"/>
                    </a:lnTo>
                    <a:lnTo>
                      <a:pt x="223" y="1977"/>
                    </a:lnTo>
                    <a:lnTo>
                      <a:pt x="225" y="1993"/>
                    </a:lnTo>
                    <a:lnTo>
                      <a:pt x="226" y="2017"/>
                    </a:lnTo>
                    <a:lnTo>
                      <a:pt x="228" y="2038"/>
                    </a:lnTo>
                    <a:lnTo>
                      <a:pt x="229" y="2046"/>
                    </a:lnTo>
                    <a:lnTo>
                      <a:pt x="231" y="2049"/>
                    </a:lnTo>
                    <a:lnTo>
                      <a:pt x="231" y="2049"/>
                    </a:lnTo>
                    <a:lnTo>
                      <a:pt x="236" y="2054"/>
                    </a:lnTo>
                    <a:lnTo>
                      <a:pt x="242" y="2058"/>
                    </a:lnTo>
                    <a:lnTo>
                      <a:pt x="249" y="2063"/>
                    </a:lnTo>
                    <a:lnTo>
                      <a:pt x="253" y="2068"/>
                    </a:lnTo>
                    <a:lnTo>
                      <a:pt x="253" y="2068"/>
                    </a:lnTo>
                    <a:lnTo>
                      <a:pt x="255" y="2074"/>
                    </a:lnTo>
                    <a:lnTo>
                      <a:pt x="253" y="2081"/>
                    </a:lnTo>
                    <a:lnTo>
                      <a:pt x="250" y="2086"/>
                    </a:lnTo>
                    <a:lnTo>
                      <a:pt x="249" y="2091"/>
                    </a:lnTo>
                    <a:lnTo>
                      <a:pt x="249" y="2091"/>
                    </a:lnTo>
                    <a:lnTo>
                      <a:pt x="241" y="2097"/>
                    </a:lnTo>
                    <a:lnTo>
                      <a:pt x="239" y="2100"/>
                    </a:lnTo>
                    <a:lnTo>
                      <a:pt x="237" y="2102"/>
                    </a:lnTo>
                    <a:lnTo>
                      <a:pt x="237" y="2102"/>
                    </a:lnTo>
                    <a:lnTo>
                      <a:pt x="261" y="2113"/>
                    </a:lnTo>
                    <a:lnTo>
                      <a:pt x="261" y="2113"/>
                    </a:lnTo>
                    <a:lnTo>
                      <a:pt x="261" y="2123"/>
                    </a:lnTo>
                    <a:lnTo>
                      <a:pt x="260" y="2127"/>
                    </a:lnTo>
                    <a:lnTo>
                      <a:pt x="257" y="2132"/>
                    </a:lnTo>
                    <a:lnTo>
                      <a:pt x="252" y="2139"/>
                    </a:lnTo>
                    <a:lnTo>
                      <a:pt x="245" y="2142"/>
                    </a:lnTo>
                    <a:lnTo>
                      <a:pt x="237" y="2147"/>
                    </a:lnTo>
                    <a:lnTo>
                      <a:pt x="226" y="2148"/>
                    </a:lnTo>
                    <a:lnTo>
                      <a:pt x="226" y="2148"/>
                    </a:lnTo>
                    <a:lnTo>
                      <a:pt x="212" y="2152"/>
                    </a:lnTo>
                    <a:lnTo>
                      <a:pt x="202" y="2155"/>
                    </a:lnTo>
                    <a:lnTo>
                      <a:pt x="196" y="2158"/>
                    </a:lnTo>
                    <a:lnTo>
                      <a:pt x="191" y="2161"/>
                    </a:lnTo>
                    <a:lnTo>
                      <a:pt x="184" y="2168"/>
                    </a:lnTo>
                    <a:lnTo>
                      <a:pt x="181" y="2169"/>
                    </a:lnTo>
                    <a:lnTo>
                      <a:pt x="176" y="2171"/>
                    </a:lnTo>
                    <a:lnTo>
                      <a:pt x="176" y="2171"/>
                    </a:lnTo>
                    <a:lnTo>
                      <a:pt x="141" y="2180"/>
                    </a:lnTo>
                    <a:lnTo>
                      <a:pt x="120" y="2185"/>
                    </a:lnTo>
                    <a:lnTo>
                      <a:pt x="109" y="2187"/>
                    </a:lnTo>
                    <a:lnTo>
                      <a:pt x="109" y="2187"/>
                    </a:lnTo>
                    <a:lnTo>
                      <a:pt x="106" y="2188"/>
                    </a:lnTo>
                    <a:lnTo>
                      <a:pt x="104" y="2192"/>
                    </a:lnTo>
                    <a:lnTo>
                      <a:pt x="103" y="2198"/>
                    </a:lnTo>
                    <a:lnTo>
                      <a:pt x="101" y="2205"/>
                    </a:lnTo>
                    <a:lnTo>
                      <a:pt x="103" y="2211"/>
                    </a:lnTo>
                    <a:lnTo>
                      <a:pt x="104" y="2216"/>
                    </a:lnTo>
                    <a:lnTo>
                      <a:pt x="109" y="2221"/>
                    </a:lnTo>
                    <a:lnTo>
                      <a:pt x="115" y="2222"/>
                    </a:lnTo>
                    <a:lnTo>
                      <a:pt x="115" y="2222"/>
                    </a:lnTo>
                    <a:lnTo>
                      <a:pt x="271" y="2222"/>
                    </a:lnTo>
                    <a:lnTo>
                      <a:pt x="398" y="2222"/>
                    </a:lnTo>
                    <a:lnTo>
                      <a:pt x="481" y="2222"/>
                    </a:lnTo>
                    <a:lnTo>
                      <a:pt x="481" y="2222"/>
                    </a:lnTo>
                    <a:lnTo>
                      <a:pt x="531" y="2222"/>
                    </a:lnTo>
                    <a:lnTo>
                      <a:pt x="531" y="2222"/>
                    </a:lnTo>
                    <a:lnTo>
                      <a:pt x="534" y="2222"/>
                    </a:lnTo>
                    <a:lnTo>
                      <a:pt x="534" y="2221"/>
                    </a:lnTo>
                    <a:lnTo>
                      <a:pt x="536" y="2216"/>
                    </a:lnTo>
                    <a:lnTo>
                      <a:pt x="536" y="2209"/>
                    </a:lnTo>
                    <a:lnTo>
                      <a:pt x="534" y="2201"/>
                    </a:lnTo>
                    <a:lnTo>
                      <a:pt x="529" y="2193"/>
                    </a:lnTo>
                    <a:lnTo>
                      <a:pt x="523" y="2187"/>
                    </a:lnTo>
                    <a:lnTo>
                      <a:pt x="517" y="2182"/>
                    </a:lnTo>
                    <a:lnTo>
                      <a:pt x="507" y="2179"/>
                    </a:lnTo>
                    <a:lnTo>
                      <a:pt x="507" y="2179"/>
                    </a:lnTo>
                    <a:lnTo>
                      <a:pt x="492" y="2176"/>
                    </a:lnTo>
                    <a:lnTo>
                      <a:pt x="475" y="2171"/>
                    </a:lnTo>
                    <a:lnTo>
                      <a:pt x="475" y="2171"/>
                    </a:lnTo>
                    <a:lnTo>
                      <a:pt x="472" y="2163"/>
                    </a:lnTo>
                    <a:lnTo>
                      <a:pt x="472" y="2163"/>
                    </a:lnTo>
                    <a:lnTo>
                      <a:pt x="464" y="2150"/>
                    </a:lnTo>
                    <a:lnTo>
                      <a:pt x="459" y="2135"/>
                    </a:lnTo>
                    <a:lnTo>
                      <a:pt x="452" y="2115"/>
                    </a:lnTo>
                    <a:lnTo>
                      <a:pt x="452" y="2115"/>
                    </a:lnTo>
                    <a:lnTo>
                      <a:pt x="452" y="2113"/>
                    </a:lnTo>
                    <a:lnTo>
                      <a:pt x="452" y="2113"/>
                    </a:lnTo>
                    <a:lnTo>
                      <a:pt x="456" y="2107"/>
                    </a:lnTo>
                    <a:lnTo>
                      <a:pt x="457" y="2100"/>
                    </a:lnTo>
                    <a:lnTo>
                      <a:pt x="460" y="2082"/>
                    </a:lnTo>
                    <a:lnTo>
                      <a:pt x="459" y="2063"/>
                    </a:lnTo>
                    <a:lnTo>
                      <a:pt x="456" y="2049"/>
                    </a:lnTo>
                    <a:lnTo>
                      <a:pt x="456" y="2049"/>
                    </a:lnTo>
                    <a:lnTo>
                      <a:pt x="454" y="2042"/>
                    </a:lnTo>
                    <a:lnTo>
                      <a:pt x="451" y="2036"/>
                    </a:lnTo>
                    <a:lnTo>
                      <a:pt x="444" y="2026"/>
                    </a:lnTo>
                    <a:lnTo>
                      <a:pt x="441" y="2021"/>
                    </a:lnTo>
                    <a:lnTo>
                      <a:pt x="441" y="2015"/>
                    </a:lnTo>
                    <a:lnTo>
                      <a:pt x="441" y="2010"/>
                    </a:lnTo>
                    <a:lnTo>
                      <a:pt x="443" y="2002"/>
                    </a:lnTo>
                    <a:lnTo>
                      <a:pt x="443" y="2002"/>
                    </a:lnTo>
                    <a:lnTo>
                      <a:pt x="456" y="1980"/>
                    </a:lnTo>
                    <a:lnTo>
                      <a:pt x="464" y="1960"/>
                    </a:lnTo>
                    <a:lnTo>
                      <a:pt x="473" y="1936"/>
                    </a:lnTo>
                    <a:lnTo>
                      <a:pt x="483" y="1907"/>
                    </a:lnTo>
                    <a:lnTo>
                      <a:pt x="491" y="1871"/>
                    </a:lnTo>
                    <a:lnTo>
                      <a:pt x="499" y="1829"/>
                    </a:lnTo>
                    <a:lnTo>
                      <a:pt x="505" y="1781"/>
                    </a:lnTo>
                    <a:lnTo>
                      <a:pt x="505" y="1781"/>
                    </a:lnTo>
                    <a:lnTo>
                      <a:pt x="510" y="1734"/>
                    </a:lnTo>
                    <a:lnTo>
                      <a:pt x="515" y="1704"/>
                    </a:lnTo>
                    <a:lnTo>
                      <a:pt x="521" y="1681"/>
                    </a:lnTo>
                    <a:lnTo>
                      <a:pt x="526" y="1668"/>
                    </a:lnTo>
                    <a:lnTo>
                      <a:pt x="531" y="1660"/>
                    </a:lnTo>
                    <a:lnTo>
                      <a:pt x="534" y="1655"/>
                    </a:lnTo>
                    <a:lnTo>
                      <a:pt x="537" y="1649"/>
                    </a:lnTo>
                    <a:lnTo>
                      <a:pt x="539" y="1641"/>
                    </a:lnTo>
                    <a:lnTo>
                      <a:pt x="539" y="1641"/>
                    </a:lnTo>
                    <a:lnTo>
                      <a:pt x="542" y="1602"/>
                    </a:lnTo>
                    <a:lnTo>
                      <a:pt x="549" y="1545"/>
                    </a:lnTo>
                    <a:lnTo>
                      <a:pt x="555" y="1487"/>
                    </a:lnTo>
                    <a:lnTo>
                      <a:pt x="561" y="1448"/>
                    </a:lnTo>
                    <a:lnTo>
                      <a:pt x="561" y="1448"/>
                    </a:lnTo>
                    <a:lnTo>
                      <a:pt x="579" y="1355"/>
                    </a:lnTo>
                    <a:lnTo>
                      <a:pt x="590" y="1301"/>
                    </a:lnTo>
                    <a:lnTo>
                      <a:pt x="598" y="1265"/>
                    </a:lnTo>
                    <a:lnTo>
                      <a:pt x="598" y="1265"/>
                    </a:lnTo>
                    <a:lnTo>
                      <a:pt x="608" y="1231"/>
                    </a:lnTo>
                    <a:lnTo>
                      <a:pt x="611" y="1215"/>
                    </a:lnTo>
                    <a:lnTo>
                      <a:pt x="611" y="1198"/>
                    </a:lnTo>
                    <a:lnTo>
                      <a:pt x="611" y="1198"/>
                    </a:lnTo>
                    <a:lnTo>
                      <a:pt x="613" y="1185"/>
                    </a:lnTo>
                    <a:lnTo>
                      <a:pt x="616" y="1169"/>
                    </a:lnTo>
                    <a:lnTo>
                      <a:pt x="621" y="1151"/>
                    </a:lnTo>
                    <a:lnTo>
                      <a:pt x="627" y="1134"/>
                    </a:lnTo>
                    <a:lnTo>
                      <a:pt x="640" y="1101"/>
                    </a:lnTo>
                    <a:lnTo>
                      <a:pt x="648" y="1085"/>
                    </a:lnTo>
                    <a:lnTo>
                      <a:pt x="648" y="1085"/>
                    </a:lnTo>
                    <a:lnTo>
                      <a:pt x="651" y="1092"/>
                    </a:lnTo>
                    <a:lnTo>
                      <a:pt x="659" y="1106"/>
                    </a:lnTo>
                    <a:lnTo>
                      <a:pt x="666" y="1113"/>
                    </a:lnTo>
                    <a:lnTo>
                      <a:pt x="674" y="1117"/>
                    </a:lnTo>
                    <a:lnTo>
                      <a:pt x="682" y="1119"/>
                    </a:lnTo>
                    <a:lnTo>
                      <a:pt x="687" y="1119"/>
                    </a:lnTo>
                    <a:lnTo>
                      <a:pt x="691" y="1117"/>
                    </a:lnTo>
                    <a:lnTo>
                      <a:pt x="691" y="1117"/>
                    </a:lnTo>
                    <a:lnTo>
                      <a:pt x="724" y="1056"/>
                    </a:lnTo>
                    <a:lnTo>
                      <a:pt x="746" y="1008"/>
                    </a:lnTo>
                    <a:lnTo>
                      <a:pt x="754" y="989"/>
                    </a:lnTo>
                    <a:lnTo>
                      <a:pt x="759" y="978"/>
                    </a:lnTo>
                    <a:lnTo>
                      <a:pt x="759" y="978"/>
                    </a:lnTo>
                    <a:lnTo>
                      <a:pt x="770" y="936"/>
                    </a:lnTo>
                    <a:lnTo>
                      <a:pt x="783" y="898"/>
                    </a:lnTo>
                    <a:lnTo>
                      <a:pt x="783" y="898"/>
                    </a:lnTo>
                    <a:lnTo>
                      <a:pt x="793" y="869"/>
                    </a:lnTo>
                    <a:lnTo>
                      <a:pt x="799" y="843"/>
                    </a:lnTo>
                    <a:lnTo>
                      <a:pt x="799" y="843"/>
                    </a:lnTo>
                    <a:lnTo>
                      <a:pt x="802" y="835"/>
                    </a:lnTo>
                    <a:lnTo>
                      <a:pt x="805" y="832"/>
                    </a:lnTo>
                    <a:lnTo>
                      <a:pt x="807" y="827"/>
                    </a:lnTo>
                    <a:lnTo>
                      <a:pt x="807" y="819"/>
                    </a:lnTo>
                    <a:lnTo>
                      <a:pt x="807" y="819"/>
                    </a:lnTo>
                    <a:close/>
                    <a:moveTo>
                      <a:pt x="366" y="1609"/>
                    </a:moveTo>
                    <a:lnTo>
                      <a:pt x="366" y="1609"/>
                    </a:lnTo>
                    <a:lnTo>
                      <a:pt x="364" y="1612"/>
                    </a:lnTo>
                    <a:lnTo>
                      <a:pt x="363" y="1615"/>
                    </a:lnTo>
                    <a:lnTo>
                      <a:pt x="363" y="1618"/>
                    </a:lnTo>
                    <a:lnTo>
                      <a:pt x="364" y="1622"/>
                    </a:lnTo>
                    <a:lnTo>
                      <a:pt x="369" y="1626"/>
                    </a:lnTo>
                    <a:lnTo>
                      <a:pt x="375" y="1633"/>
                    </a:lnTo>
                    <a:lnTo>
                      <a:pt x="375" y="1633"/>
                    </a:lnTo>
                    <a:lnTo>
                      <a:pt x="377" y="1636"/>
                    </a:lnTo>
                    <a:lnTo>
                      <a:pt x="377" y="1639"/>
                    </a:lnTo>
                    <a:lnTo>
                      <a:pt x="375" y="1643"/>
                    </a:lnTo>
                    <a:lnTo>
                      <a:pt x="374" y="1646"/>
                    </a:lnTo>
                    <a:lnTo>
                      <a:pt x="367" y="1651"/>
                    </a:lnTo>
                    <a:lnTo>
                      <a:pt x="361" y="1655"/>
                    </a:lnTo>
                    <a:lnTo>
                      <a:pt x="361" y="1655"/>
                    </a:lnTo>
                    <a:lnTo>
                      <a:pt x="359" y="1659"/>
                    </a:lnTo>
                    <a:lnTo>
                      <a:pt x="358" y="1660"/>
                    </a:lnTo>
                    <a:lnTo>
                      <a:pt x="359" y="1667"/>
                    </a:lnTo>
                    <a:lnTo>
                      <a:pt x="367" y="1678"/>
                    </a:lnTo>
                    <a:lnTo>
                      <a:pt x="367" y="1678"/>
                    </a:lnTo>
                    <a:lnTo>
                      <a:pt x="369" y="1689"/>
                    </a:lnTo>
                    <a:lnTo>
                      <a:pt x="369" y="1689"/>
                    </a:lnTo>
                    <a:lnTo>
                      <a:pt x="369" y="1699"/>
                    </a:lnTo>
                    <a:lnTo>
                      <a:pt x="366" y="1710"/>
                    </a:lnTo>
                    <a:lnTo>
                      <a:pt x="361" y="1729"/>
                    </a:lnTo>
                    <a:lnTo>
                      <a:pt x="361" y="1729"/>
                    </a:lnTo>
                    <a:lnTo>
                      <a:pt x="358" y="1736"/>
                    </a:lnTo>
                    <a:lnTo>
                      <a:pt x="354" y="1742"/>
                    </a:lnTo>
                    <a:lnTo>
                      <a:pt x="348" y="1745"/>
                    </a:lnTo>
                    <a:lnTo>
                      <a:pt x="343" y="1747"/>
                    </a:lnTo>
                    <a:lnTo>
                      <a:pt x="343" y="1747"/>
                    </a:lnTo>
                    <a:lnTo>
                      <a:pt x="342" y="1745"/>
                    </a:lnTo>
                    <a:lnTo>
                      <a:pt x="340" y="1744"/>
                    </a:lnTo>
                    <a:lnTo>
                      <a:pt x="340" y="1736"/>
                    </a:lnTo>
                    <a:lnTo>
                      <a:pt x="343" y="1726"/>
                    </a:lnTo>
                    <a:lnTo>
                      <a:pt x="343" y="1713"/>
                    </a:lnTo>
                    <a:lnTo>
                      <a:pt x="343" y="1713"/>
                    </a:lnTo>
                    <a:lnTo>
                      <a:pt x="343" y="1696"/>
                    </a:lnTo>
                    <a:lnTo>
                      <a:pt x="338" y="1676"/>
                    </a:lnTo>
                    <a:lnTo>
                      <a:pt x="332" y="1659"/>
                    </a:lnTo>
                    <a:lnTo>
                      <a:pt x="322" y="1644"/>
                    </a:lnTo>
                    <a:lnTo>
                      <a:pt x="322" y="1644"/>
                    </a:lnTo>
                    <a:lnTo>
                      <a:pt x="319" y="1638"/>
                    </a:lnTo>
                    <a:lnTo>
                      <a:pt x="318" y="1631"/>
                    </a:lnTo>
                    <a:lnTo>
                      <a:pt x="318" y="1626"/>
                    </a:lnTo>
                    <a:lnTo>
                      <a:pt x="318" y="1622"/>
                    </a:lnTo>
                    <a:lnTo>
                      <a:pt x="321" y="1610"/>
                    </a:lnTo>
                    <a:lnTo>
                      <a:pt x="326" y="1596"/>
                    </a:lnTo>
                    <a:lnTo>
                      <a:pt x="326" y="1596"/>
                    </a:lnTo>
                    <a:lnTo>
                      <a:pt x="327" y="1590"/>
                    </a:lnTo>
                    <a:lnTo>
                      <a:pt x="327" y="1585"/>
                    </a:lnTo>
                    <a:lnTo>
                      <a:pt x="326" y="1580"/>
                    </a:lnTo>
                    <a:lnTo>
                      <a:pt x="324" y="1575"/>
                    </a:lnTo>
                    <a:lnTo>
                      <a:pt x="319" y="1570"/>
                    </a:lnTo>
                    <a:lnTo>
                      <a:pt x="318" y="1569"/>
                    </a:lnTo>
                    <a:lnTo>
                      <a:pt x="318" y="1569"/>
                    </a:lnTo>
                    <a:lnTo>
                      <a:pt x="316" y="1564"/>
                    </a:lnTo>
                    <a:lnTo>
                      <a:pt x="316" y="1545"/>
                    </a:lnTo>
                    <a:lnTo>
                      <a:pt x="316" y="1545"/>
                    </a:lnTo>
                    <a:lnTo>
                      <a:pt x="318" y="1535"/>
                    </a:lnTo>
                    <a:lnTo>
                      <a:pt x="321" y="1532"/>
                    </a:lnTo>
                    <a:lnTo>
                      <a:pt x="324" y="1525"/>
                    </a:lnTo>
                    <a:lnTo>
                      <a:pt x="329" y="1512"/>
                    </a:lnTo>
                    <a:lnTo>
                      <a:pt x="329" y="1512"/>
                    </a:lnTo>
                    <a:lnTo>
                      <a:pt x="330" y="1504"/>
                    </a:lnTo>
                    <a:lnTo>
                      <a:pt x="330" y="1495"/>
                    </a:lnTo>
                    <a:lnTo>
                      <a:pt x="329" y="1479"/>
                    </a:lnTo>
                    <a:lnTo>
                      <a:pt x="324" y="1453"/>
                    </a:lnTo>
                    <a:lnTo>
                      <a:pt x="324" y="1453"/>
                    </a:lnTo>
                    <a:lnTo>
                      <a:pt x="324" y="1447"/>
                    </a:lnTo>
                    <a:lnTo>
                      <a:pt x="327" y="1442"/>
                    </a:lnTo>
                    <a:lnTo>
                      <a:pt x="332" y="1435"/>
                    </a:lnTo>
                    <a:lnTo>
                      <a:pt x="338" y="1423"/>
                    </a:lnTo>
                    <a:lnTo>
                      <a:pt x="338" y="1423"/>
                    </a:lnTo>
                    <a:lnTo>
                      <a:pt x="345" y="1400"/>
                    </a:lnTo>
                    <a:lnTo>
                      <a:pt x="350" y="1376"/>
                    </a:lnTo>
                    <a:lnTo>
                      <a:pt x="353" y="1347"/>
                    </a:lnTo>
                    <a:lnTo>
                      <a:pt x="353" y="1347"/>
                    </a:lnTo>
                    <a:lnTo>
                      <a:pt x="354" y="1345"/>
                    </a:lnTo>
                    <a:lnTo>
                      <a:pt x="356" y="1347"/>
                    </a:lnTo>
                    <a:lnTo>
                      <a:pt x="359" y="1350"/>
                    </a:lnTo>
                    <a:lnTo>
                      <a:pt x="361" y="1357"/>
                    </a:lnTo>
                    <a:lnTo>
                      <a:pt x="363" y="1365"/>
                    </a:lnTo>
                    <a:lnTo>
                      <a:pt x="366" y="1382"/>
                    </a:lnTo>
                    <a:lnTo>
                      <a:pt x="364" y="1398"/>
                    </a:lnTo>
                    <a:lnTo>
                      <a:pt x="364" y="1398"/>
                    </a:lnTo>
                    <a:lnTo>
                      <a:pt x="363" y="1408"/>
                    </a:lnTo>
                    <a:lnTo>
                      <a:pt x="363" y="1416"/>
                    </a:lnTo>
                    <a:lnTo>
                      <a:pt x="366" y="1432"/>
                    </a:lnTo>
                    <a:lnTo>
                      <a:pt x="366" y="1432"/>
                    </a:lnTo>
                    <a:lnTo>
                      <a:pt x="366" y="1464"/>
                    </a:lnTo>
                    <a:lnTo>
                      <a:pt x="366" y="1485"/>
                    </a:lnTo>
                    <a:lnTo>
                      <a:pt x="366" y="1485"/>
                    </a:lnTo>
                    <a:lnTo>
                      <a:pt x="363" y="1509"/>
                    </a:lnTo>
                    <a:lnTo>
                      <a:pt x="359" y="1529"/>
                    </a:lnTo>
                    <a:lnTo>
                      <a:pt x="354" y="1545"/>
                    </a:lnTo>
                    <a:lnTo>
                      <a:pt x="354" y="1545"/>
                    </a:lnTo>
                    <a:lnTo>
                      <a:pt x="353" y="1551"/>
                    </a:lnTo>
                    <a:lnTo>
                      <a:pt x="354" y="1557"/>
                    </a:lnTo>
                    <a:lnTo>
                      <a:pt x="354" y="1557"/>
                    </a:lnTo>
                    <a:lnTo>
                      <a:pt x="358" y="1561"/>
                    </a:lnTo>
                    <a:lnTo>
                      <a:pt x="358" y="1561"/>
                    </a:lnTo>
                    <a:lnTo>
                      <a:pt x="366" y="1569"/>
                    </a:lnTo>
                    <a:lnTo>
                      <a:pt x="377" y="1578"/>
                    </a:lnTo>
                    <a:lnTo>
                      <a:pt x="377" y="1578"/>
                    </a:lnTo>
                    <a:lnTo>
                      <a:pt x="380" y="1583"/>
                    </a:lnTo>
                    <a:lnTo>
                      <a:pt x="380" y="1586"/>
                    </a:lnTo>
                    <a:lnTo>
                      <a:pt x="380" y="1591"/>
                    </a:lnTo>
                    <a:lnTo>
                      <a:pt x="379" y="1594"/>
                    </a:lnTo>
                    <a:lnTo>
                      <a:pt x="374" y="1601"/>
                    </a:lnTo>
                    <a:lnTo>
                      <a:pt x="366" y="1609"/>
                    </a:lnTo>
                    <a:lnTo>
                      <a:pt x="366" y="1609"/>
                    </a:ln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14">
                <a:extLst>
                  <a:ext uri="{FF2B5EF4-FFF2-40B4-BE49-F238E27FC236}">
                    <a16:creationId xmlns:a16="http://schemas.microsoft.com/office/drawing/2014/main" id="{F21F1CFC-0ED7-4F7B-8078-254A3B5C071E}"/>
                  </a:ext>
                </a:extLst>
              </p:cNvPr>
              <p:cNvSpPr>
                <a:spLocks/>
              </p:cNvSpPr>
              <p:nvPr/>
            </p:nvSpPr>
            <p:spPr bwMode="auto">
              <a:xfrm>
                <a:off x="10014858" y="7119938"/>
                <a:ext cx="1289050" cy="3519488"/>
              </a:xfrm>
              <a:custGeom>
                <a:avLst/>
                <a:gdLst>
                  <a:gd name="T0" fmla="*/ 732 w 812"/>
                  <a:gd name="T1" fmla="*/ 2124 h 2217"/>
                  <a:gd name="T2" fmla="*/ 673 w 812"/>
                  <a:gd name="T3" fmla="*/ 1681 h 2217"/>
                  <a:gd name="T4" fmla="*/ 655 w 812"/>
                  <a:gd name="T5" fmla="*/ 1575 h 2217"/>
                  <a:gd name="T6" fmla="*/ 670 w 812"/>
                  <a:gd name="T7" fmla="*/ 1368 h 2217"/>
                  <a:gd name="T8" fmla="*/ 658 w 812"/>
                  <a:gd name="T9" fmla="*/ 1296 h 2217"/>
                  <a:gd name="T10" fmla="*/ 710 w 812"/>
                  <a:gd name="T11" fmla="*/ 1328 h 2217"/>
                  <a:gd name="T12" fmla="*/ 726 w 812"/>
                  <a:gd name="T13" fmla="*/ 1195 h 2217"/>
                  <a:gd name="T14" fmla="*/ 763 w 812"/>
                  <a:gd name="T15" fmla="*/ 954 h 2217"/>
                  <a:gd name="T16" fmla="*/ 748 w 812"/>
                  <a:gd name="T17" fmla="*/ 747 h 2217"/>
                  <a:gd name="T18" fmla="*/ 716 w 812"/>
                  <a:gd name="T19" fmla="*/ 474 h 2217"/>
                  <a:gd name="T20" fmla="*/ 593 w 812"/>
                  <a:gd name="T21" fmla="*/ 419 h 2217"/>
                  <a:gd name="T22" fmla="*/ 520 w 812"/>
                  <a:gd name="T23" fmla="*/ 350 h 2217"/>
                  <a:gd name="T24" fmla="*/ 554 w 812"/>
                  <a:gd name="T25" fmla="*/ 291 h 2217"/>
                  <a:gd name="T26" fmla="*/ 581 w 812"/>
                  <a:gd name="T27" fmla="*/ 226 h 2217"/>
                  <a:gd name="T28" fmla="*/ 580 w 812"/>
                  <a:gd name="T29" fmla="*/ 202 h 2217"/>
                  <a:gd name="T30" fmla="*/ 575 w 812"/>
                  <a:gd name="T31" fmla="*/ 149 h 2217"/>
                  <a:gd name="T32" fmla="*/ 559 w 812"/>
                  <a:gd name="T33" fmla="*/ 63 h 2217"/>
                  <a:gd name="T34" fmla="*/ 540 w 812"/>
                  <a:gd name="T35" fmla="*/ 37 h 2217"/>
                  <a:gd name="T36" fmla="*/ 522 w 812"/>
                  <a:gd name="T37" fmla="*/ 32 h 2217"/>
                  <a:gd name="T38" fmla="*/ 508 w 812"/>
                  <a:gd name="T39" fmla="*/ 24 h 2217"/>
                  <a:gd name="T40" fmla="*/ 499 w 812"/>
                  <a:gd name="T41" fmla="*/ 0 h 2217"/>
                  <a:gd name="T42" fmla="*/ 480 w 812"/>
                  <a:gd name="T43" fmla="*/ 13 h 2217"/>
                  <a:gd name="T44" fmla="*/ 459 w 812"/>
                  <a:gd name="T45" fmla="*/ 18 h 2217"/>
                  <a:gd name="T46" fmla="*/ 392 w 812"/>
                  <a:gd name="T47" fmla="*/ 61 h 2217"/>
                  <a:gd name="T48" fmla="*/ 355 w 812"/>
                  <a:gd name="T49" fmla="*/ 122 h 2217"/>
                  <a:gd name="T50" fmla="*/ 341 w 812"/>
                  <a:gd name="T51" fmla="*/ 193 h 2217"/>
                  <a:gd name="T52" fmla="*/ 347 w 812"/>
                  <a:gd name="T53" fmla="*/ 244 h 2217"/>
                  <a:gd name="T54" fmla="*/ 376 w 812"/>
                  <a:gd name="T55" fmla="*/ 273 h 2217"/>
                  <a:gd name="T56" fmla="*/ 382 w 812"/>
                  <a:gd name="T57" fmla="*/ 339 h 2217"/>
                  <a:gd name="T58" fmla="*/ 313 w 812"/>
                  <a:gd name="T59" fmla="*/ 400 h 2217"/>
                  <a:gd name="T60" fmla="*/ 159 w 812"/>
                  <a:gd name="T61" fmla="*/ 443 h 2217"/>
                  <a:gd name="T62" fmla="*/ 140 w 812"/>
                  <a:gd name="T63" fmla="*/ 520 h 2217"/>
                  <a:gd name="T64" fmla="*/ 116 w 812"/>
                  <a:gd name="T65" fmla="*/ 615 h 2217"/>
                  <a:gd name="T66" fmla="*/ 87 w 812"/>
                  <a:gd name="T67" fmla="*/ 803 h 2217"/>
                  <a:gd name="T68" fmla="*/ 77 w 812"/>
                  <a:gd name="T69" fmla="*/ 904 h 2217"/>
                  <a:gd name="T70" fmla="*/ 74 w 812"/>
                  <a:gd name="T71" fmla="*/ 1008 h 2217"/>
                  <a:gd name="T72" fmla="*/ 69 w 812"/>
                  <a:gd name="T73" fmla="*/ 1105 h 2217"/>
                  <a:gd name="T74" fmla="*/ 85 w 812"/>
                  <a:gd name="T75" fmla="*/ 1201 h 2217"/>
                  <a:gd name="T76" fmla="*/ 122 w 812"/>
                  <a:gd name="T77" fmla="*/ 1276 h 2217"/>
                  <a:gd name="T78" fmla="*/ 153 w 812"/>
                  <a:gd name="T79" fmla="*/ 1458 h 2217"/>
                  <a:gd name="T80" fmla="*/ 130 w 812"/>
                  <a:gd name="T81" fmla="*/ 1827 h 2217"/>
                  <a:gd name="T82" fmla="*/ 114 w 812"/>
                  <a:gd name="T83" fmla="*/ 2083 h 2217"/>
                  <a:gd name="T84" fmla="*/ 97 w 812"/>
                  <a:gd name="T85" fmla="*/ 2155 h 2217"/>
                  <a:gd name="T86" fmla="*/ 18 w 812"/>
                  <a:gd name="T87" fmla="*/ 2166 h 2217"/>
                  <a:gd name="T88" fmla="*/ 2 w 812"/>
                  <a:gd name="T89" fmla="*/ 2206 h 2217"/>
                  <a:gd name="T90" fmla="*/ 188 w 812"/>
                  <a:gd name="T91" fmla="*/ 2217 h 2217"/>
                  <a:gd name="T92" fmla="*/ 214 w 812"/>
                  <a:gd name="T93" fmla="*/ 2211 h 2217"/>
                  <a:gd name="T94" fmla="*/ 273 w 812"/>
                  <a:gd name="T95" fmla="*/ 2217 h 2217"/>
                  <a:gd name="T96" fmla="*/ 260 w 812"/>
                  <a:gd name="T97" fmla="*/ 2131 h 2217"/>
                  <a:gd name="T98" fmla="*/ 291 w 812"/>
                  <a:gd name="T99" fmla="*/ 1838 h 2217"/>
                  <a:gd name="T100" fmla="*/ 321 w 812"/>
                  <a:gd name="T101" fmla="*/ 1562 h 2217"/>
                  <a:gd name="T102" fmla="*/ 373 w 812"/>
                  <a:gd name="T103" fmla="*/ 1365 h 2217"/>
                  <a:gd name="T104" fmla="*/ 440 w 812"/>
                  <a:gd name="T105" fmla="*/ 1381 h 2217"/>
                  <a:gd name="T106" fmla="*/ 488 w 812"/>
                  <a:gd name="T107" fmla="*/ 1657 h 2217"/>
                  <a:gd name="T108" fmla="*/ 562 w 812"/>
                  <a:gd name="T109" fmla="*/ 2022 h 2217"/>
                  <a:gd name="T110" fmla="*/ 594 w 812"/>
                  <a:gd name="T111" fmla="*/ 2163 h 2217"/>
                  <a:gd name="T112" fmla="*/ 785 w 812"/>
                  <a:gd name="T113" fmla="*/ 2216 h 2217"/>
                  <a:gd name="T114" fmla="*/ 812 w 812"/>
                  <a:gd name="T115" fmla="*/ 2187 h 2217"/>
                  <a:gd name="T116" fmla="*/ 787 w 812"/>
                  <a:gd name="T117" fmla="*/ 2168 h 2217"/>
                  <a:gd name="T118" fmla="*/ 743 w 812"/>
                  <a:gd name="T119" fmla="*/ 2148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2" h="2217">
                    <a:moveTo>
                      <a:pt x="743" y="2148"/>
                    </a:moveTo>
                    <a:lnTo>
                      <a:pt x="743" y="2148"/>
                    </a:lnTo>
                    <a:lnTo>
                      <a:pt x="742" y="2139"/>
                    </a:lnTo>
                    <a:lnTo>
                      <a:pt x="739" y="2132"/>
                    </a:lnTo>
                    <a:lnTo>
                      <a:pt x="735" y="2127"/>
                    </a:lnTo>
                    <a:lnTo>
                      <a:pt x="732" y="2124"/>
                    </a:lnTo>
                    <a:lnTo>
                      <a:pt x="732" y="2124"/>
                    </a:lnTo>
                    <a:lnTo>
                      <a:pt x="743" y="2121"/>
                    </a:lnTo>
                    <a:lnTo>
                      <a:pt x="743" y="2121"/>
                    </a:lnTo>
                    <a:lnTo>
                      <a:pt x="692" y="1838"/>
                    </a:lnTo>
                    <a:lnTo>
                      <a:pt x="692" y="1838"/>
                    </a:lnTo>
                    <a:lnTo>
                      <a:pt x="686" y="1787"/>
                    </a:lnTo>
                    <a:lnTo>
                      <a:pt x="679" y="1732"/>
                    </a:lnTo>
                    <a:lnTo>
                      <a:pt x="673" y="1681"/>
                    </a:lnTo>
                    <a:lnTo>
                      <a:pt x="668" y="1660"/>
                    </a:lnTo>
                    <a:lnTo>
                      <a:pt x="663" y="1641"/>
                    </a:lnTo>
                    <a:lnTo>
                      <a:pt x="663" y="1641"/>
                    </a:lnTo>
                    <a:lnTo>
                      <a:pt x="660" y="1623"/>
                    </a:lnTo>
                    <a:lnTo>
                      <a:pt x="657" y="1606"/>
                    </a:lnTo>
                    <a:lnTo>
                      <a:pt x="655" y="1590"/>
                    </a:lnTo>
                    <a:lnTo>
                      <a:pt x="655" y="1575"/>
                    </a:lnTo>
                    <a:lnTo>
                      <a:pt x="655" y="1546"/>
                    </a:lnTo>
                    <a:lnTo>
                      <a:pt x="655" y="1519"/>
                    </a:lnTo>
                    <a:lnTo>
                      <a:pt x="655" y="1519"/>
                    </a:lnTo>
                    <a:lnTo>
                      <a:pt x="657" y="1503"/>
                    </a:lnTo>
                    <a:lnTo>
                      <a:pt x="658" y="1479"/>
                    </a:lnTo>
                    <a:lnTo>
                      <a:pt x="665" y="1423"/>
                    </a:lnTo>
                    <a:lnTo>
                      <a:pt x="670" y="1368"/>
                    </a:lnTo>
                    <a:lnTo>
                      <a:pt x="671" y="1349"/>
                    </a:lnTo>
                    <a:lnTo>
                      <a:pt x="671" y="1337"/>
                    </a:lnTo>
                    <a:lnTo>
                      <a:pt x="671" y="1337"/>
                    </a:lnTo>
                    <a:lnTo>
                      <a:pt x="668" y="1323"/>
                    </a:lnTo>
                    <a:lnTo>
                      <a:pt x="663" y="1310"/>
                    </a:lnTo>
                    <a:lnTo>
                      <a:pt x="658" y="1296"/>
                    </a:lnTo>
                    <a:lnTo>
                      <a:pt x="658" y="1296"/>
                    </a:lnTo>
                    <a:lnTo>
                      <a:pt x="662" y="1301"/>
                    </a:lnTo>
                    <a:lnTo>
                      <a:pt x="673" y="1310"/>
                    </a:lnTo>
                    <a:lnTo>
                      <a:pt x="687" y="1321"/>
                    </a:lnTo>
                    <a:lnTo>
                      <a:pt x="695" y="1325"/>
                    </a:lnTo>
                    <a:lnTo>
                      <a:pt x="703" y="1328"/>
                    </a:lnTo>
                    <a:lnTo>
                      <a:pt x="703" y="1328"/>
                    </a:lnTo>
                    <a:lnTo>
                      <a:pt x="710" y="1328"/>
                    </a:lnTo>
                    <a:lnTo>
                      <a:pt x="716" y="1326"/>
                    </a:lnTo>
                    <a:lnTo>
                      <a:pt x="723" y="1323"/>
                    </a:lnTo>
                    <a:lnTo>
                      <a:pt x="727" y="1320"/>
                    </a:lnTo>
                    <a:lnTo>
                      <a:pt x="735" y="1312"/>
                    </a:lnTo>
                    <a:lnTo>
                      <a:pt x="737" y="1309"/>
                    </a:lnTo>
                    <a:lnTo>
                      <a:pt x="737" y="1309"/>
                    </a:lnTo>
                    <a:lnTo>
                      <a:pt x="726" y="1195"/>
                    </a:lnTo>
                    <a:lnTo>
                      <a:pt x="726" y="1195"/>
                    </a:lnTo>
                    <a:lnTo>
                      <a:pt x="745" y="1116"/>
                    </a:lnTo>
                    <a:lnTo>
                      <a:pt x="758" y="1053"/>
                    </a:lnTo>
                    <a:lnTo>
                      <a:pt x="761" y="1028"/>
                    </a:lnTo>
                    <a:lnTo>
                      <a:pt x="763" y="1007"/>
                    </a:lnTo>
                    <a:lnTo>
                      <a:pt x="763" y="1007"/>
                    </a:lnTo>
                    <a:lnTo>
                      <a:pt x="763" y="954"/>
                    </a:lnTo>
                    <a:lnTo>
                      <a:pt x="766" y="918"/>
                    </a:lnTo>
                    <a:lnTo>
                      <a:pt x="766" y="918"/>
                    </a:lnTo>
                    <a:lnTo>
                      <a:pt x="766" y="909"/>
                    </a:lnTo>
                    <a:lnTo>
                      <a:pt x="766" y="898"/>
                    </a:lnTo>
                    <a:lnTo>
                      <a:pt x="763" y="870"/>
                    </a:lnTo>
                    <a:lnTo>
                      <a:pt x="763" y="870"/>
                    </a:lnTo>
                    <a:lnTo>
                      <a:pt x="748" y="747"/>
                    </a:lnTo>
                    <a:lnTo>
                      <a:pt x="732" y="620"/>
                    </a:lnTo>
                    <a:lnTo>
                      <a:pt x="732" y="620"/>
                    </a:lnTo>
                    <a:lnTo>
                      <a:pt x="729" y="589"/>
                    </a:lnTo>
                    <a:lnTo>
                      <a:pt x="724" y="544"/>
                    </a:lnTo>
                    <a:lnTo>
                      <a:pt x="719" y="501"/>
                    </a:lnTo>
                    <a:lnTo>
                      <a:pt x="716" y="474"/>
                    </a:lnTo>
                    <a:lnTo>
                      <a:pt x="716" y="474"/>
                    </a:lnTo>
                    <a:lnTo>
                      <a:pt x="713" y="467"/>
                    </a:lnTo>
                    <a:lnTo>
                      <a:pt x="707" y="462"/>
                    </a:lnTo>
                    <a:lnTo>
                      <a:pt x="698" y="458"/>
                    </a:lnTo>
                    <a:lnTo>
                      <a:pt x="687" y="453"/>
                    </a:lnTo>
                    <a:lnTo>
                      <a:pt x="646" y="440"/>
                    </a:lnTo>
                    <a:lnTo>
                      <a:pt x="646" y="440"/>
                    </a:lnTo>
                    <a:lnTo>
                      <a:pt x="593" y="419"/>
                    </a:lnTo>
                    <a:lnTo>
                      <a:pt x="552" y="400"/>
                    </a:lnTo>
                    <a:lnTo>
                      <a:pt x="552" y="400"/>
                    </a:lnTo>
                    <a:lnTo>
                      <a:pt x="544" y="392"/>
                    </a:lnTo>
                    <a:lnTo>
                      <a:pt x="535" y="379"/>
                    </a:lnTo>
                    <a:lnTo>
                      <a:pt x="517" y="360"/>
                    </a:lnTo>
                    <a:lnTo>
                      <a:pt x="517" y="360"/>
                    </a:lnTo>
                    <a:lnTo>
                      <a:pt x="520" y="350"/>
                    </a:lnTo>
                    <a:lnTo>
                      <a:pt x="524" y="340"/>
                    </a:lnTo>
                    <a:lnTo>
                      <a:pt x="530" y="331"/>
                    </a:lnTo>
                    <a:lnTo>
                      <a:pt x="538" y="321"/>
                    </a:lnTo>
                    <a:lnTo>
                      <a:pt x="538" y="321"/>
                    </a:lnTo>
                    <a:lnTo>
                      <a:pt x="544" y="311"/>
                    </a:lnTo>
                    <a:lnTo>
                      <a:pt x="549" y="302"/>
                    </a:lnTo>
                    <a:lnTo>
                      <a:pt x="554" y="291"/>
                    </a:lnTo>
                    <a:lnTo>
                      <a:pt x="554" y="291"/>
                    </a:lnTo>
                    <a:lnTo>
                      <a:pt x="556" y="289"/>
                    </a:lnTo>
                    <a:lnTo>
                      <a:pt x="559" y="284"/>
                    </a:lnTo>
                    <a:lnTo>
                      <a:pt x="564" y="270"/>
                    </a:lnTo>
                    <a:lnTo>
                      <a:pt x="573" y="241"/>
                    </a:lnTo>
                    <a:lnTo>
                      <a:pt x="573" y="241"/>
                    </a:lnTo>
                    <a:lnTo>
                      <a:pt x="581" y="226"/>
                    </a:lnTo>
                    <a:lnTo>
                      <a:pt x="583" y="217"/>
                    </a:lnTo>
                    <a:lnTo>
                      <a:pt x="586" y="209"/>
                    </a:lnTo>
                    <a:lnTo>
                      <a:pt x="586" y="209"/>
                    </a:lnTo>
                    <a:lnTo>
                      <a:pt x="586" y="204"/>
                    </a:lnTo>
                    <a:lnTo>
                      <a:pt x="585" y="202"/>
                    </a:lnTo>
                    <a:lnTo>
                      <a:pt x="581" y="202"/>
                    </a:lnTo>
                    <a:lnTo>
                      <a:pt x="580" y="202"/>
                    </a:lnTo>
                    <a:lnTo>
                      <a:pt x="575" y="204"/>
                    </a:lnTo>
                    <a:lnTo>
                      <a:pt x="573" y="204"/>
                    </a:lnTo>
                    <a:lnTo>
                      <a:pt x="573" y="201"/>
                    </a:lnTo>
                    <a:lnTo>
                      <a:pt x="573" y="201"/>
                    </a:lnTo>
                    <a:lnTo>
                      <a:pt x="575" y="180"/>
                    </a:lnTo>
                    <a:lnTo>
                      <a:pt x="575" y="149"/>
                    </a:lnTo>
                    <a:lnTo>
                      <a:pt x="575" y="149"/>
                    </a:lnTo>
                    <a:lnTo>
                      <a:pt x="573" y="114"/>
                    </a:lnTo>
                    <a:lnTo>
                      <a:pt x="568" y="87"/>
                    </a:lnTo>
                    <a:lnTo>
                      <a:pt x="568" y="87"/>
                    </a:lnTo>
                    <a:lnTo>
                      <a:pt x="564" y="63"/>
                    </a:lnTo>
                    <a:lnTo>
                      <a:pt x="560" y="50"/>
                    </a:lnTo>
                    <a:lnTo>
                      <a:pt x="559" y="63"/>
                    </a:lnTo>
                    <a:lnTo>
                      <a:pt x="559" y="63"/>
                    </a:lnTo>
                    <a:lnTo>
                      <a:pt x="554" y="59"/>
                    </a:lnTo>
                    <a:lnTo>
                      <a:pt x="551" y="55"/>
                    </a:lnTo>
                    <a:lnTo>
                      <a:pt x="548" y="51"/>
                    </a:lnTo>
                    <a:lnTo>
                      <a:pt x="548" y="51"/>
                    </a:lnTo>
                    <a:lnTo>
                      <a:pt x="538" y="30"/>
                    </a:lnTo>
                    <a:lnTo>
                      <a:pt x="538" y="30"/>
                    </a:lnTo>
                    <a:lnTo>
                      <a:pt x="540" y="37"/>
                    </a:lnTo>
                    <a:lnTo>
                      <a:pt x="538" y="40"/>
                    </a:lnTo>
                    <a:lnTo>
                      <a:pt x="538" y="40"/>
                    </a:lnTo>
                    <a:lnTo>
                      <a:pt x="536" y="39"/>
                    </a:lnTo>
                    <a:lnTo>
                      <a:pt x="536" y="39"/>
                    </a:lnTo>
                    <a:lnTo>
                      <a:pt x="528" y="27"/>
                    </a:lnTo>
                    <a:lnTo>
                      <a:pt x="525" y="19"/>
                    </a:lnTo>
                    <a:lnTo>
                      <a:pt x="522" y="32"/>
                    </a:lnTo>
                    <a:lnTo>
                      <a:pt x="522" y="32"/>
                    </a:lnTo>
                    <a:lnTo>
                      <a:pt x="519" y="27"/>
                    </a:lnTo>
                    <a:lnTo>
                      <a:pt x="516" y="21"/>
                    </a:lnTo>
                    <a:lnTo>
                      <a:pt x="514" y="14"/>
                    </a:lnTo>
                    <a:lnTo>
                      <a:pt x="514" y="14"/>
                    </a:lnTo>
                    <a:lnTo>
                      <a:pt x="509" y="21"/>
                    </a:lnTo>
                    <a:lnTo>
                      <a:pt x="508" y="24"/>
                    </a:lnTo>
                    <a:lnTo>
                      <a:pt x="506" y="26"/>
                    </a:lnTo>
                    <a:lnTo>
                      <a:pt x="504" y="24"/>
                    </a:lnTo>
                    <a:lnTo>
                      <a:pt x="504" y="24"/>
                    </a:lnTo>
                    <a:lnTo>
                      <a:pt x="501" y="19"/>
                    </a:lnTo>
                    <a:lnTo>
                      <a:pt x="501" y="11"/>
                    </a:lnTo>
                    <a:lnTo>
                      <a:pt x="499" y="0"/>
                    </a:lnTo>
                    <a:lnTo>
                      <a:pt x="499" y="0"/>
                    </a:lnTo>
                    <a:lnTo>
                      <a:pt x="493" y="13"/>
                    </a:lnTo>
                    <a:lnTo>
                      <a:pt x="488" y="21"/>
                    </a:lnTo>
                    <a:lnTo>
                      <a:pt x="485" y="22"/>
                    </a:lnTo>
                    <a:lnTo>
                      <a:pt x="483" y="24"/>
                    </a:lnTo>
                    <a:lnTo>
                      <a:pt x="483" y="24"/>
                    </a:lnTo>
                    <a:lnTo>
                      <a:pt x="480" y="19"/>
                    </a:lnTo>
                    <a:lnTo>
                      <a:pt x="480" y="13"/>
                    </a:lnTo>
                    <a:lnTo>
                      <a:pt x="480" y="5"/>
                    </a:lnTo>
                    <a:lnTo>
                      <a:pt x="480" y="5"/>
                    </a:lnTo>
                    <a:lnTo>
                      <a:pt x="474" y="11"/>
                    </a:lnTo>
                    <a:lnTo>
                      <a:pt x="467" y="19"/>
                    </a:lnTo>
                    <a:lnTo>
                      <a:pt x="463" y="29"/>
                    </a:lnTo>
                    <a:lnTo>
                      <a:pt x="467" y="8"/>
                    </a:lnTo>
                    <a:lnTo>
                      <a:pt x="459" y="18"/>
                    </a:lnTo>
                    <a:lnTo>
                      <a:pt x="459" y="18"/>
                    </a:lnTo>
                    <a:lnTo>
                      <a:pt x="456" y="22"/>
                    </a:lnTo>
                    <a:lnTo>
                      <a:pt x="450" y="27"/>
                    </a:lnTo>
                    <a:lnTo>
                      <a:pt x="435" y="35"/>
                    </a:lnTo>
                    <a:lnTo>
                      <a:pt x="405" y="51"/>
                    </a:lnTo>
                    <a:lnTo>
                      <a:pt x="405" y="51"/>
                    </a:lnTo>
                    <a:lnTo>
                      <a:pt x="392" y="61"/>
                    </a:lnTo>
                    <a:lnTo>
                      <a:pt x="378" y="74"/>
                    </a:lnTo>
                    <a:lnTo>
                      <a:pt x="371" y="82"/>
                    </a:lnTo>
                    <a:lnTo>
                      <a:pt x="366" y="92"/>
                    </a:lnTo>
                    <a:lnTo>
                      <a:pt x="361" y="101"/>
                    </a:lnTo>
                    <a:lnTo>
                      <a:pt x="358" y="111"/>
                    </a:lnTo>
                    <a:lnTo>
                      <a:pt x="358" y="111"/>
                    </a:lnTo>
                    <a:lnTo>
                      <a:pt x="355" y="122"/>
                    </a:lnTo>
                    <a:lnTo>
                      <a:pt x="355" y="135"/>
                    </a:lnTo>
                    <a:lnTo>
                      <a:pt x="355" y="161"/>
                    </a:lnTo>
                    <a:lnTo>
                      <a:pt x="357" y="189"/>
                    </a:lnTo>
                    <a:lnTo>
                      <a:pt x="357" y="189"/>
                    </a:lnTo>
                    <a:lnTo>
                      <a:pt x="344" y="191"/>
                    </a:lnTo>
                    <a:lnTo>
                      <a:pt x="344" y="191"/>
                    </a:lnTo>
                    <a:lnTo>
                      <a:pt x="341" y="193"/>
                    </a:lnTo>
                    <a:lnTo>
                      <a:pt x="339" y="194"/>
                    </a:lnTo>
                    <a:lnTo>
                      <a:pt x="337" y="197"/>
                    </a:lnTo>
                    <a:lnTo>
                      <a:pt x="337" y="202"/>
                    </a:lnTo>
                    <a:lnTo>
                      <a:pt x="341" y="215"/>
                    </a:lnTo>
                    <a:lnTo>
                      <a:pt x="341" y="215"/>
                    </a:lnTo>
                    <a:lnTo>
                      <a:pt x="342" y="231"/>
                    </a:lnTo>
                    <a:lnTo>
                      <a:pt x="347" y="244"/>
                    </a:lnTo>
                    <a:lnTo>
                      <a:pt x="353" y="260"/>
                    </a:lnTo>
                    <a:lnTo>
                      <a:pt x="353" y="260"/>
                    </a:lnTo>
                    <a:lnTo>
                      <a:pt x="357" y="267"/>
                    </a:lnTo>
                    <a:lnTo>
                      <a:pt x="361" y="271"/>
                    </a:lnTo>
                    <a:lnTo>
                      <a:pt x="365" y="273"/>
                    </a:lnTo>
                    <a:lnTo>
                      <a:pt x="370" y="275"/>
                    </a:lnTo>
                    <a:lnTo>
                      <a:pt x="376" y="273"/>
                    </a:lnTo>
                    <a:lnTo>
                      <a:pt x="378" y="273"/>
                    </a:lnTo>
                    <a:lnTo>
                      <a:pt x="378" y="273"/>
                    </a:lnTo>
                    <a:lnTo>
                      <a:pt x="381" y="295"/>
                    </a:lnTo>
                    <a:lnTo>
                      <a:pt x="382" y="308"/>
                    </a:lnTo>
                    <a:lnTo>
                      <a:pt x="384" y="318"/>
                    </a:lnTo>
                    <a:lnTo>
                      <a:pt x="384" y="318"/>
                    </a:lnTo>
                    <a:lnTo>
                      <a:pt x="382" y="339"/>
                    </a:lnTo>
                    <a:lnTo>
                      <a:pt x="382" y="339"/>
                    </a:lnTo>
                    <a:lnTo>
                      <a:pt x="373" y="345"/>
                    </a:lnTo>
                    <a:lnTo>
                      <a:pt x="373" y="345"/>
                    </a:lnTo>
                    <a:lnTo>
                      <a:pt x="329" y="392"/>
                    </a:lnTo>
                    <a:lnTo>
                      <a:pt x="329" y="392"/>
                    </a:lnTo>
                    <a:lnTo>
                      <a:pt x="323" y="395"/>
                    </a:lnTo>
                    <a:lnTo>
                      <a:pt x="313" y="400"/>
                    </a:lnTo>
                    <a:lnTo>
                      <a:pt x="283" y="409"/>
                    </a:lnTo>
                    <a:lnTo>
                      <a:pt x="251" y="419"/>
                    </a:lnTo>
                    <a:lnTo>
                      <a:pt x="223" y="424"/>
                    </a:lnTo>
                    <a:lnTo>
                      <a:pt x="223" y="424"/>
                    </a:lnTo>
                    <a:lnTo>
                      <a:pt x="203" y="429"/>
                    </a:lnTo>
                    <a:lnTo>
                      <a:pt x="179" y="435"/>
                    </a:lnTo>
                    <a:lnTo>
                      <a:pt x="159" y="443"/>
                    </a:lnTo>
                    <a:lnTo>
                      <a:pt x="154" y="445"/>
                    </a:lnTo>
                    <a:lnTo>
                      <a:pt x="151" y="448"/>
                    </a:lnTo>
                    <a:lnTo>
                      <a:pt x="151" y="448"/>
                    </a:lnTo>
                    <a:lnTo>
                      <a:pt x="146" y="477"/>
                    </a:lnTo>
                    <a:lnTo>
                      <a:pt x="142" y="499"/>
                    </a:lnTo>
                    <a:lnTo>
                      <a:pt x="140" y="520"/>
                    </a:lnTo>
                    <a:lnTo>
                      <a:pt x="140" y="520"/>
                    </a:lnTo>
                    <a:lnTo>
                      <a:pt x="138" y="530"/>
                    </a:lnTo>
                    <a:lnTo>
                      <a:pt x="137" y="539"/>
                    </a:lnTo>
                    <a:lnTo>
                      <a:pt x="129" y="560"/>
                    </a:lnTo>
                    <a:lnTo>
                      <a:pt x="121" y="584"/>
                    </a:lnTo>
                    <a:lnTo>
                      <a:pt x="118" y="599"/>
                    </a:lnTo>
                    <a:lnTo>
                      <a:pt x="116" y="615"/>
                    </a:lnTo>
                    <a:lnTo>
                      <a:pt x="116" y="615"/>
                    </a:lnTo>
                    <a:lnTo>
                      <a:pt x="114" y="647"/>
                    </a:lnTo>
                    <a:lnTo>
                      <a:pt x="110" y="681"/>
                    </a:lnTo>
                    <a:lnTo>
                      <a:pt x="102" y="727"/>
                    </a:lnTo>
                    <a:lnTo>
                      <a:pt x="102" y="727"/>
                    </a:lnTo>
                    <a:lnTo>
                      <a:pt x="97" y="747"/>
                    </a:lnTo>
                    <a:lnTo>
                      <a:pt x="92" y="776"/>
                    </a:lnTo>
                    <a:lnTo>
                      <a:pt x="87" y="803"/>
                    </a:lnTo>
                    <a:lnTo>
                      <a:pt x="85" y="816"/>
                    </a:lnTo>
                    <a:lnTo>
                      <a:pt x="85" y="825"/>
                    </a:lnTo>
                    <a:lnTo>
                      <a:pt x="85" y="825"/>
                    </a:lnTo>
                    <a:lnTo>
                      <a:pt x="85" y="845"/>
                    </a:lnTo>
                    <a:lnTo>
                      <a:pt x="82" y="865"/>
                    </a:lnTo>
                    <a:lnTo>
                      <a:pt x="79" y="886"/>
                    </a:lnTo>
                    <a:lnTo>
                      <a:pt x="77" y="904"/>
                    </a:lnTo>
                    <a:lnTo>
                      <a:pt x="77" y="904"/>
                    </a:lnTo>
                    <a:lnTo>
                      <a:pt x="76" y="955"/>
                    </a:lnTo>
                    <a:lnTo>
                      <a:pt x="74" y="983"/>
                    </a:lnTo>
                    <a:lnTo>
                      <a:pt x="76" y="997"/>
                    </a:lnTo>
                    <a:lnTo>
                      <a:pt x="76" y="997"/>
                    </a:lnTo>
                    <a:lnTo>
                      <a:pt x="76" y="1002"/>
                    </a:lnTo>
                    <a:lnTo>
                      <a:pt x="74" y="1008"/>
                    </a:lnTo>
                    <a:lnTo>
                      <a:pt x="69" y="1028"/>
                    </a:lnTo>
                    <a:lnTo>
                      <a:pt x="66" y="1050"/>
                    </a:lnTo>
                    <a:lnTo>
                      <a:pt x="65" y="1060"/>
                    </a:lnTo>
                    <a:lnTo>
                      <a:pt x="66" y="1068"/>
                    </a:lnTo>
                    <a:lnTo>
                      <a:pt x="66" y="1068"/>
                    </a:lnTo>
                    <a:lnTo>
                      <a:pt x="68" y="1084"/>
                    </a:lnTo>
                    <a:lnTo>
                      <a:pt x="69" y="1105"/>
                    </a:lnTo>
                    <a:lnTo>
                      <a:pt x="71" y="1124"/>
                    </a:lnTo>
                    <a:lnTo>
                      <a:pt x="74" y="1142"/>
                    </a:lnTo>
                    <a:lnTo>
                      <a:pt x="74" y="1142"/>
                    </a:lnTo>
                    <a:lnTo>
                      <a:pt x="77" y="1158"/>
                    </a:lnTo>
                    <a:lnTo>
                      <a:pt x="79" y="1174"/>
                    </a:lnTo>
                    <a:lnTo>
                      <a:pt x="82" y="1188"/>
                    </a:lnTo>
                    <a:lnTo>
                      <a:pt x="85" y="1201"/>
                    </a:lnTo>
                    <a:lnTo>
                      <a:pt x="85" y="1201"/>
                    </a:lnTo>
                    <a:lnTo>
                      <a:pt x="98" y="1240"/>
                    </a:lnTo>
                    <a:lnTo>
                      <a:pt x="98" y="1240"/>
                    </a:lnTo>
                    <a:lnTo>
                      <a:pt x="108" y="1256"/>
                    </a:lnTo>
                    <a:lnTo>
                      <a:pt x="116" y="1268"/>
                    </a:lnTo>
                    <a:lnTo>
                      <a:pt x="122" y="1276"/>
                    </a:lnTo>
                    <a:lnTo>
                      <a:pt x="122" y="1276"/>
                    </a:lnTo>
                    <a:lnTo>
                      <a:pt x="143" y="1299"/>
                    </a:lnTo>
                    <a:lnTo>
                      <a:pt x="143" y="1299"/>
                    </a:lnTo>
                    <a:lnTo>
                      <a:pt x="145" y="1347"/>
                    </a:lnTo>
                    <a:lnTo>
                      <a:pt x="148" y="1392"/>
                    </a:lnTo>
                    <a:lnTo>
                      <a:pt x="151" y="1435"/>
                    </a:lnTo>
                    <a:lnTo>
                      <a:pt x="151" y="1435"/>
                    </a:lnTo>
                    <a:lnTo>
                      <a:pt x="153" y="1458"/>
                    </a:lnTo>
                    <a:lnTo>
                      <a:pt x="154" y="1485"/>
                    </a:lnTo>
                    <a:lnTo>
                      <a:pt x="154" y="1546"/>
                    </a:lnTo>
                    <a:lnTo>
                      <a:pt x="151" y="1606"/>
                    </a:lnTo>
                    <a:lnTo>
                      <a:pt x="148" y="1651"/>
                    </a:lnTo>
                    <a:lnTo>
                      <a:pt x="148" y="1651"/>
                    </a:lnTo>
                    <a:lnTo>
                      <a:pt x="135" y="1763"/>
                    </a:lnTo>
                    <a:lnTo>
                      <a:pt x="130" y="1827"/>
                    </a:lnTo>
                    <a:lnTo>
                      <a:pt x="126" y="1872"/>
                    </a:lnTo>
                    <a:lnTo>
                      <a:pt x="126" y="1872"/>
                    </a:lnTo>
                    <a:lnTo>
                      <a:pt x="119" y="1977"/>
                    </a:lnTo>
                    <a:lnTo>
                      <a:pt x="116" y="2036"/>
                    </a:lnTo>
                    <a:lnTo>
                      <a:pt x="114" y="2062"/>
                    </a:lnTo>
                    <a:lnTo>
                      <a:pt x="114" y="2083"/>
                    </a:lnTo>
                    <a:lnTo>
                      <a:pt x="114" y="2083"/>
                    </a:lnTo>
                    <a:lnTo>
                      <a:pt x="116" y="2124"/>
                    </a:lnTo>
                    <a:lnTo>
                      <a:pt x="114" y="2136"/>
                    </a:lnTo>
                    <a:lnTo>
                      <a:pt x="114" y="2136"/>
                    </a:lnTo>
                    <a:lnTo>
                      <a:pt x="116" y="2136"/>
                    </a:lnTo>
                    <a:lnTo>
                      <a:pt x="116" y="2136"/>
                    </a:lnTo>
                    <a:lnTo>
                      <a:pt x="108" y="2145"/>
                    </a:lnTo>
                    <a:lnTo>
                      <a:pt x="97" y="2155"/>
                    </a:lnTo>
                    <a:lnTo>
                      <a:pt x="89" y="2158"/>
                    </a:lnTo>
                    <a:lnTo>
                      <a:pt x="79" y="2161"/>
                    </a:lnTo>
                    <a:lnTo>
                      <a:pt x="69" y="2164"/>
                    </a:lnTo>
                    <a:lnTo>
                      <a:pt x="58" y="2164"/>
                    </a:lnTo>
                    <a:lnTo>
                      <a:pt x="58" y="2164"/>
                    </a:lnTo>
                    <a:lnTo>
                      <a:pt x="29" y="2166"/>
                    </a:lnTo>
                    <a:lnTo>
                      <a:pt x="18" y="2166"/>
                    </a:lnTo>
                    <a:lnTo>
                      <a:pt x="12" y="2168"/>
                    </a:lnTo>
                    <a:lnTo>
                      <a:pt x="5" y="2172"/>
                    </a:lnTo>
                    <a:lnTo>
                      <a:pt x="2" y="2179"/>
                    </a:lnTo>
                    <a:lnTo>
                      <a:pt x="0" y="2188"/>
                    </a:lnTo>
                    <a:lnTo>
                      <a:pt x="0" y="2203"/>
                    </a:lnTo>
                    <a:lnTo>
                      <a:pt x="0" y="2203"/>
                    </a:lnTo>
                    <a:lnTo>
                      <a:pt x="2" y="2206"/>
                    </a:lnTo>
                    <a:lnTo>
                      <a:pt x="8" y="2209"/>
                    </a:lnTo>
                    <a:lnTo>
                      <a:pt x="13" y="2213"/>
                    </a:lnTo>
                    <a:lnTo>
                      <a:pt x="21" y="2214"/>
                    </a:lnTo>
                    <a:lnTo>
                      <a:pt x="31" y="2216"/>
                    </a:lnTo>
                    <a:lnTo>
                      <a:pt x="42" y="2217"/>
                    </a:lnTo>
                    <a:lnTo>
                      <a:pt x="42" y="2217"/>
                    </a:lnTo>
                    <a:lnTo>
                      <a:pt x="188" y="2217"/>
                    </a:lnTo>
                    <a:lnTo>
                      <a:pt x="188" y="2217"/>
                    </a:lnTo>
                    <a:lnTo>
                      <a:pt x="195" y="2213"/>
                    </a:lnTo>
                    <a:lnTo>
                      <a:pt x="199" y="2209"/>
                    </a:lnTo>
                    <a:lnTo>
                      <a:pt x="204" y="2208"/>
                    </a:lnTo>
                    <a:lnTo>
                      <a:pt x="207" y="2208"/>
                    </a:lnTo>
                    <a:lnTo>
                      <a:pt x="207" y="2208"/>
                    </a:lnTo>
                    <a:lnTo>
                      <a:pt x="214" y="2211"/>
                    </a:lnTo>
                    <a:lnTo>
                      <a:pt x="217" y="2213"/>
                    </a:lnTo>
                    <a:lnTo>
                      <a:pt x="220" y="2216"/>
                    </a:lnTo>
                    <a:lnTo>
                      <a:pt x="225" y="2217"/>
                    </a:lnTo>
                    <a:lnTo>
                      <a:pt x="225" y="2217"/>
                    </a:lnTo>
                    <a:lnTo>
                      <a:pt x="252" y="2216"/>
                    </a:lnTo>
                    <a:lnTo>
                      <a:pt x="273" y="2217"/>
                    </a:lnTo>
                    <a:lnTo>
                      <a:pt x="273" y="2217"/>
                    </a:lnTo>
                    <a:lnTo>
                      <a:pt x="275" y="2209"/>
                    </a:lnTo>
                    <a:lnTo>
                      <a:pt x="275" y="2187"/>
                    </a:lnTo>
                    <a:lnTo>
                      <a:pt x="273" y="2172"/>
                    </a:lnTo>
                    <a:lnTo>
                      <a:pt x="272" y="2158"/>
                    </a:lnTo>
                    <a:lnTo>
                      <a:pt x="267" y="2144"/>
                    </a:lnTo>
                    <a:lnTo>
                      <a:pt x="260" y="2131"/>
                    </a:lnTo>
                    <a:lnTo>
                      <a:pt x="260" y="2131"/>
                    </a:lnTo>
                    <a:lnTo>
                      <a:pt x="264" y="2129"/>
                    </a:lnTo>
                    <a:lnTo>
                      <a:pt x="264" y="2129"/>
                    </a:lnTo>
                    <a:lnTo>
                      <a:pt x="278" y="2004"/>
                    </a:lnTo>
                    <a:lnTo>
                      <a:pt x="278" y="2004"/>
                    </a:lnTo>
                    <a:lnTo>
                      <a:pt x="283" y="1957"/>
                    </a:lnTo>
                    <a:lnTo>
                      <a:pt x="288" y="1898"/>
                    </a:lnTo>
                    <a:lnTo>
                      <a:pt x="291" y="1838"/>
                    </a:lnTo>
                    <a:lnTo>
                      <a:pt x="291" y="1797"/>
                    </a:lnTo>
                    <a:lnTo>
                      <a:pt x="291" y="1797"/>
                    </a:lnTo>
                    <a:lnTo>
                      <a:pt x="291" y="1776"/>
                    </a:lnTo>
                    <a:lnTo>
                      <a:pt x="294" y="1745"/>
                    </a:lnTo>
                    <a:lnTo>
                      <a:pt x="302" y="1667"/>
                    </a:lnTo>
                    <a:lnTo>
                      <a:pt x="315" y="1591"/>
                    </a:lnTo>
                    <a:lnTo>
                      <a:pt x="321" y="1562"/>
                    </a:lnTo>
                    <a:lnTo>
                      <a:pt x="326" y="1545"/>
                    </a:lnTo>
                    <a:lnTo>
                      <a:pt x="326" y="1545"/>
                    </a:lnTo>
                    <a:lnTo>
                      <a:pt x="331" y="1530"/>
                    </a:lnTo>
                    <a:lnTo>
                      <a:pt x="337" y="1508"/>
                    </a:lnTo>
                    <a:lnTo>
                      <a:pt x="350" y="1455"/>
                    </a:lnTo>
                    <a:lnTo>
                      <a:pt x="373" y="1365"/>
                    </a:lnTo>
                    <a:lnTo>
                      <a:pt x="373" y="1365"/>
                    </a:lnTo>
                    <a:lnTo>
                      <a:pt x="376" y="1354"/>
                    </a:lnTo>
                    <a:lnTo>
                      <a:pt x="382" y="1341"/>
                    </a:lnTo>
                    <a:lnTo>
                      <a:pt x="395" y="1317"/>
                    </a:lnTo>
                    <a:lnTo>
                      <a:pt x="413" y="1291"/>
                    </a:lnTo>
                    <a:lnTo>
                      <a:pt x="413" y="1291"/>
                    </a:lnTo>
                    <a:lnTo>
                      <a:pt x="440" y="1381"/>
                    </a:lnTo>
                    <a:lnTo>
                      <a:pt x="440" y="1381"/>
                    </a:lnTo>
                    <a:lnTo>
                      <a:pt x="450" y="1413"/>
                    </a:lnTo>
                    <a:lnTo>
                      <a:pt x="458" y="1455"/>
                    </a:lnTo>
                    <a:lnTo>
                      <a:pt x="474" y="1538"/>
                    </a:lnTo>
                    <a:lnTo>
                      <a:pt x="474" y="1538"/>
                    </a:lnTo>
                    <a:lnTo>
                      <a:pt x="479" y="1574"/>
                    </a:lnTo>
                    <a:lnTo>
                      <a:pt x="483" y="1614"/>
                    </a:lnTo>
                    <a:lnTo>
                      <a:pt x="488" y="1657"/>
                    </a:lnTo>
                    <a:lnTo>
                      <a:pt x="493" y="1705"/>
                    </a:lnTo>
                    <a:lnTo>
                      <a:pt x="493" y="1705"/>
                    </a:lnTo>
                    <a:lnTo>
                      <a:pt x="499" y="1736"/>
                    </a:lnTo>
                    <a:lnTo>
                      <a:pt x="508" y="1777"/>
                    </a:lnTo>
                    <a:lnTo>
                      <a:pt x="530" y="1875"/>
                    </a:lnTo>
                    <a:lnTo>
                      <a:pt x="562" y="2022"/>
                    </a:lnTo>
                    <a:lnTo>
                      <a:pt x="562" y="2022"/>
                    </a:lnTo>
                    <a:lnTo>
                      <a:pt x="568" y="2052"/>
                    </a:lnTo>
                    <a:lnTo>
                      <a:pt x="578" y="2091"/>
                    </a:lnTo>
                    <a:lnTo>
                      <a:pt x="589" y="2136"/>
                    </a:lnTo>
                    <a:lnTo>
                      <a:pt x="589" y="2136"/>
                    </a:lnTo>
                    <a:lnTo>
                      <a:pt x="599" y="2136"/>
                    </a:lnTo>
                    <a:lnTo>
                      <a:pt x="599" y="2136"/>
                    </a:lnTo>
                    <a:lnTo>
                      <a:pt x="594" y="2163"/>
                    </a:lnTo>
                    <a:lnTo>
                      <a:pt x="591" y="2180"/>
                    </a:lnTo>
                    <a:lnTo>
                      <a:pt x="591" y="2197"/>
                    </a:lnTo>
                    <a:lnTo>
                      <a:pt x="591" y="2197"/>
                    </a:lnTo>
                    <a:lnTo>
                      <a:pt x="591" y="2217"/>
                    </a:lnTo>
                    <a:lnTo>
                      <a:pt x="777" y="2217"/>
                    </a:lnTo>
                    <a:lnTo>
                      <a:pt x="777" y="2217"/>
                    </a:lnTo>
                    <a:lnTo>
                      <a:pt x="785" y="2216"/>
                    </a:lnTo>
                    <a:lnTo>
                      <a:pt x="792" y="2214"/>
                    </a:lnTo>
                    <a:lnTo>
                      <a:pt x="798" y="2211"/>
                    </a:lnTo>
                    <a:lnTo>
                      <a:pt x="806" y="2206"/>
                    </a:lnTo>
                    <a:lnTo>
                      <a:pt x="811" y="2200"/>
                    </a:lnTo>
                    <a:lnTo>
                      <a:pt x="812" y="2197"/>
                    </a:lnTo>
                    <a:lnTo>
                      <a:pt x="812" y="2192"/>
                    </a:lnTo>
                    <a:lnTo>
                      <a:pt x="812" y="2187"/>
                    </a:lnTo>
                    <a:lnTo>
                      <a:pt x="812" y="2182"/>
                    </a:lnTo>
                    <a:lnTo>
                      <a:pt x="812" y="2182"/>
                    </a:lnTo>
                    <a:lnTo>
                      <a:pt x="809" y="2177"/>
                    </a:lnTo>
                    <a:lnTo>
                      <a:pt x="806" y="2174"/>
                    </a:lnTo>
                    <a:lnTo>
                      <a:pt x="803" y="2171"/>
                    </a:lnTo>
                    <a:lnTo>
                      <a:pt x="798" y="2169"/>
                    </a:lnTo>
                    <a:lnTo>
                      <a:pt x="787" y="2168"/>
                    </a:lnTo>
                    <a:lnTo>
                      <a:pt x="776" y="2166"/>
                    </a:lnTo>
                    <a:lnTo>
                      <a:pt x="766" y="2166"/>
                    </a:lnTo>
                    <a:lnTo>
                      <a:pt x="756" y="2163"/>
                    </a:lnTo>
                    <a:lnTo>
                      <a:pt x="751" y="2161"/>
                    </a:lnTo>
                    <a:lnTo>
                      <a:pt x="748" y="2158"/>
                    </a:lnTo>
                    <a:lnTo>
                      <a:pt x="745" y="2153"/>
                    </a:lnTo>
                    <a:lnTo>
                      <a:pt x="743" y="2148"/>
                    </a:lnTo>
                    <a:lnTo>
                      <a:pt x="743" y="2148"/>
                    </a:ln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9">
                <a:extLst>
                  <a:ext uri="{FF2B5EF4-FFF2-40B4-BE49-F238E27FC236}">
                    <a16:creationId xmlns:a16="http://schemas.microsoft.com/office/drawing/2014/main" id="{A914F085-896B-44FD-848C-E7E31FFDBFEE}"/>
                  </a:ext>
                </a:extLst>
              </p:cNvPr>
              <p:cNvSpPr>
                <a:spLocks noEditPoints="1"/>
              </p:cNvSpPr>
              <p:nvPr/>
            </p:nvSpPr>
            <p:spPr bwMode="auto">
              <a:xfrm>
                <a:off x="11391900" y="7094538"/>
                <a:ext cx="1119188" cy="3548063"/>
              </a:xfrm>
              <a:custGeom>
                <a:avLst/>
                <a:gdLst>
                  <a:gd name="T0" fmla="*/ 462 w 705"/>
                  <a:gd name="T1" fmla="*/ 310 h 2235"/>
                  <a:gd name="T2" fmla="*/ 425 w 705"/>
                  <a:gd name="T3" fmla="*/ 279 h 2235"/>
                  <a:gd name="T4" fmla="*/ 449 w 705"/>
                  <a:gd name="T5" fmla="*/ 213 h 2235"/>
                  <a:gd name="T6" fmla="*/ 457 w 705"/>
                  <a:gd name="T7" fmla="*/ 148 h 2235"/>
                  <a:gd name="T8" fmla="*/ 438 w 705"/>
                  <a:gd name="T9" fmla="*/ 58 h 2235"/>
                  <a:gd name="T10" fmla="*/ 305 w 705"/>
                  <a:gd name="T11" fmla="*/ 6 h 2235"/>
                  <a:gd name="T12" fmla="*/ 228 w 705"/>
                  <a:gd name="T13" fmla="*/ 143 h 2235"/>
                  <a:gd name="T14" fmla="*/ 228 w 705"/>
                  <a:gd name="T15" fmla="*/ 173 h 2235"/>
                  <a:gd name="T16" fmla="*/ 238 w 705"/>
                  <a:gd name="T17" fmla="*/ 223 h 2235"/>
                  <a:gd name="T18" fmla="*/ 252 w 705"/>
                  <a:gd name="T19" fmla="*/ 300 h 2235"/>
                  <a:gd name="T20" fmla="*/ 60 w 705"/>
                  <a:gd name="T21" fmla="*/ 403 h 2235"/>
                  <a:gd name="T22" fmla="*/ 8 w 705"/>
                  <a:gd name="T23" fmla="*/ 809 h 2235"/>
                  <a:gd name="T24" fmla="*/ 26 w 705"/>
                  <a:gd name="T25" fmla="*/ 901 h 2235"/>
                  <a:gd name="T26" fmla="*/ 35 w 705"/>
                  <a:gd name="T27" fmla="*/ 1000 h 2235"/>
                  <a:gd name="T28" fmla="*/ 72 w 705"/>
                  <a:gd name="T29" fmla="*/ 1071 h 2235"/>
                  <a:gd name="T30" fmla="*/ 76 w 705"/>
                  <a:gd name="T31" fmla="*/ 1095 h 2235"/>
                  <a:gd name="T32" fmla="*/ 88 w 705"/>
                  <a:gd name="T33" fmla="*/ 1154 h 2235"/>
                  <a:gd name="T34" fmla="*/ 114 w 705"/>
                  <a:gd name="T35" fmla="*/ 1275 h 2235"/>
                  <a:gd name="T36" fmla="*/ 137 w 705"/>
                  <a:gd name="T37" fmla="*/ 1451 h 2235"/>
                  <a:gd name="T38" fmla="*/ 148 w 705"/>
                  <a:gd name="T39" fmla="*/ 1678 h 2235"/>
                  <a:gd name="T40" fmla="*/ 141 w 705"/>
                  <a:gd name="T41" fmla="*/ 1867 h 2235"/>
                  <a:gd name="T42" fmla="*/ 133 w 705"/>
                  <a:gd name="T43" fmla="*/ 2036 h 2235"/>
                  <a:gd name="T44" fmla="*/ 141 w 705"/>
                  <a:gd name="T45" fmla="*/ 2119 h 2235"/>
                  <a:gd name="T46" fmla="*/ 74 w 705"/>
                  <a:gd name="T47" fmla="*/ 2169 h 2235"/>
                  <a:gd name="T48" fmla="*/ 0 w 705"/>
                  <a:gd name="T49" fmla="*/ 2209 h 2235"/>
                  <a:gd name="T50" fmla="*/ 199 w 705"/>
                  <a:gd name="T51" fmla="*/ 2233 h 2235"/>
                  <a:gd name="T52" fmla="*/ 287 w 705"/>
                  <a:gd name="T53" fmla="*/ 2219 h 2235"/>
                  <a:gd name="T54" fmla="*/ 271 w 705"/>
                  <a:gd name="T55" fmla="*/ 2102 h 2235"/>
                  <a:gd name="T56" fmla="*/ 262 w 705"/>
                  <a:gd name="T57" fmla="*/ 1999 h 2235"/>
                  <a:gd name="T58" fmla="*/ 263 w 705"/>
                  <a:gd name="T59" fmla="*/ 1903 h 2235"/>
                  <a:gd name="T60" fmla="*/ 300 w 705"/>
                  <a:gd name="T61" fmla="*/ 1573 h 2235"/>
                  <a:gd name="T62" fmla="*/ 319 w 705"/>
                  <a:gd name="T63" fmla="*/ 1299 h 2235"/>
                  <a:gd name="T64" fmla="*/ 348 w 705"/>
                  <a:gd name="T65" fmla="*/ 1228 h 2235"/>
                  <a:gd name="T66" fmla="*/ 360 w 705"/>
                  <a:gd name="T67" fmla="*/ 1337 h 2235"/>
                  <a:gd name="T68" fmla="*/ 355 w 705"/>
                  <a:gd name="T69" fmla="*/ 1466 h 2235"/>
                  <a:gd name="T70" fmla="*/ 347 w 705"/>
                  <a:gd name="T71" fmla="*/ 1599 h 2235"/>
                  <a:gd name="T72" fmla="*/ 353 w 705"/>
                  <a:gd name="T73" fmla="*/ 1696 h 2235"/>
                  <a:gd name="T74" fmla="*/ 344 w 705"/>
                  <a:gd name="T75" fmla="*/ 1911 h 2235"/>
                  <a:gd name="T76" fmla="*/ 332 w 705"/>
                  <a:gd name="T77" fmla="*/ 1989 h 2235"/>
                  <a:gd name="T78" fmla="*/ 336 w 705"/>
                  <a:gd name="T79" fmla="*/ 2082 h 2235"/>
                  <a:gd name="T80" fmla="*/ 348 w 705"/>
                  <a:gd name="T81" fmla="*/ 2168 h 2235"/>
                  <a:gd name="T82" fmla="*/ 369 w 705"/>
                  <a:gd name="T83" fmla="*/ 2235 h 2235"/>
                  <a:gd name="T84" fmla="*/ 520 w 705"/>
                  <a:gd name="T85" fmla="*/ 2179 h 2235"/>
                  <a:gd name="T86" fmla="*/ 464 w 705"/>
                  <a:gd name="T87" fmla="*/ 2145 h 2235"/>
                  <a:gd name="T88" fmla="*/ 454 w 705"/>
                  <a:gd name="T89" fmla="*/ 2063 h 2235"/>
                  <a:gd name="T90" fmla="*/ 480 w 705"/>
                  <a:gd name="T91" fmla="*/ 2017 h 2235"/>
                  <a:gd name="T92" fmla="*/ 493 w 705"/>
                  <a:gd name="T93" fmla="*/ 1869 h 2235"/>
                  <a:gd name="T94" fmla="*/ 490 w 705"/>
                  <a:gd name="T95" fmla="*/ 1663 h 2235"/>
                  <a:gd name="T96" fmla="*/ 522 w 705"/>
                  <a:gd name="T97" fmla="*/ 1512 h 2235"/>
                  <a:gd name="T98" fmla="*/ 581 w 705"/>
                  <a:gd name="T99" fmla="*/ 1248 h 2235"/>
                  <a:gd name="T100" fmla="*/ 615 w 705"/>
                  <a:gd name="T101" fmla="*/ 1148 h 2235"/>
                  <a:gd name="T102" fmla="*/ 639 w 705"/>
                  <a:gd name="T103" fmla="*/ 1071 h 2235"/>
                  <a:gd name="T104" fmla="*/ 676 w 705"/>
                  <a:gd name="T105" fmla="*/ 950 h 2235"/>
                  <a:gd name="T106" fmla="*/ 695 w 705"/>
                  <a:gd name="T107" fmla="*/ 851 h 2235"/>
                  <a:gd name="T108" fmla="*/ 671 w 705"/>
                  <a:gd name="T109" fmla="*/ 551 h 2235"/>
                  <a:gd name="T110" fmla="*/ 555 w 705"/>
                  <a:gd name="T111" fmla="*/ 840 h 2235"/>
                  <a:gd name="T112" fmla="*/ 544 w 705"/>
                  <a:gd name="T113" fmla="*/ 722 h 2235"/>
                  <a:gd name="T114" fmla="*/ 554 w 705"/>
                  <a:gd name="T115" fmla="*/ 625 h 2235"/>
                  <a:gd name="T116" fmla="*/ 557 w 705"/>
                  <a:gd name="T117" fmla="*/ 671 h 2235"/>
                  <a:gd name="T118" fmla="*/ 567 w 705"/>
                  <a:gd name="T119" fmla="*/ 739 h 2235"/>
                  <a:gd name="T120" fmla="*/ 578 w 705"/>
                  <a:gd name="T121" fmla="*/ 792 h 2235"/>
                  <a:gd name="T122" fmla="*/ 578 w 705"/>
                  <a:gd name="T123" fmla="*/ 817 h 2235"/>
                  <a:gd name="T124" fmla="*/ 567 w 705"/>
                  <a:gd name="T125" fmla="*/ 861 h 2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5" h="2235">
                    <a:moveTo>
                      <a:pt x="618" y="372"/>
                    </a:moveTo>
                    <a:lnTo>
                      <a:pt x="618" y="372"/>
                    </a:lnTo>
                    <a:lnTo>
                      <a:pt x="578" y="358"/>
                    </a:lnTo>
                    <a:lnTo>
                      <a:pt x="578" y="358"/>
                    </a:lnTo>
                    <a:lnTo>
                      <a:pt x="547" y="345"/>
                    </a:lnTo>
                    <a:lnTo>
                      <a:pt x="515" y="327"/>
                    </a:lnTo>
                    <a:lnTo>
                      <a:pt x="515" y="327"/>
                    </a:lnTo>
                    <a:lnTo>
                      <a:pt x="509" y="323"/>
                    </a:lnTo>
                    <a:lnTo>
                      <a:pt x="499" y="319"/>
                    </a:lnTo>
                    <a:lnTo>
                      <a:pt x="482" y="315"/>
                    </a:lnTo>
                    <a:lnTo>
                      <a:pt x="462" y="310"/>
                    </a:lnTo>
                    <a:lnTo>
                      <a:pt x="449" y="307"/>
                    </a:lnTo>
                    <a:lnTo>
                      <a:pt x="449" y="307"/>
                    </a:lnTo>
                    <a:lnTo>
                      <a:pt x="440" y="302"/>
                    </a:lnTo>
                    <a:lnTo>
                      <a:pt x="433" y="295"/>
                    </a:lnTo>
                    <a:lnTo>
                      <a:pt x="430" y="289"/>
                    </a:lnTo>
                    <a:lnTo>
                      <a:pt x="427" y="284"/>
                    </a:lnTo>
                    <a:lnTo>
                      <a:pt x="427" y="284"/>
                    </a:lnTo>
                    <a:lnTo>
                      <a:pt x="424" y="283"/>
                    </a:lnTo>
                    <a:lnTo>
                      <a:pt x="424" y="283"/>
                    </a:lnTo>
                    <a:lnTo>
                      <a:pt x="425" y="279"/>
                    </a:lnTo>
                    <a:lnTo>
                      <a:pt x="425" y="279"/>
                    </a:lnTo>
                    <a:lnTo>
                      <a:pt x="433" y="258"/>
                    </a:lnTo>
                    <a:lnTo>
                      <a:pt x="433" y="258"/>
                    </a:lnTo>
                    <a:lnTo>
                      <a:pt x="435" y="249"/>
                    </a:lnTo>
                    <a:lnTo>
                      <a:pt x="435" y="238"/>
                    </a:lnTo>
                    <a:lnTo>
                      <a:pt x="435" y="222"/>
                    </a:lnTo>
                    <a:lnTo>
                      <a:pt x="435" y="222"/>
                    </a:lnTo>
                    <a:lnTo>
                      <a:pt x="437" y="223"/>
                    </a:lnTo>
                    <a:lnTo>
                      <a:pt x="441" y="222"/>
                    </a:lnTo>
                    <a:lnTo>
                      <a:pt x="445" y="222"/>
                    </a:lnTo>
                    <a:lnTo>
                      <a:pt x="446" y="218"/>
                    </a:lnTo>
                    <a:lnTo>
                      <a:pt x="449" y="213"/>
                    </a:lnTo>
                    <a:lnTo>
                      <a:pt x="451" y="205"/>
                    </a:lnTo>
                    <a:lnTo>
                      <a:pt x="451" y="205"/>
                    </a:lnTo>
                    <a:lnTo>
                      <a:pt x="454" y="191"/>
                    </a:lnTo>
                    <a:lnTo>
                      <a:pt x="457" y="181"/>
                    </a:lnTo>
                    <a:lnTo>
                      <a:pt x="459" y="173"/>
                    </a:lnTo>
                    <a:lnTo>
                      <a:pt x="461" y="167"/>
                    </a:lnTo>
                    <a:lnTo>
                      <a:pt x="461" y="167"/>
                    </a:lnTo>
                    <a:lnTo>
                      <a:pt x="461" y="160"/>
                    </a:lnTo>
                    <a:lnTo>
                      <a:pt x="461" y="152"/>
                    </a:lnTo>
                    <a:lnTo>
                      <a:pt x="459" y="149"/>
                    </a:lnTo>
                    <a:lnTo>
                      <a:pt x="457" y="148"/>
                    </a:lnTo>
                    <a:lnTo>
                      <a:pt x="454" y="144"/>
                    </a:lnTo>
                    <a:lnTo>
                      <a:pt x="451" y="144"/>
                    </a:lnTo>
                    <a:lnTo>
                      <a:pt x="446" y="143"/>
                    </a:lnTo>
                    <a:lnTo>
                      <a:pt x="446" y="143"/>
                    </a:lnTo>
                    <a:lnTo>
                      <a:pt x="448" y="133"/>
                    </a:lnTo>
                    <a:lnTo>
                      <a:pt x="449" y="111"/>
                    </a:lnTo>
                    <a:lnTo>
                      <a:pt x="449" y="98"/>
                    </a:lnTo>
                    <a:lnTo>
                      <a:pt x="448" y="83"/>
                    </a:lnTo>
                    <a:lnTo>
                      <a:pt x="443" y="69"/>
                    </a:lnTo>
                    <a:lnTo>
                      <a:pt x="438" y="58"/>
                    </a:lnTo>
                    <a:lnTo>
                      <a:pt x="438" y="58"/>
                    </a:lnTo>
                    <a:lnTo>
                      <a:pt x="430" y="46"/>
                    </a:lnTo>
                    <a:lnTo>
                      <a:pt x="421" y="37"/>
                    </a:lnTo>
                    <a:lnTo>
                      <a:pt x="411" y="27"/>
                    </a:lnTo>
                    <a:lnTo>
                      <a:pt x="398" y="18"/>
                    </a:lnTo>
                    <a:lnTo>
                      <a:pt x="385" y="11"/>
                    </a:lnTo>
                    <a:lnTo>
                      <a:pt x="371" y="5"/>
                    </a:lnTo>
                    <a:lnTo>
                      <a:pt x="356" y="2"/>
                    </a:lnTo>
                    <a:lnTo>
                      <a:pt x="340" y="0"/>
                    </a:lnTo>
                    <a:lnTo>
                      <a:pt x="340" y="0"/>
                    </a:lnTo>
                    <a:lnTo>
                      <a:pt x="323" y="2"/>
                    </a:lnTo>
                    <a:lnTo>
                      <a:pt x="305" y="6"/>
                    </a:lnTo>
                    <a:lnTo>
                      <a:pt x="286" y="14"/>
                    </a:lnTo>
                    <a:lnTo>
                      <a:pt x="270" y="24"/>
                    </a:lnTo>
                    <a:lnTo>
                      <a:pt x="255" y="35"/>
                    </a:lnTo>
                    <a:lnTo>
                      <a:pt x="244" y="48"/>
                    </a:lnTo>
                    <a:lnTo>
                      <a:pt x="239" y="56"/>
                    </a:lnTo>
                    <a:lnTo>
                      <a:pt x="236" y="63"/>
                    </a:lnTo>
                    <a:lnTo>
                      <a:pt x="233" y="71"/>
                    </a:lnTo>
                    <a:lnTo>
                      <a:pt x="233" y="77"/>
                    </a:lnTo>
                    <a:lnTo>
                      <a:pt x="233" y="77"/>
                    </a:lnTo>
                    <a:lnTo>
                      <a:pt x="228" y="127"/>
                    </a:lnTo>
                    <a:lnTo>
                      <a:pt x="228" y="143"/>
                    </a:lnTo>
                    <a:lnTo>
                      <a:pt x="230" y="152"/>
                    </a:lnTo>
                    <a:lnTo>
                      <a:pt x="230" y="152"/>
                    </a:lnTo>
                    <a:lnTo>
                      <a:pt x="225" y="152"/>
                    </a:lnTo>
                    <a:lnTo>
                      <a:pt x="222" y="152"/>
                    </a:lnTo>
                    <a:lnTo>
                      <a:pt x="220" y="154"/>
                    </a:lnTo>
                    <a:lnTo>
                      <a:pt x="220" y="156"/>
                    </a:lnTo>
                    <a:lnTo>
                      <a:pt x="220" y="156"/>
                    </a:lnTo>
                    <a:lnTo>
                      <a:pt x="220" y="160"/>
                    </a:lnTo>
                    <a:lnTo>
                      <a:pt x="223" y="164"/>
                    </a:lnTo>
                    <a:lnTo>
                      <a:pt x="225" y="169"/>
                    </a:lnTo>
                    <a:lnTo>
                      <a:pt x="228" y="173"/>
                    </a:lnTo>
                    <a:lnTo>
                      <a:pt x="228" y="173"/>
                    </a:lnTo>
                    <a:lnTo>
                      <a:pt x="230" y="181"/>
                    </a:lnTo>
                    <a:lnTo>
                      <a:pt x="228" y="188"/>
                    </a:lnTo>
                    <a:lnTo>
                      <a:pt x="228" y="194"/>
                    </a:lnTo>
                    <a:lnTo>
                      <a:pt x="228" y="199"/>
                    </a:lnTo>
                    <a:lnTo>
                      <a:pt x="228" y="199"/>
                    </a:lnTo>
                    <a:lnTo>
                      <a:pt x="231" y="207"/>
                    </a:lnTo>
                    <a:lnTo>
                      <a:pt x="234" y="209"/>
                    </a:lnTo>
                    <a:lnTo>
                      <a:pt x="234" y="209"/>
                    </a:lnTo>
                    <a:lnTo>
                      <a:pt x="236" y="213"/>
                    </a:lnTo>
                    <a:lnTo>
                      <a:pt x="238" y="223"/>
                    </a:lnTo>
                    <a:lnTo>
                      <a:pt x="238" y="246"/>
                    </a:lnTo>
                    <a:lnTo>
                      <a:pt x="238" y="246"/>
                    </a:lnTo>
                    <a:lnTo>
                      <a:pt x="239" y="257"/>
                    </a:lnTo>
                    <a:lnTo>
                      <a:pt x="244" y="270"/>
                    </a:lnTo>
                    <a:lnTo>
                      <a:pt x="250" y="281"/>
                    </a:lnTo>
                    <a:lnTo>
                      <a:pt x="255" y="287"/>
                    </a:lnTo>
                    <a:lnTo>
                      <a:pt x="255" y="287"/>
                    </a:lnTo>
                    <a:lnTo>
                      <a:pt x="262" y="295"/>
                    </a:lnTo>
                    <a:lnTo>
                      <a:pt x="262" y="295"/>
                    </a:lnTo>
                    <a:lnTo>
                      <a:pt x="252" y="300"/>
                    </a:lnTo>
                    <a:lnTo>
                      <a:pt x="252" y="300"/>
                    </a:lnTo>
                    <a:lnTo>
                      <a:pt x="238" y="307"/>
                    </a:lnTo>
                    <a:lnTo>
                      <a:pt x="209" y="316"/>
                    </a:lnTo>
                    <a:lnTo>
                      <a:pt x="177" y="329"/>
                    </a:lnTo>
                    <a:lnTo>
                      <a:pt x="148" y="342"/>
                    </a:lnTo>
                    <a:lnTo>
                      <a:pt x="148" y="342"/>
                    </a:lnTo>
                    <a:lnTo>
                      <a:pt x="98" y="364"/>
                    </a:lnTo>
                    <a:lnTo>
                      <a:pt x="79" y="376"/>
                    </a:lnTo>
                    <a:lnTo>
                      <a:pt x="68" y="384"/>
                    </a:lnTo>
                    <a:lnTo>
                      <a:pt x="68" y="384"/>
                    </a:lnTo>
                    <a:lnTo>
                      <a:pt x="64" y="390"/>
                    </a:lnTo>
                    <a:lnTo>
                      <a:pt x="60" y="403"/>
                    </a:lnTo>
                    <a:lnTo>
                      <a:pt x="47" y="443"/>
                    </a:lnTo>
                    <a:lnTo>
                      <a:pt x="39" y="469"/>
                    </a:lnTo>
                    <a:lnTo>
                      <a:pt x="34" y="496"/>
                    </a:lnTo>
                    <a:lnTo>
                      <a:pt x="27" y="525"/>
                    </a:lnTo>
                    <a:lnTo>
                      <a:pt x="23" y="554"/>
                    </a:lnTo>
                    <a:lnTo>
                      <a:pt x="23" y="554"/>
                    </a:lnTo>
                    <a:lnTo>
                      <a:pt x="16" y="625"/>
                    </a:lnTo>
                    <a:lnTo>
                      <a:pt x="11" y="703"/>
                    </a:lnTo>
                    <a:lnTo>
                      <a:pt x="8" y="771"/>
                    </a:lnTo>
                    <a:lnTo>
                      <a:pt x="8" y="809"/>
                    </a:lnTo>
                    <a:lnTo>
                      <a:pt x="8" y="809"/>
                    </a:lnTo>
                    <a:lnTo>
                      <a:pt x="7" y="824"/>
                    </a:lnTo>
                    <a:lnTo>
                      <a:pt x="5" y="836"/>
                    </a:lnTo>
                    <a:lnTo>
                      <a:pt x="7" y="848"/>
                    </a:lnTo>
                    <a:lnTo>
                      <a:pt x="8" y="851"/>
                    </a:lnTo>
                    <a:lnTo>
                      <a:pt x="10" y="856"/>
                    </a:lnTo>
                    <a:lnTo>
                      <a:pt x="10" y="856"/>
                    </a:lnTo>
                    <a:lnTo>
                      <a:pt x="23" y="867"/>
                    </a:lnTo>
                    <a:lnTo>
                      <a:pt x="26" y="872"/>
                    </a:lnTo>
                    <a:lnTo>
                      <a:pt x="27" y="878"/>
                    </a:lnTo>
                    <a:lnTo>
                      <a:pt x="27" y="878"/>
                    </a:lnTo>
                    <a:lnTo>
                      <a:pt x="26" y="901"/>
                    </a:lnTo>
                    <a:lnTo>
                      <a:pt x="27" y="915"/>
                    </a:lnTo>
                    <a:lnTo>
                      <a:pt x="29" y="922"/>
                    </a:lnTo>
                    <a:lnTo>
                      <a:pt x="31" y="926"/>
                    </a:lnTo>
                    <a:lnTo>
                      <a:pt x="31" y="926"/>
                    </a:lnTo>
                    <a:lnTo>
                      <a:pt x="35" y="936"/>
                    </a:lnTo>
                    <a:lnTo>
                      <a:pt x="40" y="950"/>
                    </a:lnTo>
                    <a:lnTo>
                      <a:pt x="45" y="965"/>
                    </a:lnTo>
                    <a:lnTo>
                      <a:pt x="45" y="971"/>
                    </a:lnTo>
                    <a:lnTo>
                      <a:pt x="43" y="976"/>
                    </a:lnTo>
                    <a:lnTo>
                      <a:pt x="43" y="976"/>
                    </a:lnTo>
                    <a:lnTo>
                      <a:pt x="35" y="1000"/>
                    </a:lnTo>
                    <a:lnTo>
                      <a:pt x="34" y="1011"/>
                    </a:lnTo>
                    <a:lnTo>
                      <a:pt x="35" y="1016"/>
                    </a:lnTo>
                    <a:lnTo>
                      <a:pt x="37" y="1021"/>
                    </a:lnTo>
                    <a:lnTo>
                      <a:pt x="37" y="1021"/>
                    </a:lnTo>
                    <a:lnTo>
                      <a:pt x="45" y="1031"/>
                    </a:lnTo>
                    <a:lnTo>
                      <a:pt x="53" y="1044"/>
                    </a:lnTo>
                    <a:lnTo>
                      <a:pt x="63" y="1056"/>
                    </a:lnTo>
                    <a:lnTo>
                      <a:pt x="69" y="1066"/>
                    </a:lnTo>
                    <a:lnTo>
                      <a:pt x="69" y="1066"/>
                    </a:lnTo>
                    <a:lnTo>
                      <a:pt x="72" y="1068"/>
                    </a:lnTo>
                    <a:lnTo>
                      <a:pt x="72" y="1071"/>
                    </a:lnTo>
                    <a:lnTo>
                      <a:pt x="72" y="1074"/>
                    </a:lnTo>
                    <a:lnTo>
                      <a:pt x="72" y="1074"/>
                    </a:lnTo>
                    <a:lnTo>
                      <a:pt x="71" y="1076"/>
                    </a:lnTo>
                    <a:lnTo>
                      <a:pt x="71" y="1076"/>
                    </a:lnTo>
                    <a:lnTo>
                      <a:pt x="72" y="1076"/>
                    </a:lnTo>
                    <a:lnTo>
                      <a:pt x="72" y="1076"/>
                    </a:lnTo>
                    <a:lnTo>
                      <a:pt x="71" y="1079"/>
                    </a:lnTo>
                    <a:lnTo>
                      <a:pt x="71" y="1082"/>
                    </a:lnTo>
                    <a:lnTo>
                      <a:pt x="71" y="1082"/>
                    </a:lnTo>
                    <a:lnTo>
                      <a:pt x="74" y="1089"/>
                    </a:lnTo>
                    <a:lnTo>
                      <a:pt x="76" y="1095"/>
                    </a:lnTo>
                    <a:lnTo>
                      <a:pt x="79" y="1103"/>
                    </a:lnTo>
                    <a:lnTo>
                      <a:pt x="85" y="1114"/>
                    </a:lnTo>
                    <a:lnTo>
                      <a:pt x="85" y="1114"/>
                    </a:lnTo>
                    <a:lnTo>
                      <a:pt x="88" y="1119"/>
                    </a:lnTo>
                    <a:lnTo>
                      <a:pt x="90" y="1125"/>
                    </a:lnTo>
                    <a:lnTo>
                      <a:pt x="92" y="1135"/>
                    </a:lnTo>
                    <a:lnTo>
                      <a:pt x="92" y="1135"/>
                    </a:lnTo>
                    <a:lnTo>
                      <a:pt x="88" y="1146"/>
                    </a:lnTo>
                    <a:lnTo>
                      <a:pt x="87" y="1151"/>
                    </a:lnTo>
                    <a:lnTo>
                      <a:pt x="88" y="1154"/>
                    </a:lnTo>
                    <a:lnTo>
                      <a:pt x="88" y="1154"/>
                    </a:lnTo>
                    <a:lnTo>
                      <a:pt x="104" y="1174"/>
                    </a:lnTo>
                    <a:lnTo>
                      <a:pt x="112" y="1188"/>
                    </a:lnTo>
                    <a:lnTo>
                      <a:pt x="114" y="1193"/>
                    </a:lnTo>
                    <a:lnTo>
                      <a:pt x="114" y="1199"/>
                    </a:lnTo>
                    <a:lnTo>
                      <a:pt x="114" y="1199"/>
                    </a:lnTo>
                    <a:lnTo>
                      <a:pt x="112" y="1214"/>
                    </a:lnTo>
                    <a:lnTo>
                      <a:pt x="109" y="1233"/>
                    </a:lnTo>
                    <a:lnTo>
                      <a:pt x="109" y="1256"/>
                    </a:lnTo>
                    <a:lnTo>
                      <a:pt x="111" y="1265"/>
                    </a:lnTo>
                    <a:lnTo>
                      <a:pt x="114" y="1275"/>
                    </a:lnTo>
                    <a:lnTo>
                      <a:pt x="114" y="1275"/>
                    </a:lnTo>
                    <a:lnTo>
                      <a:pt x="120" y="1289"/>
                    </a:lnTo>
                    <a:lnTo>
                      <a:pt x="125" y="1305"/>
                    </a:lnTo>
                    <a:lnTo>
                      <a:pt x="129" y="1326"/>
                    </a:lnTo>
                    <a:lnTo>
                      <a:pt x="130" y="1353"/>
                    </a:lnTo>
                    <a:lnTo>
                      <a:pt x="130" y="1353"/>
                    </a:lnTo>
                    <a:lnTo>
                      <a:pt x="132" y="1378"/>
                    </a:lnTo>
                    <a:lnTo>
                      <a:pt x="135" y="1395"/>
                    </a:lnTo>
                    <a:lnTo>
                      <a:pt x="137" y="1408"/>
                    </a:lnTo>
                    <a:lnTo>
                      <a:pt x="138" y="1424"/>
                    </a:lnTo>
                    <a:lnTo>
                      <a:pt x="138" y="1424"/>
                    </a:lnTo>
                    <a:lnTo>
                      <a:pt x="137" y="1451"/>
                    </a:lnTo>
                    <a:lnTo>
                      <a:pt x="137" y="1488"/>
                    </a:lnTo>
                    <a:lnTo>
                      <a:pt x="137" y="1524"/>
                    </a:lnTo>
                    <a:lnTo>
                      <a:pt x="140" y="1549"/>
                    </a:lnTo>
                    <a:lnTo>
                      <a:pt x="140" y="1549"/>
                    </a:lnTo>
                    <a:lnTo>
                      <a:pt x="145" y="1570"/>
                    </a:lnTo>
                    <a:lnTo>
                      <a:pt x="149" y="1596"/>
                    </a:lnTo>
                    <a:lnTo>
                      <a:pt x="151" y="1612"/>
                    </a:lnTo>
                    <a:lnTo>
                      <a:pt x="151" y="1630"/>
                    </a:lnTo>
                    <a:lnTo>
                      <a:pt x="149" y="1652"/>
                    </a:lnTo>
                    <a:lnTo>
                      <a:pt x="148" y="1678"/>
                    </a:lnTo>
                    <a:lnTo>
                      <a:pt x="148" y="1678"/>
                    </a:lnTo>
                    <a:lnTo>
                      <a:pt x="140" y="1726"/>
                    </a:lnTo>
                    <a:lnTo>
                      <a:pt x="133" y="1763"/>
                    </a:lnTo>
                    <a:lnTo>
                      <a:pt x="129" y="1790"/>
                    </a:lnTo>
                    <a:lnTo>
                      <a:pt x="127" y="1805"/>
                    </a:lnTo>
                    <a:lnTo>
                      <a:pt x="127" y="1805"/>
                    </a:lnTo>
                    <a:lnTo>
                      <a:pt x="129" y="1811"/>
                    </a:lnTo>
                    <a:lnTo>
                      <a:pt x="130" y="1816"/>
                    </a:lnTo>
                    <a:lnTo>
                      <a:pt x="137" y="1832"/>
                    </a:lnTo>
                    <a:lnTo>
                      <a:pt x="138" y="1842"/>
                    </a:lnTo>
                    <a:lnTo>
                      <a:pt x="141" y="1853"/>
                    </a:lnTo>
                    <a:lnTo>
                      <a:pt x="141" y="1867"/>
                    </a:lnTo>
                    <a:lnTo>
                      <a:pt x="141" y="1883"/>
                    </a:lnTo>
                    <a:lnTo>
                      <a:pt x="141" y="1883"/>
                    </a:lnTo>
                    <a:lnTo>
                      <a:pt x="140" y="1911"/>
                    </a:lnTo>
                    <a:lnTo>
                      <a:pt x="140" y="1930"/>
                    </a:lnTo>
                    <a:lnTo>
                      <a:pt x="140" y="1941"/>
                    </a:lnTo>
                    <a:lnTo>
                      <a:pt x="138" y="1956"/>
                    </a:lnTo>
                    <a:lnTo>
                      <a:pt x="138" y="1956"/>
                    </a:lnTo>
                    <a:lnTo>
                      <a:pt x="135" y="1975"/>
                    </a:lnTo>
                    <a:lnTo>
                      <a:pt x="133" y="2001"/>
                    </a:lnTo>
                    <a:lnTo>
                      <a:pt x="133" y="2025"/>
                    </a:lnTo>
                    <a:lnTo>
                      <a:pt x="133" y="2036"/>
                    </a:lnTo>
                    <a:lnTo>
                      <a:pt x="133" y="2036"/>
                    </a:lnTo>
                    <a:lnTo>
                      <a:pt x="141" y="2046"/>
                    </a:lnTo>
                    <a:lnTo>
                      <a:pt x="145" y="2050"/>
                    </a:lnTo>
                    <a:lnTo>
                      <a:pt x="145" y="2058"/>
                    </a:lnTo>
                    <a:lnTo>
                      <a:pt x="145" y="2058"/>
                    </a:lnTo>
                    <a:lnTo>
                      <a:pt x="145" y="2071"/>
                    </a:lnTo>
                    <a:lnTo>
                      <a:pt x="141" y="2090"/>
                    </a:lnTo>
                    <a:lnTo>
                      <a:pt x="140" y="2107"/>
                    </a:lnTo>
                    <a:lnTo>
                      <a:pt x="140" y="2115"/>
                    </a:lnTo>
                    <a:lnTo>
                      <a:pt x="141" y="2119"/>
                    </a:lnTo>
                    <a:lnTo>
                      <a:pt x="141" y="2119"/>
                    </a:lnTo>
                    <a:lnTo>
                      <a:pt x="143" y="2123"/>
                    </a:lnTo>
                    <a:lnTo>
                      <a:pt x="143" y="2123"/>
                    </a:lnTo>
                    <a:lnTo>
                      <a:pt x="145" y="2123"/>
                    </a:lnTo>
                    <a:lnTo>
                      <a:pt x="145" y="2123"/>
                    </a:lnTo>
                    <a:lnTo>
                      <a:pt x="141" y="2127"/>
                    </a:lnTo>
                    <a:lnTo>
                      <a:pt x="132" y="2137"/>
                    </a:lnTo>
                    <a:lnTo>
                      <a:pt x="116" y="2150"/>
                    </a:lnTo>
                    <a:lnTo>
                      <a:pt x="96" y="2163"/>
                    </a:lnTo>
                    <a:lnTo>
                      <a:pt x="96" y="2163"/>
                    </a:lnTo>
                    <a:lnTo>
                      <a:pt x="85" y="2168"/>
                    </a:lnTo>
                    <a:lnTo>
                      <a:pt x="74" y="2169"/>
                    </a:lnTo>
                    <a:lnTo>
                      <a:pt x="61" y="2169"/>
                    </a:lnTo>
                    <a:lnTo>
                      <a:pt x="50" y="2169"/>
                    </a:lnTo>
                    <a:lnTo>
                      <a:pt x="29" y="2168"/>
                    </a:lnTo>
                    <a:lnTo>
                      <a:pt x="23" y="2168"/>
                    </a:lnTo>
                    <a:lnTo>
                      <a:pt x="18" y="2171"/>
                    </a:lnTo>
                    <a:lnTo>
                      <a:pt x="18" y="2171"/>
                    </a:lnTo>
                    <a:lnTo>
                      <a:pt x="10" y="2180"/>
                    </a:lnTo>
                    <a:lnTo>
                      <a:pt x="3" y="2192"/>
                    </a:lnTo>
                    <a:lnTo>
                      <a:pt x="0" y="2198"/>
                    </a:lnTo>
                    <a:lnTo>
                      <a:pt x="0" y="2203"/>
                    </a:lnTo>
                    <a:lnTo>
                      <a:pt x="0" y="2209"/>
                    </a:lnTo>
                    <a:lnTo>
                      <a:pt x="2" y="2214"/>
                    </a:lnTo>
                    <a:lnTo>
                      <a:pt x="2" y="2214"/>
                    </a:lnTo>
                    <a:lnTo>
                      <a:pt x="7" y="2217"/>
                    </a:lnTo>
                    <a:lnTo>
                      <a:pt x="13" y="2221"/>
                    </a:lnTo>
                    <a:lnTo>
                      <a:pt x="23" y="2224"/>
                    </a:lnTo>
                    <a:lnTo>
                      <a:pt x="37" y="2227"/>
                    </a:lnTo>
                    <a:lnTo>
                      <a:pt x="76" y="2232"/>
                    </a:lnTo>
                    <a:lnTo>
                      <a:pt x="130" y="2233"/>
                    </a:lnTo>
                    <a:lnTo>
                      <a:pt x="130" y="2233"/>
                    </a:lnTo>
                    <a:lnTo>
                      <a:pt x="177" y="2235"/>
                    </a:lnTo>
                    <a:lnTo>
                      <a:pt x="199" y="2233"/>
                    </a:lnTo>
                    <a:lnTo>
                      <a:pt x="199" y="2233"/>
                    </a:lnTo>
                    <a:lnTo>
                      <a:pt x="234" y="2235"/>
                    </a:lnTo>
                    <a:lnTo>
                      <a:pt x="234" y="2235"/>
                    </a:lnTo>
                    <a:lnTo>
                      <a:pt x="242" y="2235"/>
                    </a:lnTo>
                    <a:lnTo>
                      <a:pt x="258" y="2235"/>
                    </a:lnTo>
                    <a:lnTo>
                      <a:pt x="268" y="2233"/>
                    </a:lnTo>
                    <a:lnTo>
                      <a:pt x="276" y="2230"/>
                    </a:lnTo>
                    <a:lnTo>
                      <a:pt x="284" y="2225"/>
                    </a:lnTo>
                    <a:lnTo>
                      <a:pt x="286" y="2224"/>
                    </a:lnTo>
                    <a:lnTo>
                      <a:pt x="287" y="2219"/>
                    </a:lnTo>
                    <a:lnTo>
                      <a:pt x="287" y="2219"/>
                    </a:lnTo>
                    <a:lnTo>
                      <a:pt x="287" y="2213"/>
                    </a:lnTo>
                    <a:lnTo>
                      <a:pt x="289" y="2206"/>
                    </a:lnTo>
                    <a:lnTo>
                      <a:pt x="286" y="2188"/>
                    </a:lnTo>
                    <a:lnTo>
                      <a:pt x="283" y="2172"/>
                    </a:lnTo>
                    <a:lnTo>
                      <a:pt x="278" y="2156"/>
                    </a:lnTo>
                    <a:lnTo>
                      <a:pt x="278" y="2156"/>
                    </a:lnTo>
                    <a:lnTo>
                      <a:pt x="279" y="2150"/>
                    </a:lnTo>
                    <a:lnTo>
                      <a:pt x="276" y="2143"/>
                    </a:lnTo>
                    <a:lnTo>
                      <a:pt x="276" y="2143"/>
                    </a:lnTo>
                    <a:lnTo>
                      <a:pt x="275" y="2129"/>
                    </a:lnTo>
                    <a:lnTo>
                      <a:pt x="271" y="2102"/>
                    </a:lnTo>
                    <a:lnTo>
                      <a:pt x="271" y="2074"/>
                    </a:lnTo>
                    <a:lnTo>
                      <a:pt x="271" y="2063"/>
                    </a:lnTo>
                    <a:lnTo>
                      <a:pt x="273" y="2055"/>
                    </a:lnTo>
                    <a:lnTo>
                      <a:pt x="273" y="2055"/>
                    </a:lnTo>
                    <a:lnTo>
                      <a:pt x="276" y="2047"/>
                    </a:lnTo>
                    <a:lnTo>
                      <a:pt x="276" y="2038"/>
                    </a:lnTo>
                    <a:lnTo>
                      <a:pt x="275" y="2028"/>
                    </a:lnTo>
                    <a:lnTo>
                      <a:pt x="275" y="2028"/>
                    </a:lnTo>
                    <a:lnTo>
                      <a:pt x="273" y="2023"/>
                    </a:lnTo>
                    <a:lnTo>
                      <a:pt x="267" y="2013"/>
                    </a:lnTo>
                    <a:lnTo>
                      <a:pt x="262" y="1999"/>
                    </a:lnTo>
                    <a:lnTo>
                      <a:pt x="260" y="1991"/>
                    </a:lnTo>
                    <a:lnTo>
                      <a:pt x="260" y="1983"/>
                    </a:lnTo>
                    <a:lnTo>
                      <a:pt x="260" y="1983"/>
                    </a:lnTo>
                    <a:lnTo>
                      <a:pt x="258" y="1965"/>
                    </a:lnTo>
                    <a:lnTo>
                      <a:pt x="257" y="1948"/>
                    </a:lnTo>
                    <a:lnTo>
                      <a:pt x="255" y="1932"/>
                    </a:lnTo>
                    <a:lnTo>
                      <a:pt x="255" y="1924"/>
                    </a:lnTo>
                    <a:lnTo>
                      <a:pt x="257" y="1915"/>
                    </a:lnTo>
                    <a:lnTo>
                      <a:pt x="257" y="1915"/>
                    </a:lnTo>
                    <a:lnTo>
                      <a:pt x="258" y="1909"/>
                    </a:lnTo>
                    <a:lnTo>
                      <a:pt x="263" y="1903"/>
                    </a:lnTo>
                    <a:lnTo>
                      <a:pt x="267" y="1895"/>
                    </a:lnTo>
                    <a:lnTo>
                      <a:pt x="270" y="1885"/>
                    </a:lnTo>
                    <a:lnTo>
                      <a:pt x="275" y="1872"/>
                    </a:lnTo>
                    <a:lnTo>
                      <a:pt x="278" y="1853"/>
                    </a:lnTo>
                    <a:lnTo>
                      <a:pt x="281" y="1826"/>
                    </a:lnTo>
                    <a:lnTo>
                      <a:pt x="283" y="1792"/>
                    </a:lnTo>
                    <a:lnTo>
                      <a:pt x="283" y="1792"/>
                    </a:lnTo>
                    <a:lnTo>
                      <a:pt x="287" y="1718"/>
                    </a:lnTo>
                    <a:lnTo>
                      <a:pt x="291" y="1657"/>
                    </a:lnTo>
                    <a:lnTo>
                      <a:pt x="295" y="1607"/>
                    </a:lnTo>
                    <a:lnTo>
                      <a:pt x="300" y="1573"/>
                    </a:lnTo>
                    <a:lnTo>
                      <a:pt x="300" y="1573"/>
                    </a:lnTo>
                    <a:lnTo>
                      <a:pt x="303" y="1543"/>
                    </a:lnTo>
                    <a:lnTo>
                      <a:pt x="307" y="1504"/>
                    </a:lnTo>
                    <a:lnTo>
                      <a:pt x="307" y="1463"/>
                    </a:lnTo>
                    <a:lnTo>
                      <a:pt x="305" y="1424"/>
                    </a:lnTo>
                    <a:lnTo>
                      <a:pt x="305" y="1424"/>
                    </a:lnTo>
                    <a:lnTo>
                      <a:pt x="305" y="1405"/>
                    </a:lnTo>
                    <a:lnTo>
                      <a:pt x="307" y="1386"/>
                    </a:lnTo>
                    <a:lnTo>
                      <a:pt x="311" y="1349"/>
                    </a:lnTo>
                    <a:lnTo>
                      <a:pt x="319" y="1299"/>
                    </a:lnTo>
                    <a:lnTo>
                      <a:pt x="319" y="1299"/>
                    </a:lnTo>
                    <a:lnTo>
                      <a:pt x="323" y="1289"/>
                    </a:lnTo>
                    <a:lnTo>
                      <a:pt x="326" y="1280"/>
                    </a:lnTo>
                    <a:lnTo>
                      <a:pt x="329" y="1268"/>
                    </a:lnTo>
                    <a:lnTo>
                      <a:pt x="329" y="1260"/>
                    </a:lnTo>
                    <a:lnTo>
                      <a:pt x="329" y="1260"/>
                    </a:lnTo>
                    <a:lnTo>
                      <a:pt x="331" y="1251"/>
                    </a:lnTo>
                    <a:lnTo>
                      <a:pt x="332" y="1243"/>
                    </a:lnTo>
                    <a:lnTo>
                      <a:pt x="337" y="1235"/>
                    </a:lnTo>
                    <a:lnTo>
                      <a:pt x="337" y="1235"/>
                    </a:lnTo>
                    <a:lnTo>
                      <a:pt x="342" y="1230"/>
                    </a:lnTo>
                    <a:lnTo>
                      <a:pt x="348" y="1228"/>
                    </a:lnTo>
                    <a:lnTo>
                      <a:pt x="352" y="1228"/>
                    </a:lnTo>
                    <a:lnTo>
                      <a:pt x="355" y="1230"/>
                    </a:lnTo>
                    <a:lnTo>
                      <a:pt x="355" y="1230"/>
                    </a:lnTo>
                    <a:lnTo>
                      <a:pt x="355" y="1228"/>
                    </a:lnTo>
                    <a:lnTo>
                      <a:pt x="356" y="1231"/>
                    </a:lnTo>
                    <a:lnTo>
                      <a:pt x="360" y="1239"/>
                    </a:lnTo>
                    <a:lnTo>
                      <a:pt x="360" y="1257"/>
                    </a:lnTo>
                    <a:lnTo>
                      <a:pt x="360" y="1257"/>
                    </a:lnTo>
                    <a:lnTo>
                      <a:pt x="360" y="1283"/>
                    </a:lnTo>
                    <a:lnTo>
                      <a:pt x="360" y="1310"/>
                    </a:lnTo>
                    <a:lnTo>
                      <a:pt x="360" y="1337"/>
                    </a:lnTo>
                    <a:lnTo>
                      <a:pt x="360" y="1365"/>
                    </a:lnTo>
                    <a:lnTo>
                      <a:pt x="360" y="1365"/>
                    </a:lnTo>
                    <a:lnTo>
                      <a:pt x="361" y="1400"/>
                    </a:lnTo>
                    <a:lnTo>
                      <a:pt x="360" y="1410"/>
                    </a:lnTo>
                    <a:lnTo>
                      <a:pt x="356" y="1419"/>
                    </a:lnTo>
                    <a:lnTo>
                      <a:pt x="356" y="1419"/>
                    </a:lnTo>
                    <a:lnTo>
                      <a:pt x="353" y="1429"/>
                    </a:lnTo>
                    <a:lnTo>
                      <a:pt x="352" y="1442"/>
                    </a:lnTo>
                    <a:lnTo>
                      <a:pt x="352" y="1455"/>
                    </a:lnTo>
                    <a:lnTo>
                      <a:pt x="355" y="1466"/>
                    </a:lnTo>
                    <a:lnTo>
                      <a:pt x="355" y="1466"/>
                    </a:lnTo>
                    <a:lnTo>
                      <a:pt x="356" y="1471"/>
                    </a:lnTo>
                    <a:lnTo>
                      <a:pt x="356" y="1476"/>
                    </a:lnTo>
                    <a:lnTo>
                      <a:pt x="353" y="1487"/>
                    </a:lnTo>
                    <a:lnTo>
                      <a:pt x="350" y="1500"/>
                    </a:lnTo>
                    <a:lnTo>
                      <a:pt x="347" y="1512"/>
                    </a:lnTo>
                    <a:lnTo>
                      <a:pt x="347" y="1512"/>
                    </a:lnTo>
                    <a:lnTo>
                      <a:pt x="345" y="1553"/>
                    </a:lnTo>
                    <a:lnTo>
                      <a:pt x="345" y="1588"/>
                    </a:lnTo>
                    <a:lnTo>
                      <a:pt x="345" y="1588"/>
                    </a:lnTo>
                    <a:lnTo>
                      <a:pt x="345" y="1593"/>
                    </a:lnTo>
                    <a:lnTo>
                      <a:pt x="347" y="1599"/>
                    </a:lnTo>
                    <a:lnTo>
                      <a:pt x="353" y="1612"/>
                    </a:lnTo>
                    <a:lnTo>
                      <a:pt x="358" y="1623"/>
                    </a:lnTo>
                    <a:lnTo>
                      <a:pt x="360" y="1630"/>
                    </a:lnTo>
                    <a:lnTo>
                      <a:pt x="360" y="1633"/>
                    </a:lnTo>
                    <a:lnTo>
                      <a:pt x="360" y="1633"/>
                    </a:lnTo>
                    <a:lnTo>
                      <a:pt x="356" y="1649"/>
                    </a:lnTo>
                    <a:lnTo>
                      <a:pt x="355" y="1660"/>
                    </a:lnTo>
                    <a:lnTo>
                      <a:pt x="356" y="1675"/>
                    </a:lnTo>
                    <a:lnTo>
                      <a:pt x="356" y="1675"/>
                    </a:lnTo>
                    <a:lnTo>
                      <a:pt x="355" y="1687"/>
                    </a:lnTo>
                    <a:lnTo>
                      <a:pt x="353" y="1696"/>
                    </a:lnTo>
                    <a:lnTo>
                      <a:pt x="350" y="1704"/>
                    </a:lnTo>
                    <a:lnTo>
                      <a:pt x="348" y="1716"/>
                    </a:lnTo>
                    <a:lnTo>
                      <a:pt x="348" y="1716"/>
                    </a:lnTo>
                    <a:lnTo>
                      <a:pt x="352" y="1785"/>
                    </a:lnTo>
                    <a:lnTo>
                      <a:pt x="352" y="1785"/>
                    </a:lnTo>
                    <a:lnTo>
                      <a:pt x="352" y="1838"/>
                    </a:lnTo>
                    <a:lnTo>
                      <a:pt x="353" y="1867"/>
                    </a:lnTo>
                    <a:lnTo>
                      <a:pt x="352" y="1885"/>
                    </a:lnTo>
                    <a:lnTo>
                      <a:pt x="352" y="1885"/>
                    </a:lnTo>
                    <a:lnTo>
                      <a:pt x="348" y="1896"/>
                    </a:lnTo>
                    <a:lnTo>
                      <a:pt x="344" y="1911"/>
                    </a:lnTo>
                    <a:lnTo>
                      <a:pt x="344" y="1911"/>
                    </a:lnTo>
                    <a:lnTo>
                      <a:pt x="344" y="1924"/>
                    </a:lnTo>
                    <a:lnTo>
                      <a:pt x="344" y="1940"/>
                    </a:lnTo>
                    <a:lnTo>
                      <a:pt x="342" y="1956"/>
                    </a:lnTo>
                    <a:lnTo>
                      <a:pt x="340" y="1962"/>
                    </a:lnTo>
                    <a:lnTo>
                      <a:pt x="339" y="1967"/>
                    </a:lnTo>
                    <a:lnTo>
                      <a:pt x="339" y="1967"/>
                    </a:lnTo>
                    <a:lnTo>
                      <a:pt x="334" y="1981"/>
                    </a:lnTo>
                    <a:lnTo>
                      <a:pt x="332" y="1986"/>
                    </a:lnTo>
                    <a:lnTo>
                      <a:pt x="332" y="1989"/>
                    </a:lnTo>
                    <a:lnTo>
                      <a:pt x="332" y="1989"/>
                    </a:lnTo>
                    <a:lnTo>
                      <a:pt x="337" y="1999"/>
                    </a:lnTo>
                    <a:lnTo>
                      <a:pt x="339" y="2005"/>
                    </a:lnTo>
                    <a:lnTo>
                      <a:pt x="337" y="2010"/>
                    </a:lnTo>
                    <a:lnTo>
                      <a:pt x="336" y="2015"/>
                    </a:lnTo>
                    <a:lnTo>
                      <a:pt x="336" y="2015"/>
                    </a:lnTo>
                    <a:lnTo>
                      <a:pt x="331" y="2025"/>
                    </a:lnTo>
                    <a:lnTo>
                      <a:pt x="327" y="2034"/>
                    </a:lnTo>
                    <a:lnTo>
                      <a:pt x="326" y="2046"/>
                    </a:lnTo>
                    <a:lnTo>
                      <a:pt x="327" y="2058"/>
                    </a:lnTo>
                    <a:lnTo>
                      <a:pt x="327" y="2058"/>
                    </a:lnTo>
                    <a:lnTo>
                      <a:pt x="336" y="2082"/>
                    </a:lnTo>
                    <a:lnTo>
                      <a:pt x="336" y="2082"/>
                    </a:lnTo>
                    <a:lnTo>
                      <a:pt x="342" y="2097"/>
                    </a:lnTo>
                    <a:lnTo>
                      <a:pt x="342" y="2097"/>
                    </a:lnTo>
                    <a:lnTo>
                      <a:pt x="342" y="2103"/>
                    </a:lnTo>
                    <a:lnTo>
                      <a:pt x="342" y="2107"/>
                    </a:lnTo>
                    <a:lnTo>
                      <a:pt x="342" y="2107"/>
                    </a:lnTo>
                    <a:lnTo>
                      <a:pt x="345" y="2111"/>
                    </a:lnTo>
                    <a:lnTo>
                      <a:pt x="348" y="2119"/>
                    </a:lnTo>
                    <a:lnTo>
                      <a:pt x="352" y="2134"/>
                    </a:lnTo>
                    <a:lnTo>
                      <a:pt x="352" y="2134"/>
                    </a:lnTo>
                    <a:lnTo>
                      <a:pt x="348" y="2168"/>
                    </a:lnTo>
                    <a:lnTo>
                      <a:pt x="347" y="2188"/>
                    </a:lnTo>
                    <a:lnTo>
                      <a:pt x="347" y="2208"/>
                    </a:lnTo>
                    <a:lnTo>
                      <a:pt x="347" y="2208"/>
                    </a:lnTo>
                    <a:lnTo>
                      <a:pt x="348" y="2216"/>
                    </a:lnTo>
                    <a:lnTo>
                      <a:pt x="350" y="2224"/>
                    </a:lnTo>
                    <a:lnTo>
                      <a:pt x="352" y="2229"/>
                    </a:lnTo>
                    <a:lnTo>
                      <a:pt x="355" y="2232"/>
                    </a:lnTo>
                    <a:lnTo>
                      <a:pt x="358" y="2233"/>
                    </a:lnTo>
                    <a:lnTo>
                      <a:pt x="361" y="2235"/>
                    </a:lnTo>
                    <a:lnTo>
                      <a:pt x="369" y="2235"/>
                    </a:lnTo>
                    <a:lnTo>
                      <a:pt x="369" y="2235"/>
                    </a:lnTo>
                    <a:lnTo>
                      <a:pt x="539" y="2235"/>
                    </a:lnTo>
                    <a:lnTo>
                      <a:pt x="539" y="2235"/>
                    </a:lnTo>
                    <a:lnTo>
                      <a:pt x="543" y="2230"/>
                    </a:lnTo>
                    <a:lnTo>
                      <a:pt x="546" y="2219"/>
                    </a:lnTo>
                    <a:lnTo>
                      <a:pt x="547" y="2213"/>
                    </a:lnTo>
                    <a:lnTo>
                      <a:pt x="546" y="2204"/>
                    </a:lnTo>
                    <a:lnTo>
                      <a:pt x="543" y="2196"/>
                    </a:lnTo>
                    <a:lnTo>
                      <a:pt x="536" y="2190"/>
                    </a:lnTo>
                    <a:lnTo>
                      <a:pt x="536" y="2190"/>
                    </a:lnTo>
                    <a:lnTo>
                      <a:pt x="528" y="2184"/>
                    </a:lnTo>
                    <a:lnTo>
                      <a:pt x="520" y="2179"/>
                    </a:lnTo>
                    <a:lnTo>
                      <a:pt x="514" y="2177"/>
                    </a:lnTo>
                    <a:lnTo>
                      <a:pt x="507" y="2176"/>
                    </a:lnTo>
                    <a:lnTo>
                      <a:pt x="496" y="2174"/>
                    </a:lnTo>
                    <a:lnTo>
                      <a:pt x="488" y="2172"/>
                    </a:lnTo>
                    <a:lnTo>
                      <a:pt x="488" y="2172"/>
                    </a:lnTo>
                    <a:lnTo>
                      <a:pt x="482" y="2169"/>
                    </a:lnTo>
                    <a:lnTo>
                      <a:pt x="475" y="2161"/>
                    </a:lnTo>
                    <a:lnTo>
                      <a:pt x="469" y="2155"/>
                    </a:lnTo>
                    <a:lnTo>
                      <a:pt x="467" y="2150"/>
                    </a:lnTo>
                    <a:lnTo>
                      <a:pt x="467" y="2150"/>
                    </a:lnTo>
                    <a:lnTo>
                      <a:pt x="464" y="2145"/>
                    </a:lnTo>
                    <a:lnTo>
                      <a:pt x="461" y="2142"/>
                    </a:lnTo>
                    <a:lnTo>
                      <a:pt x="461" y="2142"/>
                    </a:lnTo>
                    <a:lnTo>
                      <a:pt x="461" y="2142"/>
                    </a:lnTo>
                    <a:lnTo>
                      <a:pt x="461" y="2142"/>
                    </a:lnTo>
                    <a:lnTo>
                      <a:pt x="456" y="2124"/>
                    </a:lnTo>
                    <a:lnTo>
                      <a:pt x="453" y="2111"/>
                    </a:lnTo>
                    <a:lnTo>
                      <a:pt x="453" y="2111"/>
                    </a:lnTo>
                    <a:lnTo>
                      <a:pt x="454" y="2100"/>
                    </a:lnTo>
                    <a:lnTo>
                      <a:pt x="454" y="2086"/>
                    </a:lnTo>
                    <a:lnTo>
                      <a:pt x="454" y="2063"/>
                    </a:lnTo>
                    <a:lnTo>
                      <a:pt x="454" y="2063"/>
                    </a:lnTo>
                    <a:lnTo>
                      <a:pt x="454" y="2060"/>
                    </a:lnTo>
                    <a:lnTo>
                      <a:pt x="456" y="2057"/>
                    </a:lnTo>
                    <a:lnTo>
                      <a:pt x="462" y="2054"/>
                    </a:lnTo>
                    <a:lnTo>
                      <a:pt x="469" y="2052"/>
                    </a:lnTo>
                    <a:lnTo>
                      <a:pt x="470" y="2049"/>
                    </a:lnTo>
                    <a:lnTo>
                      <a:pt x="474" y="2047"/>
                    </a:lnTo>
                    <a:lnTo>
                      <a:pt x="474" y="2047"/>
                    </a:lnTo>
                    <a:lnTo>
                      <a:pt x="474" y="2041"/>
                    </a:lnTo>
                    <a:lnTo>
                      <a:pt x="475" y="2033"/>
                    </a:lnTo>
                    <a:lnTo>
                      <a:pt x="477" y="2025"/>
                    </a:lnTo>
                    <a:lnTo>
                      <a:pt x="480" y="2017"/>
                    </a:lnTo>
                    <a:lnTo>
                      <a:pt x="480" y="2017"/>
                    </a:lnTo>
                    <a:lnTo>
                      <a:pt x="483" y="2012"/>
                    </a:lnTo>
                    <a:lnTo>
                      <a:pt x="490" y="1996"/>
                    </a:lnTo>
                    <a:lnTo>
                      <a:pt x="493" y="1985"/>
                    </a:lnTo>
                    <a:lnTo>
                      <a:pt x="496" y="1973"/>
                    </a:lnTo>
                    <a:lnTo>
                      <a:pt x="498" y="1959"/>
                    </a:lnTo>
                    <a:lnTo>
                      <a:pt x="499" y="1943"/>
                    </a:lnTo>
                    <a:lnTo>
                      <a:pt x="499" y="1943"/>
                    </a:lnTo>
                    <a:lnTo>
                      <a:pt x="498" y="1915"/>
                    </a:lnTo>
                    <a:lnTo>
                      <a:pt x="496" y="1891"/>
                    </a:lnTo>
                    <a:lnTo>
                      <a:pt x="493" y="1869"/>
                    </a:lnTo>
                    <a:lnTo>
                      <a:pt x="493" y="1842"/>
                    </a:lnTo>
                    <a:lnTo>
                      <a:pt x="493" y="1842"/>
                    </a:lnTo>
                    <a:lnTo>
                      <a:pt x="493" y="1805"/>
                    </a:lnTo>
                    <a:lnTo>
                      <a:pt x="493" y="1761"/>
                    </a:lnTo>
                    <a:lnTo>
                      <a:pt x="490" y="1697"/>
                    </a:lnTo>
                    <a:lnTo>
                      <a:pt x="490" y="1697"/>
                    </a:lnTo>
                    <a:lnTo>
                      <a:pt x="488" y="1687"/>
                    </a:lnTo>
                    <a:lnTo>
                      <a:pt x="486" y="1679"/>
                    </a:lnTo>
                    <a:lnTo>
                      <a:pt x="486" y="1673"/>
                    </a:lnTo>
                    <a:lnTo>
                      <a:pt x="490" y="1663"/>
                    </a:lnTo>
                    <a:lnTo>
                      <a:pt x="490" y="1663"/>
                    </a:lnTo>
                    <a:lnTo>
                      <a:pt x="496" y="1646"/>
                    </a:lnTo>
                    <a:lnTo>
                      <a:pt x="501" y="1620"/>
                    </a:lnTo>
                    <a:lnTo>
                      <a:pt x="504" y="1593"/>
                    </a:lnTo>
                    <a:lnTo>
                      <a:pt x="506" y="1581"/>
                    </a:lnTo>
                    <a:lnTo>
                      <a:pt x="504" y="1570"/>
                    </a:lnTo>
                    <a:lnTo>
                      <a:pt x="504" y="1570"/>
                    </a:lnTo>
                    <a:lnTo>
                      <a:pt x="504" y="1562"/>
                    </a:lnTo>
                    <a:lnTo>
                      <a:pt x="506" y="1554"/>
                    </a:lnTo>
                    <a:lnTo>
                      <a:pt x="512" y="1538"/>
                    </a:lnTo>
                    <a:lnTo>
                      <a:pt x="518" y="1522"/>
                    </a:lnTo>
                    <a:lnTo>
                      <a:pt x="522" y="1512"/>
                    </a:lnTo>
                    <a:lnTo>
                      <a:pt x="525" y="1503"/>
                    </a:lnTo>
                    <a:lnTo>
                      <a:pt x="525" y="1503"/>
                    </a:lnTo>
                    <a:lnTo>
                      <a:pt x="538" y="1431"/>
                    </a:lnTo>
                    <a:lnTo>
                      <a:pt x="552" y="1350"/>
                    </a:lnTo>
                    <a:lnTo>
                      <a:pt x="552" y="1350"/>
                    </a:lnTo>
                    <a:lnTo>
                      <a:pt x="555" y="1329"/>
                    </a:lnTo>
                    <a:lnTo>
                      <a:pt x="562" y="1315"/>
                    </a:lnTo>
                    <a:lnTo>
                      <a:pt x="567" y="1301"/>
                    </a:lnTo>
                    <a:lnTo>
                      <a:pt x="571" y="1284"/>
                    </a:lnTo>
                    <a:lnTo>
                      <a:pt x="571" y="1284"/>
                    </a:lnTo>
                    <a:lnTo>
                      <a:pt x="581" y="1248"/>
                    </a:lnTo>
                    <a:lnTo>
                      <a:pt x="584" y="1233"/>
                    </a:lnTo>
                    <a:lnTo>
                      <a:pt x="589" y="1222"/>
                    </a:lnTo>
                    <a:lnTo>
                      <a:pt x="589" y="1222"/>
                    </a:lnTo>
                    <a:lnTo>
                      <a:pt x="597" y="1211"/>
                    </a:lnTo>
                    <a:lnTo>
                      <a:pt x="604" y="1195"/>
                    </a:lnTo>
                    <a:lnTo>
                      <a:pt x="610" y="1177"/>
                    </a:lnTo>
                    <a:lnTo>
                      <a:pt x="613" y="1162"/>
                    </a:lnTo>
                    <a:lnTo>
                      <a:pt x="613" y="1162"/>
                    </a:lnTo>
                    <a:lnTo>
                      <a:pt x="613" y="1145"/>
                    </a:lnTo>
                    <a:lnTo>
                      <a:pt x="615" y="1148"/>
                    </a:lnTo>
                    <a:lnTo>
                      <a:pt x="615" y="1148"/>
                    </a:lnTo>
                    <a:lnTo>
                      <a:pt x="637" y="1092"/>
                    </a:lnTo>
                    <a:lnTo>
                      <a:pt x="637" y="1092"/>
                    </a:lnTo>
                    <a:lnTo>
                      <a:pt x="640" y="1087"/>
                    </a:lnTo>
                    <a:lnTo>
                      <a:pt x="644" y="1084"/>
                    </a:lnTo>
                    <a:lnTo>
                      <a:pt x="647" y="1082"/>
                    </a:lnTo>
                    <a:lnTo>
                      <a:pt x="647" y="1079"/>
                    </a:lnTo>
                    <a:lnTo>
                      <a:pt x="647" y="1079"/>
                    </a:lnTo>
                    <a:lnTo>
                      <a:pt x="645" y="1074"/>
                    </a:lnTo>
                    <a:lnTo>
                      <a:pt x="642" y="1073"/>
                    </a:lnTo>
                    <a:lnTo>
                      <a:pt x="639" y="1071"/>
                    </a:lnTo>
                    <a:lnTo>
                      <a:pt x="639" y="1071"/>
                    </a:lnTo>
                    <a:lnTo>
                      <a:pt x="655" y="1048"/>
                    </a:lnTo>
                    <a:lnTo>
                      <a:pt x="668" y="1031"/>
                    </a:lnTo>
                    <a:lnTo>
                      <a:pt x="676" y="1018"/>
                    </a:lnTo>
                    <a:lnTo>
                      <a:pt x="676" y="1018"/>
                    </a:lnTo>
                    <a:lnTo>
                      <a:pt x="677" y="1010"/>
                    </a:lnTo>
                    <a:lnTo>
                      <a:pt x="677" y="1000"/>
                    </a:lnTo>
                    <a:lnTo>
                      <a:pt x="671" y="981"/>
                    </a:lnTo>
                    <a:lnTo>
                      <a:pt x="671" y="981"/>
                    </a:lnTo>
                    <a:lnTo>
                      <a:pt x="669" y="971"/>
                    </a:lnTo>
                    <a:lnTo>
                      <a:pt x="671" y="963"/>
                    </a:lnTo>
                    <a:lnTo>
                      <a:pt x="676" y="950"/>
                    </a:lnTo>
                    <a:lnTo>
                      <a:pt x="676" y="950"/>
                    </a:lnTo>
                    <a:lnTo>
                      <a:pt x="681" y="920"/>
                    </a:lnTo>
                    <a:lnTo>
                      <a:pt x="684" y="901"/>
                    </a:lnTo>
                    <a:lnTo>
                      <a:pt x="684" y="886"/>
                    </a:lnTo>
                    <a:lnTo>
                      <a:pt x="684" y="886"/>
                    </a:lnTo>
                    <a:lnTo>
                      <a:pt x="684" y="877"/>
                    </a:lnTo>
                    <a:lnTo>
                      <a:pt x="685" y="867"/>
                    </a:lnTo>
                    <a:lnTo>
                      <a:pt x="687" y="859"/>
                    </a:lnTo>
                    <a:lnTo>
                      <a:pt x="687" y="859"/>
                    </a:lnTo>
                    <a:lnTo>
                      <a:pt x="689" y="856"/>
                    </a:lnTo>
                    <a:lnTo>
                      <a:pt x="695" y="851"/>
                    </a:lnTo>
                    <a:lnTo>
                      <a:pt x="701" y="843"/>
                    </a:lnTo>
                    <a:lnTo>
                      <a:pt x="705" y="836"/>
                    </a:lnTo>
                    <a:lnTo>
                      <a:pt x="705" y="832"/>
                    </a:lnTo>
                    <a:lnTo>
                      <a:pt x="705" y="832"/>
                    </a:lnTo>
                    <a:lnTo>
                      <a:pt x="703" y="811"/>
                    </a:lnTo>
                    <a:lnTo>
                      <a:pt x="701" y="801"/>
                    </a:lnTo>
                    <a:lnTo>
                      <a:pt x="701" y="801"/>
                    </a:lnTo>
                    <a:lnTo>
                      <a:pt x="697" y="748"/>
                    </a:lnTo>
                    <a:lnTo>
                      <a:pt x="690" y="692"/>
                    </a:lnTo>
                    <a:lnTo>
                      <a:pt x="682" y="623"/>
                    </a:lnTo>
                    <a:lnTo>
                      <a:pt x="671" y="551"/>
                    </a:lnTo>
                    <a:lnTo>
                      <a:pt x="663" y="515"/>
                    </a:lnTo>
                    <a:lnTo>
                      <a:pt x="655" y="480"/>
                    </a:lnTo>
                    <a:lnTo>
                      <a:pt x="647" y="448"/>
                    </a:lnTo>
                    <a:lnTo>
                      <a:pt x="637" y="419"/>
                    </a:lnTo>
                    <a:lnTo>
                      <a:pt x="628" y="393"/>
                    </a:lnTo>
                    <a:lnTo>
                      <a:pt x="618" y="372"/>
                    </a:lnTo>
                    <a:lnTo>
                      <a:pt x="618" y="372"/>
                    </a:lnTo>
                    <a:close/>
                    <a:moveTo>
                      <a:pt x="563" y="851"/>
                    </a:moveTo>
                    <a:lnTo>
                      <a:pt x="563" y="851"/>
                    </a:lnTo>
                    <a:lnTo>
                      <a:pt x="559" y="843"/>
                    </a:lnTo>
                    <a:lnTo>
                      <a:pt x="555" y="840"/>
                    </a:lnTo>
                    <a:lnTo>
                      <a:pt x="551" y="836"/>
                    </a:lnTo>
                    <a:lnTo>
                      <a:pt x="546" y="833"/>
                    </a:lnTo>
                    <a:lnTo>
                      <a:pt x="546" y="833"/>
                    </a:lnTo>
                    <a:lnTo>
                      <a:pt x="543" y="828"/>
                    </a:lnTo>
                    <a:lnTo>
                      <a:pt x="541" y="822"/>
                    </a:lnTo>
                    <a:lnTo>
                      <a:pt x="543" y="806"/>
                    </a:lnTo>
                    <a:lnTo>
                      <a:pt x="543" y="806"/>
                    </a:lnTo>
                    <a:lnTo>
                      <a:pt x="544" y="790"/>
                    </a:lnTo>
                    <a:lnTo>
                      <a:pt x="544" y="764"/>
                    </a:lnTo>
                    <a:lnTo>
                      <a:pt x="544" y="722"/>
                    </a:lnTo>
                    <a:lnTo>
                      <a:pt x="544" y="722"/>
                    </a:lnTo>
                    <a:lnTo>
                      <a:pt x="543" y="692"/>
                    </a:lnTo>
                    <a:lnTo>
                      <a:pt x="541" y="665"/>
                    </a:lnTo>
                    <a:lnTo>
                      <a:pt x="541" y="665"/>
                    </a:lnTo>
                    <a:lnTo>
                      <a:pt x="541" y="641"/>
                    </a:lnTo>
                    <a:lnTo>
                      <a:pt x="544" y="626"/>
                    </a:lnTo>
                    <a:lnTo>
                      <a:pt x="546" y="621"/>
                    </a:lnTo>
                    <a:lnTo>
                      <a:pt x="549" y="618"/>
                    </a:lnTo>
                    <a:lnTo>
                      <a:pt x="549" y="618"/>
                    </a:lnTo>
                    <a:lnTo>
                      <a:pt x="551" y="618"/>
                    </a:lnTo>
                    <a:lnTo>
                      <a:pt x="552" y="618"/>
                    </a:lnTo>
                    <a:lnTo>
                      <a:pt x="554" y="625"/>
                    </a:lnTo>
                    <a:lnTo>
                      <a:pt x="554" y="625"/>
                    </a:lnTo>
                    <a:lnTo>
                      <a:pt x="549" y="641"/>
                    </a:lnTo>
                    <a:lnTo>
                      <a:pt x="547" y="649"/>
                    </a:lnTo>
                    <a:lnTo>
                      <a:pt x="547" y="652"/>
                    </a:lnTo>
                    <a:lnTo>
                      <a:pt x="549" y="653"/>
                    </a:lnTo>
                    <a:lnTo>
                      <a:pt x="549" y="653"/>
                    </a:lnTo>
                    <a:lnTo>
                      <a:pt x="549" y="657"/>
                    </a:lnTo>
                    <a:lnTo>
                      <a:pt x="549" y="657"/>
                    </a:lnTo>
                    <a:lnTo>
                      <a:pt x="552" y="663"/>
                    </a:lnTo>
                    <a:lnTo>
                      <a:pt x="557" y="671"/>
                    </a:lnTo>
                    <a:lnTo>
                      <a:pt x="557" y="671"/>
                    </a:lnTo>
                    <a:lnTo>
                      <a:pt x="559" y="678"/>
                    </a:lnTo>
                    <a:lnTo>
                      <a:pt x="559" y="682"/>
                    </a:lnTo>
                    <a:lnTo>
                      <a:pt x="557" y="689"/>
                    </a:lnTo>
                    <a:lnTo>
                      <a:pt x="557" y="695"/>
                    </a:lnTo>
                    <a:lnTo>
                      <a:pt x="557" y="695"/>
                    </a:lnTo>
                    <a:lnTo>
                      <a:pt x="559" y="702"/>
                    </a:lnTo>
                    <a:lnTo>
                      <a:pt x="560" y="705"/>
                    </a:lnTo>
                    <a:lnTo>
                      <a:pt x="563" y="710"/>
                    </a:lnTo>
                    <a:lnTo>
                      <a:pt x="565" y="718"/>
                    </a:lnTo>
                    <a:lnTo>
                      <a:pt x="565" y="718"/>
                    </a:lnTo>
                    <a:lnTo>
                      <a:pt x="567" y="739"/>
                    </a:lnTo>
                    <a:lnTo>
                      <a:pt x="568" y="758"/>
                    </a:lnTo>
                    <a:lnTo>
                      <a:pt x="568" y="758"/>
                    </a:lnTo>
                    <a:lnTo>
                      <a:pt x="570" y="766"/>
                    </a:lnTo>
                    <a:lnTo>
                      <a:pt x="573" y="769"/>
                    </a:lnTo>
                    <a:lnTo>
                      <a:pt x="576" y="772"/>
                    </a:lnTo>
                    <a:lnTo>
                      <a:pt x="579" y="779"/>
                    </a:lnTo>
                    <a:lnTo>
                      <a:pt x="579" y="779"/>
                    </a:lnTo>
                    <a:lnTo>
                      <a:pt x="581" y="783"/>
                    </a:lnTo>
                    <a:lnTo>
                      <a:pt x="581" y="787"/>
                    </a:lnTo>
                    <a:lnTo>
                      <a:pt x="579" y="790"/>
                    </a:lnTo>
                    <a:lnTo>
                      <a:pt x="578" y="792"/>
                    </a:lnTo>
                    <a:lnTo>
                      <a:pt x="573" y="793"/>
                    </a:lnTo>
                    <a:lnTo>
                      <a:pt x="570" y="796"/>
                    </a:lnTo>
                    <a:lnTo>
                      <a:pt x="568" y="798"/>
                    </a:lnTo>
                    <a:lnTo>
                      <a:pt x="568" y="798"/>
                    </a:lnTo>
                    <a:lnTo>
                      <a:pt x="567" y="801"/>
                    </a:lnTo>
                    <a:lnTo>
                      <a:pt x="567" y="803"/>
                    </a:lnTo>
                    <a:lnTo>
                      <a:pt x="570" y="806"/>
                    </a:lnTo>
                    <a:lnTo>
                      <a:pt x="575" y="809"/>
                    </a:lnTo>
                    <a:lnTo>
                      <a:pt x="576" y="812"/>
                    </a:lnTo>
                    <a:lnTo>
                      <a:pt x="578" y="817"/>
                    </a:lnTo>
                    <a:lnTo>
                      <a:pt x="578" y="817"/>
                    </a:lnTo>
                    <a:lnTo>
                      <a:pt x="579" y="824"/>
                    </a:lnTo>
                    <a:lnTo>
                      <a:pt x="579" y="832"/>
                    </a:lnTo>
                    <a:lnTo>
                      <a:pt x="576" y="849"/>
                    </a:lnTo>
                    <a:lnTo>
                      <a:pt x="573" y="865"/>
                    </a:lnTo>
                    <a:lnTo>
                      <a:pt x="570" y="870"/>
                    </a:lnTo>
                    <a:lnTo>
                      <a:pt x="568" y="872"/>
                    </a:lnTo>
                    <a:lnTo>
                      <a:pt x="568" y="872"/>
                    </a:lnTo>
                    <a:lnTo>
                      <a:pt x="567" y="872"/>
                    </a:lnTo>
                    <a:lnTo>
                      <a:pt x="565" y="872"/>
                    </a:lnTo>
                    <a:lnTo>
                      <a:pt x="565" y="867"/>
                    </a:lnTo>
                    <a:lnTo>
                      <a:pt x="567" y="861"/>
                    </a:lnTo>
                    <a:lnTo>
                      <a:pt x="565" y="856"/>
                    </a:lnTo>
                    <a:lnTo>
                      <a:pt x="563" y="851"/>
                    </a:lnTo>
                    <a:lnTo>
                      <a:pt x="563" y="851"/>
                    </a:ln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5">
                <a:extLst>
                  <a:ext uri="{FF2B5EF4-FFF2-40B4-BE49-F238E27FC236}">
                    <a16:creationId xmlns:a16="http://schemas.microsoft.com/office/drawing/2014/main" id="{FD7AF773-EFBE-4BC0-A338-BE38190B986C}"/>
                  </a:ext>
                </a:extLst>
              </p:cNvPr>
              <p:cNvSpPr>
                <a:spLocks/>
              </p:cNvSpPr>
              <p:nvPr/>
            </p:nvSpPr>
            <p:spPr bwMode="auto">
              <a:xfrm>
                <a:off x="12620399" y="7107238"/>
                <a:ext cx="1130300" cy="3527425"/>
              </a:xfrm>
              <a:custGeom>
                <a:avLst/>
                <a:gdLst>
                  <a:gd name="T0" fmla="*/ 698 w 712"/>
                  <a:gd name="T1" fmla="*/ 759 h 2222"/>
                  <a:gd name="T2" fmla="*/ 694 w 712"/>
                  <a:gd name="T3" fmla="*/ 695 h 2222"/>
                  <a:gd name="T4" fmla="*/ 685 w 712"/>
                  <a:gd name="T5" fmla="*/ 568 h 2222"/>
                  <a:gd name="T6" fmla="*/ 664 w 712"/>
                  <a:gd name="T7" fmla="*/ 377 h 2222"/>
                  <a:gd name="T8" fmla="*/ 558 w 712"/>
                  <a:gd name="T9" fmla="*/ 337 h 2222"/>
                  <a:gd name="T10" fmla="*/ 468 w 712"/>
                  <a:gd name="T11" fmla="*/ 303 h 2222"/>
                  <a:gd name="T12" fmla="*/ 436 w 712"/>
                  <a:gd name="T13" fmla="*/ 241 h 2222"/>
                  <a:gd name="T14" fmla="*/ 462 w 712"/>
                  <a:gd name="T15" fmla="*/ 181 h 2222"/>
                  <a:gd name="T16" fmla="*/ 455 w 712"/>
                  <a:gd name="T17" fmla="*/ 125 h 2222"/>
                  <a:gd name="T18" fmla="*/ 422 w 712"/>
                  <a:gd name="T19" fmla="*/ 19 h 2222"/>
                  <a:gd name="T20" fmla="*/ 284 w 712"/>
                  <a:gd name="T21" fmla="*/ 27 h 2222"/>
                  <a:gd name="T22" fmla="*/ 251 w 712"/>
                  <a:gd name="T23" fmla="*/ 135 h 2222"/>
                  <a:gd name="T24" fmla="*/ 255 w 712"/>
                  <a:gd name="T25" fmla="*/ 199 h 2222"/>
                  <a:gd name="T26" fmla="*/ 279 w 712"/>
                  <a:gd name="T27" fmla="*/ 252 h 2222"/>
                  <a:gd name="T28" fmla="*/ 227 w 712"/>
                  <a:gd name="T29" fmla="*/ 323 h 2222"/>
                  <a:gd name="T30" fmla="*/ 81 w 712"/>
                  <a:gd name="T31" fmla="*/ 379 h 2222"/>
                  <a:gd name="T32" fmla="*/ 62 w 712"/>
                  <a:gd name="T33" fmla="*/ 483 h 2222"/>
                  <a:gd name="T34" fmla="*/ 20 w 712"/>
                  <a:gd name="T35" fmla="*/ 796 h 2222"/>
                  <a:gd name="T36" fmla="*/ 9 w 712"/>
                  <a:gd name="T37" fmla="*/ 918 h 2222"/>
                  <a:gd name="T38" fmla="*/ 20 w 712"/>
                  <a:gd name="T39" fmla="*/ 1052 h 2222"/>
                  <a:gd name="T40" fmla="*/ 72 w 712"/>
                  <a:gd name="T41" fmla="*/ 1134 h 2222"/>
                  <a:gd name="T42" fmla="*/ 91 w 712"/>
                  <a:gd name="T43" fmla="*/ 1390 h 2222"/>
                  <a:gd name="T44" fmla="*/ 120 w 712"/>
                  <a:gd name="T45" fmla="*/ 1688 h 2222"/>
                  <a:gd name="T46" fmla="*/ 96 w 712"/>
                  <a:gd name="T47" fmla="*/ 2038 h 2222"/>
                  <a:gd name="T48" fmla="*/ 136 w 712"/>
                  <a:gd name="T49" fmla="*/ 2086 h 2222"/>
                  <a:gd name="T50" fmla="*/ 125 w 712"/>
                  <a:gd name="T51" fmla="*/ 2131 h 2222"/>
                  <a:gd name="T52" fmla="*/ 49 w 712"/>
                  <a:gd name="T53" fmla="*/ 2190 h 2222"/>
                  <a:gd name="T54" fmla="*/ 53 w 712"/>
                  <a:gd name="T55" fmla="*/ 2214 h 2222"/>
                  <a:gd name="T56" fmla="*/ 224 w 712"/>
                  <a:gd name="T57" fmla="*/ 2216 h 2222"/>
                  <a:gd name="T58" fmla="*/ 239 w 712"/>
                  <a:gd name="T59" fmla="*/ 2219 h 2222"/>
                  <a:gd name="T60" fmla="*/ 293 w 712"/>
                  <a:gd name="T61" fmla="*/ 2144 h 2222"/>
                  <a:gd name="T62" fmla="*/ 285 w 712"/>
                  <a:gd name="T63" fmla="*/ 2052 h 2222"/>
                  <a:gd name="T64" fmla="*/ 288 w 712"/>
                  <a:gd name="T65" fmla="*/ 1893 h 2222"/>
                  <a:gd name="T66" fmla="*/ 269 w 712"/>
                  <a:gd name="T67" fmla="*/ 1720 h 2222"/>
                  <a:gd name="T68" fmla="*/ 284 w 712"/>
                  <a:gd name="T69" fmla="*/ 1583 h 2222"/>
                  <a:gd name="T70" fmla="*/ 325 w 712"/>
                  <a:gd name="T71" fmla="*/ 1360 h 2222"/>
                  <a:gd name="T72" fmla="*/ 356 w 712"/>
                  <a:gd name="T73" fmla="*/ 1434 h 2222"/>
                  <a:gd name="T74" fmla="*/ 401 w 712"/>
                  <a:gd name="T75" fmla="*/ 1646 h 2222"/>
                  <a:gd name="T76" fmla="*/ 415 w 712"/>
                  <a:gd name="T77" fmla="*/ 1941 h 2222"/>
                  <a:gd name="T78" fmla="*/ 426 w 712"/>
                  <a:gd name="T79" fmla="*/ 2021 h 2222"/>
                  <a:gd name="T80" fmla="*/ 415 w 712"/>
                  <a:gd name="T81" fmla="*/ 2082 h 2222"/>
                  <a:gd name="T82" fmla="*/ 426 w 712"/>
                  <a:gd name="T83" fmla="*/ 2113 h 2222"/>
                  <a:gd name="T84" fmla="*/ 425 w 712"/>
                  <a:gd name="T85" fmla="*/ 2200 h 2222"/>
                  <a:gd name="T86" fmla="*/ 478 w 712"/>
                  <a:gd name="T87" fmla="*/ 2219 h 2222"/>
                  <a:gd name="T88" fmla="*/ 627 w 712"/>
                  <a:gd name="T89" fmla="*/ 2221 h 2222"/>
                  <a:gd name="T90" fmla="*/ 656 w 712"/>
                  <a:gd name="T91" fmla="*/ 2190 h 2222"/>
                  <a:gd name="T92" fmla="*/ 553 w 712"/>
                  <a:gd name="T93" fmla="*/ 2129 h 2222"/>
                  <a:gd name="T94" fmla="*/ 576 w 712"/>
                  <a:gd name="T95" fmla="*/ 2119 h 2222"/>
                  <a:gd name="T96" fmla="*/ 572 w 712"/>
                  <a:gd name="T97" fmla="*/ 2078 h 2222"/>
                  <a:gd name="T98" fmla="*/ 572 w 712"/>
                  <a:gd name="T99" fmla="*/ 2004 h 2222"/>
                  <a:gd name="T100" fmla="*/ 576 w 712"/>
                  <a:gd name="T101" fmla="*/ 1750 h 2222"/>
                  <a:gd name="T102" fmla="*/ 577 w 712"/>
                  <a:gd name="T103" fmla="*/ 1562 h 2222"/>
                  <a:gd name="T104" fmla="*/ 593 w 712"/>
                  <a:gd name="T105" fmla="*/ 1416 h 2222"/>
                  <a:gd name="T106" fmla="*/ 596 w 712"/>
                  <a:gd name="T107" fmla="*/ 1214 h 2222"/>
                  <a:gd name="T108" fmla="*/ 619 w 712"/>
                  <a:gd name="T109" fmla="*/ 1130 h 2222"/>
                  <a:gd name="T110" fmla="*/ 659 w 712"/>
                  <a:gd name="T111" fmla="*/ 1109 h 2222"/>
                  <a:gd name="T112" fmla="*/ 699 w 712"/>
                  <a:gd name="T113" fmla="*/ 978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2" h="2222">
                    <a:moveTo>
                      <a:pt x="707" y="828"/>
                    </a:moveTo>
                    <a:lnTo>
                      <a:pt x="707" y="828"/>
                    </a:lnTo>
                    <a:lnTo>
                      <a:pt x="699" y="809"/>
                    </a:lnTo>
                    <a:lnTo>
                      <a:pt x="699" y="809"/>
                    </a:lnTo>
                    <a:lnTo>
                      <a:pt x="698" y="803"/>
                    </a:lnTo>
                    <a:lnTo>
                      <a:pt x="698" y="795"/>
                    </a:lnTo>
                    <a:lnTo>
                      <a:pt x="699" y="775"/>
                    </a:lnTo>
                    <a:lnTo>
                      <a:pt x="699" y="775"/>
                    </a:lnTo>
                    <a:lnTo>
                      <a:pt x="699" y="766"/>
                    </a:lnTo>
                    <a:lnTo>
                      <a:pt x="698" y="759"/>
                    </a:lnTo>
                    <a:lnTo>
                      <a:pt x="696" y="755"/>
                    </a:lnTo>
                    <a:lnTo>
                      <a:pt x="696" y="748"/>
                    </a:lnTo>
                    <a:lnTo>
                      <a:pt x="696" y="748"/>
                    </a:lnTo>
                    <a:lnTo>
                      <a:pt x="696" y="729"/>
                    </a:lnTo>
                    <a:lnTo>
                      <a:pt x="696" y="729"/>
                    </a:lnTo>
                    <a:lnTo>
                      <a:pt x="696" y="721"/>
                    </a:lnTo>
                    <a:lnTo>
                      <a:pt x="696" y="714"/>
                    </a:lnTo>
                    <a:lnTo>
                      <a:pt x="696" y="708"/>
                    </a:lnTo>
                    <a:lnTo>
                      <a:pt x="696" y="708"/>
                    </a:lnTo>
                    <a:lnTo>
                      <a:pt x="694" y="695"/>
                    </a:lnTo>
                    <a:lnTo>
                      <a:pt x="694" y="689"/>
                    </a:lnTo>
                    <a:lnTo>
                      <a:pt x="694" y="689"/>
                    </a:lnTo>
                    <a:lnTo>
                      <a:pt x="694" y="671"/>
                    </a:lnTo>
                    <a:lnTo>
                      <a:pt x="693" y="658"/>
                    </a:lnTo>
                    <a:lnTo>
                      <a:pt x="693" y="645"/>
                    </a:lnTo>
                    <a:lnTo>
                      <a:pt x="693" y="645"/>
                    </a:lnTo>
                    <a:lnTo>
                      <a:pt x="691" y="631"/>
                    </a:lnTo>
                    <a:lnTo>
                      <a:pt x="690" y="610"/>
                    </a:lnTo>
                    <a:lnTo>
                      <a:pt x="688" y="588"/>
                    </a:lnTo>
                    <a:lnTo>
                      <a:pt x="685" y="568"/>
                    </a:lnTo>
                    <a:lnTo>
                      <a:pt x="685" y="568"/>
                    </a:lnTo>
                    <a:lnTo>
                      <a:pt x="675" y="525"/>
                    </a:lnTo>
                    <a:lnTo>
                      <a:pt x="670" y="498"/>
                    </a:lnTo>
                    <a:lnTo>
                      <a:pt x="667" y="475"/>
                    </a:lnTo>
                    <a:lnTo>
                      <a:pt x="667" y="475"/>
                    </a:lnTo>
                    <a:lnTo>
                      <a:pt x="667" y="424"/>
                    </a:lnTo>
                    <a:lnTo>
                      <a:pt x="667" y="398"/>
                    </a:lnTo>
                    <a:lnTo>
                      <a:pt x="665" y="382"/>
                    </a:lnTo>
                    <a:lnTo>
                      <a:pt x="665" y="382"/>
                    </a:lnTo>
                    <a:lnTo>
                      <a:pt x="664" y="377"/>
                    </a:lnTo>
                    <a:lnTo>
                      <a:pt x="662" y="374"/>
                    </a:lnTo>
                    <a:lnTo>
                      <a:pt x="657" y="371"/>
                    </a:lnTo>
                    <a:lnTo>
                      <a:pt x="653" y="368"/>
                    </a:lnTo>
                    <a:lnTo>
                      <a:pt x="638" y="361"/>
                    </a:lnTo>
                    <a:lnTo>
                      <a:pt x="616" y="358"/>
                    </a:lnTo>
                    <a:lnTo>
                      <a:pt x="616" y="358"/>
                    </a:lnTo>
                    <a:lnTo>
                      <a:pt x="595" y="353"/>
                    </a:lnTo>
                    <a:lnTo>
                      <a:pt x="580" y="350"/>
                    </a:lnTo>
                    <a:lnTo>
                      <a:pt x="569" y="344"/>
                    </a:lnTo>
                    <a:lnTo>
                      <a:pt x="558" y="337"/>
                    </a:lnTo>
                    <a:lnTo>
                      <a:pt x="558" y="337"/>
                    </a:lnTo>
                    <a:lnTo>
                      <a:pt x="545" y="329"/>
                    </a:lnTo>
                    <a:lnTo>
                      <a:pt x="529" y="324"/>
                    </a:lnTo>
                    <a:lnTo>
                      <a:pt x="515" y="321"/>
                    </a:lnTo>
                    <a:lnTo>
                      <a:pt x="500" y="321"/>
                    </a:lnTo>
                    <a:lnTo>
                      <a:pt x="500" y="321"/>
                    </a:lnTo>
                    <a:lnTo>
                      <a:pt x="495" y="321"/>
                    </a:lnTo>
                    <a:lnTo>
                      <a:pt x="489" y="319"/>
                    </a:lnTo>
                    <a:lnTo>
                      <a:pt x="479" y="313"/>
                    </a:lnTo>
                    <a:lnTo>
                      <a:pt x="468" y="303"/>
                    </a:lnTo>
                    <a:lnTo>
                      <a:pt x="454" y="294"/>
                    </a:lnTo>
                    <a:lnTo>
                      <a:pt x="454" y="294"/>
                    </a:lnTo>
                    <a:lnTo>
                      <a:pt x="441" y="286"/>
                    </a:lnTo>
                    <a:lnTo>
                      <a:pt x="441" y="286"/>
                    </a:lnTo>
                    <a:lnTo>
                      <a:pt x="439" y="284"/>
                    </a:lnTo>
                    <a:lnTo>
                      <a:pt x="439" y="284"/>
                    </a:lnTo>
                    <a:lnTo>
                      <a:pt x="433" y="279"/>
                    </a:lnTo>
                    <a:lnTo>
                      <a:pt x="433" y="279"/>
                    </a:lnTo>
                    <a:lnTo>
                      <a:pt x="434" y="258"/>
                    </a:lnTo>
                    <a:lnTo>
                      <a:pt x="436" y="241"/>
                    </a:lnTo>
                    <a:lnTo>
                      <a:pt x="436" y="241"/>
                    </a:lnTo>
                    <a:lnTo>
                      <a:pt x="441" y="222"/>
                    </a:lnTo>
                    <a:lnTo>
                      <a:pt x="442" y="212"/>
                    </a:lnTo>
                    <a:lnTo>
                      <a:pt x="444" y="205"/>
                    </a:lnTo>
                    <a:lnTo>
                      <a:pt x="444" y="205"/>
                    </a:lnTo>
                    <a:lnTo>
                      <a:pt x="447" y="204"/>
                    </a:lnTo>
                    <a:lnTo>
                      <a:pt x="454" y="197"/>
                    </a:lnTo>
                    <a:lnTo>
                      <a:pt x="454" y="197"/>
                    </a:lnTo>
                    <a:lnTo>
                      <a:pt x="458" y="191"/>
                    </a:lnTo>
                    <a:lnTo>
                      <a:pt x="462" y="181"/>
                    </a:lnTo>
                    <a:lnTo>
                      <a:pt x="465" y="169"/>
                    </a:lnTo>
                    <a:lnTo>
                      <a:pt x="467" y="154"/>
                    </a:lnTo>
                    <a:lnTo>
                      <a:pt x="467" y="154"/>
                    </a:lnTo>
                    <a:lnTo>
                      <a:pt x="465" y="141"/>
                    </a:lnTo>
                    <a:lnTo>
                      <a:pt x="462" y="136"/>
                    </a:lnTo>
                    <a:lnTo>
                      <a:pt x="460" y="133"/>
                    </a:lnTo>
                    <a:lnTo>
                      <a:pt x="457" y="132"/>
                    </a:lnTo>
                    <a:lnTo>
                      <a:pt x="457" y="132"/>
                    </a:lnTo>
                    <a:lnTo>
                      <a:pt x="455" y="130"/>
                    </a:lnTo>
                    <a:lnTo>
                      <a:pt x="455" y="125"/>
                    </a:lnTo>
                    <a:lnTo>
                      <a:pt x="457" y="106"/>
                    </a:lnTo>
                    <a:lnTo>
                      <a:pt x="458" y="95"/>
                    </a:lnTo>
                    <a:lnTo>
                      <a:pt x="457" y="83"/>
                    </a:lnTo>
                    <a:lnTo>
                      <a:pt x="455" y="71"/>
                    </a:lnTo>
                    <a:lnTo>
                      <a:pt x="452" y="61"/>
                    </a:lnTo>
                    <a:lnTo>
                      <a:pt x="452" y="61"/>
                    </a:lnTo>
                    <a:lnTo>
                      <a:pt x="446" y="50"/>
                    </a:lnTo>
                    <a:lnTo>
                      <a:pt x="439" y="40"/>
                    </a:lnTo>
                    <a:lnTo>
                      <a:pt x="431" y="29"/>
                    </a:lnTo>
                    <a:lnTo>
                      <a:pt x="422" y="19"/>
                    </a:lnTo>
                    <a:lnTo>
                      <a:pt x="409" y="11"/>
                    </a:lnTo>
                    <a:lnTo>
                      <a:pt x="394" y="5"/>
                    </a:lnTo>
                    <a:lnTo>
                      <a:pt x="375" y="2"/>
                    </a:lnTo>
                    <a:lnTo>
                      <a:pt x="354" y="0"/>
                    </a:lnTo>
                    <a:lnTo>
                      <a:pt x="354" y="0"/>
                    </a:lnTo>
                    <a:lnTo>
                      <a:pt x="341" y="2"/>
                    </a:lnTo>
                    <a:lnTo>
                      <a:pt x="327" y="5"/>
                    </a:lnTo>
                    <a:lnTo>
                      <a:pt x="311" y="10"/>
                    </a:lnTo>
                    <a:lnTo>
                      <a:pt x="296" y="18"/>
                    </a:lnTo>
                    <a:lnTo>
                      <a:pt x="284" y="27"/>
                    </a:lnTo>
                    <a:lnTo>
                      <a:pt x="272" y="38"/>
                    </a:lnTo>
                    <a:lnTo>
                      <a:pt x="264" y="51"/>
                    </a:lnTo>
                    <a:lnTo>
                      <a:pt x="261" y="59"/>
                    </a:lnTo>
                    <a:lnTo>
                      <a:pt x="260" y="66"/>
                    </a:lnTo>
                    <a:lnTo>
                      <a:pt x="260" y="66"/>
                    </a:lnTo>
                    <a:lnTo>
                      <a:pt x="256" y="95"/>
                    </a:lnTo>
                    <a:lnTo>
                      <a:pt x="255" y="116"/>
                    </a:lnTo>
                    <a:lnTo>
                      <a:pt x="256" y="135"/>
                    </a:lnTo>
                    <a:lnTo>
                      <a:pt x="256" y="135"/>
                    </a:lnTo>
                    <a:lnTo>
                      <a:pt x="251" y="135"/>
                    </a:lnTo>
                    <a:lnTo>
                      <a:pt x="247" y="136"/>
                    </a:lnTo>
                    <a:lnTo>
                      <a:pt x="247" y="138"/>
                    </a:lnTo>
                    <a:lnTo>
                      <a:pt x="245" y="140"/>
                    </a:lnTo>
                    <a:lnTo>
                      <a:pt x="245" y="140"/>
                    </a:lnTo>
                    <a:lnTo>
                      <a:pt x="245" y="149"/>
                    </a:lnTo>
                    <a:lnTo>
                      <a:pt x="245" y="164"/>
                    </a:lnTo>
                    <a:lnTo>
                      <a:pt x="250" y="185"/>
                    </a:lnTo>
                    <a:lnTo>
                      <a:pt x="250" y="185"/>
                    </a:lnTo>
                    <a:lnTo>
                      <a:pt x="253" y="196"/>
                    </a:lnTo>
                    <a:lnTo>
                      <a:pt x="255" y="199"/>
                    </a:lnTo>
                    <a:lnTo>
                      <a:pt x="256" y="202"/>
                    </a:lnTo>
                    <a:lnTo>
                      <a:pt x="256" y="202"/>
                    </a:lnTo>
                    <a:lnTo>
                      <a:pt x="258" y="205"/>
                    </a:lnTo>
                    <a:lnTo>
                      <a:pt x="260" y="212"/>
                    </a:lnTo>
                    <a:lnTo>
                      <a:pt x="261" y="220"/>
                    </a:lnTo>
                    <a:lnTo>
                      <a:pt x="266" y="228"/>
                    </a:lnTo>
                    <a:lnTo>
                      <a:pt x="266" y="228"/>
                    </a:lnTo>
                    <a:lnTo>
                      <a:pt x="272" y="241"/>
                    </a:lnTo>
                    <a:lnTo>
                      <a:pt x="279" y="252"/>
                    </a:lnTo>
                    <a:lnTo>
                      <a:pt x="279" y="252"/>
                    </a:lnTo>
                    <a:lnTo>
                      <a:pt x="280" y="257"/>
                    </a:lnTo>
                    <a:lnTo>
                      <a:pt x="280" y="260"/>
                    </a:lnTo>
                    <a:lnTo>
                      <a:pt x="282" y="271"/>
                    </a:lnTo>
                    <a:lnTo>
                      <a:pt x="280" y="284"/>
                    </a:lnTo>
                    <a:lnTo>
                      <a:pt x="280" y="284"/>
                    </a:lnTo>
                    <a:lnTo>
                      <a:pt x="274" y="289"/>
                    </a:lnTo>
                    <a:lnTo>
                      <a:pt x="268" y="299"/>
                    </a:lnTo>
                    <a:lnTo>
                      <a:pt x="268" y="299"/>
                    </a:lnTo>
                    <a:lnTo>
                      <a:pt x="245" y="313"/>
                    </a:lnTo>
                    <a:lnTo>
                      <a:pt x="227" y="323"/>
                    </a:lnTo>
                    <a:lnTo>
                      <a:pt x="208" y="331"/>
                    </a:lnTo>
                    <a:lnTo>
                      <a:pt x="208" y="331"/>
                    </a:lnTo>
                    <a:lnTo>
                      <a:pt x="144" y="356"/>
                    </a:lnTo>
                    <a:lnTo>
                      <a:pt x="118" y="368"/>
                    </a:lnTo>
                    <a:lnTo>
                      <a:pt x="107" y="374"/>
                    </a:lnTo>
                    <a:lnTo>
                      <a:pt x="107" y="374"/>
                    </a:lnTo>
                    <a:lnTo>
                      <a:pt x="104" y="374"/>
                    </a:lnTo>
                    <a:lnTo>
                      <a:pt x="101" y="374"/>
                    </a:lnTo>
                    <a:lnTo>
                      <a:pt x="88" y="376"/>
                    </a:lnTo>
                    <a:lnTo>
                      <a:pt x="81" y="379"/>
                    </a:lnTo>
                    <a:lnTo>
                      <a:pt x="75" y="384"/>
                    </a:lnTo>
                    <a:lnTo>
                      <a:pt x="69" y="390"/>
                    </a:lnTo>
                    <a:lnTo>
                      <a:pt x="65" y="401"/>
                    </a:lnTo>
                    <a:lnTo>
                      <a:pt x="65" y="401"/>
                    </a:lnTo>
                    <a:lnTo>
                      <a:pt x="62" y="414"/>
                    </a:lnTo>
                    <a:lnTo>
                      <a:pt x="62" y="425"/>
                    </a:lnTo>
                    <a:lnTo>
                      <a:pt x="62" y="446"/>
                    </a:lnTo>
                    <a:lnTo>
                      <a:pt x="64" y="466"/>
                    </a:lnTo>
                    <a:lnTo>
                      <a:pt x="64" y="475"/>
                    </a:lnTo>
                    <a:lnTo>
                      <a:pt x="62" y="483"/>
                    </a:lnTo>
                    <a:lnTo>
                      <a:pt x="62" y="483"/>
                    </a:lnTo>
                    <a:lnTo>
                      <a:pt x="46" y="586"/>
                    </a:lnTo>
                    <a:lnTo>
                      <a:pt x="30" y="695"/>
                    </a:lnTo>
                    <a:lnTo>
                      <a:pt x="30" y="695"/>
                    </a:lnTo>
                    <a:lnTo>
                      <a:pt x="24" y="729"/>
                    </a:lnTo>
                    <a:lnTo>
                      <a:pt x="22" y="743"/>
                    </a:lnTo>
                    <a:lnTo>
                      <a:pt x="22" y="758"/>
                    </a:lnTo>
                    <a:lnTo>
                      <a:pt x="22" y="758"/>
                    </a:lnTo>
                    <a:lnTo>
                      <a:pt x="22" y="775"/>
                    </a:lnTo>
                    <a:lnTo>
                      <a:pt x="20" y="796"/>
                    </a:lnTo>
                    <a:lnTo>
                      <a:pt x="16" y="819"/>
                    </a:lnTo>
                    <a:lnTo>
                      <a:pt x="9" y="846"/>
                    </a:lnTo>
                    <a:lnTo>
                      <a:pt x="9" y="846"/>
                    </a:lnTo>
                    <a:lnTo>
                      <a:pt x="3" y="872"/>
                    </a:lnTo>
                    <a:lnTo>
                      <a:pt x="0" y="888"/>
                    </a:lnTo>
                    <a:lnTo>
                      <a:pt x="1" y="894"/>
                    </a:lnTo>
                    <a:lnTo>
                      <a:pt x="1" y="901"/>
                    </a:lnTo>
                    <a:lnTo>
                      <a:pt x="6" y="912"/>
                    </a:lnTo>
                    <a:lnTo>
                      <a:pt x="6" y="912"/>
                    </a:lnTo>
                    <a:lnTo>
                      <a:pt x="9" y="918"/>
                    </a:lnTo>
                    <a:lnTo>
                      <a:pt x="11" y="926"/>
                    </a:lnTo>
                    <a:lnTo>
                      <a:pt x="14" y="944"/>
                    </a:lnTo>
                    <a:lnTo>
                      <a:pt x="14" y="960"/>
                    </a:lnTo>
                    <a:lnTo>
                      <a:pt x="16" y="975"/>
                    </a:lnTo>
                    <a:lnTo>
                      <a:pt x="16" y="975"/>
                    </a:lnTo>
                    <a:lnTo>
                      <a:pt x="17" y="991"/>
                    </a:lnTo>
                    <a:lnTo>
                      <a:pt x="16" y="1013"/>
                    </a:lnTo>
                    <a:lnTo>
                      <a:pt x="16" y="1026"/>
                    </a:lnTo>
                    <a:lnTo>
                      <a:pt x="17" y="1039"/>
                    </a:lnTo>
                    <a:lnTo>
                      <a:pt x="20" y="1052"/>
                    </a:lnTo>
                    <a:lnTo>
                      <a:pt x="25" y="1063"/>
                    </a:lnTo>
                    <a:lnTo>
                      <a:pt x="25" y="1063"/>
                    </a:lnTo>
                    <a:lnTo>
                      <a:pt x="35" y="1081"/>
                    </a:lnTo>
                    <a:lnTo>
                      <a:pt x="43" y="1093"/>
                    </a:lnTo>
                    <a:lnTo>
                      <a:pt x="54" y="1106"/>
                    </a:lnTo>
                    <a:lnTo>
                      <a:pt x="54" y="1106"/>
                    </a:lnTo>
                    <a:lnTo>
                      <a:pt x="62" y="1117"/>
                    </a:lnTo>
                    <a:lnTo>
                      <a:pt x="69" y="1126"/>
                    </a:lnTo>
                    <a:lnTo>
                      <a:pt x="72" y="1134"/>
                    </a:lnTo>
                    <a:lnTo>
                      <a:pt x="72" y="1134"/>
                    </a:lnTo>
                    <a:lnTo>
                      <a:pt x="73" y="1150"/>
                    </a:lnTo>
                    <a:lnTo>
                      <a:pt x="75" y="1175"/>
                    </a:lnTo>
                    <a:lnTo>
                      <a:pt x="78" y="1204"/>
                    </a:lnTo>
                    <a:lnTo>
                      <a:pt x="81" y="1231"/>
                    </a:lnTo>
                    <a:lnTo>
                      <a:pt x="81" y="1231"/>
                    </a:lnTo>
                    <a:lnTo>
                      <a:pt x="85" y="1246"/>
                    </a:lnTo>
                    <a:lnTo>
                      <a:pt x="86" y="1260"/>
                    </a:lnTo>
                    <a:lnTo>
                      <a:pt x="88" y="1297"/>
                    </a:lnTo>
                    <a:lnTo>
                      <a:pt x="91" y="1390"/>
                    </a:lnTo>
                    <a:lnTo>
                      <a:pt x="91" y="1390"/>
                    </a:lnTo>
                    <a:lnTo>
                      <a:pt x="93" y="1440"/>
                    </a:lnTo>
                    <a:lnTo>
                      <a:pt x="97" y="1487"/>
                    </a:lnTo>
                    <a:lnTo>
                      <a:pt x="102" y="1530"/>
                    </a:lnTo>
                    <a:lnTo>
                      <a:pt x="104" y="1570"/>
                    </a:lnTo>
                    <a:lnTo>
                      <a:pt x="104" y="1570"/>
                    </a:lnTo>
                    <a:lnTo>
                      <a:pt x="105" y="1604"/>
                    </a:lnTo>
                    <a:lnTo>
                      <a:pt x="109" y="1635"/>
                    </a:lnTo>
                    <a:lnTo>
                      <a:pt x="113" y="1662"/>
                    </a:lnTo>
                    <a:lnTo>
                      <a:pt x="120" y="1688"/>
                    </a:lnTo>
                    <a:lnTo>
                      <a:pt x="120" y="1688"/>
                    </a:lnTo>
                    <a:lnTo>
                      <a:pt x="118" y="1763"/>
                    </a:lnTo>
                    <a:lnTo>
                      <a:pt x="112" y="1866"/>
                    </a:lnTo>
                    <a:lnTo>
                      <a:pt x="112" y="1866"/>
                    </a:lnTo>
                    <a:lnTo>
                      <a:pt x="105" y="1965"/>
                    </a:lnTo>
                    <a:lnTo>
                      <a:pt x="102" y="1993"/>
                    </a:lnTo>
                    <a:lnTo>
                      <a:pt x="99" y="2009"/>
                    </a:lnTo>
                    <a:lnTo>
                      <a:pt x="99" y="2009"/>
                    </a:lnTo>
                    <a:lnTo>
                      <a:pt x="96" y="2018"/>
                    </a:lnTo>
                    <a:lnTo>
                      <a:pt x="94" y="2028"/>
                    </a:lnTo>
                    <a:lnTo>
                      <a:pt x="96" y="2038"/>
                    </a:lnTo>
                    <a:lnTo>
                      <a:pt x="101" y="2047"/>
                    </a:lnTo>
                    <a:lnTo>
                      <a:pt x="101" y="2047"/>
                    </a:lnTo>
                    <a:lnTo>
                      <a:pt x="118" y="2070"/>
                    </a:lnTo>
                    <a:lnTo>
                      <a:pt x="125" y="2076"/>
                    </a:lnTo>
                    <a:lnTo>
                      <a:pt x="128" y="2078"/>
                    </a:lnTo>
                    <a:lnTo>
                      <a:pt x="131" y="2078"/>
                    </a:lnTo>
                    <a:lnTo>
                      <a:pt x="131" y="2078"/>
                    </a:lnTo>
                    <a:lnTo>
                      <a:pt x="133" y="2078"/>
                    </a:lnTo>
                    <a:lnTo>
                      <a:pt x="134" y="2079"/>
                    </a:lnTo>
                    <a:lnTo>
                      <a:pt x="136" y="2086"/>
                    </a:lnTo>
                    <a:lnTo>
                      <a:pt x="138" y="2095"/>
                    </a:lnTo>
                    <a:lnTo>
                      <a:pt x="136" y="2108"/>
                    </a:lnTo>
                    <a:lnTo>
                      <a:pt x="136" y="2108"/>
                    </a:lnTo>
                    <a:lnTo>
                      <a:pt x="136" y="2113"/>
                    </a:lnTo>
                    <a:lnTo>
                      <a:pt x="133" y="2118"/>
                    </a:lnTo>
                    <a:lnTo>
                      <a:pt x="128" y="2123"/>
                    </a:lnTo>
                    <a:lnTo>
                      <a:pt x="125" y="2126"/>
                    </a:lnTo>
                    <a:lnTo>
                      <a:pt x="125" y="2127"/>
                    </a:lnTo>
                    <a:lnTo>
                      <a:pt x="125" y="2131"/>
                    </a:lnTo>
                    <a:lnTo>
                      <a:pt x="125" y="2131"/>
                    </a:lnTo>
                    <a:lnTo>
                      <a:pt x="130" y="2139"/>
                    </a:lnTo>
                    <a:lnTo>
                      <a:pt x="130" y="2139"/>
                    </a:lnTo>
                    <a:lnTo>
                      <a:pt x="133" y="2145"/>
                    </a:lnTo>
                    <a:lnTo>
                      <a:pt x="133" y="2145"/>
                    </a:lnTo>
                    <a:lnTo>
                      <a:pt x="97" y="2161"/>
                    </a:lnTo>
                    <a:lnTo>
                      <a:pt x="70" y="2174"/>
                    </a:lnTo>
                    <a:lnTo>
                      <a:pt x="61" y="2180"/>
                    </a:lnTo>
                    <a:lnTo>
                      <a:pt x="53" y="2187"/>
                    </a:lnTo>
                    <a:lnTo>
                      <a:pt x="53" y="2187"/>
                    </a:lnTo>
                    <a:lnTo>
                      <a:pt x="49" y="2190"/>
                    </a:lnTo>
                    <a:lnTo>
                      <a:pt x="49" y="2195"/>
                    </a:lnTo>
                    <a:lnTo>
                      <a:pt x="51" y="2201"/>
                    </a:lnTo>
                    <a:lnTo>
                      <a:pt x="51" y="2201"/>
                    </a:lnTo>
                    <a:lnTo>
                      <a:pt x="49" y="2203"/>
                    </a:lnTo>
                    <a:lnTo>
                      <a:pt x="46" y="2205"/>
                    </a:lnTo>
                    <a:lnTo>
                      <a:pt x="46" y="2206"/>
                    </a:lnTo>
                    <a:lnTo>
                      <a:pt x="46" y="2209"/>
                    </a:lnTo>
                    <a:lnTo>
                      <a:pt x="48" y="2211"/>
                    </a:lnTo>
                    <a:lnTo>
                      <a:pt x="53" y="2214"/>
                    </a:lnTo>
                    <a:lnTo>
                      <a:pt x="53" y="2214"/>
                    </a:lnTo>
                    <a:lnTo>
                      <a:pt x="57" y="2217"/>
                    </a:lnTo>
                    <a:lnTo>
                      <a:pt x="67" y="2219"/>
                    </a:lnTo>
                    <a:lnTo>
                      <a:pt x="88" y="2221"/>
                    </a:lnTo>
                    <a:lnTo>
                      <a:pt x="115" y="2222"/>
                    </a:lnTo>
                    <a:lnTo>
                      <a:pt x="141" y="2222"/>
                    </a:lnTo>
                    <a:lnTo>
                      <a:pt x="141" y="2222"/>
                    </a:lnTo>
                    <a:lnTo>
                      <a:pt x="176" y="2221"/>
                    </a:lnTo>
                    <a:lnTo>
                      <a:pt x="200" y="2221"/>
                    </a:lnTo>
                    <a:lnTo>
                      <a:pt x="216" y="2217"/>
                    </a:lnTo>
                    <a:lnTo>
                      <a:pt x="224" y="2216"/>
                    </a:lnTo>
                    <a:lnTo>
                      <a:pt x="227" y="2213"/>
                    </a:lnTo>
                    <a:lnTo>
                      <a:pt x="229" y="2209"/>
                    </a:lnTo>
                    <a:lnTo>
                      <a:pt x="229" y="2208"/>
                    </a:lnTo>
                    <a:lnTo>
                      <a:pt x="229" y="2206"/>
                    </a:lnTo>
                    <a:lnTo>
                      <a:pt x="229" y="2206"/>
                    </a:lnTo>
                    <a:lnTo>
                      <a:pt x="231" y="2213"/>
                    </a:lnTo>
                    <a:lnTo>
                      <a:pt x="234" y="2217"/>
                    </a:lnTo>
                    <a:lnTo>
                      <a:pt x="235" y="2219"/>
                    </a:lnTo>
                    <a:lnTo>
                      <a:pt x="239" y="2219"/>
                    </a:lnTo>
                    <a:lnTo>
                      <a:pt x="239" y="2219"/>
                    </a:lnTo>
                    <a:lnTo>
                      <a:pt x="269" y="2221"/>
                    </a:lnTo>
                    <a:lnTo>
                      <a:pt x="279" y="2221"/>
                    </a:lnTo>
                    <a:lnTo>
                      <a:pt x="287" y="2219"/>
                    </a:lnTo>
                    <a:lnTo>
                      <a:pt x="293" y="2217"/>
                    </a:lnTo>
                    <a:lnTo>
                      <a:pt x="296" y="2213"/>
                    </a:lnTo>
                    <a:lnTo>
                      <a:pt x="296" y="2213"/>
                    </a:lnTo>
                    <a:lnTo>
                      <a:pt x="298" y="2200"/>
                    </a:lnTo>
                    <a:lnTo>
                      <a:pt x="296" y="2177"/>
                    </a:lnTo>
                    <a:lnTo>
                      <a:pt x="293" y="2144"/>
                    </a:lnTo>
                    <a:lnTo>
                      <a:pt x="293" y="2144"/>
                    </a:lnTo>
                    <a:lnTo>
                      <a:pt x="292" y="2137"/>
                    </a:lnTo>
                    <a:lnTo>
                      <a:pt x="292" y="2137"/>
                    </a:lnTo>
                    <a:lnTo>
                      <a:pt x="301" y="2119"/>
                    </a:lnTo>
                    <a:lnTo>
                      <a:pt x="306" y="2105"/>
                    </a:lnTo>
                    <a:lnTo>
                      <a:pt x="311" y="2092"/>
                    </a:lnTo>
                    <a:lnTo>
                      <a:pt x="311" y="2092"/>
                    </a:lnTo>
                    <a:lnTo>
                      <a:pt x="309" y="2086"/>
                    </a:lnTo>
                    <a:lnTo>
                      <a:pt x="304" y="2078"/>
                    </a:lnTo>
                    <a:lnTo>
                      <a:pt x="292" y="2062"/>
                    </a:lnTo>
                    <a:lnTo>
                      <a:pt x="285" y="2052"/>
                    </a:lnTo>
                    <a:lnTo>
                      <a:pt x="280" y="2042"/>
                    </a:lnTo>
                    <a:lnTo>
                      <a:pt x="277" y="2033"/>
                    </a:lnTo>
                    <a:lnTo>
                      <a:pt x="277" y="2026"/>
                    </a:lnTo>
                    <a:lnTo>
                      <a:pt x="277" y="2020"/>
                    </a:lnTo>
                    <a:lnTo>
                      <a:pt x="277" y="2020"/>
                    </a:lnTo>
                    <a:lnTo>
                      <a:pt x="287" y="1981"/>
                    </a:lnTo>
                    <a:lnTo>
                      <a:pt x="292" y="1949"/>
                    </a:lnTo>
                    <a:lnTo>
                      <a:pt x="292" y="1949"/>
                    </a:lnTo>
                    <a:lnTo>
                      <a:pt x="292" y="1925"/>
                    </a:lnTo>
                    <a:lnTo>
                      <a:pt x="288" y="1893"/>
                    </a:lnTo>
                    <a:lnTo>
                      <a:pt x="287" y="1875"/>
                    </a:lnTo>
                    <a:lnTo>
                      <a:pt x="284" y="1858"/>
                    </a:lnTo>
                    <a:lnTo>
                      <a:pt x="279" y="1842"/>
                    </a:lnTo>
                    <a:lnTo>
                      <a:pt x="272" y="1826"/>
                    </a:lnTo>
                    <a:lnTo>
                      <a:pt x="272" y="1826"/>
                    </a:lnTo>
                    <a:lnTo>
                      <a:pt x="268" y="1808"/>
                    </a:lnTo>
                    <a:lnTo>
                      <a:pt x="266" y="1790"/>
                    </a:lnTo>
                    <a:lnTo>
                      <a:pt x="264" y="1771"/>
                    </a:lnTo>
                    <a:lnTo>
                      <a:pt x="266" y="1753"/>
                    </a:lnTo>
                    <a:lnTo>
                      <a:pt x="269" y="1720"/>
                    </a:lnTo>
                    <a:lnTo>
                      <a:pt x="272" y="1700"/>
                    </a:lnTo>
                    <a:lnTo>
                      <a:pt x="272" y="1700"/>
                    </a:lnTo>
                    <a:lnTo>
                      <a:pt x="279" y="1678"/>
                    </a:lnTo>
                    <a:lnTo>
                      <a:pt x="282" y="1662"/>
                    </a:lnTo>
                    <a:lnTo>
                      <a:pt x="282" y="1641"/>
                    </a:lnTo>
                    <a:lnTo>
                      <a:pt x="282" y="1641"/>
                    </a:lnTo>
                    <a:lnTo>
                      <a:pt x="280" y="1606"/>
                    </a:lnTo>
                    <a:lnTo>
                      <a:pt x="282" y="1593"/>
                    </a:lnTo>
                    <a:lnTo>
                      <a:pt x="284" y="1583"/>
                    </a:lnTo>
                    <a:lnTo>
                      <a:pt x="284" y="1583"/>
                    </a:lnTo>
                    <a:lnTo>
                      <a:pt x="290" y="1562"/>
                    </a:lnTo>
                    <a:lnTo>
                      <a:pt x="296" y="1524"/>
                    </a:lnTo>
                    <a:lnTo>
                      <a:pt x="304" y="1485"/>
                    </a:lnTo>
                    <a:lnTo>
                      <a:pt x="306" y="1469"/>
                    </a:lnTo>
                    <a:lnTo>
                      <a:pt x="306" y="1459"/>
                    </a:lnTo>
                    <a:lnTo>
                      <a:pt x="306" y="1459"/>
                    </a:lnTo>
                    <a:lnTo>
                      <a:pt x="306" y="1448"/>
                    </a:lnTo>
                    <a:lnTo>
                      <a:pt x="308" y="1434"/>
                    </a:lnTo>
                    <a:lnTo>
                      <a:pt x="316" y="1395"/>
                    </a:lnTo>
                    <a:lnTo>
                      <a:pt x="325" y="1360"/>
                    </a:lnTo>
                    <a:lnTo>
                      <a:pt x="329" y="1349"/>
                    </a:lnTo>
                    <a:lnTo>
                      <a:pt x="332" y="1345"/>
                    </a:lnTo>
                    <a:lnTo>
                      <a:pt x="333" y="1345"/>
                    </a:lnTo>
                    <a:lnTo>
                      <a:pt x="333" y="1345"/>
                    </a:lnTo>
                    <a:lnTo>
                      <a:pt x="333" y="1345"/>
                    </a:lnTo>
                    <a:lnTo>
                      <a:pt x="335" y="1347"/>
                    </a:lnTo>
                    <a:lnTo>
                      <a:pt x="338" y="1355"/>
                    </a:lnTo>
                    <a:lnTo>
                      <a:pt x="345" y="1379"/>
                    </a:lnTo>
                    <a:lnTo>
                      <a:pt x="349" y="1408"/>
                    </a:lnTo>
                    <a:lnTo>
                      <a:pt x="356" y="1434"/>
                    </a:lnTo>
                    <a:lnTo>
                      <a:pt x="356" y="1434"/>
                    </a:lnTo>
                    <a:lnTo>
                      <a:pt x="361" y="1453"/>
                    </a:lnTo>
                    <a:lnTo>
                      <a:pt x="364" y="1466"/>
                    </a:lnTo>
                    <a:lnTo>
                      <a:pt x="364" y="1479"/>
                    </a:lnTo>
                    <a:lnTo>
                      <a:pt x="367" y="1492"/>
                    </a:lnTo>
                    <a:lnTo>
                      <a:pt x="367" y="1492"/>
                    </a:lnTo>
                    <a:lnTo>
                      <a:pt x="381" y="1567"/>
                    </a:lnTo>
                    <a:lnTo>
                      <a:pt x="381" y="1567"/>
                    </a:lnTo>
                    <a:lnTo>
                      <a:pt x="391" y="1607"/>
                    </a:lnTo>
                    <a:lnTo>
                      <a:pt x="401" y="1646"/>
                    </a:lnTo>
                    <a:lnTo>
                      <a:pt x="401" y="1646"/>
                    </a:lnTo>
                    <a:lnTo>
                      <a:pt x="404" y="1667"/>
                    </a:lnTo>
                    <a:lnTo>
                      <a:pt x="409" y="1694"/>
                    </a:lnTo>
                    <a:lnTo>
                      <a:pt x="412" y="1723"/>
                    </a:lnTo>
                    <a:lnTo>
                      <a:pt x="412" y="1755"/>
                    </a:lnTo>
                    <a:lnTo>
                      <a:pt x="412" y="1755"/>
                    </a:lnTo>
                    <a:lnTo>
                      <a:pt x="412" y="1800"/>
                    </a:lnTo>
                    <a:lnTo>
                      <a:pt x="412" y="1863"/>
                    </a:lnTo>
                    <a:lnTo>
                      <a:pt x="414" y="1920"/>
                    </a:lnTo>
                    <a:lnTo>
                      <a:pt x="415" y="1941"/>
                    </a:lnTo>
                    <a:lnTo>
                      <a:pt x="418" y="1954"/>
                    </a:lnTo>
                    <a:lnTo>
                      <a:pt x="418" y="1954"/>
                    </a:lnTo>
                    <a:lnTo>
                      <a:pt x="425" y="1970"/>
                    </a:lnTo>
                    <a:lnTo>
                      <a:pt x="431" y="1988"/>
                    </a:lnTo>
                    <a:lnTo>
                      <a:pt x="436" y="2002"/>
                    </a:lnTo>
                    <a:lnTo>
                      <a:pt x="436" y="2009"/>
                    </a:lnTo>
                    <a:lnTo>
                      <a:pt x="434" y="2012"/>
                    </a:lnTo>
                    <a:lnTo>
                      <a:pt x="434" y="2012"/>
                    </a:lnTo>
                    <a:lnTo>
                      <a:pt x="431" y="2017"/>
                    </a:lnTo>
                    <a:lnTo>
                      <a:pt x="426" y="2021"/>
                    </a:lnTo>
                    <a:lnTo>
                      <a:pt x="415" y="2031"/>
                    </a:lnTo>
                    <a:lnTo>
                      <a:pt x="409" y="2038"/>
                    </a:lnTo>
                    <a:lnTo>
                      <a:pt x="404" y="2044"/>
                    </a:lnTo>
                    <a:lnTo>
                      <a:pt x="401" y="2050"/>
                    </a:lnTo>
                    <a:lnTo>
                      <a:pt x="399" y="2060"/>
                    </a:lnTo>
                    <a:lnTo>
                      <a:pt x="399" y="2060"/>
                    </a:lnTo>
                    <a:lnTo>
                      <a:pt x="401" y="2068"/>
                    </a:lnTo>
                    <a:lnTo>
                      <a:pt x="404" y="2073"/>
                    </a:lnTo>
                    <a:lnTo>
                      <a:pt x="410" y="2079"/>
                    </a:lnTo>
                    <a:lnTo>
                      <a:pt x="415" y="2082"/>
                    </a:lnTo>
                    <a:lnTo>
                      <a:pt x="428" y="2089"/>
                    </a:lnTo>
                    <a:lnTo>
                      <a:pt x="431" y="2091"/>
                    </a:lnTo>
                    <a:lnTo>
                      <a:pt x="433" y="2094"/>
                    </a:lnTo>
                    <a:lnTo>
                      <a:pt x="433" y="2094"/>
                    </a:lnTo>
                    <a:lnTo>
                      <a:pt x="433" y="2095"/>
                    </a:lnTo>
                    <a:lnTo>
                      <a:pt x="433" y="2099"/>
                    </a:lnTo>
                    <a:lnTo>
                      <a:pt x="430" y="2103"/>
                    </a:lnTo>
                    <a:lnTo>
                      <a:pt x="426" y="2108"/>
                    </a:lnTo>
                    <a:lnTo>
                      <a:pt x="425" y="2111"/>
                    </a:lnTo>
                    <a:lnTo>
                      <a:pt x="426" y="2113"/>
                    </a:lnTo>
                    <a:lnTo>
                      <a:pt x="426" y="2113"/>
                    </a:lnTo>
                    <a:lnTo>
                      <a:pt x="426" y="2118"/>
                    </a:lnTo>
                    <a:lnTo>
                      <a:pt x="426" y="2118"/>
                    </a:lnTo>
                    <a:lnTo>
                      <a:pt x="433" y="2127"/>
                    </a:lnTo>
                    <a:lnTo>
                      <a:pt x="434" y="2132"/>
                    </a:lnTo>
                    <a:lnTo>
                      <a:pt x="434" y="2137"/>
                    </a:lnTo>
                    <a:lnTo>
                      <a:pt x="434" y="2137"/>
                    </a:lnTo>
                    <a:lnTo>
                      <a:pt x="431" y="2150"/>
                    </a:lnTo>
                    <a:lnTo>
                      <a:pt x="428" y="2174"/>
                    </a:lnTo>
                    <a:lnTo>
                      <a:pt x="425" y="2200"/>
                    </a:lnTo>
                    <a:lnTo>
                      <a:pt x="425" y="2209"/>
                    </a:lnTo>
                    <a:lnTo>
                      <a:pt x="426" y="2216"/>
                    </a:lnTo>
                    <a:lnTo>
                      <a:pt x="426" y="2216"/>
                    </a:lnTo>
                    <a:lnTo>
                      <a:pt x="428" y="2219"/>
                    </a:lnTo>
                    <a:lnTo>
                      <a:pt x="433" y="2222"/>
                    </a:lnTo>
                    <a:lnTo>
                      <a:pt x="442" y="2222"/>
                    </a:lnTo>
                    <a:lnTo>
                      <a:pt x="450" y="2221"/>
                    </a:lnTo>
                    <a:lnTo>
                      <a:pt x="455" y="2219"/>
                    </a:lnTo>
                    <a:lnTo>
                      <a:pt x="478" y="2219"/>
                    </a:lnTo>
                    <a:lnTo>
                      <a:pt x="478" y="2219"/>
                    </a:lnTo>
                    <a:lnTo>
                      <a:pt x="478" y="2209"/>
                    </a:lnTo>
                    <a:lnTo>
                      <a:pt x="478" y="2209"/>
                    </a:lnTo>
                    <a:lnTo>
                      <a:pt x="486" y="2213"/>
                    </a:lnTo>
                    <a:lnTo>
                      <a:pt x="500" y="2216"/>
                    </a:lnTo>
                    <a:lnTo>
                      <a:pt x="529" y="2217"/>
                    </a:lnTo>
                    <a:lnTo>
                      <a:pt x="572" y="2219"/>
                    </a:lnTo>
                    <a:lnTo>
                      <a:pt x="572" y="2219"/>
                    </a:lnTo>
                    <a:lnTo>
                      <a:pt x="585" y="2219"/>
                    </a:lnTo>
                    <a:lnTo>
                      <a:pt x="613" y="2221"/>
                    </a:lnTo>
                    <a:lnTo>
                      <a:pt x="627" y="2221"/>
                    </a:lnTo>
                    <a:lnTo>
                      <a:pt x="640" y="2219"/>
                    </a:lnTo>
                    <a:lnTo>
                      <a:pt x="649" y="2216"/>
                    </a:lnTo>
                    <a:lnTo>
                      <a:pt x="653" y="2214"/>
                    </a:lnTo>
                    <a:lnTo>
                      <a:pt x="654" y="2213"/>
                    </a:lnTo>
                    <a:lnTo>
                      <a:pt x="654" y="2213"/>
                    </a:lnTo>
                    <a:lnTo>
                      <a:pt x="656" y="2200"/>
                    </a:lnTo>
                    <a:lnTo>
                      <a:pt x="656" y="2193"/>
                    </a:lnTo>
                    <a:lnTo>
                      <a:pt x="656" y="2193"/>
                    </a:lnTo>
                    <a:lnTo>
                      <a:pt x="656" y="2193"/>
                    </a:lnTo>
                    <a:lnTo>
                      <a:pt x="656" y="2190"/>
                    </a:lnTo>
                    <a:lnTo>
                      <a:pt x="651" y="2184"/>
                    </a:lnTo>
                    <a:lnTo>
                      <a:pt x="641" y="2174"/>
                    </a:lnTo>
                    <a:lnTo>
                      <a:pt x="641" y="2174"/>
                    </a:lnTo>
                    <a:lnTo>
                      <a:pt x="630" y="2168"/>
                    </a:lnTo>
                    <a:lnTo>
                      <a:pt x="613" y="2160"/>
                    </a:lnTo>
                    <a:lnTo>
                      <a:pt x="577" y="2145"/>
                    </a:lnTo>
                    <a:lnTo>
                      <a:pt x="577" y="2145"/>
                    </a:lnTo>
                    <a:lnTo>
                      <a:pt x="564" y="2139"/>
                    </a:lnTo>
                    <a:lnTo>
                      <a:pt x="558" y="2135"/>
                    </a:lnTo>
                    <a:lnTo>
                      <a:pt x="553" y="2129"/>
                    </a:lnTo>
                    <a:lnTo>
                      <a:pt x="553" y="2129"/>
                    </a:lnTo>
                    <a:lnTo>
                      <a:pt x="550" y="2127"/>
                    </a:lnTo>
                    <a:lnTo>
                      <a:pt x="550" y="2126"/>
                    </a:lnTo>
                    <a:lnTo>
                      <a:pt x="550" y="2126"/>
                    </a:lnTo>
                    <a:lnTo>
                      <a:pt x="555" y="2124"/>
                    </a:lnTo>
                    <a:lnTo>
                      <a:pt x="563" y="2124"/>
                    </a:lnTo>
                    <a:lnTo>
                      <a:pt x="572" y="2123"/>
                    </a:lnTo>
                    <a:lnTo>
                      <a:pt x="574" y="2121"/>
                    </a:lnTo>
                    <a:lnTo>
                      <a:pt x="576" y="2119"/>
                    </a:lnTo>
                    <a:lnTo>
                      <a:pt x="576" y="2119"/>
                    </a:lnTo>
                    <a:lnTo>
                      <a:pt x="574" y="2116"/>
                    </a:lnTo>
                    <a:lnTo>
                      <a:pt x="572" y="2108"/>
                    </a:lnTo>
                    <a:lnTo>
                      <a:pt x="566" y="2091"/>
                    </a:lnTo>
                    <a:lnTo>
                      <a:pt x="566" y="2091"/>
                    </a:lnTo>
                    <a:lnTo>
                      <a:pt x="566" y="2089"/>
                    </a:lnTo>
                    <a:lnTo>
                      <a:pt x="566" y="2089"/>
                    </a:lnTo>
                    <a:lnTo>
                      <a:pt x="564" y="2084"/>
                    </a:lnTo>
                    <a:lnTo>
                      <a:pt x="566" y="2081"/>
                    </a:lnTo>
                    <a:lnTo>
                      <a:pt x="566" y="2081"/>
                    </a:lnTo>
                    <a:lnTo>
                      <a:pt x="572" y="2078"/>
                    </a:lnTo>
                    <a:lnTo>
                      <a:pt x="582" y="2070"/>
                    </a:lnTo>
                    <a:lnTo>
                      <a:pt x="585" y="2066"/>
                    </a:lnTo>
                    <a:lnTo>
                      <a:pt x="588" y="2062"/>
                    </a:lnTo>
                    <a:lnTo>
                      <a:pt x="590" y="2057"/>
                    </a:lnTo>
                    <a:lnTo>
                      <a:pt x="590" y="2054"/>
                    </a:lnTo>
                    <a:lnTo>
                      <a:pt x="590" y="2054"/>
                    </a:lnTo>
                    <a:lnTo>
                      <a:pt x="584" y="2042"/>
                    </a:lnTo>
                    <a:lnTo>
                      <a:pt x="577" y="2028"/>
                    </a:lnTo>
                    <a:lnTo>
                      <a:pt x="572" y="2012"/>
                    </a:lnTo>
                    <a:lnTo>
                      <a:pt x="572" y="2004"/>
                    </a:lnTo>
                    <a:lnTo>
                      <a:pt x="572" y="1996"/>
                    </a:lnTo>
                    <a:lnTo>
                      <a:pt x="572" y="1996"/>
                    </a:lnTo>
                    <a:lnTo>
                      <a:pt x="577" y="1975"/>
                    </a:lnTo>
                    <a:lnTo>
                      <a:pt x="580" y="1949"/>
                    </a:lnTo>
                    <a:lnTo>
                      <a:pt x="584" y="1922"/>
                    </a:lnTo>
                    <a:lnTo>
                      <a:pt x="584" y="1895"/>
                    </a:lnTo>
                    <a:lnTo>
                      <a:pt x="584" y="1895"/>
                    </a:lnTo>
                    <a:lnTo>
                      <a:pt x="584" y="1863"/>
                    </a:lnTo>
                    <a:lnTo>
                      <a:pt x="580" y="1822"/>
                    </a:lnTo>
                    <a:lnTo>
                      <a:pt x="576" y="1750"/>
                    </a:lnTo>
                    <a:lnTo>
                      <a:pt x="576" y="1750"/>
                    </a:lnTo>
                    <a:lnTo>
                      <a:pt x="571" y="1705"/>
                    </a:lnTo>
                    <a:lnTo>
                      <a:pt x="569" y="1684"/>
                    </a:lnTo>
                    <a:lnTo>
                      <a:pt x="569" y="1660"/>
                    </a:lnTo>
                    <a:lnTo>
                      <a:pt x="569" y="1660"/>
                    </a:lnTo>
                    <a:lnTo>
                      <a:pt x="571" y="1636"/>
                    </a:lnTo>
                    <a:lnTo>
                      <a:pt x="574" y="1612"/>
                    </a:lnTo>
                    <a:lnTo>
                      <a:pt x="576" y="1590"/>
                    </a:lnTo>
                    <a:lnTo>
                      <a:pt x="577" y="1562"/>
                    </a:lnTo>
                    <a:lnTo>
                      <a:pt x="577" y="1562"/>
                    </a:lnTo>
                    <a:lnTo>
                      <a:pt x="577" y="1557"/>
                    </a:lnTo>
                    <a:lnTo>
                      <a:pt x="577" y="1557"/>
                    </a:lnTo>
                    <a:lnTo>
                      <a:pt x="577" y="1548"/>
                    </a:lnTo>
                    <a:lnTo>
                      <a:pt x="577" y="1548"/>
                    </a:lnTo>
                    <a:lnTo>
                      <a:pt x="579" y="1521"/>
                    </a:lnTo>
                    <a:lnTo>
                      <a:pt x="582" y="1490"/>
                    </a:lnTo>
                    <a:lnTo>
                      <a:pt x="582" y="1490"/>
                    </a:lnTo>
                    <a:lnTo>
                      <a:pt x="587" y="1455"/>
                    </a:lnTo>
                    <a:lnTo>
                      <a:pt x="587" y="1455"/>
                    </a:lnTo>
                    <a:lnTo>
                      <a:pt x="593" y="1416"/>
                    </a:lnTo>
                    <a:lnTo>
                      <a:pt x="596" y="1382"/>
                    </a:lnTo>
                    <a:lnTo>
                      <a:pt x="596" y="1382"/>
                    </a:lnTo>
                    <a:lnTo>
                      <a:pt x="598" y="1320"/>
                    </a:lnTo>
                    <a:lnTo>
                      <a:pt x="596" y="1281"/>
                    </a:lnTo>
                    <a:lnTo>
                      <a:pt x="595" y="1252"/>
                    </a:lnTo>
                    <a:lnTo>
                      <a:pt x="595" y="1252"/>
                    </a:lnTo>
                    <a:lnTo>
                      <a:pt x="593" y="1236"/>
                    </a:lnTo>
                    <a:lnTo>
                      <a:pt x="595" y="1225"/>
                    </a:lnTo>
                    <a:lnTo>
                      <a:pt x="596" y="1214"/>
                    </a:lnTo>
                    <a:lnTo>
                      <a:pt x="596" y="1214"/>
                    </a:lnTo>
                    <a:lnTo>
                      <a:pt x="600" y="1190"/>
                    </a:lnTo>
                    <a:lnTo>
                      <a:pt x="603" y="1161"/>
                    </a:lnTo>
                    <a:lnTo>
                      <a:pt x="603" y="1161"/>
                    </a:lnTo>
                    <a:lnTo>
                      <a:pt x="605" y="1158"/>
                    </a:lnTo>
                    <a:lnTo>
                      <a:pt x="605" y="1158"/>
                    </a:lnTo>
                    <a:lnTo>
                      <a:pt x="608" y="1150"/>
                    </a:lnTo>
                    <a:lnTo>
                      <a:pt x="613" y="1143"/>
                    </a:lnTo>
                    <a:lnTo>
                      <a:pt x="617" y="1137"/>
                    </a:lnTo>
                    <a:lnTo>
                      <a:pt x="619" y="1130"/>
                    </a:lnTo>
                    <a:lnTo>
                      <a:pt x="619" y="1130"/>
                    </a:lnTo>
                    <a:lnTo>
                      <a:pt x="624" y="1119"/>
                    </a:lnTo>
                    <a:lnTo>
                      <a:pt x="624" y="1119"/>
                    </a:lnTo>
                    <a:lnTo>
                      <a:pt x="630" y="1122"/>
                    </a:lnTo>
                    <a:lnTo>
                      <a:pt x="630" y="1122"/>
                    </a:lnTo>
                    <a:lnTo>
                      <a:pt x="638" y="1124"/>
                    </a:lnTo>
                    <a:lnTo>
                      <a:pt x="643" y="1124"/>
                    </a:lnTo>
                    <a:lnTo>
                      <a:pt x="643" y="1124"/>
                    </a:lnTo>
                    <a:lnTo>
                      <a:pt x="649" y="1119"/>
                    </a:lnTo>
                    <a:lnTo>
                      <a:pt x="654" y="1116"/>
                    </a:lnTo>
                    <a:lnTo>
                      <a:pt x="659" y="1109"/>
                    </a:lnTo>
                    <a:lnTo>
                      <a:pt x="659" y="1109"/>
                    </a:lnTo>
                    <a:lnTo>
                      <a:pt x="662" y="1130"/>
                    </a:lnTo>
                    <a:lnTo>
                      <a:pt x="662" y="1130"/>
                    </a:lnTo>
                    <a:lnTo>
                      <a:pt x="665" y="1127"/>
                    </a:lnTo>
                    <a:lnTo>
                      <a:pt x="665" y="1127"/>
                    </a:lnTo>
                    <a:lnTo>
                      <a:pt x="670" y="1106"/>
                    </a:lnTo>
                    <a:lnTo>
                      <a:pt x="678" y="1068"/>
                    </a:lnTo>
                    <a:lnTo>
                      <a:pt x="678" y="1068"/>
                    </a:lnTo>
                    <a:lnTo>
                      <a:pt x="691" y="1012"/>
                    </a:lnTo>
                    <a:lnTo>
                      <a:pt x="699" y="978"/>
                    </a:lnTo>
                    <a:lnTo>
                      <a:pt x="704" y="951"/>
                    </a:lnTo>
                    <a:lnTo>
                      <a:pt x="704" y="951"/>
                    </a:lnTo>
                    <a:lnTo>
                      <a:pt x="710" y="902"/>
                    </a:lnTo>
                    <a:lnTo>
                      <a:pt x="712" y="880"/>
                    </a:lnTo>
                    <a:lnTo>
                      <a:pt x="712" y="862"/>
                    </a:lnTo>
                    <a:lnTo>
                      <a:pt x="712" y="862"/>
                    </a:lnTo>
                    <a:lnTo>
                      <a:pt x="710" y="840"/>
                    </a:lnTo>
                    <a:lnTo>
                      <a:pt x="707" y="828"/>
                    </a:lnTo>
                    <a:lnTo>
                      <a:pt x="707" y="828"/>
                    </a:ln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7">
                <a:extLst>
                  <a:ext uri="{FF2B5EF4-FFF2-40B4-BE49-F238E27FC236}">
                    <a16:creationId xmlns:a16="http://schemas.microsoft.com/office/drawing/2014/main" id="{901C14A3-29D4-4103-966F-F352613870BA}"/>
                  </a:ext>
                </a:extLst>
              </p:cNvPr>
              <p:cNvSpPr>
                <a:spLocks noEditPoints="1"/>
              </p:cNvSpPr>
              <p:nvPr/>
            </p:nvSpPr>
            <p:spPr bwMode="auto">
              <a:xfrm>
                <a:off x="13867039" y="7035800"/>
                <a:ext cx="1095375" cy="3598863"/>
              </a:xfrm>
              <a:custGeom>
                <a:avLst/>
                <a:gdLst>
                  <a:gd name="T0" fmla="*/ 676 w 690"/>
                  <a:gd name="T1" fmla="*/ 1081 h 2267"/>
                  <a:gd name="T2" fmla="*/ 671 w 690"/>
                  <a:gd name="T3" fmla="*/ 959 h 2267"/>
                  <a:gd name="T4" fmla="*/ 664 w 690"/>
                  <a:gd name="T5" fmla="*/ 756 h 2267"/>
                  <a:gd name="T6" fmla="*/ 565 w 690"/>
                  <a:gd name="T7" fmla="*/ 485 h 2267"/>
                  <a:gd name="T8" fmla="*/ 416 w 690"/>
                  <a:gd name="T9" fmla="*/ 416 h 2267"/>
                  <a:gd name="T10" fmla="*/ 416 w 690"/>
                  <a:gd name="T11" fmla="*/ 355 h 2267"/>
                  <a:gd name="T12" fmla="*/ 445 w 690"/>
                  <a:gd name="T13" fmla="*/ 307 h 2267"/>
                  <a:gd name="T14" fmla="*/ 480 w 690"/>
                  <a:gd name="T15" fmla="*/ 234 h 2267"/>
                  <a:gd name="T16" fmla="*/ 486 w 690"/>
                  <a:gd name="T17" fmla="*/ 191 h 2267"/>
                  <a:gd name="T18" fmla="*/ 485 w 690"/>
                  <a:gd name="T19" fmla="*/ 136 h 2267"/>
                  <a:gd name="T20" fmla="*/ 473 w 690"/>
                  <a:gd name="T21" fmla="*/ 93 h 2267"/>
                  <a:gd name="T22" fmla="*/ 433 w 690"/>
                  <a:gd name="T23" fmla="*/ 63 h 2267"/>
                  <a:gd name="T24" fmla="*/ 387 w 690"/>
                  <a:gd name="T25" fmla="*/ 24 h 2267"/>
                  <a:gd name="T26" fmla="*/ 358 w 690"/>
                  <a:gd name="T27" fmla="*/ 14 h 2267"/>
                  <a:gd name="T28" fmla="*/ 297 w 690"/>
                  <a:gd name="T29" fmla="*/ 3 h 2267"/>
                  <a:gd name="T30" fmla="*/ 217 w 690"/>
                  <a:gd name="T31" fmla="*/ 18 h 2267"/>
                  <a:gd name="T32" fmla="*/ 165 w 690"/>
                  <a:gd name="T33" fmla="*/ 74 h 2267"/>
                  <a:gd name="T34" fmla="*/ 151 w 690"/>
                  <a:gd name="T35" fmla="*/ 95 h 2267"/>
                  <a:gd name="T36" fmla="*/ 122 w 690"/>
                  <a:gd name="T37" fmla="*/ 151 h 2267"/>
                  <a:gd name="T38" fmla="*/ 124 w 690"/>
                  <a:gd name="T39" fmla="*/ 217 h 2267"/>
                  <a:gd name="T40" fmla="*/ 135 w 690"/>
                  <a:gd name="T41" fmla="*/ 297 h 2267"/>
                  <a:gd name="T42" fmla="*/ 172 w 690"/>
                  <a:gd name="T43" fmla="*/ 337 h 2267"/>
                  <a:gd name="T44" fmla="*/ 207 w 690"/>
                  <a:gd name="T45" fmla="*/ 364 h 2267"/>
                  <a:gd name="T46" fmla="*/ 218 w 690"/>
                  <a:gd name="T47" fmla="*/ 397 h 2267"/>
                  <a:gd name="T48" fmla="*/ 85 w 690"/>
                  <a:gd name="T49" fmla="*/ 509 h 2267"/>
                  <a:gd name="T50" fmla="*/ 18 w 690"/>
                  <a:gd name="T51" fmla="*/ 660 h 2267"/>
                  <a:gd name="T52" fmla="*/ 5 w 690"/>
                  <a:gd name="T53" fmla="*/ 906 h 2267"/>
                  <a:gd name="T54" fmla="*/ 63 w 690"/>
                  <a:gd name="T55" fmla="*/ 1140 h 2267"/>
                  <a:gd name="T56" fmla="*/ 108 w 690"/>
                  <a:gd name="T57" fmla="*/ 1243 h 2267"/>
                  <a:gd name="T58" fmla="*/ 141 w 690"/>
                  <a:gd name="T59" fmla="*/ 1368 h 2267"/>
                  <a:gd name="T60" fmla="*/ 156 w 690"/>
                  <a:gd name="T61" fmla="*/ 1631 h 2267"/>
                  <a:gd name="T62" fmla="*/ 143 w 690"/>
                  <a:gd name="T63" fmla="*/ 1718 h 2267"/>
                  <a:gd name="T64" fmla="*/ 143 w 690"/>
                  <a:gd name="T65" fmla="*/ 1773 h 2267"/>
                  <a:gd name="T66" fmla="*/ 153 w 690"/>
                  <a:gd name="T67" fmla="*/ 1975 h 2267"/>
                  <a:gd name="T68" fmla="*/ 191 w 690"/>
                  <a:gd name="T69" fmla="*/ 2094 h 2267"/>
                  <a:gd name="T70" fmla="*/ 189 w 690"/>
                  <a:gd name="T71" fmla="*/ 2144 h 2267"/>
                  <a:gd name="T72" fmla="*/ 165 w 690"/>
                  <a:gd name="T73" fmla="*/ 2174 h 2267"/>
                  <a:gd name="T74" fmla="*/ 106 w 690"/>
                  <a:gd name="T75" fmla="*/ 2219 h 2267"/>
                  <a:gd name="T76" fmla="*/ 215 w 690"/>
                  <a:gd name="T77" fmla="*/ 2264 h 2267"/>
                  <a:gd name="T78" fmla="*/ 324 w 690"/>
                  <a:gd name="T79" fmla="*/ 2206 h 2267"/>
                  <a:gd name="T80" fmla="*/ 345 w 690"/>
                  <a:gd name="T81" fmla="*/ 2092 h 2267"/>
                  <a:gd name="T82" fmla="*/ 321 w 690"/>
                  <a:gd name="T83" fmla="*/ 1890 h 2267"/>
                  <a:gd name="T84" fmla="*/ 311 w 690"/>
                  <a:gd name="T85" fmla="*/ 1737 h 2267"/>
                  <a:gd name="T86" fmla="*/ 331 w 690"/>
                  <a:gd name="T87" fmla="*/ 1574 h 2267"/>
                  <a:gd name="T88" fmla="*/ 368 w 690"/>
                  <a:gd name="T89" fmla="*/ 1347 h 2267"/>
                  <a:gd name="T90" fmla="*/ 398 w 690"/>
                  <a:gd name="T91" fmla="*/ 1477 h 2267"/>
                  <a:gd name="T92" fmla="*/ 420 w 690"/>
                  <a:gd name="T93" fmla="*/ 1673 h 2267"/>
                  <a:gd name="T94" fmla="*/ 432 w 690"/>
                  <a:gd name="T95" fmla="*/ 1729 h 2267"/>
                  <a:gd name="T96" fmla="*/ 417 w 690"/>
                  <a:gd name="T97" fmla="*/ 1898 h 2267"/>
                  <a:gd name="T98" fmla="*/ 417 w 690"/>
                  <a:gd name="T99" fmla="*/ 2066 h 2267"/>
                  <a:gd name="T100" fmla="*/ 430 w 690"/>
                  <a:gd name="T101" fmla="*/ 2195 h 2267"/>
                  <a:gd name="T102" fmla="*/ 469 w 690"/>
                  <a:gd name="T103" fmla="*/ 2261 h 2267"/>
                  <a:gd name="T104" fmla="*/ 570 w 690"/>
                  <a:gd name="T105" fmla="*/ 2267 h 2267"/>
                  <a:gd name="T106" fmla="*/ 648 w 690"/>
                  <a:gd name="T107" fmla="*/ 2217 h 2267"/>
                  <a:gd name="T108" fmla="*/ 567 w 690"/>
                  <a:gd name="T109" fmla="*/ 2166 h 2267"/>
                  <a:gd name="T110" fmla="*/ 544 w 690"/>
                  <a:gd name="T111" fmla="*/ 2129 h 2267"/>
                  <a:gd name="T112" fmla="*/ 560 w 690"/>
                  <a:gd name="T113" fmla="*/ 2054 h 2267"/>
                  <a:gd name="T114" fmla="*/ 594 w 690"/>
                  <a:gd name="T115" fmla="*/ 1760 h 2267"/>
                  <a:gd name="T116" fmla="*/ 579 w 690"/>
                  <a:gd name="T117" fmla="*/ 1549 h 2267"/>
                  <a:gd name="T118" fmla="*/ 647 w 690"/>
                  <a:gd name="T119" fmla="*/ 1394 h 2267"/>
                  <a:gd name="T120" fmla="*/ 679 w 690"/>
                  <a:gd name="T121" fmla="*/ 1256 h 2267"/>
                  <a:gd name="T122" fmla="*/ 605 w 690"/>
                  <a:gd name="T123" fmla="*/ 1390 h 2267"/>
                  <a:gd name="T124" fmla="*/ 603 w 690"/>
                  <a:gd name="T125" fmla="*/ 1328 h 2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0" h="2267">
                    <a:moveTo>
                      <a:pt x="680" y="1196"/>
                    </a:moveTo>
                    <a:lnTo>
                      <a:pt x="680" y="1196"/>
                    </a:lnTo>
                    <a:lnTo>
                      <a:pt x="679" y="1190"/>
                    </a:lnTo>
                    <a:lnTo>
                      <a:pt x="680" y="1187"/>
                    </a:lnTo>
                    <a:lnTo>
                      <a:pt x="682" y="1182"/>
                    </a:lnTo>
                    <a:lnTo>
                      <a:pt x="682" y="1175"/>
                    </a:lnTo>
                    <a:lnTo>
                      <a:pt x="682" y="1175"/>
                    </a:lnTo>
                    <a:lnTo>
                      <a:pt x="680" y="1169"/>
                    </a:lnTo>
                    <a:lnTo>
                      <a:pt x="679" y="1166"/>
                    </a:lnTo>
                    <a:lnTo>
                      <a:pt x="677" y="1162"/>
                    </a:lnTo>
                    <a:lnTo>
                      <a:pt x="677" y="1162"/>
                    </a:lnTo>
                    <a:lnTo>
                      <a:pt x="676" y="1124"/>
                    </a:lnTo>
                    <a:lnTo>
                      <a:pt x="676" y="1081"/>
                    </a:lnTo>
                    <a:lnTo>
                      <a:pt x="676" y="1081"/>
                    </a:lnTo>
                    <a:lnTo>
                      <a:pt x="680" y="1048"/>
                    </a:lnTo>
                    <a:lnTo>
                      <a:pt x="684" y="1028"/>
                    </a:lnTo>
                    <a:lnTo>
                      <a:pt x="684" y="1020"/>
                    </a:lnTo>
                    <a:lnTo>
                      <a:pt x="682" y="1013"/>
                    </a:lnTo>
                    <a:lnTo>
                      <a:pt x="682" y="1013"/>
                    </a:lnTo>
                    <a:lnTo>
                      <a:pt x="682" y="1012"/>
                    </a:lnTo>
                    <a:lnTo>
                      <a:pt x="682" y="1013"/>
                    </a:lnTo>
                    <a:lnTo>
                      <a:pt x="682" y="1020"/>
                    </a:lnTo>
                    <a:lnTo>
                      <a:pt x="680" y="1002"/>
                    </a:lnTo>
                    <a:lnTo>
                      <a:pt x="680" y="1002"/>
                    </a:lnTo>
                    <a:lnTo>
                      <a:pt x="676" y="976"/>
                    </a:lnTo>
                    <a:lnTo>
                      <a:pt x="671" y="959"/>
                    </a:lnTo>
                    <a:lnTo>
                      <a:pt x="668" y="944"/>
                    </a:lnTo>
                    <a:lnTo>
                      <a:pt x="664" y="931"/>
                    </a:lnTo>
                    <a:lnTo>
                      <a:pt x="664" y="931"/>
                    </a:lnTo>
                    <a:lnTo>
                      <a:pt x="664" y="906"/>
                    </a:lnTo>
                    <a:lnTo>
                      <a:pt x="663" y="878"/>
                    </a:lnTo>
                    <a:lnTo>
                      <a:pt x="663" y="878"/>
                    </a:lnTo>
                    <a:lnTo>
                      <a:pt x="663" y="840"/>
                    </a:lnTo>
                    <a:lnTo>
                      <a:pt x="663" y="840"/>
                    </a:lnTo>
                    <a:lnTo>
                      <a:pt x="664" y="833"/>
                    </a:lnTo>
                    <a:lnTo>
                      <a:pt x="666" y="812"/>
                    </a:lnTo>
                    <a:lnTo>
                      <a:pt x="668" y="796"/>
                    </a:lnTo>
                    <a:lnTo>
                      <a:pt x="666" y="777"/>
                    </a:lnTo>
                    <a:lnTo>
                      <a:pt x="664" y="756"/>
                    </a:lnTo>
                    <a:lnTo>
                      <a:pt x="660" y="729"/>
                    </a:lnTo>
                    <a:lnTo>
                      <a:pt x="660" y="729"/>
                    </a:lnTo>
                    <a:lnTo>
                      <a:pt x="648" y="674"/>
                    </a:lnTo>
                    <a:lnTo>
                      <a:pt x="636" y="623"/>
                    </a:lnTo>
                    <a:lnTo>
                      <a:pt x="624" y="580"/>
                    </a:lnTo>
                    <a:lnTo>
                      <a:pt x="618" y="564"/>
                    </a:lnTo>
                    <a:lnTo>
                      <a:pt x="611" y="552"/>
                    </a:lnTo>
                    <a:lnTo>
                      <a:pt x="611" y="552"/>
                    </a:lnTo>
                    <a:lnTo>
                      <a:pt x="602" y="531"/>
                    </a:lnTo>
                    <a:lnTo>
                      <a:pt x="591" y="512"/>
                    </a:lnTo>
                    <a:lnTo>
                      <a:pt x="578" y="496"/>
                    </a:lnTo>
                    <a:lnTo>
                      <a:pt x="571" y="490"/>
                    </a:lnTo>
                    <a:lnTo>
                      <a:pt x="565" y="485"/>
                    </a:lnTo>
                    <a:lnTo>
                      <a:pt x="565" y="485"/>
                    </a:lnTo>
                    <a:lnTo>
                      <a:pt x="538" y="469"/>
                    </a:lnTo>
                    <a:lnTo>
                      <a:pt x="525" y="462"/>
                    </a:lnTo>
                    <a:lnTo>
                      <a:pt x="512" y="458"/>
                    </a:lnTo>
                    <a:lnTo>
                      <a:pt x="512" y="458"/>
                    </a:lnTo>
                    <a:lnTo>
                      <a:pt x="477" y="448"/>
                    </a:lnTo>
                    <a:lnTo>
                      <a:pt x="459" y="442"/>
                    </a:lnTo>
                    <a:lnTo>
                      <a:pt x="453" y="437"/>
                    </a:lnTo>
                    <a:lnTo>
                      <a:pt x="448" y="434"/>
                    </a:lnTo>
                    <a:lnTo>
                      <a:pt x="448" y="434"/>
                    </a:lnTo>
                    <a:lnTo>
                      <a:pt x="440" y="427"/>
                    </a:lnTo>
                    <a:lnTo>
                      <a:pt x="430" y="422"/>
                    </a:lnTo>
                    <a:lnTo>
                      <a:pt x="416" y="416"/>
                    </a:lnTo>
                    <a:lnTo>
                      <a:pt x="416" y="416"/>
                    </a:lnTo>
                    <a:lnTo>
                      <a:pt x="409" y="405"/>
                    </a:lnTo>
                    <a:lnTo>
                      <a:pt x="401" y="393"/>
                    </a:lnTo>
                    <a:lnTo>
                      <a:pt x="385" y="377"/>
                    </a:lnTo>
                    <a:lnTo>
                      <a:pt x="385" y="377"/>
                    </a:lnTo>
                    <a:lnTo>
                      <a:pt x="387" y="366"/>
                    </a:lnTo>
                    <a:lnTo>
                      <a:pt x="387" y="366"/>
                    </a:lnTo>
                    <a:lnTo>
                      <a:pt x="393" y="366"/>
                    </a:lnTo>
                    <a:lnTo>
                      <a:pt x="400" y="364"/>
                    </a:lnTo>
                    <a:lnTo>
                      <a:pt x="403" y="360"/>
                    </a:lnTo>
                    <a:lnTo>
                      <a:pt x="403" y="360"/>
                    </a:lnTo>
                    <a:lnTo>
                      <a:pt x="408" y="356"/>
                    </a:lnTo>
                    <a:lnTo>
                      <a:pt x="416" y="355"/>
                    </a:lnTo>
                    <a:lnTo>
                      <a:pt x="422" y="352"/>
                    </a:lnTo>
                    <a:lnTo>
                      <a:pt x="427" y="348"/>
                    </a:lnTo>
                    <a:lnTo>
                      <a:pt x="427" y="348"/>
                    </a:lnTo>
                    <a:lnTo>
                      <a:pt x="430" y="342"/>
                    </a:lnTo>
                    <a:lnTo>
                      <a:pt x="437" y="336"/>
                    </a:lnTo>
                    <a:lnTo>
                      <a:pt x="443" y="329"/>
                    </a:lnTo>
                    <a:lnTo>
                      <a:pt x="445" y="326"/>
                    </a:lnTo>
                    <a:lnTo>
                      <a:pt x="446" y="323"/>
                    </a:lnTo>
                    <a:lnTo>
                      <a:pt x="446" y="323"/>
                    </a:lnTo>
                    <a:lnTo>
                      <a:pt x="445" y="316"/>
                    </a:lnTo>
                    <a:lnTo>
                      <a:pt x="443" y="313"/>
                    </a:lnTo>
                    <a:lnTo>
                      <a:pt x="443" y="310"/>
                    </a:lnTo>
                    <a:lnTo>
                      <a:pt x="445" y="307"/>
                    </a:lnTo>
                    <a:lnTo>
                      <a:pt x="445" y="307"/>
                    </a:lnTo>
                    <a:lnTo>
                      <a:pt x="454" y="300"/>
                    </a:lnTo>
                    <a:lnTo>
                      <a:pt x="457" y="297"/>
                    </a:lnTo>
                    <a:lnTo>
                      <a:pt x="459" y="292"/>
                    </a:lnTo>
                    <a:lnTo>
                      <a:pt x="459" y="292"/>
                    </a:lnTo>
                    <a:lnTo>
                      <a:pt x="459" y="286"/>
                    </a:lnTo>
                    <a:lnTo>
                      <a:pt x="459" y="281"/>
                    </a:lnTo>
                    <a:lnTo>
                      <a:pt x="457" y="275"/>
                    </a:lnTo>
                    <a:lnTo>
                      <a:pt x="467" y="262"/>
                    </a:lnTo>
                    <a:lnTo>
                      <a:pt x="465" y="246"/>
                    </a:lnTo>
                    <a:lnTo>
                      <a:pt x="465" y="246"/>
                    </a:lnTo>
                    <a:lnTo>
                      <a:pt x="473" y="239"/>
                    </a:lnTo>
                    <a:lnTo>
                      <a:pt x="480" y="234"/>
                    </a:lnTo>
                    <a:lnTo>
                      <a:pt x="481" y="230"/>
                    </a:lnTo>
                    <a:lnTo>
                      <a:pt x="483" y="226"/>
                    </a:lnTo>
                    <a:lnTo>
                      <a:pt x="483" y="226"/>
                    </a:lnTo>
                    <a:lnTo>
                      <a:pt x="486" y="214"/>
                    </a:lnTo>
                    <a:lnTo>
                      <a:pt x="486" y="209"/>
                    </a:lnTo>
                    <a:lnTo>
                      <a:pt x="485" y="204"/>
                    </a:lnTo>
                    <a:lnTo>
                      <a:pt x="485" y="204"/>
                    </a:lnTo>
                    <a:lnTo>
                      <a:pt x="483" y="201"/>
                    </a:lnTo>
                    <a:lnTo>
                      <a:pt x="485" y="199"/>
                    </a:lnTo>
                    <a:lnTo>
                      <a:pt x="486" y="197"/>
                    </a:lnTo>
                    <a:lnTo>
                      <a:pt x="488" y="194"/>
                    </a:lnTo>
                    <a:lnTo>
                      <a:pt x="488" y="194"/>
                    </a:lnTo>
                    <a:lnTo>
                      <a:pt x="486" y="191"/>
                    </a:lnTo>
                    <a:lnTo>
                      <a:pt x="485" y="186"/>
                    </a:lnTo>
                    <a:lnTo>
                      <a:pt x="481" y="185"/>
                    </a:lnTo>
                    <a:lnTo>
                      <a:pt x="480" y="180"/>
                    </a:lnTo>
                    <a:lnTo>
                      <a:pt x="480" y="180"/>
                    </a:lnTo>
                    <a:lnTo>
                      <a:pt x="481" y="177"/>
                    </a:lnTo>
                    <a:lnTo>
                      <a:pt x="483" y="173"/>
                    </a:lnTo>
                    <a:lnTo>
                      <a:pt x="485" y="170"/>
                    </a:lnTo>
                    <a:lnTo>
                      <a:pt x="485" y="170"/>
                    </a:lnTo>
                    <a:lnTo>
                      <a:pt x="488" y="161"/>
                    </a:lnTo>
                    <a:lnTo>
                      <a:pt x="489" y="153"/>
                    </a:lnTo>
                    <a:lnTo>
                      <a:pt x="489" y="146"/>
                    </a:lnTo>
                    <a:lnTo>
                      <a:pt x="489" y="146"/>
                    </a:lnTo>
                    <a:lnTo>
                      <a:pt x="485" y="136"/>
                    </a:lnTo>
                    <a:lnTo>
                      <a:pt x="483" y="132"/>
                    </a:lnTo>
                    <a:lnTo>
                      <a:pt x="485" y="127"/>
                    </a:lnTo>
                    <a:lnTo>
                      <a:pt x="485" y="127"/>
                    </a:lnTo>
                    <a:lnTo>
                      <a:pt x="489" y="120"/>
                    </a:lnTo>
                    <a:lnTo>
                      <a:pt x="489" y="117"/>
                    </a:lnTo>
                    <a:lnTo>
                      <a:pt x="488" y="114"/>
                    </a:lnTo>
                    <a:lnTo>
                      <a:pt x="488" y="114"/>
                    </a:lnTo>
                    <a:lnTo>
                      <a:pt x="485" y="109"/>
                    </a:lnTo>
                    <a:lnTo>
                      <a:pt x="485" y="106"/>
                    </a:lnTo>
                    <a:lnTo>
                      <a:pt x="483" y="103"/>
                    </a:lnTo>
                    <a:lnTo>
                      <a:pt x="480" y="100"/>
                    </a:lnTo>
                    <a:lnTo>
                      <a:pt x="480" y="100"/>
                    </a:lnTo>
                    <a:lnTo>
                      <a:pt x="473" y="93"/>
                    </a:lnTo>
                    <a:lnTo>
                      <a:pt x="473" y="93"/>
                    </a:lnTo>
                    <a:lnTo>
                      <a:pt x="470" y="83"/>
                    </a:lnTo>
                    <a:lnTo>
                      <a:pt x="467" y="77"/>
                    </a:lnTo>
                    <a:lnTo>
                      <a:pt x="464" y="75"/>
                    </a:lnTo>
                    <a:lnTo>
                      <a:pt x="462" y="74"/>
                    </a:lnTo>
                    <a:lnTo>
                      <a:pt x="462" y="74"/>
                    </a:lnTo>
                    <a:lnTo>
                      <a:pt x="457" y="71"/>
                    </a:lnTo>
                    <a:lnTo>
                      <a:pt x="454" y="67"/>
                    </a:lnTo>
                    <a:lnTo>
                      <a:pt x="449" y="64"/>
                    </a:lnTo>
                    <a:lnTo>
                      <a:pt x="445" y="63"/>
                    </a:lnTo>
                    <a:lnTo>
                      <a:pt x="445" y="63"/>
                    </a:lnTo>
                    <a:lnTo>
                      <a:pt x="438" y="63"/>
                    </a:lnTo>
                    <a:lnTo>
                      <a:pt x="433" y="63"/>
                    </a:lnTo>
                    <a:lnTo>
                      <a:pt x="429" y="66"/>
                    </a:lnTo>
                    <a:lnTo>
                      <a:pt x="429" y="51"/>
                    </a:lnTo>
                    <a:lnTo>
                      <a:pt x="429" y="51"/>
                    </a:lnTo>
                    <a:lnTo>
                      <a:pt x="425" y="45"/>
                    </a:lnTo>
                    <a:lnTo>
                      <a:pt x="420" y="42"/>
                    </a:lnTo>
                    <a:lnTo>
                      <a:pt x="414" y="40"/>
                    </a:lnTo>
                    <a:lnTo>
                      <a:pt x="414" y="40"/>
                    </a:lnTo>
                    <a:lnTo>
                      <a:pt x="408" y="37"/>
                    </a:lnTo>
                    <a:lnTo>
                      <a:pt x="404" y="34"/>
                    </a:lnTo>
                    <a:lnTo>
                      <a:pt x="401" y="29"/>
                    </a:lnTo>
                    <a:lnTo>
                      <a:pt x="401" y="29"/>
                    </a:lnTo>
                    <a:lnTo>
                      <a:pt x="393" y="24"/>
                    </a:lnTo>
                    <a:lnTo>
                      <a:pt x="387" y="24"/>
                    </a:lnTo>
                    <a:lnTo>
                      <a:pt x="384" y="24"/>
                    </a:lnTo>
                    <a:lnTo>
                      <a:pt x="380" y="26"/>
                    </a:lnTo>
                    <a:lnTo>
                      <a:pt x="380" y="26"/>
                    </a:lnTo>
                    <a:lnTo>
                      <a:pt x="377" y="29"/>
                    </a:lnTo>
                    <a:lnTo>
                      <a:pt x="377" y="27"/>
                    </a:lnTo>
                    <a:lnTo>
                      <a:pt x="376" y="26"/>
                    </a:lnTo>
                    <a:lnTo>
                      <a:pt x="376" y="22"/>
                    </a:lnTo>
                    <a:lnTo>
                      <a:pt x="376" y="22"/>
                    </a:lnTo>
                    <a:lnTo>
                      <a:pt x="372" y="19"/>
                    </a:lnTo>
                    <a:lnTo>
                      <a:pt x="369" y="18"/>
                    </a:lnTo>
                    <a:lnTo>
                      <a:pt x="364" y="16"/>
                    </a:lnTo>
                    <a:lnTo>
                      <a:pt x="364" y="16"/>
                    </a:lnTo>
                    <a:lnTo>
                      <a:pt x="358" y="14"/>
                    </a:lnTo>
                    <a:lnTo>
                      <a:pt x="355" y="13"/>
                    </a:lnTo>
                    <a:lnTo>
                      <a:pt x="347" y="8"/>
                    </a:lnTo>
                    <a:lnTo>
                      <a:pt x="347" y="8"/>
                    </a:lnTo>
                    <a:lnTo>
                      <a:pt x="342" y="6"/>
                    </a:lnTo>
                    <a:lnTo>
                      <a:pt x="337" y="6"/>
                    </a:lnTo>
                    <a:lnTo>
                      <a:pt x="334" y="6"/>
                    </a:lnTo>
                    <a:lnTo>
                      <a:pt x="327" y="6"/>
                    </a:lnTo>
                    <a:lnTo>
                      <a:pt x="327" y="6"/>
                    </a:lnTo>
                    <a:lnTo>
                      <a:pt x="319" y="6"/>
                    </a:lnTo>
                    <a:lnTo>
                      <a:pt x="311" y="3"/>
                    </a:lnTo>
                    <a:lnTo>
                      <a:pt x="303" y="0"/>
                    </a:lnTo>
                    <a:lnTo>
                      <a:pt x="303" y="0"/>
                    </a:lnTo>
                    <a:lnTo>
                      <a:pt x="297" y="3"/>
                    </a:lnTo>
                    <a:lnTo>
                      <a:pt x="281" y="6"/>
                    </a:lnTo>
                    <a:lnTo>
                      <a:pt x="281" y="6"/>
                    </a:lnTo>
                    <a:lnTo>
                      <a:pt x="268" y="6"/>
                    </a:lnTo>
                    <a:lnTo>
                      <a:pt x="262" y="6"/>
                    </a:lnTo>
                    <a:lnTo>
                      <a:pt x="242" y="16"/>
                    </a:lnTo>
                    <a:lnTo>
                      <a:pt x="242" y="16"/>
                    </a:lnTo>
                    <a:lnTo>
                      <a:pt x="238" y="13"/>
                    </a:lnTo>
                    <a:lnTo>
                      <a:pt x="233" y="11"/>
                    </a:lnTo>
                    <a:lnTo>
                      <a:pt x="231" y="11"/>
                    </a:lnTo>
                    <a:lnTo>
                      <a:pt x="228" y="13"/>
                    </a:lnTo>
                    <a:lnTo>
                      <a:pt x="228" y="13"/>
                    </a:lnTo>
                    <a:lnTo>
                      <a:pt x="223" y="16"/>
                    </a:lnTo>
                    <a:lnTo>
                      <a:pt x="217" y="18"/>
                    </a:lnTo>
                    <a:lnTo>
                      <a:pt x="210" y="21"/>
                    </a:lnTo>
                    <a:lnTo>
                      <a:pt x="209" y="24"/>
                    </a:lnTo>
                    <a:lnTo>
                      <a:pt x="207" y="26"/>
                    </a:lnTo>
                    <a:lnTo>
                      <a:pt x="207" y="26"/>
                    </a:lnTo>
                    <a:lnTo>
                      <a:pt x="204" y="32"/>
                    </a:lnTo>
                    <a:lnTo>
                      <a:pt x="201" y="37"/>
                    </a:lnTo>
                    <a:lnTo>
                      <a:pt x="196" y="42"/>
                    </a:lnTo>
                    <a:lnTo>
                      <a:pt x="191" y="45"/>
                    </a:lnTo>
                    <a:lnTo>
                      <a:pt x="191" y="45"/>
                    </a:lnTo>
                    <a:lnTo>
                      <a:pt x="181" y="53"/>
                    </a:lnTo>
                    <a:lnTo>
                      <a:pt x="177" y="56"/>
                    </a:lnTo>
                    <a:lnTo>
                      <a:pt x="165" y="74"/>
                    </a:lnTo>
                    <a:lnTo>
                      <a:pt x="165" y="74"/>
                    </a:lnTo>
                    <a:lnTo>
                      <a:pt x="159" y="74"/>
                    </a:lnTo>
                    <a:lnTo>
                      <a:pt x="156" y="72"/>
                    </a:lnTo>
                    <a:lnTo>
                      <a:pt x="154" y="69"/>
                    </a:lnTo>
                    <a:lnTo>
                      <a:pt x="156" y="67"/>
                    </a:lnTo>
                    <a:lnTo>
                      <a:pt x="156" y="67"/>
                    </a:lnTo>
                    <a:lnTo>
                      <a:pt x="153" y="69"/>
                    </a:lnTo>
                    <a:lnTo>
                      <a:pt x="149" y="74"/>
                    </a:lnTo>
                    <a:lnTo>
                      <a:pt x="148" y="75"/>
                    </a:lnTo>
                    <a:lnTo>
                      <a:pt x="146" y="80"/>
                    </a:lnTo>
                    <a:lnTo>
                      <a:pt x="146" y="83"/>
                    </a:lnTo>
                    <a:lnTo>
                      <a:pt x="148" y="87"/>
                    </a:lnTo>
                    <a:lnTo>
                      <a:pt x="148" y="87"/>
                    </a:lnTo>
                    <a:lnTo>
                      <a:pt x="151" y="95"/>
                    </a:lnTo>
                    <a:lnTo>
                      <a:pt x="151" y="100"/>
                    </a:lnTo>
                    <a:lnTo>
                      <a:pt x="148" y="104"/>
                    </a:lnTo>
                    <a:lnTo>
                      <a:pt x="143" y="108"/>
                    </a:lnTo>
                    <a:lnTo>
                      <a:pt x="143" y="108"/>
                    </a:lnTo>
                    <a:lnTo>
                      <a:pt x="135" y="111"/>
                    </a:lnTo>
                    <a:lnTo>
                      <a:pt x="127" y="119"/>
                    </a:lnTo>
                    <a:lnTo>
                      <a:pt x="122" y="127"/>
                    </a:lnTo>
                    <a:lnTo>
                      <a:pt x="120" y="132"/>
                    </a:lnTo>
                    <a:lnTo>
                      <a:pt x="120" y="135"/>
                    </a:lnTo>
                    <a:lnTo>
                      <a:pt x="120" y="135"/>
                    </a:lnTo>
                    <a:lnTo>
                      <a:pt x="124" y="143"/>
                    </a:lnTo>
                    <a:lnTo>
                      <a:pt x="124" y="148"/>
                    </a:lnTo>
                    <a:lnTo>
                      <a:pt x="122" y="151"/>
                    </a:lnTo>
                    <a:lnTo>
                      <a:pt x="119" y="156"/>
                    </a:lnTo>
                    <a:lnTo>
                      <a:pt x="119" y="156"/>
                    </a:lnTo>
                    <a:lnTo>
                      <a:pt x="112" y="157"/>
                    </a:lnTo>
                    <a:lnTo>
                      <a:pt x="108" y="159"/>
                    </a:lnTo>
                    <a:lnTo>
                      <a:pt x="106" y="159"/>
                    </a:lnTo>
                    <a:lnTo>
                      <a:pt x="106" y="161"/>
                    </a:lnTo>
                    <a:lnTo>
                      <a:pt x="109" y="165"/>
                    </a:lnTo>
                    <a:lnTo>
                      <a:pt x="109" y="165"/>
                    </a:lnTo>
                    <a:lnTo>
                      <a:pt x="112" y="173"/>
                    </a:lnTo>
                    <a:lnTo>
                      <a:pt x="112" y="180"/>
                    </a:lnTo>
                    <a:lnTo>
                      <a:pt x="112" y="186"/>
                    </a:lnTo>
                    <a:lnTo>
                      <a:pt x="109" y="204"/>
                    </a:lnTo>
                    <a:lnTo>
                      <a:pt x="124" y="217"/>
                    </a:lnTo>
                    <a:lnTo>
                      <a:pt x="124" y="217"/>
                    </a:lnTo>
                    <a:lnTo>
                      <a:pt x="125" y="225"/>
                    </a:lnTo>
                    <a:lnTo>
                      <a:pt x="125" y="233"/>
                    </a:lnTo>
                    <a:lnTo>
                      <a:pt x="128" y="239"/>
                    </a:lnTo>
                    <a:lnTo>
                      <a:pt x="128" y="239"/>
                    </a:lnTo>
                    <a:lnTo>
                      <a:pt x="132" y="242"/>
                    </a:lnTo>
                    <a:lnTo>
                      <a:pt x="135" y="247"/>
                    </a:lnTo>
                    <a:lnTo>
                      <a:pt x="138" y="252"/>
                    </a:lnTo>
                    <a:lnTo>
                      <a:pt x="138" y="257"/>
                    </a:lnTo>
                    <a:lnTo>
                      <a:pt x="138" y="257"/>
                    </a:lnTo>
                    <a:lnTo>
                      <a:pt x="136" y="270"/>
                    </a:lnTo>
                    <a:lnTo>
                      <a:pt x="136" y="276"/>
                    </a:lnTo>
                    <a:lnTo>
                      <a:pt x="135" y="297"/>
                    </a:lnTo>
                    <a:lnTo>
                      <a:pt x="149" y="308"/>
                    </a:lnTo>
                    <a:lnTo>
                      <a:pt x="149" y="308"/>
                    </a:lnTo>
                    <a:lnTo>
                      <a:pt x="151" y="313"/>
                    </a:lnTo>
                    <a:lnTo>
                      <a:pt x="154" y="318"/>
                    </a:lnTo>
                    <a:lnTo>
                      <a:pt x="159" y="321"/>
                    </a:lnTo>
                    <a:lnTo>
                      <a:pt x="159" y="321"/>
                    </a:lnTo>
                    <a:lnTo>
                      <a:pt x="165" y="323"/>
                    </a:lnTo>
                    <a:lnTo>
                      <a:pt x="170" y="323"/>
                    </a:lnTo>
                    <a:lnTo>
                      <a:pt x="173" y="323"/>
                    </a:lnTo>
                    <a:lnTo>
                      <a:pt x="175" y="328"/>
                    </a:lnTo>
                    <a:lnTo>
                      <a:pt x="175" y="328"/>
                    </a:lnTo>
                    <a:lnTo>
                      <a:pt x="173" y="332"/>
                    </a:lnTo>
                    <a:lnTo>
                      <a:pt x="172" y="337"/>
                    </a:lnTo>
                    <a:lnTo>
                      <a:pt x="170" y="340"/>
                    </a:lnTo>
                    <a:lnTo>
                      <a:pt x="172" y="342"/>
                    </a:lnTo>
                    <a:lnTo>
                      <a:pt x="173" y="344"/>
                    </a:lnTo>
                    <a:lnTo>
                      <a:pt x="177" y="347"/>
                    </a:lnTo>
                    <a:lnTo>
                      <a:pt x="177" y="347"/>
                    </a:lnTo>
                    <a:lnTo>
                      <a:pt x="194" y="355"/>
                    </a:lnTo>
                    <a:lnTo>
                      <a:pt x="199" y="356"/>
                    </a:lnTo>
                    <a:lnTo>
                      <a:pt x="204" y="355"/>
                    </a:lnTo>
                    <a:lnTo>
                      <a:pt x="204" y="355"/>
                    </a:lnTo>
                    <a:lnTo>
                      <a:pt x="205" y="355"/>
                    </a:lnTo>
                    <a:lnTo>
                      <a:pt x="205" y="356"/>
                    </a:lnTo>
                    <a:lnTo>
                      <a:pt x="205" y="360"/>
                    </a:lnTo>
                    <a:lnTo>
                      <a:pt x="207" y="364"/>
                    </a:lnTo>
                    <a:lnTo>
                      <a:pt x="209" y="366"/>
                    </a:lnTo>
                    <a:lnTo>
                      <a:pt x="213" y="368"/>
                    </a:lnTo>
                    <a:lnTo>
                      <a:pt x="213" y="368"/>
                    </a:lnTo>
                    <a:lnTo>
                      <a:pt x="220" y="369"/>
                    </a:lnTo>
                    <a:lnTo>
                      <a:pt x="225" y="368"/>
                    </a:lnTo>
                    <a:lnTo>
                      <a:pt x="230" y="366"/>
                    </a:lnTo>
                    <a:lnTo>
                      <a:pt x="230" y="366"/>
                    </a:lnTo>
                    <a:lnTo>
                      <a:pt x="230" y="374"/>
                    </a:lnTo>
                    <a:lnTo>
                      <a:pt x="230" y="374"/>
                    </a:lnTo>
                    <a:lnTo>
                      <a:pt x="226" y="377"/>
                    </a:lnTo>
                    <a:lnTo>
                      <a:pt x="223" y="381"/>
                    </a:lnTo>
                    <a:lnTo>
                      <a:pt x="220" y="387"/>
                    </a:lnTo>
                    <a:lnTo>
                      <a:pt x="218" y="397"/>
                    </a:lnTo>
                    <a:lnTo>
                      <a:pt x="218" y="397"/>
                    </a:lnTo>
                    <a:lnTo>
                      <a:pt x="215" y="411"/>
                    </a:lnTo>
                    <a:lnTo>
                      <a:pt x="210" y="421"/>
                    </a:lnTo>
                    <a:lnTo>
                      <a:pt x="204" y="427"/>
                    </a:lnTo>
                    <a:lnTo>
                      <a:pt x="199" y="432"/>
                    </a:lnTo>
                    <a:lnTo>
                      <a:pt x="199" y="432"/>
                    </a:lnTo>
                    <a:lnTo>
                      <a:pt x="196" y="438"/>
                    </a:lnTo>
                    <a:lnTo>
                      <a:pt x="196" y="438"/>
                    </a:lnTo>
                    <a:lnTo>
                      <a:pt x="185" y="445"/>
                    </a:lnTo>
                    <a:lnTo>
                      <a:pt x="185" y="445"/>
                    </a:lnTo>
                    <a:lnTo>
                      <a:pt x="157" y="462"/>
                    </a:lnTo>
                    <a:lnTo>
                      <a:pt x="127" y="482"/>
                    </a:lnTo>
                    <a:lnTo>
                      <a:pt x="85" y="509"/>
                    </a:lnTo>
                    <a:lnTo>
                      <a:pt x="85" y="509"/>
                    </a:lnTo>
                    <a:lnTo>
                      <a:pt x="77" y="514"/>
                    </a:lnTo>
                    <a:lnTo>
                      <a:pt x="67" y="520"/>
                    </a:lnTo>
                    <a:lnTo>
                      <a:pt x="58" y="530"/>
                    </a:lnTo>
                    <a:lnTo>
                      <a:pt x="51" y="538"/>
                    </a:lnTo>
                    <a:lnTo>
                      <a:pt x="47" y="546"/>
                    </a:lnTo>
                    <a:lnTo>
                      <a:pt x="47" y="546"/>
                    </a:lnTo>
                    <a:lnTo>
                      <a:pt x="37" y="570"/>
                    </a:lnTo>
                    <a:lnTo>
                      <a:pt x="29" y="601"/>
                    </a:lnTo>
                    <a:lnTo>
                      <a:pt x="21" y="631"/>
                    </a:lnTo>
                    <a:lnTo>
                      <a:pt x="19" y="647"/>
                    </a:lnTo>
                    <a:lnTo>
                      <a:pt x="18" y="660"/>
                    </a:lnTo>
                    <a:lnTo>
                      <a:pt x="18" y="660"/>
                    </a:lnTo>
                    <a:lnTo>
                      <a:pt x="19" y="682"/>
                    </a:lnTo>
                    <a:lnTo>
                      <a:pt x="21" y="698"/>
                    </a:lnTo>
                    <a:lnTo>
                      <a:pt x="21" y="713"/>
                    </a:lnTo>
                    <a:lnTo>
                      <a:pt x="21" y="721"/>
                    </a:lnTo>
                    <a:lnTo>
                      <a:pt x="18" y="729"/>
                    </a:lnTo>
                    <a:lnTo>
                      <a:pt x="18" y="729"/>
                    </a:lnTo>
                    <a:lnTo>
                      <a:pt x="11" y="759"/>
                    </a:lnTo>
                    <a:lnTo>
                      <a:pt x="5" y="804"/>
                    </a:lnTo>
                    <a:lnTo>
                      <a:pt x="0" y="853"/>
                    </a:lnTo>
                    <a:lnTo>
                      <a:pt x="0" y="872"/>
                    </a:lnTo>
                    <a:lnTo>
                      <a:pt x="2" y="886"/>
                    </a:lnTo>
                    <a:lnTo>
                      <a:pt x="2" y="886"/>
                    </a:lnTo>
                    <a:lnTo>
                      <a:pt x="5" y="906"/>
                    </a:lnTo>
                    <a:lnTo>
                      <a:pt x="10" y="915"/>
                    </a:lnTo>
                    <a:lnTo>
                      <a:pt x="13" y="923"/>
                    </a:lnTo>
                    <a:lnTo>
                      <a:pt x="15" y="931"/>
                    </a:lnTo>
                    <a:lnTo>
                      <a:pt x="15" y="931"/>
                    </a:lnTo>
                    <a:lnTo>
                      <a:pt x="21" y="978"/>
                    </a:lnTo>
                    <a:lnTo>
                      <a:pt x="27" y="1029"/>
                    </a:lnTo>
                    <a:lnTo>
                      <a:pt x="27" y="1029"/>
                    </a:lnTo>
                    <a:lnTo>
                      <a:pt x="29" y="1047"/>
                    </a:lnTo>
                    <a:lnTo>
                      <a:pt x="32" y="1066"/>
                    </a:lnTo>
                    <a:lnTo>
                      <a:pt x="39" y="1085"/>
                    </a:lnTo>
                    <a:lnTo>
                      <a:pt x="45" y="1105"/>
                    </a:lnTo>
                    <a:lnTo>
                      <a:pt x="45" y="1105"/>
                    </a:lnTo>
                    <a:lnTo>
                      <a:pt x="63" y="1140"/>
                    </a:lnTo>
                    <a:lnTo>
                      <a:pt x="63" y="1140"/>
                    </a:lnTo>
                    <a:lnTo>
                      <a:pt x="63" y="1146"/>
                    </a:lnTo>
                    <a:lnTo>
                      <a:pt x="61" y="1158"/>
                    </a:lnTo>
                    <a:lnTo>
                      <a:pt x="61" y="1172"/>
                    </a:lnTo>
                    <a:lnTo>
                      <a:pt x="63" y="1179"/>
                    </a:lnTo>
                    <a:lnTo>
                      <a:pt x="66" y="1183"/>
                    </a:lnTo>
                    <a:lnTo>
                      <a:pt x="66" y="1183"/>
                    </a:lnTo>
                    <a:lnTo>
                      <a:pt x="80" y="1198"/>
                    </a:lnTo>
                    <a:lnTo>
                      <a:pt x="87" y="1206"/>
                    </a:lnTo>
                    <a:lnTo>
                      <a:pt x="93" y="1215"/>
                    </a:lnTo>
                    <a:lnTo>
                      <a:pt x="93" y="1215"/>
                    </a:lnTo>
                    <a:lnTo>
                      <a:pt x="103" y="1236"/>
                    </a:lnTo>
                    <a:lnTo>
                      <a:pt x="108" y="1243"/>
                    </a:lnTo>
                    <a:lnTo>
                      <a:pt x="111" y="1246"/>
                    </a:lnTo>
                    <a:lnTo>
                      <a:pt x="111" y="1246"/>
                    </a:lnTo>
                    <a:lnTo>
                      <a:pt x="116" y="1246"/>
                    </a:lnTo>
                    <a:lnTo>
                      <a:pt x="116" y="1246"/>
                    </a:lnTo>
                    <a:lnTo>
                      <a:pt x="119" y="1256"/>
                    </a:lnTo>
                    <a:lnTo>
                      <a:pt x="125" y="1270"/>
                    </a:lnTo>
                    <a:lnTo>
                      <a:pt x="125" y="1270"/>
                    </a:lnTo>
                    <a:lnTo>
                      <a:pt x="132" y="1283"/>
                    </a:lnTo>
                    <a:lnTo>
                      <a:pt x="135" y="1296"/>
                    </a:lnTo>
                    <a:lnTo>
                      <a:pt x="138" y="1309"/>
                    </a:lnTo>
                    <a:lnTo>
                      <a:pt x="141" y="1318"/>
                    </a:lnTo>
                    <a:lnTo>
                      <a:pt x="141" y="1318"/>
                    </a:lnTo>
                    <a:lnTo>
                      <a:pt x="141" y="1368"/>
                    </a:lnTo>
                    <a:lnTo>
                      <a:pt x="143" y="1419"/>
                    </a:lnTo>
                    <a:lnTo>
                      <a:pt x="143" y="1419"/>
                    </a:lnTo>
                    <a:lnTo>
                      <a:pt x="143" y="1450"/>
                    </a:lnTo>
                    <a:lnTo>
                      <a:pt x="144" y="1482"/>
                    </a:lnTo>
                    <a:lnTo>
                      <a:pt x="144" y="1513"/>
                    </a:lnTo>
                    <a:lnTo>
                      <a:pt x="148" y="1537"/>
                    </a:lnTo>
                    <a:lnTo>
                      <a:pt x="148" y="1537"/>
                    </a:lnTo>
                    <a:lnTo>
                      <a:pt x="156" y="1577"/>
                    </a:lnTo>
                    <a:lnTo>
                      <a:pt x="159" y="1594"/>
                    </a:lnTo>
                    <a:lnTo>
                      <a:pt x="159" y="1610"/>
                    </a:lnTo>
                    <a:lnTo>
                      <a:pt x="159" y="1610"/>
                    </a:lnTo>
                    <a:lnTo>
                      <a:pt x="157" y="1623"/>
                    </a:lnTo>
                    <a:lnTo>
                      <a:pt x="156" y="1631"/>
                    </a:lnTo>
                    <a:lnTo>
                      <a:pt x="156" y="1638"/>
                    </a:lnTo>
                    <a:lnTo>
                      <a:pt x="156" y="1647"/>
                    </a:lnTo>
                    <a:lnTo>
                      <a:pt x="156" y="1647"/>
                    </a:lnTo>
                    <a:lnTo>
                      <a:pt x="154" y="1659"/>
                    </a:lnTo>
                    <a:lnTo>
                      <a:pt x="151" y="1668"/>
                    </a:lnTo>
                    <a:lnTo>
                      <a:pt x="149" y="1678"/>
                    </a:lnTo>
                    <a:lnTo>
                      <a:pt x="151" y="1688"/>
                    </a:lnTo>
                    <a:lnTo>
                      <a:pt x="151" y="1688"/>
                    </a:lnTo>
                    <a:lnTo>
                      <a:pt x="154" y="1700"/>
                    </a:lnTo>
                    <a:lnTo>
                      <a:pt x="153" y="1704"/>
                    </a:lnTo>
                    <a:lnTo>
                      <a:pt x="149" y="1710"/>
                    </a:lnTo>
                    <a:lnTo>
                      <a:pt x="149" y="1710"/>
                    </a:lnTo>
                    <a:lnTo>
                      <a:pt x="143" y="1718"/>
                    </a:lnTo>
                    <a:lnTo>
                      <a:pt x="138" y="1723"/>
                    </a:lnTo>
                    <a:lnTo>
                      <a:pt x="135" y="1726"/>
                    </a:lnTo>
                    <a:lnTo>
                      <a:pt x="135" y="1729"/>
                    </a:lnTo>
                    <a:lnTo>
                      <a:pt x="136" y="1731"/>
                    </a:lnTo>
                    <a:lnTo>
                      <a:pt x="136" y="1731"/>
                    </a:lnTo>
                    <a:lnTo>
                      <a:pt x="141" y="1741"/>
                    </a:lnTo>
                    <a:lnTo>
                      <a:pt x="141" y="1741"/>
                    </a:lnTo>
                    <a:lnTo>
                      <a:pt x="144" y="1747"/>
                    </a:lnTo>
                    <a:lnTo>
                      <a:pt x="144" y="1747"/>
                    </a:lnTo>
                    <a:lnTo>
                      <a:pt x="146" y="1750"/>
                    </a:lnTo>
                    <a:lnTo>
                      <a:pt x="146" y="1755"/>
                    </a:lnTo>
                    <a:lnTo>
                      <a:pt x="144" y="1766"/>
                    </a:lnTo>
                    <a:lnTo>
                      <a:pt x="143" y="1773"/>
                    </a:lnTo>
                    <a:lnTo>
                      <a:pt x="138" y="1781"/>
                    </a:lnTo>
                    <a:lnTo>
                      <a:pt x="138" y="1781"/>
                    </a:lnTo>
                    <a:lnTo>
                      <a:pt x="135" y="1790"/>
                    </a:lnTo>
                    <a:lnTo>
                      <a:pt x="133" y="1800"/>
                    </a:lnTo>
                    <a:lnTo>
                      <a:pt x="133" y="1811"/>
                    </a:lnTo>
                    <a:lnTo>
                      <a:pt x="135" y="1821"/>
                    </a:lnTo>
                    <a:lnTo>
                      <a:pt x="140" y="1843"/>
                    </a:lnTo>
                    <a:lnTo>
                      <a:pt x="144" y="1867"/>
                    </a:lnTo>
                    <a:lnTo>
                      <a:pt x="144" y="1867"/>
                    </a:lnTo>
                    <a:lnTo>
                      <a:pt x="149" y="1919"/>
                    </a:lnTo>
                    <a:lnTo>
                      <a:pt x="151" y="1946"/>
                    </a:lnTo>
                    <a:lnTo>
                      <a:pt x="153" y="1975"/>
                    </a:lnTo>
                    <a:lnTo>
                      <a:pt x="153" y="1975"/>
                    </a:lnTo>
                    <a:lnTo>
                      <a:pt x="154" y="2005"/>
                    </a:lnTo>
                    <a:lnTo>
                      <a:pt x="156" y="2033"/>
                    </a:lnTo>
                    <a:lnTo>
                      <a:pt x="161" y="2054"/>
                    </a:lnTo>
                    <a:lnTo>
                      <a:pt x="164" y="2065"/>
                    </a:lnTo>
                    <a:lnTo>
                      <a:pt x="164" y="2065"/>
                    </a:lnTo>
                    <a:lnTo>
                      <a:pt x="169" y="2070"/>
                    </a:lnTo>
                    <a:lnTo>
                      <a:pt x="175" y="2073"/>
                    </a:lnTo>
                    <a:lnTo>
                      <a:pt x="180" y="2075"/>
                    </a:lnTo>
                    <a:lnTo>
                      <a:pt x="183" y="2076"/>
                    </a:lnTo>
                    <a:lnTo>
                      <a:pt x="183" y="2076"/>
                    </a:lnTo>
                    <a:lnTo>
                      <a:pt x="186" y="2079"/>
                    </a:lnTo>
                    <a:lnTo>
                      <a:pt x="189" y="2086"/>
                    </a:lnTo>
                    <a:lnTo>
                      <a:pt x="191" y="2094"/>
                    </a:lnTo>
                    <a:lnTo>
                      <a:pt x="191" y="2102"/>
                    </a:lnTo>
                    <a:lnTo>
                      <a:pt x="191" y="2102"/>
                    </a:lnTo>
                    <a:lnTo>
                      <a:pt x="188" y="2116"/>
                    </a:lnTo>
                    <a:lnTo>
                      <a:pt x="186" y="2124"/>
                    </a:lnTo>
                    <a:lnTo>
                      <a:pt x="186" y="2131"/>
                    </a:lnTo>
                    <a:lnTo>
                      <a:pt x="186" y="2131"/>
                    </a:lnTo>
                    <a:lnTo>
                      <a:pt x="188" y="2134"/>
                    </a:lnTo>
                    <a:lnTo>
                      <a:pt x="189" y="2136"/>
                    </a:lnTo>
                    <a:lnTo>
                      <a:pt x="189" y="2136"/>
                    </a:lnTo>
                    <a:lnTo>
                      <a:pt x="194" y="2139"/>
                    </a:lnTo>
                    <a:lnTo>
                      <a:pt x="194" y="2140"/>
                    </a:lnTo>
                    <a:lnTo>
                      <a:pt x="191" y="2142"/>
                    </a:lnTo>
                    <a:lnTo>
                      <a:pt x="189" y="2144"/>
                    </a:lnTo>
                    <a:lnTo>
                      <a:pt x="189" y="2144"/>
                    </a:lnTo>
                    <a:lnTo>
                      <a:pt x="188" y="2147"/>
                    </a:lnTo>
                    <a:lnTo>
                      <a:pt x="185" y="2150"/>
                    </a:lnTo>
                    <a:lnTo>
                      <a:pt x="181" y="2153"/>
                    </a:lnTo>
                    <a:lnTo>
                      <a:pt x="181" y="2156"/>
                    </a:lnTo>
                    <a:lnTo>
                      <a:pt x="181" y="2156"/>
                    </a:lnTo>
                    <a:lnTo>
                      <a:pt x="181" y="2161"/>
                    </a:lnTo>
                    <a:lnTo>
                      <a:pt x="180" y="2166"/>
                    </a:lnTo>
                    <a:lnTo>
                      <a:pt x="177" y="2171"/>
                    </a:lnTo>
                    <a:lnTo>
                      <a:pt x="177" y="2171"/>
                    </a:lnTo>
                    <a:lnTo>
                      <a:pt x="175" y="2171"/>
                    </a:lnTo>
                    <a:lnTo>
                      <a:pt x="169" y="2172"/>
                    </a:lnTo>
                    <a:lnTo>
                      <a:pt x="165" y="2174"/>
                    </a:lnTo>
                    <a:lnTo>
                      <a:pt x="161" y="2176"/>
                    </a:lnTo>
                    <a:lnTo>
                      <a:pt x="159" y="2180"/>
                    </a:lnTo>
                    <a:lnTo>
                      <a:pt x="156" y="2185"/>
                    </a:lnTo>
                    <a:lnTo>
                      <a:pt x="156" y="2185"/>
                    </a:lnTo>
                    <a:lnTo>
                      <a:pt x="154" y="2190"/>
                    </a:lnTo>
                    <a:lnTo>
                      <a:pt x="148" y="2193"/>
                    </a:lnTo>
                    <a:lnTo>
                      <a:pt x="141" y="2197"/>
                    </a:lnTo>
                    <a:lnTo>
                      <a:pt x="133" y="2197"/>
                    </a:lnTo>
                    <a:lnTo>
                      <a:pt x="117" y="2200"/>
                    </a:lnTo>
                    <a:lnTo>
                      <a:pt x="112" y="2203"/>
                    </a:lnTo>
                    <a:lnTo>
                      <a:pt x="109" y="2208"/>
                    </a:lnTo>
                    <a:lnTo>
                      <a:pt x="109" y="2208"/>
                    </a:lnTo>
                    <a:lnTo>
                      <a:pt x="106" y="2219"/>
                    </a:lnTo>
                    <a:lnTo>
                      <a:pt x="106" y="2233"/>
                    </a:lnTo>
                    <a:lnTo>
                      <a:pt x="106" y="2245"/>
                    </a:lnTo>
                    <a:lnTo>
                      <a:pt x="108" y="2250"/>
                    </a:lnTo>
                    <a:lnTo>
                      <a:pt x="111" y="2254"/>
                    </a:lnTo>
                    <a:lnTo>
                      <a:pt x="111" y="2254"/>
                    </a:lnTo>
                    <a:lnTo>
                      <a:pt x="116" y="2258"/>
                    </a:lnTo>
                    <a:lnTo>
                      <a:pt x="120" y="2261"/>
                    </a:lnTo>
                    <a:lnTo>
                      <a:pt x="135" y="2264"/>
                    </a:lnTo>
                    <a:lnTo>
                      <a:pt x="154" y="2264"/>
                    </a:lnTo>
                    <a:lnTo>
                      <a:pt x="177" y="2262"/>
                    </a:lnTo>
                    <a:lnTo>
                      <a:pt x="177" y="2262"/>
                    </a:lnTo>
                    <a:lnTo>
                      <a:pt x="196" y="2262"/>
                    </a:lnTo>
                    <a:lnTo>
                      <a:pt x="215" y="2264"/>
                    </a:lnTo>
                    <a:lnTo>
                      <a:pt x="233" y="2264"/>
                    </a:lnTo>
                    <a:lnTo>
                      <a:pt x="249" y="2264"/>
                    </a:lnTo>
                    <a:lnTo>
                      <a:pt x="249" y="2264"/>
                    </a:lnTo>
                    <a:lnTo>
                      <a:pt x="276" y="2264"/>
                    </a:lnTo>
                    <a:lnTo>
                      <a:pt x="302" y="2264"/>
                    </a:lnTo>
                    <a:lnTo>
                      <a:pt x="321" y="2262"/>
                    </a:lnTo>
                    <a:lnTo>
                      <a:pt x="326" y="2261"/>
                    </a:lnTo>
                    <a:lnTo>
                      <a:pt x="327" y="2261"/>
                    </a:lnTo>
                    <a:lnTo>
                      <a:pt x="327" y="2259"/>
                    </a:lnTo>
                    <a:lnTo>
                      <a:pt x="327" y="2259"/>
                    </a:lnTo>
                    <a:lnTo>
                      <a:pt x="326" y="2232"/>
                    </a:lnTo>
                    <a:lnTo>
                      <a:pt x="324" y="2206"/>
                    </a:lnTo>
                    <a:lnTo>
                      <a:pt x="324" y="2206"/>
                    </a:lnTo>
                    <a:lnTo>
                      <a:pt x="324" y="2200"/>
                    </a:lnTo>
                    <a:lnTo>
                      <a:pt x="324" y="2197"/>
                    </a:lnTo>
                    <a:lnTo>
                      <a:pt x="324" y="2197"/>
                    </a:lnTo>
                    <a:lnTo>
                      <a:pt x="327" y="2163"/>
                    </a:lnTo>
                    <a:lnTo>
                      <a:pt x="331" y="2139"/>
                    </a:lnTo>
                    <a:lnTo>
                      <a:pt x="332" y="2129"/>
                    </a:lnTo>
                    <a:lnTo>
                      <a:pt x="334" y="2124"/>
                    </a:lnTo>
                    <a:lnTo>
                      <a:pt x="334" y="2124"/>
                    </a:lnTo>
                    <a:lnTo>
                      <a:pt x="339" y="2118"/>
                    </a:lnTo>
                    <a:lnTo>
                      <a:pt x="342" y="2108"/>
                    </a:lnTo>
                    <a:lnTo>
                      <a:pt x="343" y="2095"/>
                    </a:lnTo>
                    <a:lnTo>
                      <a:pt x="343" y="2095"/>
                    </a:lnTo>
                    <a:lnTo>
                      <a:pt x="345" y="2092"/>
                    </a:lnTo>
                    <a:lnTo>
                      <a:pt x="347" y="2089"/>
                    </a:lnTo>
                    <a:lnTo>
                      <a:pt x="345" y="2083"/>
                    </a:lnTo>
                    <a:lnTo>
                      <a:pt x="343" y="2075"/>
                    </a:lnTo>
                    <a:lnTo>
                      <a:pt x="340" y="2065"/>
                    </a:lnTo>
                    <a:lnTo>
                      <a:pt x="332" y="2050"/>
                    </a:lnTo>
                    <a:lnTo>
                      <a:pt x="323" y="2034"/>
                    </a:lnTo>
                    <a:lnTo>
                      <a:pt x="323" y="2034"/>
                    </a:lnTo>
                    <a:lnTo>
                      <a:pt x="321" y="2030"/>
                    </a:lnTo>
                    <a:lnTo>
                      <a:pt x="321" y="2018"/>
                    </a:lnTo>
                    <a:lnTo>
                      <a:pt x="319" y="1981"/>
                    </a:lnTo>
                    <a:lnTo>
                      <a:pt x="319" y="1911"/>
                    </a:lnTo>
                    <a:lnTo>
                      <a:pt x="319" y="1911"/>
                    </a:lnTo>
                    <a:lnTo>
                      <a:pt x="321" y="1890"/>
                    </a:lnTo>
                    <a:lnTo>
                      <a:pt x="323" y="1874"/>
                    </a:lnTo>
                    <a:lnTo>
                      <a:pt x="324" y="1859"/>
                    </a:lnTo>
                    <a:lnTo>
                      <a:pt x="324" y="1847"/>
                    </a:lnTo>
                    <a:lnTo>
                      <a:pt x="324" y="1847"/>
                    </a:lnTo>
                    <a:lnTo>
                      <a:pt x="318" y="1816"/>
                    </a:lnTo>
                    <a:lnTo>
                      <a:pt x="318" y="1816"/>
                    </a:lnTo>
                    <a:lnTo>
                      <a:pt x="318" y="1806"/>
                    </a:lnTo>
                    <a:lnTo>
                      <a:pt x="319" y="1785"/>
                    </a:lnTo>
                    <a:lnTo>
                      <a:pt x="319" y="1761"/>
                    </a:lnTo>
                    <a:lnTo>
                      <a:pt x="318" y="1750"/>
                    </a:lnTo>
                    <a:lnTo>
                      <a:pt x="316" y="1744"/>
                    </a:lnTo>
                    <a:lnTo>
                      <a:pt x="316" y="1744"/>
                    </a:lnTo>
                    <a:lnTo>
                      <a:pt x="311" y="1737"/>
                    </a:lnTo>
                    <a:lnTo>
                      <a:pt x="308" y="1734"/>
                    </a:lnTo>
                    <a:lnTo>
                      <a:pt x="300" y="1729"/>
                    </a:lnTo>
                    <a:lnTo>
                      <a:pt x="299" y="1726"/>
                    </a:lnTo>
                    <a:lnTo>
                      <a:pt x="297" y="1724"/>
                    </a:lnTo>
                    <a:lnTo>
                      <a:pt x="297" y="1721"/>
                    </a:lnTo>
                    <a:lnTo>
                      <a:pt x="300" y="1718"/>
                    </a:lnTo>
                    <a:lnTo>
                      <a:pt x="300" y="1718"/>
                    </a:lnTo>
                    <a:lnTo>
                      <a:pt x="305" y="1710"/>
                    </a:lnTo>
                    <a:lnTo>
                      <a:pt x="308" y="1696"/>
                    </a:lnTo>
                    <a:lnTo>
                      <a:pt x="318" y="1655"/>
                    </a:lnTo>
                    <a:lnTo>
                      <a:pt x="326" y="1610"/>
                    </a:lnTo>
                    <a:lnTo>
                      <a:pt x="331" y="1574"/>
                    </a:lnTo>
                    <a:lnTo>
                      <a:pt x="331" y="1574"/>
                    </a:lnTo>
                    <a:lnTo>
                      <a:pt x="332" y="1546"/>
                    </a:lnTo>
                    <a:lnTo>
                      <a:pt x="337" y="1519"/>
                    </a:lnTo>
                    <a:lnTo>
                      <a:pt x="345" y="1479"/>
                    </a:lnTo>
                    <a:lnTo>
                      <a:pt x="345" y="1479"/>
                    </a:lnTo>
                    <a:lnTo>
                      <a:pt x="348" y="1461"/>
                    </a:lnTo>
                    <a:lnTo>
                      <a:pt x="355" y="1427"/>
                    </a:lnTo>
                    <a:lnTo>
                      <a:pt x="355" y="1427"/>
                    </a:lnTo>
                    <a:lnTo>
                      <a:pt x="360" y="1400"/>
                    </a:lnTo>
                    <a:lnTo>
                      <a:pt x="361" y="1376"/>
                    </a:lnTo>
                    <a:lnTo>
                      <a:pt x="363" y="1357"/>
                    </a:lnTo>
                    <a:lnTo>
                      <a:pt x="364" y="1350"/>
                    </a:lnTo>
                    <a:lnTo>
                      <a:pt x="368" y="1347"/>
                    </a:lnTo>
                    <a:lnTo>
                      <a:pt x="368" y="1347"/>
                    </a:lnTo>
                    <a:lnTo>
                      <a:pt x="371" y="1347"/>
                    </a:lnTo>
                    <a:lnTo>
                      <a:pt x="376" y="1347"/>
                    </a:lnTo>
                    <a:lnTo>
                      <a:pt x="376" y="1347"/>
                    </a:lnTo>
                    <a:lnTo>
                      <a:pt x="377" y="1350"/>
                    </a:lnTo>
                    <a:lnTo>
                      <a:pt x="380" y="1354"/>
                    </a:lnTo>
                    <a:lnTo>
                      <a:pt x="382" y="1360"/>
                    </a:lnTo>
                    <a:lnTo>
                      <a:pt x="382" y="1366"/>
                    </a:lnTo>
                    <a:lnTo>
                      <a:pt x="382" y="1366"/>
                    </a:lnTo>
                    <a:lnTo>
                      <a:pt x="384" y="1389"/>
                    </a:lnTo>
                    <a:lnTo>
                      <a:pt x="388" y="1424"/>
                    </a:lnTo>
                    <a:lnTo>
                      <a:pt x="393" y="1458"/>
                    </a:lnTo>
                    <a:lnTo>
                      <a:pt x="398" y="1477"/>
                    </a:lnTo>
                    <a:lnTo>
                      <a:pt x="398" y="1477"/>
                    </a:lnTo>
                    <a:lnTo>
                      <a:pt x="400" y="1485"/>
                    </a:lnTo>
                    <a:lnTo>
                      <a:pt x="401" y="1500"/>
                    </a:lnTo>
                    <a:lnTo>
                      <a:pt x="403" y="1540"/>
                    </a:lnTo>
                    <a:lnTo>
                      <a:pt x="404" y="1585"/>
                    </a:lnTo>
                    <a:lnTo>
                      <a:pt x="406" y="1620"/>
                    </a:lnTo>
                    <a:lnTo>
                      <a:pt x="406" y="1620"/>
                    </a:lnTo>
                    <a:lnTo>
                      <a:pt x="408" y="1631"/>
                    </a:lnTo>
                    <a:lnTo>
                      <a:pt x="411" y="1639"/>
                    </a:lnTo>
                    <a:lnTo>
                      <a:pt x="416" y="1652"/>
                    </a:lnTo>
                    <a:lnTo>
                      <a:pt x="420" y="1662"/>
                    </a:lnTo>
                    <a:lnTo>
                      <a:pt x="422" y="1667"/>
                    </a:lnTo>
                    <a:lnTo>
                      <a:pt x="420" y="1673"/>
                    </a:lnTo>
                    <a:lnTo>
                      <a:pt x="420" y="1673"/>
                    </a:lnTo>
                    <a:lnTo>
                      <a:pt x="419" y="1683"/>
                    </a:lnTo>
                    <a:lnTo>
                      <a:pt x="416" y="1691"/>
                    </a:lnTo>
                    <a:lnTo>
                      <a:pt x="416" y="1694"/>
                    </a:lnTo>
                    <a:lnTo>
                      <a:pt x="416" y="1697"/>
                    </a:lnTo>
                    <a:lnTo>
                      <a:pt x="419" y="1702"/>
                    </a:lnTo>
                    <a:lnTo>
                      <a:pt x="422" y="1707"/>
                    </a:lnTo>
                    <a:lnTo>
                      <a:pt x="422" y="1707"/>
                    </a:lnTo>
                    <a:lnTo>
                      <a:pt x="429" y="1713"/>
                    </a:lnTo>
                    <a:lnTo>
                      <a:pt x="433" y="1718"/>
                    </a:lnTo>
                    <a:lnTo>
                      <a:pt x="435" y="1720"/>
                    </a:lnTo>
                    <a:lnTo>
                      <a:pt x="435" y="1721"/>
                    </a:lnTo>
                    <a:lnTo>
                      <a:pt x="432" y="1729"/>
                    </a:lnTo>
                    <a:lnTo>
                      <a:pt x="432" y="1729"/>
                    </a:lnTo>
                    <a:lnTo>
                      <a:pt x="422" y="1752"/>
                    </a:lnTo>
                    <a:lnTo>
                      <a:pt x="419" y="1761"/>
                    </a:lnTo>
                    <a:lnTo>
                      <a:pt x="419" y="1761"/>
                    </a:lnTo>
                    <a:lnTo>
                      <a:pt x="412" y="1787"/>
                    </a:lnTo>
                    <a:lnTo>
                      <a:pt x="409" y="1806"/>
                    </a:lnTo>
                    <a:lnTo>
                      <a:pt x="409" y="1814"/>
                    </a:lnTo>
                    <a:lnTo>
                      <a:pt x="409" y="1819"/>
                    </a:lnTo>
                    <a:lnTo>
                      <a:pt x="409" y="1819"/>
                    </a:lnTo>
                    <a:lnTo>
                      <a:pt x="412" y="1829"/>
                    </a:lnTo>
                    <a:lnTo>
                      <a:pt x="414" y="1838"/>
                    </a:lnTo>
                    <a:lnTo>
                      <a:pt x="416" y="1869"/>
                    </a:lnTo>
                    <a:lnTo>
                      <a:pt x="416" y="1869"/>
                    </a:lnTo>
                    <a:lnTo>
                      <a:pt x="417" y="1898"/>
                    </a:lnTo>
                    <a:lnTo>
                      <a:pt x="417" y="1924"/>
                    </a:lnTo>
                    <a:lnTo>
                      <a:pt x="417" y="1924"/>
                    </a:lnTo>
                    <a:lnTo>
                      <a:pt x="419" y="1943"/>
                    </a:lnTo>
                    <a:lnTo>
                      <a:pt x="422" y="1969"/>
                    </a:lnTo>
                    <a:lnTo>
                      <a:pt x="424" y="1994"/>
                    </a:lnTo>
                    <a:lnTo>
                      <a:pt x="424" y="2015"/>
                    </a:lnTo>
                    <a:lnTo>
                      <a:pt x="424" y="2015"/>
                    </a:lnTo>
                    <a:lnTo>
                      <a:pt x="425" y="2020"/>
                    </a:lnTo>
                    <a:lnTo>
                      <a:pt x="425" y="2034"/>
                    </a:lnTo>
                    <a:lnTo>
                      <a:pt x="425" y="2042"/>
                    </a:lnTo>
                    <a:lnTo>
                      <a:pt x="424" y="2050"/>
                    </a:lnTo>
                    <a:lnTo>
                      <a:pt x="420" y="2058"/>
                    </a:lnTo>
                    <a:lnTo>
                      <a:pt x="417" y="2066"/>
                    </a:lnTo>
                    <a:lnTo>
                      <a:pt x="417" y="2066"/>
                    </a:lnTo>
                    <a:lnTo>
                      <a:pt x="412" y="2075"/>
                    </a:lnTo>
                    <a:lnTo>
                      <a:pt x="409" y="2083"/>
                    </a:lnTo>
                    <a:lnTo>
                      <a:pt x="406" y="2092"/>
                    </a:lnTo>
                    <a:lnTo>
                      <a:pt x="406" y="2102"/>
                    </a:lnTo>
                    <a:lnTo>
                      <a:pt x="406" y="2113"/>
                    </a:lnTo>
                    <a:lnTo>
                      <a:pt x="408" y="2123"/>
                    </a:lnTo>
                    <a:lnTo>
                      <a:pt x="412" y="2144"/>
                    </a:lnTo>
                    <a:lnTo>
                      <a:pt x="412" y="2144"/>
                    </a:lnTo>
                    <a:lnTo>
                      <a:pt x="419" y="2163"/>
                    </a:lnTo>
                    <a:lnTo>
                      <a:pt x="425" y="2179"/>
                    </a:lnTo>
                    <a:lnTo>
                      <a:pt x="429" y="2189"/>
                    </a:lnTo>
                    <a:lnTo>
                      <a:pt x="430" y="2195"/>
                    </a:lnTo>
                    <a:lnTo>
                      <a:pt x="430" y="2195"/>
                    </a:lnTo>
                    <a:lnTo>
                      <a:pt x="430" y="2200"/>
                    </a:lnTo>
                    <a:lnTo>
                      <a:pt x="433" y="2203"/>
                    </a:lnTo>
                    <a:lnTo>
                      <a:pt x="433" y="2203"/>
                    </a:lnTo>
                    <a:lnTo>
                      <a:pt x="433" y="2213"/>
                    </a:lnTo>
                    <a:lnTo>
                      <a:pt x="432" y="2230"/>
                    </a:lnTo>
                    <a:lnTo>
                      <a:pt x="430" y="2250"/>
                    </a:lnTo>
                    <a:lnTo>
                      <a:pt x="430" y="2259"/>
                    </a:lnTo>
                    <a:lnTo>
                      <a:pt x="430" y="2259"/>
                    </a:lnTo>
                    <a:lnTo>
                      <a:pt x="433" y="2261"/>
                    </a:lnTo>
                    <a:lnTo>
                      <a:pt x="438" y="2262"/>
                    </a:lnTo>
                    <a:lnTo>
                      <a:pt x="454" y="2261"/>
                    </a:lnTo>
                    <a:lnTo>
                      <a:pt x="469" y="2261"/>
                    </a:lnTo>
                    <a:lnTo>
                      <a:pt x="473" y="2261"/>
                    </a:lnTo>
                    <a:lnTo>
                      <a:pt x="478" y="2262"/>
                    </a:lnTo>
                    <a:lnTo>
                      <a:pt x="478" y="2262"/>
                    </a:lnTo>
                    <a:lnTo>
                      <a:pt x="480" y="2264"/>
                    </a:lnTo>
                    <a:lnTo>
                      <a:pt x="483" y="2266"/>
                    </a:lnTo>
                    <a:lnTo>
                      <a:pt x="493" y="2262"/>
                    </a:lnTo>
                    <a:lnTo>
                      <a:pt x="506" y="2261"/>
                    </a:lnTo>
                    <a:lnTo>
                      <a:pt x="514" y="2261"/>
                    </a:lnTo>
                    <a:lnTo>
                      <a:pt x="523" y="2262"/>
                    </a:lnTo>
                    <a:lnTo>
                      <a:pt x="523" y="2262"/>
                    </a:lnTo>
                    <a:lnTo>
                      <a:pt x="533" y="2266"/>
                    </a:lnTo>
                    <a:lnTo>
                      <a:pt x="544" y="2267"/>
                    </a:lnTo>
                    <a:lnTo>
                      <a:pt x="570" y="2267"/>
                    </a:lnTo>
                    <a:lnTo>
                      <a:pt x="599" y="2267"/>
                    </a:lnTo>
                    <a:lnTo>
                      <a:pt x="624" y="2264"/>
                    </a:lnTo>
                    <a:lnTo>
                      <a:pt x="624" y="2264"/>
                    </a:lnTo>
                    <a:lnTo>
                      <a:pt x="634" y="2261"/>
                    </a:lnTo>
                    <a:lnTo>
                      <a:pt x="640" y="2258"/>
                    </a:lnTo>
                    <a:lnTo>
                      <a:pt x="647" y="2254"/>
                    </a:lnTo>
                    <a:lnTo>
                      <a:pt x="650" y="2250"/>
                    </a:lnTo>
                    <a:lnTo>
                      <a:pt x="652" y="2245"/>
                    </a:lnTo>
                    <a:lnTo>
                      <a:pt x="653" y="2240"/>
                    </a:lnTo>
                    <a:lnTo>
                      <a:pt x="652" y="2225"/>
                    </a:lnTo>
                    <a:lnTo>
                      <a:pt x="652" y="2225"/>
                    </a:lnTo>
                    <a:lnTo>
                      <a:pt x="652" y="2221"/>
                    </a:lnTo>
                    <a:lnTo>
                      <a:pt x="648" y="2217"/>
                    </a:lnTo>
                    <a:lnTo>
                      <a:pt x="644" y="2213"/>
                    </a:lnTo>
                    <a:lnTo>
                      <a:pt x="636" y="2211"/>
                    </a:lnTo>
                    <a:lnTo>
                      <a:pt x="626" y="2209"/>
                    </a:lnTo>
                    <a:lnTo>
                      <a:pt x="607" y="2206"/>
                    </a:lnTo>
                    <a:lnTo>
                      <a:pt x="599" y="2205"/>
                    </a:lnTo>
                    <a:lnTo>
                      <a:pt x="592" y="2203"/>
                    </a:lnTo>
                    <a:lnTo>
                      <a:pt x="592" y="2203"/>
                    </a:lnTo>
                    <a:lnTo>
                      <a:pt x="583" y="2193"/>
                    </a:lnTo>
                    <a:lnTo>
                      <a:pt x="575" y="2184"/>
                    </a:lnTo>
                    <a:lnTo>
                      <a:pt x="568" y="2176"/>
                    </a:lnTo>
                    <a:lnTo>
                      <a:pt x="565" y="2169"/>
                    </a:lnTo>
                    <a:lnTo>
                      <a:pt x="565" y="2169"/>
                    </a:lnTo>
                    <a:lnTo>
                      <a:pt x="567" y="2166"/>
                    </a:lnTo>
                    <a:lnTo>
                      <a:pt x="568" y="2163"/>
                    </a:lnTo>
                    <a:lnTo>
                      <a:pt x="571" y="2161"/>
                    </a:lnTo>
                    <a:lnTo>
                      <a:pt x="560" y="2155"/>
                    </a:lnTo>
                    <a:lnTo>
                      <a:pt x="560" y="2155"/>
                    </a:lnTo>
                    <a:lnTo>
                      <a:pt x="560" y="2150"/>
                    </a:lnTo>
                    <a:lnTo>
                      <a:pt x="560" y="2150"/>
                    </a:lnTo>
                    <a:lnTo>
                      <a:pt x="562" y="2145"/>
                    </a:lnTo>
                    <a:lnTo>
                      <a:pt x="560" y="2139"/>
                    </a:lnTo>
                    <a:lnTo>
                      <a:pt x="560" y="2139"/>
                    </a:lnTo>
                    <a:lnTo>
                      <a:pt x="557" y="2136"/>
                    </a:lnTo>
                    <a:lnTo>
                      <a:pt x="550" y="2134"/>
                    </a:lnTo>
                    <a:lnTo>
                      <a:pt x="546" y="2131"/>
                    </a:lnTo>
                    <a:lnTo>
                      <a:pt x="544" y="2129"/>
                    </a:lnTo>
                    <a:lnTo>
                      <a:pt x="544" y="2124"/>
                    </a:lnTo>
                    <a:lnTo>
                      <a:pt x="544" y="2124"/>
                    </a:lnTo>
                    <a:lnTo>
                      <a:pt x="544" y="2116"/>
                    </a:lnTo>
                    <a:lnTo>
                      <a:pt x="546" y="2110"/>
                    </a:lnTo>
                    <a:lnTo>
                      <a:pt x="547" y="2102"/>
                    </a:lnTo>
                    <a:lnTo>
                      <a:pt x="547" y="2102"/>
                    </a:lnTo>
                    <a:lnTo>
                      <a:pt x="550" y="2099"/>
                    </a:lnTo>
                    <a:lnTo>
                      <a:pt x="557" y="2089"/>
                    </a:lnTo>
                    <a:lnTo>
                      <a:pt x="563" y="2076"/>
                    </a:lnTo>
                    <a:lnTo>
                      <a:pt x="563" y="2070"/>
                    </a:lnTo>
                    <a:lnTo>
                      <a:pt x="563" y="2063"/>
                    </a:lnTo>
                    <a:lnTo>
                      <a:pt x="563" y="2063"/>
                    </a:lnTo>
                    <a:lnTo>
                      <a:pt x="560" y="2054"/>
                    </a:lnTo>
                    <a:lnTo>
                      <a:pt x="560" y="2042"/>
                    </a:lnTo>
                    <a:lnTo>
                      <a:pt x="562" y="2031"/>
                    </a:lnTo>
                    <a:lnTo>
                      <a:pt x="565" y="2017"/>
                    </a:lnTo>
                    <a:lnTo>
                      <a:pt x="565" y="2017"/>
                    </a:lnTo>
                    <a:lnTo>
                      <a:pt x="587" y="1906"/>
                    </a:lnTo>
                    <a:lnTo>
                      <a:pt x="600" y="1837"/>
                    </a:lnTo>
                    <a:lnTo>
                      <a:pt x="603" y="1813"/>
                    </a:lnTo>
                    <a:lnTo>
                      <a:pt x="605" y="1800"/>
                    </a:lnTo>
                    <a:lnTo>
                      <a:pt x="605" y="1800"/>
                    </a:lnTo>
                    <a:lnTo>
                      <a:pt x="600" y="1777"/>
                    </a:lnTo>
                    <a:lnTo>
                      <a:pt x="597" y="1768"/>
                    </a:lnTo>
                    <a:lnTo>
                      <a:pt x="594" y="1760"/>
                    </a:lnTo>
                    <a:lnTo>
                      <a:pt x="594" y="1760"/>
                    </a:lnTo>
                    <a:lnTo>
                      <a:pt x="587" y="1744"/>
                    </a:lnTo>
                    <a:lnTo>
                      <a:pt x="584" y="1734"/>
                    </a:lnTo>
                    <a:lnTo>
                      <a:pt x="584" y="1734"/>
                    </a:lnTo>
                    <a:lnTo>
                      <a:pt x="586" y="1718"/>
                    </a:lnTo>
                    <a:lnTo>
                      <a:pt x="587" y="1704"/>
                    </a:lnTo>
                    <a:lnTo>
                      <a:pt x="586" y="1689"/>
                    </a:lnTo>
                    <a:lnTo>
                      <a:pt x="586" y="1689"/>
                    </a:lnTo>
                    <a:lnTo>
                      <a:pt x="581" y="1670"/>
                    </a:lnTo>
                    <a:lnTo>
                      <a:pt x="579" y="1662"/>
                    </a:lnTo>
                    <a:lnTo>
                      <a:pt x="578" y="1654"/>
                    </a:lnTo>
                    <a:lnTo>
                      <a:pt x="578" y="1654"/>
                    </a:lnTo>
                    <a:lnTo>
                      <a:pt x="578" y="1591"/>
                    </a:lnTo>
                    <a:lnTo>
                      <a:pt x="579" y="1549"/>
                    </a:lnTo>
                    <a:lnTo>
                      <a:pt x="581" y="1524"/>
                    </a:lnTo>
                    <a:lnTo>
                      <a:pt x="581" y="1524"/>
                    </a:lnTo>
                    <a:lnTo>
                      <a:pt x="592" y="1456"/>
                    </a:lnTo>
                    <a:lnTo>
                      <a:pt x="592" y="1456"/>
                    </a:lnTo>
                    <a:lnTo>
                      <a:pt x="595" y="1439"/>
                    </a:lnTo>
                    <a:lnTo>
                      <a:pt x="595" y="1439"/>
                    </a:lnTo>
                    <a:lnTo>
                      <a:pt x="608" y="1431"/>
                    </a:lnTo>
                    <a:lnTo>
                      <a:pt x="621" y="1421"/>
                    </a:lnTo>
                    <a:lnTo>
                      <a:pt x="621" y="1421"/>
                    </a:lnTo>
                    <a:lnTo>
                      <a:pt x="637" y="1408"/>
                    </a:lnTo>
                    <a:lnTo>
                      <a:pt x="642" y="1402"/>
                    </a:lnTo>
                    <a:lnTo>
                      <a:pt x="647" y="1394"/>
                    </a:lnTo>
                    <a:lnTo>
                      <a:pt x="647" y="1394"/>
                    </a:lnTo>
                    <a:lnTo>
                      <a:pt x="655" y="1379"/>
                    </a:lnTo>
                    <a:lnTo>
                      <a:pt x="660" y="1363"/>
                    </a:lnTo>
                    <a:lnTo>
                      <a:pt x="660" y="1363"/>
                    </a:lnTo>
                    <a:lnTo>
                      <a:pt x="666" y="1333"/>
                    </a:lnTo>
                    <a:lnTo>
                      <a:pt x="666" y="1333"/>
                    </a:lnTo>
                    <a:lnTo>
                      <a:pt x="668" y="1320"/>
                    </a:lnTo>
                    <a:lnTo>
                      <a:pt x="668" y="1305"/>
                    </a:lnTo>
                    <a:lnTo>
                      <a:pt x="668" y="1305"/>
                    </a:lnTo>
                    <a:lnTo>
                      <a:pt x="666" y="1285"/>
                    </a:lnTo>
                    <a:lnTo>
                      <a:pt x="666" y="1285"/>
                    </a:lnTo>
                    <a:lnTo>
                      <a:pt x="671" y="1283"/>
                    </a:lnTo>
                    <a:lnTo>
                      <a:pt x="671" y="1283"/>
                    </a:lnTo>
                    <a:lnTo>
                      <a:pt x="679" y="1256"/>
                    </a:lnTo>
                    <a:lnTo>
                      <a:pt x="685" y="1233"/>
                    </a:lnTo>
                    <a:lnTo>
                      <a:pt x="690" y="1215"/>
                    </a:lnTo>
                    <a:lnTo>
                      <a:pt x="690" y="1215"/>
                    </a:lnTo>
                    <a:lnTo>
                      <a:pt x="690" y="1207"/>
                    </a:lnTo>
                    <a:lnTo>
                      <a:pt x="687" y="1203"/>
                    </a:lnTo>
                    <a:lnTo>
                      <a:pt x="684" y="1201"/>
                    </a:lnTo>
                    <a:lnTo>
                      <a:pt x="680" y="1196"/>
                    </a:lnTo>
                    <a:lnTo>
                      <a:pt x="680" y="1196"/>
                    </a:lnTo>
                    <a:close/>
                    <a:moveTo>
                      <a:pt x="600" y="1392"/>
                    </a:moveTo>
                    <a:lnTo>
                      <a:pt x="600" y="1392"/>
                    </a:lnTo>
                    <a:lnTo>
                      <a:pt x="600" y="1390"/>
                    </a:lnTo>
                    <a:lnTo>
                      <a:pt x="600" y="1390"/>
                    </a:lnTo>
                    <a:lnTo>
                      <a:pt x="605" y="1390"/>
                    </a:lnTo>
                    <a:lnTo>
                      <a:pt x="605" y="1390"/>
                    </a:lnTo>
                    <a:lnTo>
                      <a:pt x="600" y="1392"/>
                    </a:lnTo>
                    <a:lnTo>
                      <a:pt x="600" y="1392"/>
                    </a:lnTo>
                    <a:close/>
                    <a:moveTo>
                      <a:pt x="607" y="1344"/>
                    </a:moveTo>
                    <a:lnTo>
                      <a:pt x="607" y="1344"/>
                    </a:lnTo>
                    <a:lnTo>
                      <a:pt x="607" y="1355"/>
                    </a:lnTo>
                    <a:lnTo>
                      <a:pt x="605" y="1365"/>
                    </a:lnTo>
                    <a:lnTo>
                      <a:pt x="605" y="1365"/>
                    </a:lnTo>
                    <a:lnTo>
                      <a:pt x="603" y="1366"/>
                    </a:lnTo>
                    <a:lnTo>
                      <a:pt x="603" y="1366"/>
                    </a:lnTo>
                    <a:lnTo>
                      <a:pt x="603" y="1346"/>
                    </a:lnTo>
                    <a:lnTo>
                      <a:pt x="603" y="1328"/>
                    </a:lnTo>
                    <a:lnTo>
                      <a:pt x="603" y="1328"/>
                    </a:lnTo>
                    <a:lnTo>
                      <a:pt x="603" y="1326"/>
                    </a:lnTo>
                    <a:lnTo>
                      <a:pt x="603" y="1326"/>
                    </a:lnTo>
                    <a:lnTo>
                      <a:pt x="607" y="1331"/>
                    </a:lnTo>
                    <a:lnTo>
                      <a:pt x="607" y="1336"/>
                    </a:lnTo>
                    <a:lnTo>
                      <a:pt x="607" y="1339"/>
                    </a:lnTo>
                    <a:lnTo>
                      <a:pt x="607" y="1344"/>
                    </a:lnTo>
                    <a:lnTo>
                      <a:pt x="607" y="1344"/>
                    </a:ln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4" name="Freeform 5">
              <a:extLst>
                <a:ext uri="{FF2B5EF4-FFF2-40B4-BE49-F238E27FC236}">
                  <a16:creationId xmlns:a16="http://schemas.microsoft.com/office/drawing/2014/main" id="{18D12090-D0A5-405C-97F7-967146915722}"/>
                </a:ext>
              </a:extLst>
            </p:cNvPr>
            <p:cNvSpPr>
              <a:spLocks/>
            </p:cNvSpPr>
            <p:nvPr/>
          </p:nvSpPr>
          <p:spPr bwMode="auto">
            <a:xfrm>
              <a:off x="6922865" y="2443666"/>
              <a:ext cx="136739" cy="404759"/>
            </a:xfrm>
            <a:custGeom>
              <a:avLst/>
              <a:gdLst>
                <a:gd name="T0" fmla="*/ 698 w 712"/>
                <a:gd name="T1" fmla="*/ 759 h 2222"/>
                <a:gd name="T2" fmla="*/ 694 w 712"/>
                <a:gd name="T3" fmla="*/ 695 h 2222"/>
                <a:gd name="T4" fmla="*/ 685 w 712"/>
                <a:gd name="T5" fmla="*/ 568 h 2222"/>
                <a:gd name="T6" fmla="*/ 664 w 712"/>
                <a:gd name="T7" fmla="*/ 377 h 2222"/>
                <a:gd name="T8" fmla="*/ 558 w 712"/>
                <a:gd name="T9" fmla="*/ 337 h 2222"/>
                <a:gd name="T10" fmla="*/ 468 w 712"/>
                <a:gd name="T11" fmla="*/ 303 h 2222"/>
                <a:gd name="T12" fmla="*/ 436 w 712"/>
                <a:gd name="T13" fmla="*/ 241 h 2222"/>
                <a:gd name="T14" fmla="*/ 462 w 712"/>
                <a:gd name="T15" fmla="*/ 181 h 2222"/>
                <a:gd name="T16" fmla="*/ 455 w 712"/>
                <a:gd name="T17" fmla="*/ 125 h 2222"/>
                <a:gd name="T18" fmla="*/ 422 w 712"/>
                <a:gd name="T19" fmla="*/ 19 h 2222"/>
                <a:gd name="T20" fmla="*/ 284 w 712"/>
                <a:gd name="T21" fmla="*/ 27 h 2222"/>
                <a:gd name="T22" fmla="*/ 251 w 712"/>
                <a:gd name="T23" fmla="*/ 135 h 2222"/>
                <a:gd name="T24" fmla="*/ 255 w 712"/>
                <a:gd name="T25" fmla="*/ 199 h 2222"/>
                <a:gd name="T26" fmla="*/ 279 w 712"/>
                <a:gd name="T27" fmla="*/ 252 h 2222"/>
                <a:gd name="T28" fmla="*/ 227 w 712"/>
                <a:gd name="T29" fmla="*/ 323 h 2222"/>
                <a:gd name="T30" fmla="*/ 81 w 712"/>
                <a:gd name="T31" fmla="*/ 379 h 2222"/>
                <a:gd name="T32" fmla="*/ 62 w 712"/>
                <a:gd name="T33" fmla="*/ 483 h 2222"/>
                <a:gd name="T34" fmla="*/ 20 w 712"/>
                <a:gd name="T35" fmla="*/ 796 h 2222"/>
                <a:gd name="T36" fmla="*/ 9 w 712"/>
                <a:gd name="T37" fmla="*/ 918 h 2222"/>
                <a:gd name="T38" fmla="*/ 20 w 712"/>
                <a:gd name="T39" fmla="*/ 1052 h 2222"/>
                <a:gd name="T40" fmla="*/ 72 w 712"/>
                <a:gd name="T41" fmla="*/ 1134 h 2222"/>
                <a:gd name="T42" fmla="*/ 91 w 712"/>
                <a:gd name="T43" fmla="*/ 1390 h 2222"/>
                <a:gd name="T44" fmla="*/ 120 w 712"/>
                <a:gd name="T45" fmla="*/ 1688 h 2222"/>
                <a:gd name="T46" fmla="*/ 96 w 712"/>
                <a:gd name="T47" fmla="*/ 2038 h 2222"/>
                <a:gd name="T48" fmla="*/ 136 w 712"/>
                <a:gd name="T49" fmla="*/ 2086 h 2222"/>
                <a:gd name="T50" fmla="*/ 125 w 712"/>
                <a:gd name="T51" fmla="*/ 2131 h 2222"/>
                <a:gd name="T52" fmla="*/ 49 w 712"/>
                <a:gd name="T53" fmla="*/ 2190 h 2222"/>
                <a:gd name="T54" fmla="*/ 53 w 712"/>
                <a:gd name="T55" fmla="*/ 2214 h 2222"/>
                <a:gd name="T56" fmla="*/ 224 w 712"/>
                <a:gd name="T57" fmla="*/ 2216 h 2222"/>
                <a:gd name="T58" fmla="*/ 239 w 712"/>
                <a:gd name="T59" fmla="*/ 2219 h 2222"/>
                <a:gd name="T60" fmla="*/ 293 w 712"/>
                <a:gd name="T61" fmla="*/ 2144 h 2222"/>
                <a:gd name="T62" fmla="*/ 285 w 712"/>
                <a:gd name="T63" fmla="*/ 2052 h 2222"/>
                <a:gd name="T64" fmla="*/ 288 w 712"/>
                <a:gd name="T65" fmla="*/ 1893 h 2222"/>
                <a:gd name="T66" fmla="*/ 269 w 712"/>
                <a:gd name="T67" fmla="*/ 1720 h 2222"/>
                <a:gd name="T68" fmla="*/ 284 w 712"/>
                <a:gd name="T69" fmla="*/ 1583 h 2222"/>
                <a:gd name="T70" fmla="*/ 325 w 712"/>
                <a:gd name="T71" fmla="*/ 1360 h 2222"/>
                <a:gd name="T72" fmla="*/ 356 w 712"/>
                <a:gd name="T73" fmla="*/ 1434 h 2222"/>
                <a:gd name="T74" fmla="*/ 401 w 712"/>
                <a:gd name="T75" fmla="*/ 1646 h 2222"/>
                <a:gd name="T76" fmla="*/ 415 w 712"/>
                <a:gd name="T77" fmla="*/ 1941 h 2222"/>
                <a:gd name="T78" fmla="*/ 426 w 712"/>
                <a:gd name="T79" fmla="*/ 2021 h 2222"/>
                <a:gd name="T80" fmla="*/ 415 w 712"/>
                <a:gd name="T81" fmla="*/ 2082 h 2222"/>
                <a:gd name="T82" fmla="*/ 426 w 712"/>
                <a:gd name="T83" fmla="*/ 2113 h 2222"/>
                <a:gd name="T84" fmla="*/ 425 w 712"/>
                <a:gd name="T85" fmla="*/ 2200 h 2222"/>
                <a:gd name="T86" fmla="*/ 478 w 712"/>
                <a:gd name="T87" fmla="*/ 2219 h 2222"/>
                <a:gd name="T88" fmla="*/ 627 w 712"/>
                <a:gd name="T89" fmla="*/ 2221 h 2222"/>
                <a:gd name="T90" fmla="*/ 656 w 712"/>
                <a:gd name="T91" fmla="*/ 2190 h 2222"/>
                <a:gd name="T92" fmla="*/ 553 w 712"/>
                <a:gd name="T93" fmla="*/ 2129 h 2222"/>
                <a:gd name="T94" fmla="*/ 576 w 712"/>
                <a:gd name="T95" fmla="*/ 2119 h 2222"/>
                <a:gd name="T96" fmla="*/ 572 w 712"/>
                <a:gd name="T97" fmla="*/ 2078 h 2222"/>
                <a:gd name="T98" fmla="*/ 572 w 712"/>
                <a:gd name="T99" fmla="*/ 2004 h 2222"/>
                <a:gd name="T100" fmla="*/ 576 w 712"/>
                <a:gd name="T101" fmla="*/ 1750 h 2222"/>
                <a:gd name="T102" fmla="*/ 577 w 712"/>
                <a:gd name="T103" fmla="*/ 1562 h 2222"/>
                <a:gd name="T104" fmla="*/ 593 w 712"/>
                <a:gd name="T105" fmla="*/ 1416 h 2222"/>
                <a:gd name="T106" fmla="*/ 596 w 712"/>
                <a:gd name="T107" fmla="*/ 1214 h 2222"/>
                <a:gd name="T108" fmla="*/ 619 w 712"/>
                <a:gd name="T109" fmla="*/ 1130 h 2222"/>
                <a:gd name="T110" fmla="*/ 659 w 712"/>
                <a:gd name="T111" fmla="*/ 1109 h 2222"/>
                <a:gd name="T112" fmla="*/ 699 w 712"/>
                <a:gd name="T113" fmla="*/ 978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2" h="2222">
                  <a:moveTo>
                    <a:pt x="707" y="828"/>
                  </a:moveTo>
                  <a:lnTo>
                    <a:pt x="707" y="828"/>
                  </a:lnTo>
                  <a:lnTo>
                    <a:pt x="699" y="809"/>
                  </a:lnTo>
                  <a:lnTo>
                    <a:pt x="699" y="809"/>
                  </a:lnTo>
                  <a:lnTo>
                    <a:pt x="698" y="803"/>
                  </a:lnTo>
                  <a:lnTo>
                    <a:pt x="698" y="795"/>
                  </a:lnTo>
                  <a:lnTo>
                    <a:pt x="699" y="775"/>
                  </a:lnTo>
                  <a:lnTo>
                    <a:pt x="699" y="775"/>
                  </a:lnTo>
                  <a:lnTo>
                    <a:pt x="699" y="766"/>
                  </a:lnTo>
                  <a:lnTo>
                    <a:pt x="698" y="759"/>
                  </a:lnTo>
                  <a:lnTo>
                    <a:pt x="696" y="755"/>
                  </a:lnTo>
                  <a:lnTo>
                    <a:pt x="696" y="748"/>
                  </a:lnTo>
                  <a:lnTo>
                    <a:pt x="696" y="748"/>
                  </a:lnTo>
                  <a:lnTo>
                    <a:pt x="696" y="729"/>
                  </a:lnTo>
                  <a:lnTo>
                    <a:pt x="696" y="729"/>
                  </a:lnTo>
                  <a:lnTo>
                    <a:pt x="696" y="721"/>
                  </a:lnTo>
                  <a:lnTo>
                    <a:pt x="696" y="714"/>
                  </a:lnTo>
                  <a:lnTo>
                    <a:pt x="696" y="708"/>
                  </a:lnTo>
                  <a:lnTo>
                    <a:pt x="696" y="708"/>
                  </a:lnTo>
                  <a:lnTo>
                    <a:pt x="694" y="695"/>
                  </a:lnTo>
                  <a:lnTo>
                    <a:pt x="694" y="689"/>
                  </a:lnTo>
                  <a:lnTo>
                    <a:pt x="694" y="689"/>
                  </a:lnTo>
                  <a:lnTo>
                    <a:pt x="694" y="671"/>
                  </a:lnTo>
                  <a:lnTo>
                    <a:pt x="693" y="658"/>
                  </a:lnTo>
                  <a:lnTo>
                    <a:pt x="693" y="645"/>
                  </a:lnTo>
                  <a:lnTo>
                    <a:pt x="693" y="645"/>
                  </a:lnTo>
                  <a:lnTo>
                    <a:pt x="691" y="631"/>
                  </a:lnTo>
                  <a:lnTo>
                    <a:pt x="690" y="610"/>
                  </a:lnTo>
                  <a:lnTo>
                    <a:pt x="688" y="588"/>
                  </a:lnTo>
                  <a:lnTo>
                    <a:pt x="685" y="568"/>
                  </a:lnTo>
                  <a:lnTo>
                    <a:pt x="685" y="568"/>
                  </a:lnTo>
                  <a:lnTo>
                    <a:pt x="675" y="525"/>
                  </a:lnTo>
                  <a:lnTo>
                    <a:pt x="670" y="498"/>
                  </a:lnTo>
                  <a:lnTo>
                    <a:pt x="667" y="475"/>
                  </a:lnTo>
                  <a:lnTo>
                    <a:pt x="667" y="475"/>
                  </a:lnTo>
                  <a:lnTo>
                    <a:pt x="667" y="424"/>
                  </a:lnTo>
                  <a:lnTo>
                    <a:pt x="667" y="398"/>
                  </a:lnTo>
                  <a:lnTo>
                    <a:pt x="665" y="382"/>
                  </a:lnTo>
                  <a:lnTo>
                    <a:pt x="665" y="382"/>
                  </a:lnTo>
                  <a:lnTo>
                    <a:pt x="664" y="377"/>
                  </a:lnTo>
                  <a:lnTo>
                    <a:pt x="662" y="374"/>
                  </a:lnTo>
                  <a:lnTo>
                    <a:pt x="657" y="371"/>
                  </a:lnTo>
                  <a:lnTo>
                    <a:pt x="653" y="368"/>
                  </a:lnTo>
                  <a:lnTo>
                    <a:pt x="638" y="361"/>
                  </a:lnTo>
                  <a:lnTo>
                    <a:pt x="616" y="358"/>
                  </a:lnTo>
                  <a:lnTo>
                    <a:pt x="616" y="358"/>
                  </a:lnTo>
                  <a:lnTo>
                    <a:pt x="595" y="353"/>
                  </a:lnTo>
                  <a:lnTo>
                    <a:pt x="580" y="350"/>
                  </a:lnTo>
                  <a:lnTo>
                    <a:pt x="569" y="344"/>
                  </a:lnTo>
                  <a:lnTo>
                    <a:pt x="558" y="337"/>
                  </a:lnTo>
                  <a:lnTo>
                    <a:pt x="558" y="337"/>
                  </a:lnTo>
                  <a:lnTo>
                    <a:pt x="545" y="329"/>
                  </a:lnTo>
                  <a:lnTo>
                    <a:pt x="529" y="324"/>
                  </a:lnTo>
                  <a:lnTo>
                    <a:pt x="515" y="321"/>
                  </a:lnTo>
                  <a:lnTo>
                    <a:pt x="500" y="321"/>
                  </a:lnTo>
                  <a:lnTo>
                    <a:pt x="500" y="321"/>
                  </a:lnTo>
                  <a:lnTo>
                    <a:pt x="495" y="321"/>
                  </a:lnTo>
                  <a:lnTo>
                    <a:pt x="489" y="319"/>
                  </a:lnTo>
                  <a:lnTo>
                    <a:pt x="479" y="313"/>
                  </a:lnTo>
                  <a:lnTo>
                    <a:pt x="468" y="303"/>
                  </a:lnTo>
                  <a:lnTo>
                    <a:pt x="454" y="294"/>
                  </a:lnTo>
                  <a:lnTo>
                    <a:pt x="454" y="294"/>
                  </a:lnTo>
                  <a:lnTo>
                    <a:pt x="441" y="286"/>
                  </a:lnTo>
                  <a:lnTo>
                    <a:pt x="441" y="286"/>
                  </a:lnTo>
                  <a:lnTo>
                    <a:pt x="439" y="284"/>
                  </a:lnTo>
                  <a:lnTo>
                    <a:pt x="439" y="284"/>
                  </a:lnTo>
                  <a:lnTo>
                    <a:pt x="433" y="279"/>
                  </a:lnTo>
                  <a:lnTo>
                    <a:pt x="433" y="279"/>
                  </a:lnTo>
                  <a:lnTo>
                    <a:pt x="434" y="258"/>
                  </a:lnTo>
                  <a:lnTo>
                    <a:pt x="436" y="241"/>
                  </a:lnTo>
                  <a:lnTo>
                    <a:pt x="436" y="241"/>
                  </a:lnTo>
                  <a:lnTo>
                    <a:pt x="441" y="222"/>
                  </a:lnTo>
                  <a:lnTo>
                    <a:pt x="442" y="212"/>
                  </a:lnTo>
                  <a:lnTo>
                    <a:pt x="444" y="205"/>
                  </a:lnTo>
                  <a:lnTo>
                    <a:pt x="444" y="205"/>
                  </a:lnTo>
                  <a:lnTo>
                    <a:pt x="447" y="204"/>
                  </a:lnTo>
                  <a:lnTo>
                    <a:pt x="454" y="197"/>
                  </a:lnTo>
                  <a:lnTo>
                    <a:pt x="454" y="197"/>
                  </a:lnTo>
                  <a:lnTo>
                    <a:pt x="458" y="191"/>
                  </a:lnTo>
                  <a:lnTo>
                    <a:pt x="462" y="181"/>
                  </a:lnTo>
                  <a:lnTo>
                    <a:pt x="465" y="169"/>
                  </a:lnTo>
                  <a:lnTo>
                    <a:pt x="467" y="154"/>
                  </a:lnTo>
                  <a:lnTo>
                    <a:pt x="467" y="154"/>
                  </a:lnTo>
                  <a:lnTo>
                    <a:pt x="465" y="141"/>
                  </a:lnTo>
                  <a:lnTo>
                    <a:pt x="462" y="136"/>
                  </a:lnTo>
                  <a:lnTo>
                    <a:pt x="460" y="133"/>
                  </a:lnTo>
                  <a:lnTo>
                    <a:pt x="457" y="132"/>
                  </a:lnTo>
                  <a:lnTo>
                    <a:pt x="457" y="132"/>
                  </a:lnTo>
                  <a:lnTo>
                    <a:pt x="455" y="130"/>
                  </a:lnTo>
                  <a:lnTo>
                    <a:pt x="455" y="125"/>
                  </a:lnTo>
                  <a:lnTo>
                    <a:pt x="457" y="106"/>
                  </a:lnTo>
                  <a:lnTo>
                    <a:pt x="458" y="95"/>
                  </a:lnTo>
                  <a:lnTo>
                    <a:pt x="457" y="83"/>
                  </a:lnTo>
                  <a:lnTo>
                    <a:pt x="455" y="71"/>
                  </a:lnTo>
                  <a:lnTo>
                    <a:pt x="452" y="61"/>
                  </a:lnTo>
                  <a:lnTo>
                    <a:pt x="452" y="61"/>
                  </a:lnTo>
                  <a:lnTo>
                    <a:pt x="446" y="50"/>
                  </a:lnTo>
                  <a:lnTo>
                    <a:pt x="439" y="40"/>
                  </a:lnTo>
                  <a:lnTo>
                    <a:pt x="431" y="29"/>
                  </a:lnTo>
                  <a:lnTo>
                    <a:pt x="422" y="19"/>
                  </a:lnTo>
                  <a:lnTo>
                    <a:pt x="409" y="11"/>
                  </a:lnTo>
                  <a:lnTo>
                    <a:pt x="394" y="5"/>
                  </a:lnTo>
                  <a:lnTo>
                    <a:pt x="375" y="2"/>
                  </a:lnTo>
                  <a:lnTo>
                    <a:pt x="354" y="0"/>
                  </a:lnTo>
                  <a:lnTo>
                    <a:pt x="354" y="0"/>
                  </a:lnTo>
                  <a:lnTo>
                    <a:pt x="341" y="2"/>
                  </a:lnTo>
                  <a:lnTo>
                    <a:pt x="327" y="5"/>
                  </a:lnTo>
                  <a:lnTo>
                    <a:pt x="311" y="10"/>
                  </a:lnTo>
                  <a:lnTo>
                    <a:pt x="296" y="18"/>
                  </a:lnTo>
                  <a:lnTo>
                    <a:pt x="284" y="27"/>
                  </a:lnTo>
                  <a:lnTo>
                    <a:pt x="272" y="38"/>
                  </a:lnTo>
                  <a:lnTo>
                    <a:pt x="264" y="51"/>
                  </a:lnTo>
                  <a:lnTo>
                    <a:pt x="261" y="59"/>
                  </a:lnTo>
                  <a:lnTo>
                    <a:pt x="260" y="66"/>
                  </a:lnTo>
                  <a:lnTo>
                    <a:pt x="260" y="66"/>
                  </a:lnTo>
                  <a:lnTo>
                    <a:pt x="256" y="95"/>
                  </a:lnTo>
                  <a:lnTo>
                    <a:pt x="255" y="116"/>
                  </a:lnTo>
                  <a:lnTo>
                    <a:pt x="256" y="135"/>
                  </a:lnTo>
                  <a:lnTo>
                    <a:pt x="256" y="135"/>
                  </a:lnTo>
                  <a:lnTo>
                    <a:pt x="251" y="135"/>
                  </a:lnTo>
                  <a:lnTo>
                    <a:pt x="247" y="136"/>
                  </a:lnTo>
                  <a:lnTo>
                    <a:pt x="247" y="138"/>
                  </a:lnTo>
                  <a:lnTo>
                    <a:pt x="245" y="140"/>
                  </a:lnTo>
                  <a:lnTo>
                    <a:pt x="245" y="140"/>
                  </a:lnTo>
                  <a:lnTo>
                    <a:pt x="245" y="149"/>
                  </a:lnTo>
                  <a:lnTo>
                    <a:pt x="245" y="164"/>
                  </a:lnTo>
                  <a:lnTo>
                    <a:pt x="250" y="185"/>
                  </a:lnTo>
                  <a:lnTo>
                    <a:pt x="250" y="185"/>
                  </a:lnTo>
                  <a:lnTo>
                    <a:pt x="253" y="196"/>
                  </a:lnTo>
                  <a:lnTo>
                    <a:pt x="255" y="199"/>
                  </a:lnTo>
                  <a:lnTo>
                    <a:pt x="256" y="202"/>
                  </a:lnTo>
                  <a:lnTo>
                    <a:pt x="256" y="202"/>
                  </a:lnTo>
                  <a:lnTo>
                    <a:pt x="258" y="205"/>
                  </a:lnTo>
                  <a:lnTo>
                    <a:pt x="260" y="212"/>
                  </a:lnTo>
                  <a:lnTo>
                    <a:pt x="261" y="220"/>
                  </a:lnTo>
                  <a:lnTo>
                    <a:pt x="266" y="228"/>
                  </a:lnTo>
                  <a:lnTo>
                    <a:pt x="266" y="228"/>
                  </a:lnTo>
                  <a:lnTo>
                    <a:pt x="272" y="241"/>
                  </a:lnTo>
                  <a:lnTo>
                    <a:pt x="279" y="252"/>
                  </a:lnTo>
                  <a:lnTo>
                    <a:pt x="279" y="252"/>
                  </a:lnTo>
                  <a:lnTo>
                    <a:pt x="280" y="257"/>
                  </a:lnTo>
                  <a:lnTo>
                    <a:pt x="280" y="260"/>
                  </a:lnTo>
                  <a:lnTo>
                    <a:pt x="282" y="271"/>
                  </a:lnTo>
                  <a:lnTo>
                    <a:pt x="280" y="284"/>
                  </a:lnTo>
                  <a:lnTo>
                    <a:pt x="280" y="284"/>
                  </a:lnTo>
                  <a:lnTo>
                    <a:pt x="274" y="289"/>
                  </a:lnTo>
                  <a:lnTo>
                    <a:pt x="268" y="299"/>
                  </a:lnTo>
                  <a:lnTo>
                    <a:pt x="268" y="299"/>
                  </a:lnTo>
                  <a:lnTo>
                    <a:pt x="245" y="313"/>
                  </a:lnTo>
                  <a:lnTo>
                    <a:pt x="227" y="323"/>
                  </a:lnTo>
                  <a:lnTo>
                    <a:pt x="208" y="331"/>
                  </a:lnTo>
                  <a:lnTo>
                    <a:pt x="208" y="331"/>
                  </a:lnTo>
                  <a:lnTo>
                    <a:pt x="144" y="356"/>
                  </a:lnTo>
                  <a:lnTo>
                    <a:pt x="118" y="368"/>
                  </a:lnTo>
                  <a:lnTo>
                    <a:pt x="107" y="374"/>
                  </a:lnTo>
                  <a:lnTo>
                    <a:pt x="107" y="374"/>
                  </a:lnTo>
                  <a:lnTo>
                    <a:pt x="104" y="374"/>
                  </a:lnTo>
                  <a:lnTo>
                    <a:pt x="101" y="374"/>
                  </a:lnTo>
                  <a:lnTo>
                    <a:pt x="88" y="376"/>
                  </a:lnTo>
                  <a:lnTo>
                    <a:pt x="81" y="379"/>
                  </a:lnTo>
                  <a:lnTo>
                    <a:pt x="75" y="384"/>
                  </a:lnTo>
                  <a:lnTo>
                    <a:pt x="69" y="390"/>
                  </a:lnTo>
                  <a:lnTo>
                    <a:pt x="65" y="401"/>
                  </a:lnTo>
                  <a:lnTo>
                    <a:pt x="65" y="401"/>
                  </a:lnTo>
                  <a:lnTo>
                    <a:pt x="62" y="414"/>
                  </a:lnTo>
                  <a:lnTo>
                    <a:pt x="62" y="425"/>
                  </a:lnTo>
                  <a:lnTo>
                    <a:pt x="62" y="446"/>
                  </a:lnTo>
                  <a:lnTo>
                    <a:pt x="64" y="466"/>
                  </a:lnTo>
                  <a:lnTo>
                    <a:pt x="64" y="475"/>
                  </a:lnTo>
                  <a:lnTo>
                    <a:pt x="62" y="483"/>
                  </a:lnTo>
                  <a:lnTo>
                    <a:pt x="62" y="483"/>
                  </a:lnTo>
                  <a:lnTo>
                    <a:pt x="46" y="586"/>
                  </a:lnTo>
                  <a:lnTo>
                    <a:pt x="30" y="695"/>
                  </a:lnTo>
                  <a:lnTo>
                    <a:pt x="30" y="695"/>
                  </a:lnTo>
                  <a:lnTo>
                    <a:pt x="24" y="729"/>
                  </a:lnTo>
                  <a:lnTo>
                    <a:pt x="22" y="743"/>
                  </a:lnTo>
                  <a:lnTo>
                    <a:pt x="22" y="758"/>
                  </a:lnTo>
                  <a:lnTo>
                    <a:pt x="22" y="758"/>
                  </a:lnTo>
                  <a:lnTo>
                    <a:pt x="22" y="775"/>
                  </a:lnTo>
                  <a:lnTo>
                    <a:pt x="20" y="796"/>
                  </a:lnTo>
                  <a:lnTo>
                    <a:pt x="16" y="819"/>
                  </a:lnTo>
                  <a:lnTo>
                    <a:pt x="9" y="846"/>
                  </a:lnTo>
                  <a:lnTo>
                    <a:pt x="9" y="846"/>
                  </a:lnTo>
                  <a:lnTo>
                    <a:pt x="3" y="872"/>
                  </a:lnTo>
                  <a:lnTo>
                    <a:pt x="0" y="888"/>
                  </a:lnTo>
                  <a:lnTo>
                    <a:pt x="1" y="894"/>
                  </a:lnTo>
                  <a:lnTo>
                    <a:pt x="1" y="901"/>
                  </a:lnTo>
                  <a:lnTo>
                    <a:pt x="6" y="912"/>
                  </a:lnTo>
                  <a:lnTo>
                    <a:pt x="6" y="912"/>
                  </a:lnTo>
                  <a:lnTo>
                    <a:pt x="9" y="918"/>
                  </a:lnTo>
                  <a:lnTo>
                    <a:pt x="11" y="926"/>
                  </a:lnTo>
                  <a:lnTo>
                    <a:pt x="14" y="944"/>
                  </a:lnTo>
                  <a:lnTo>
                    <a:pt x="14" y="960"/>
                  </a:lnTo>
                  <a:lnTo>
                    <a:pt x="16" y="975"/>
                  </a:lnTo>
                  <a:lnTo>
                    <a:pt x="16" y="975"/>
                  </a:lnTo>
                  <a:lnTo>
                    <a:pt x="17" y="991"/>
                  </a:lnTo>
                  <a:lnTo>
                    <a:pt x="16" y="1013"/>
                  </a:lnTo>
                  <a:lnTo>
                    <a:pt x="16" y="1026"/>
                  </a:lnTo>
                  <a:lnTo>
                    <a:pt x="17" y="1039"/>
                  </a:lnTo>
                  <a:lnTo>
                    <a:pt x="20" y="1052"/>
                  </a:lnTo>
                  <a:lnTo>
                    <a:pt x="25" y="1063"/>
                  </a:lnTo>
                  <a:lnTo>
                    <a:pt x="25" y="1063"/>
                  </a:lnTo>
                  <a:lnTo>
                    <a:pt x="35" y="1081"/>
                  </a:lnTo>
                  <a:lnTo>
                    <a:pt x="43" y="1093"/>
                  </a:lnTo>
                  <a:lnTo>
                    <a:pt x="54" y="1106"/>
                  </a:lnTo>
                  <a:lnTo>
                    <a:pt x="54" y="1106"/>
                  </a:lnTo>
                  <a:lnTo>
                    <a:pt x="62" y="1117"/>
                  </a:lnTo>
                  <a:lnTo>
                    <a:pt x="69" y="1126"/>
                  </a:lnTo>
                  <a:lnTo>
                    <a:pt x="72" y="1134"/>
                  </a:lnTo>
                  <a:lnTo>
                    <a:pt x="72" y="1134"/>
                  </a:lnTo>
                  <a:lnTo>
                    <a:pt x="73" y="1150"/>
                  </a:lnTo>
                  <a:lnTo>
                    <a:pt x="75" y="1175"/>
                  </a:lnTo>
                  <a:lnTo>
                    <a:pt x="78" y="1204"/>
                  </a:lnTo>
                  <a:lnTo>
                    <a:pt x="81" y="1231"/>
                  </a:lnTo>
                  <a:lnTo>
                    <a:pt x="81" y="1231"/>
                  </a:lnTo>
                  <a:lnTo>
                    <a:pt x="85" y="1246"/>
                  </a:lnTo>
                  <a:lnTo>
                    <a:pt x="86" y="1260"/>
                  </a:lnTo>
                  <a:lnTo>
                    <a:pt x="88" y="1297"/>
                  </a:lnTo>
                  <a:lnTo>
                    <a:pt x="91" y="1390"/>
                  </a:lnTo>
                  <a:lnTo>
                    <a:pt x="91" y="1390"/>
                  </a:lnTo>
                  <a:lnTo>
                    <a:pt x="93" y="1440"/>
                  </a:lnTo>
                  <a:lnTo>
                    <a:pt x="97" y="1487"/>
                  </a:lnTo>
                  <a:lnTo>
                    <a:pt x="102" y="1530"/>
                  </a:lnTo>
                  <a:lnTo>
                    <a:pt x="104" y="1570"/>
                  </a:lnTo>
                  <a:lnTo>
                    <a:pt x="104" y="1570"/>
                  </a:lnTo>
                  <a:lnTo>
                    <a:pt x="105" y="1604"/>
                  </a:lnTo>
                  <a:lnTo>
                    <a:pt x="109" y="1635"/>
                  </a:lnTo>
                  <a:lnTo>
                    <a:pt x="113" y="1662"/>
                  </a:lnTo>
                  <a:lnTo>
                    <a:pt x="120" y="1688"/>
                  </a:lnTo>
                  <a:lnTo>
                    <a:pt x="120" y="1688"/>
                  </a:lnTo>
                  <a:lnTo>
                    <a:pt x="118" y="1763"/>
                  </a:lnTo>
                  <a:lnTo>
                    <a:pt x="112" y="1866"/>
                  </a:lnTo>
                  <a:lnTo>
                    <a:pt x="112" y="1866"/>
                  </a:lnTo>
                  <a:lnTo>
                    <a:pt x="105" y="1965"/>
                  </a:lnTo>
                  <a:lnTo>
                    <a:pt x="102" y="1993"/>
                  </a:lnTo>
                  <a:lnTo>
                    <a:pt x="99" y="2009"/>
                  </a:lnTo>
                  <a:lnTo>
                    <a:pt x="99" y="2009"/>
                  </a:lnTo>
                  <a:lnTo>
                    <a:pt x="96" y="2018"/>
                  </a:lnTo>
                  <a:lnTo>
                    <a:pt x="94" y="2028"/>
                  </a:lnTo>
                  <a:lnTo>
                    <a:pt x="96" y="2038"/>
                  </a:lnTo>
                  <a:lnTo>
                    <a:pt x="101" y="2047"/>
                  </a:lnTo>
                  <a:lnTo>
                    <a:pt x="101" y="2047"/>
                  </a:lnTo>
                  <a:lnTo>
                    <a:pt x="118" y="2070"/>
                  </a:lnTo>
                  <a:lnTo>
                    <a:pt x="125" y="2076"/>
                  </a:lnTo>
                  <a:lnTo>
                    <a:pt x="128" y="2078"/>
                  </a:lnTo>
                  <a:lnTo>
                    <a:pt x="131" y="2078"/>
                  </a:lnTo>
                  <a:lnTo>
                    <a:pt x="131" y="2078"/>
                  </a:lnTo>
                  <a:lnTo>
                    <a:pt x="133" y="2078"/>
                  </a:lnTo>
                  <a:lnTo>
                    <a:pt x="134" y="2079"/>
                  </a:lnTo>
                  <a:lnTo>
                    <a:pt x="136" y="2086"/>
                  </a:lnTo>
                  <a:lnTo>
                    <a:pt x="138" y="2095"/>
                  </a:lnTo>
                  <a:lnTo>
                    <a:pt x="136" y="2108"/>
                  </a:lnTo>
                  <a:lnTo>
                    <a:pt x="136" y="2108"/>
                  </a:lnTo>
                  <a:lnTo>
                    <a:pt x="136" y="2113"/>
                  </a:lnTo>
                  <a:lnTo>
                    <a:pt x="133" y="2118"/>
                  </a:lnTo>
                  <a:lnTo>
                    <a:pt x="128" y="2123"/>
                  </a:lnTo>
                  <a:lnTo>
                    <a:pt x="125" y="2126"/>
                  </a:lnTo>
                  <a:lnTo>
                    <a:pt x="125" y="2127"/>
                  </a:lnTo>
                  <a:lnTo>
                    <a:pt x="125" y="2131"/>
                  </a:lnTo>
                  <a:lnTo>
                    <a:pt x="125" y="2131"/>
                  </a:lnTo>
                  <a:lnTo>
                    <a:pt x="130" y="2139"/>
                  </a:lnTo>
                  <a:lnTo>
                    <a:pt x="130" y="2139"/>
                  </a:lnTo>
                  <a:lnTo>
                    <a:pt x="133" y="2145"/>
                  </a:lnTo>
                  <a:lnTo>
                    <a:pt x="133" y="2145"/>
                  </a:lnTo>
                  <a:lnTo>
                    <a:pt x="97" y="2161"/>
                  </a:lnTo>
                  <a:lnTo>
                    <a:pt x="70" y="2174"/>
                  </a:lnTo>
                  <a:lnTo>
                    <a:pt x="61" y="2180"/>
                  </a:lnTo>
                  <a:lnTo>
                    <a:pt x="53" y="2187"/>
                  </a:lnTo>
                  <a:lnTo>
                    <a:pt x="53" y="2187"/>
                  </a:lnTo>
                  <a:lnTo>
                    <a:pt x="49" y="2190"/>
                  </a:lnTo>
                  <a:lnTo>
                    <a:pt x="49" y="2195"/>
                  </a:lnTo>
                  <a:lnTo>
                    <a:pt x="51" y="2201"/>
                  </a:lnTo>
                  <a:lnTo>
                    <a:pt x="51" y="2201"/>
                  </a:lnTo>
                  <a:lnTo>
                    <a:pt x="49" y="2203"/>
                  </a:lnTo>
                  <a:lnTo>
                    <a:pt x="46" y="2205"/>
                  </a:lnTo>
                  <a:lnTo>
                    <a:pt x="46" y="2206"/>
                  </a:lnTo>
                  <a:lnTo>
                    <a:pt x="46" y="2209"/>
                  </a:lnTo>
                  <a:lnTo>
                    <a:pt x="48" y="2211"/>
                  </a:lnTo>
                  <a:lnTo>
                    <a:pt x="53" y="2214"/>
                  </a:lnTo>
                  <a:lnTo>
                    <a:pt x="53" y="2214"/>
                  </a:lnTo>
                  <a:lnTo>
                    <a:pt x="57" y="2217"/>
                  </a:lnTo>
                  <a:lnTo>
                    <a:pt x="67" y="2219"/>
                  </a:lnTo>
                  <a:lnTo>
                    <a:pt x="88" y="2221"/>
                  </a:lnTo>
                  <a:lnTo>
                    <a:pt x="115" y="2222"/>
                  </a:lnTo>
                  <a:lnTo>
                    <a:pt x="141" y="2222"/>
                  </a:lnTo>
                  <a:lnTo>
                    <a:pt x="141" y="2222"/>
                  </a:lnTo>
                  <a:lnTo>
                    <a:pt x="176" y="2221"/>
                  </a:lnTo>
                  <a:lnTo>
                    <a:pt x="200" y="2221"/>
                  </a:lnTo>
                  <a:lnTo>
                    <a:pt x="216" y="2217"/>
                  </a:lnTo>
                  <a:lnTo>
                    <a:pt x="224" y="2216"/>
                  </a:lnTo>
                  <a:lnTo>
                    <a:pt x="227" y="2213"/>
                  </a:lnTo>
                  <a:lnTo>
                    <a:pt x="229" y="2209"/>
                  </a:lnTo>
                  <a:lnTo>
                    <a:pt x="229" y="2208"/>
                  </a:lnTo>
                  <a:lnTo>
                    <a:pt x="229" y="2206"/>
                  </a:lnTo>
                  <a:lnTo>
                    <a:pt x="229" y="2206"/>
                  </a:lnTo>
                  <a:lnTo>
                    <a:pt x="231" y="2213"/>
                  </a:lnTo>
                  <a:lnTo>
                    <a:pt x="234" y="2217"/>
                  </a:lnTo>
                  <a:lnTo>
                    <a:pt x="235" y="2219"/>
                  </a:lnTo>
                  <a:lnTo>
                    <a:pt x="239" y="2219"/>
                  </a:lnTo>
                  <a:lnTo>
                    <a:pt x="239" y="2219"/>
                  </a:lnTo>
                  <a:lnTo>
                    <a:pt x="269" y="2221"/>
                  </a:lnTo>
                  <a:lnTo>
                    <a:pt x="279" y="2221"/>
                  </a:lnTo>
                  <a:lnTo>
                    <a:pt x="287" y="2219"/>
                  </a:lnTo>
                  <a:lnTo>
                    <a:pt x="293" y="2217"/>
                  </a:lnTo>
                  <a:lnTo>
                    <a:pt x="296" y="2213"/>
                  </a:lnTo>
                  <a:lnTo>
                    <a:pt x="296" y="2213"/>
                  </a:lnTo>
                  <a:lnTo>
                    <a:pt x="298" y="2200"/>
                  </a:lnTo>
                  <a:lnTo>
                    <a:pt x="296" y="2177"/>
                  </a:lnTo>
                  <a:lnTo>
                    <a:pt x="293" y="2144"/>
                  </a:lnTo>
                  <a:lnTo>
                    <a:pt x="293" y="2144"/>
                  </a:lnTo>
                  <a:lnTo>
                    <a:pt x="292" y="2137"/>
                  </a:lnTo>
                  <a:lnTo>
                    <a:pt x="292" y="2137"/>
                  </a:lnTo>
                  <a:lnTo>
                    <a:pt x="301" y="2119"/>
                  </a:lnTo>
                  <a:lnTo>
                    <a:pt x="306" y="2105"/>
                  </a:lnTo>
                  <a:lnTo>
                    <a:pt x="311" y="2092"/>
                  </a:lnTo>
                  <a:lnTo>
                    <a:pt x="311" y="2092"/>
                  </a:lnTo>
                  <a:lnTo>
                    <a:pt x="309" y="2086"/>
                  </a:lnTo>
                  <a:lnTo>
                    <a:pt x="304" y="2078"/>
                  </a:lnTo>
                  <a:lnTo>
                    <a:pt x="292" y="2062"/>
                  </a:lnTo>
                  <a:lnTo>
                    <a:pt x="285" y="2052"/>
                  </a:lnTo>
                  <a:lnTo>
                    <a:pt x="280" y="2042"/>
                  </a:lnTo>
                  <a:lnTo>
                    <a:pt x="277" y="2033"/>
                  </a:lnTo>
                  <a:lnTo>
                    <a:pt x="277" y="2026"/>
                  </a:lnTo>
                  <a:lnTo>
                    <a:pt x="277" y="2020"/>
                  </a:lnTo>
                  <a:lnTo>
                    <a:pt x="277" y="2020"/>
                  </a:lnTo>
                  <a:lnTo>
                    <a:pt x="287" y="1981"/>
                  </a:lnTo>
                  <a:lnTo>
                    <a:pt x="292" y="1949"/>
                  </a:lnTo>
                  <a:lnTo>
                    <a:pt x="292" y="1949"/>
                  </a:lnTo>
                  <a:lnTo>
                    <a:pt x="292" y="1925"/>
                  </a:lnTo>
                  <a:lnTo>
                    <a:pt x="288" y="1893"/>
                  </a:lnTo>
                  <a:lnTo>
                    <a:pt x="287" y="1875"/>
                  </a:lnTo>
                  <a:lnTo>
                    <a:pt x="284" y="1858"/>
                  </a:lnTo>
                  <a:lnTo>
                    <a:pt x="279" y="1842"/>
                  </a:lnTo>
                  <a:lnTo>
                    <a:pt x="272" y="1826"/>
                  </a:lnTo>
                  <a:lnTo>
                    <a:pt x="272" y="1826"/>
                  </a:lnTo>
                  <a:lnTo>
                    <a:pt x="268" y="1808"/>
                  </a:lnTo>
                  <a:lnTo>
                    <a:pt x="266" y="1790"/>
                  </a:lnTo>
                  <a:lnTo>
                    <a:pt x="264" y="1771"/>
                  </a:lnTo>
                  <a:lnTo>
                    <a:pt x="266" y="1753"/>
                  </a:lnTo>
                  <a:lnTo>
                    <a:pt x="269" y="1720"/>
                  </a:lnTo>
                  <a:lnTo>
                    <a:pt x="272" y="1700"/>
                  </a:lnTo>
                  <a:lnTo>
                    <a:pt x="272" y="1700"/>
                  </a:lnTo>
                  <a:lnTo>
                    <a:pt x="279" y="1678"/>
                  </a:lnTo>
                  <a:lnTo>
                    <a:pt x="282" y="1662"/>
                  </a:lnTo>
                  <a:lnTo>
                    <a:pt x="282" y="1641"/>
                  </a:lnTo>
                  <a:lnTo>
                    <a:pt x="282" y="1641"/>
                  </a:lnTo>
                  <a:lnTo>
                    <a:pt x="280" y="1606"/>
                  </a:lnTo>
                  <a:lnTo>
                    <a:pt x="282" y="1593"/>
                  </a:lnTo>
                  <a:lnTo>
                    <a:pt x="284" y="1583"/>
                  </a:lnTo>
                  <a:lnTo>
                    <a:pt x="284" y="1583"/>
                  </a:lnTo>
                  <a:lnTo>
                    <a:pt x="290" y="1562"/>
                  </a:lnTo>
                  <a:lnTo>
                    <a:pt x="296" y="1524"/>
                  </a:lnTo>
                  <a:lnTo>
                    <a:pt x="304" y="1485"/>
                  </a:lnTo>
                  <a:lnTo>
                    <a:pt x="306" y="1469"/>
                  </a:lnTo>
                  <a:lnTo>
                    <a:pt x="306" y="1459"/>
                  </a:lnTo>
                  <a:lnTo>
                    <a:pt x="306" y="1459"/>
                  </a:lnTo>
                  <a:lnTo>
                    <a:pt x="306" y="1448"/>
                  </a:lnTo>
                  <a:lnTo>
                    <a:pt x="308" y="1434"/>
                  </a:lnTo>
                  <a:lnTo>
                    <a:pt x="316" y="1395"/>
                  </a:lnTo>
                  <a:lnTo>
                    <a:pt x="325" y="1360"/>
                  </a:lnTo>
                  <a:lnTo>
                    <a:pt x="329" y="1349"/>
                  </a:lnTo>
                  <a:lnTo>
                    <a:pt x="332" y="1345"/>
                  </a:lnTo>
                  <a:lnTo>
                    <a:pt x="333" y="1345"/>
                  </a:lnTo>
                  <a:lnTo>
                    <a:pt x="333" y="1345"/>
                  </a:lnTo>
                  <a:lnTo>
                    <a:pt x="333" y="1345"/>
                  </a:lnTo>
                  <a:lnTo>
                    <a:pt x="335" y="1347"/>
                  </a:lnTo>
                  <a:lnTo>
                    <a:pt x="338" y="1355"/>
                  </a:lnTo>
                  <a:lnTo>
                    <a:pt x="345" y="1379"/>
                  </a:lnTo>
                  <a:lnTo>
                    <a:pt x="349" y="1408"/>
                  </a:lnTo>
                  <a:lnTo>
                    <a:pt x="356" y="1434"/>
                  </a:lnTo>
                  <a:lnTo>
                    <a:pt x="356" y="1434"/>
                  </a:lnTo>
                  <a:lnTo>
                    <a:pt x="361" y="1453"/>
                  </a:lnTo>
                  <a:lnTo>
                    <a:pt x="364" y="1466"/>
                  </a:lnTo>
                  <a:lnTo>
                    <a:pt x="364" y="1479"/>
                  </a:lnTo>
                  <a:lnTo>
                    <a:pt x="367" y="1492"/>
                  </a:lnTo>
                  <a:lnTo>
                    <a:pt x="367" y="1492"/>
                  </a:lnTo>
                  <a:lnTo>
                    <a:pt x="381" y="1567"/>
                  </a:lnTo>
                  <a:lnTo>
                    <a:pt x="381" y="1567"/>
                  </a:lnTo>
                  <a:lnTo>
                    <a:pt x="391" y="1607"/>
                  </a:lnTo>
                  <a:lnTo>
                    <a:pt x="401" y="1646"/>
                  </a:lnTo>
                  <a:lnTo>
                    <a:pt x="401" y="1646"/>
                  </a:lnTo>
                  <a:lnTo>
                    <a:pt x="404" y="1667"/>
                  </a:lnTo>
                  <a:lnTo>
                    <a:pt x="409" y="1694"/>
                  </a:lnTo>
                  <a:lnTo>
                    <a:pt x="412" y="1723"/>
                  </a:lnTo>
                  <a:lnTo>
                    <a:pt x="412" y="1755"/>
                  </a:lnTo>
                  <a:lnTo>
                    <a:pt x="412" y="1755"/>
                  </a:lnTo>
                  <a:lnTo>
                    <a:pt x="412" y="1800"/>
                  </a:lnTo>
                  <a:lnTo>
                    <a:pt x="412" y="1863"/>
                  </a:lnTo>
                  <a:lnTo>
                    <a:pt x="414" y="1920"/>
                  </a:lnTo>
                  <a:lnTo>
                    <a:pt x="415" y="1941"/>
                  </a:lnTo>
                  <a:lnTo>
                    <a:pt x="418" y="1954"/>
                  </a:lnTo>
                  <a:lnTo>
                    <a:pt x="418" y="1954"/>
                  </a:lnTo>
                  <a:lnTo>
                    <a:pt x="425" y="1970"/>
                  </a:lnTo>
                  <a:lnTo>
                    <a:pt x="431" y="1988"/>
                  </a:lnTo>
                  <a:lnTo>
                    <a:pt x="436" y="2002"/>
                  </a:lnTo>
                  <a:lnTo>
                    <a:pt x="436" y="2009"/>
                  </a:lnTo>
                  <a:lnTo>
                    <a:pt x="434" y="2012"/>
                  </a:lnTo>
                  <a:lnTo>
                    <a:pt x="434" y="2012"/>
                  </a:lnTo>
                  <a:lnTo>
                    <a:pt x="431" y="2017"/>
                  </a:lnTo>
                  <a:lnTo>
                    <a:pt x="426" y="2021"/>
                  </a:lnTo>
                  <a:lnTo>
                    <a:pt x="415" y="2031"/>
                  </a:lnTo>
                  <a:lnTo>
                    <a:pt x="409" y="2038"/>
                  </a:lnTo>
                  <a:lnTo>
                    <a:pt x="404" y="2044"/>
                  </a:lnTo>
                  <a:lnTo>
                    <a:pt x="401" y="2050"/>
                  </a:lnTo>
                  <a:lnTo>
                    <a:pt x="399" y="2060"/>
                  </a:lnTo>
                  <a:lnTo>
                    <a:pt x="399" y="2060"/>
                  </a:lnTo>
                  <a:lnTo>
                    <a:pt x="401" y="2068"/>
                  </a:lnTo>
                  <a:lnTo>
                    <a:pt x="404" y="2073"/>
                  </a:lnTo>
                  <a:lnTo>
                    <a:pt x="410" y="2079"/>
                  </a:lnTo>
                  <a:lnTo>
                    <a:pt x="415" y="2082"/>
                  </a:lnTo>
                  <a:lnTo>
                    <a:pt x="428" y="2089"/>
                  </a:lnTo>
                  <a:lnTo>
                    <a:pt x="431" y="2091"/>
                  </a:lnTo>
                  <a:lnTo>
                    <a:pt x="433" y="2094"/>
                  </a:lnTo>
                  <a:lnTo>
                    <a:pt x="433" y="2094"/>
                  </a:lnTo>
                  <a:lnTo>
                    <a:pt x="433" y="2095"/>
                  </a:lnTo>
                  <a:lnTo>
                    <a:pt x="433" y="2099"/>
                  </a:lnTo>
                  <a:lnTo>
                    <a:pt x="430" y="2103"/>
                  </a:lnTo>
                  <a:lnTo>
                    <a:pt x="426" y="2108"/>
                  </a:lnTo>
                  <a:lnTo>
                    <a:pt x="425" y="2111"/>
                  </a:lnTo>
                  <a:lnTo>
                    <a:pt x="426" y="2113"/>
                  </a:lnTo>
                  <a:lnTo>
                    <a:pt x="426" y="2113"/>
                  </a:lnTo>
                  <a:lnTo>
                    <a:pt x="426" y="2118"/>
                  </a:lnTo>
                  <a:lnTo>
                    <a:pt x="426" y="2118"/>
                  </a:lnTo>
                  <a:lnTo>
                    <a:pt x="433" y="2127"/>
                  </a:lnTo>
                  <a:lnTo>
                    <a:pt x="434" y="2132"/>
                  </a:lnTo>
                  <a:lnTo>
                    <a:pt x="434" y="2137"/>
                  </a:lnTo>
                  <a:lnTo>
                    <a:pt x="434" y="2137"/>
                  </a:lnTo>
                  <a:lnTo>
                    <a:pt x="431" y="2150"/>
                  </a:lnTo>
                  <a:lnTo>
                    <a:pt x="428" y="2174"/>
                  </a:lnTo>
                  <a:lnTo>
                    <a:pt x="425" y="2200"/>
                  </a:lnTo>
                  <a:lnTo>
                    <a:pt x="425" y="2209"/>
                  </a:lnTo>
                  <a:lnTo>
                    <a:pt x="426" y="2216"/>
                  </a:lnTo>
                  <a:lnTo>
                    <a:pt x="426" y="2216"/>
                  </a:lnTo>
                  <a:lnTo>
                    <a:pt x="428" y="2219"/>
                  </a:lnTo>
                  <a:lnTo>
                    <a:pt x="433" y="2222"/>
                  </a:lnTo>
                  <a:lnTo>
                    <a:pt x="442" y="2222"/>
                  </a:lnTo>
                  <a:lnTo>
                    <a:pt x="450" y="2221"/>
                  </a:lnTo>
                  <a:lnTo>
                    <a:pt x="455" y="2219"/>
                  </a:lnTo>
                  <a:lnTo>
                    <a:pt x="478" y="2219"/>
                  </a:lnTo>
                  <a:lnTo>
                    <a:pt x="478" y="2219"/>
                  </a:lnTo>
                  <a:lnTo>
                    <a:pt x="478" y="2209"/>
                  </a:lnTo>
                  <a:lnTo>
                    <a:pt x="478" y="2209"/>
                  </a:lnTo>
                  <a:lnTo>
                    <a:pt x="486" y="2213"/>
                  </a:lnTo>
                  <a:lnTo>
                    <a:pt x="500" y="2216"/>
                  </a:lnTo>
                  <a:lnTo>
                    <a:pt x="529" y="2217"/>
                  </a:lnTo>
                  <a:lnTo>
                    <a:pt x="572" y="2219"/>
                  </a:lnTo>
                  <a:lnTo>
                    <a:pt x="572" y="2219"/>
                  </a:lnTo>
                  <a:lnTo>
                    <a:pt x="585" y="2219"/>
                  </a:lnTo>
                  <a:lnTo>
                    <a:pt x="613" y="2221"/>
                  </a:lnTo>
                  <a:lnTo>
                    <a:pt x="627" y="2221"/>
                  </a:lnTo>
                  <a:lnTo>
                    <a:pt x="640" y="2219"/>
                  </a:lnTo>
                  <a:lnTo>
                    <a:pt x="649" y="2216"/>
                  </a:lnTo>
                  <a:lnTo>
                    <a:pt x="653" y="2214"/>
                  </a:lnTo>
                  <a:lnTo>
                    <a:pt x="654" y="2213"/>
                  </a:lnTo>
                  <a:lnTo>
                    <a:pt x="654" y="2213"/>
                  </a:lnTo>
                  <a:lnTo>
                    <a:pt x="656" y="2200"/>
                  </a:lnTo>
                  <a:lnTo>
                    <a:pt x="656" y="2193"/>
                  </a:lnTo>
                  <a:lnTo>
                    <a:pt x="656" y="2193"/>
                  </a:lnTo>
                  <a:lnTo>
                    <a:pt x="656" y="2193"/>
                  </a:lnTo>
                  <a:lnTo>
                    <a:pt x="656" y="2190"/>
                  </a:lnTo>
                  <a:lnTo>
                    <a:pt x="651" y="2184"/>
                  </a:lnTo>
                  <a:lnTo>
                    <a:pt x="641" y="2174"/>
                  </a:lnTo>
                  <a:lnTo>
                    <a:pt x="641" y="2174"/>
                  </a:lnTo>
                  <a:lnTo>
                    <a:pt x="630" y="2168"/>
                  </a:lnTo>
                  <a:lnTo>
                    <a:pt x="613" y="2160"/>
                  </a:lnTo>
                  <a:lnTo>
                    <a:pt x="577" y="2145"/>
                  </a:lnTo>
                  <a:lnTo>
                    <a:pt x="577" y="2145"/>
                  </a:lnTo>
                  <a:lnTo>
                    <a:pt x="564" y="2139"/>
                  </a:lnTo>
                  <a:lnTo>
                    <a:pt x="558" y="2135"/>
                  </a:lnTo>
                  <a:lnTo>
                    <a:pt x="553" y="2129"/>
                  </a:lnTo>
                  <a:lnTo>
                    <a:pt x="553" y="2129"/>
                  </a:lnTo>
                  <a:lnTo>
                    <a:pt x="550" y="2127"/>
                  </a:lnTo>
                  <a:lnTo>
                    <a:pt x="550" y="2126"/>
                  </a:lnTo>
                  <a:lnTo>
                    <a:pt x="550" y="2126"/>
                  </a:lnTo>
                  <a:lnTo>
                    <a:pt x="555" y="2124"/>
                  </a:lnTo>
                  <a:lnTo>
                    <a:pt x="563" y="2124"/>
                  </a:lnTo>
                  <a:lnTo>
                    <a:pt x="572" y="2123"/>
                  </a:lnTo>
                  <a:lnTo>
                    <a:pt x="574" y="2121"/>
                  </a:lnTo>
                  <a:lnTo>
                    <a:pt x="576" y="2119"/>
                  </a:lnTo>
                  <a:lnTo>
                    <a:pt x="576" y="2119"/>
                  </a:lnTo>
                  <a:lnTo>
                    <a:pt x="574" y="2116"/>
                  </a:lnTo>
                  <a:lnTo>
                    <a:pt x="572" y="2108"/>
                  </a:lnTo>
                  <a:lnTo>
                    <a:pt x="566" y="2091"/>
                  </a:lnTo>
                  <a:lnTo>
                    <a:pt x="566" y="2091"/>
                  </a:lnTo>
                  <a:lnTo>
                    <a:pt x="566" y="2089"/>
                  </a:lnTo>
                  <a:lnTo>
                    <a:pt x="566" y="2089"/>
                  </a:lnTo>
                  <a:lnTo>
                    <a:pt x="564" y="2084"/>
                  </a:lnTo>
                  <a:lnTo>
                    <a:pt x="566" y="2081"/>
                  </a:lnTo>
                  <a:lnTo>
                    <a:pt x="566" y="2081"/>
                  </a:lnTo>
                  <a:lnTo>
                    <a:pt x="572" y="2078"/>
                  </a:lnTo>
                  <a:lnTo>
                    <a:pt x="582" y="2070"/>
                  </a:lnTo>
                  <a:lnTo>
                    <a:pt x="585" y="2066"/>
                  </a:lnTo>
                  <a:lnTo>
                    <a:pt x="588" y="2062"/>
                  </a:lnTo>
                  <a:lnTo>
                    <a:pt x="590" y="2057"/>
                  </a:lnTo>
                  <a:lnTo>
                    <a:pt x="590" y="2054"/>
                  </a:lnTo>
                  <a:lnTo>
                    <a:pt x="590" y="2054"/>
                  </a:lnTo>
                  <a:lnTo>
                    <a:pt x="584" y="2042"/>
                  </a:lnTo>
                  <a:lnTo>
                    <a:pt x="577" y="2028"/>
                  </a:lnTo>
                  <a:lnTo>
                    <a:pt x="572" y="2012"/>
                  </a:lnTo>
                  <a:lnTo>
                    <a:pt x="572" y="2004"/>
                  </a:lnTo>
                  <a:lnTo>
                    <a:pt x="572" y="1996"/>
                  </a:lnTo>
                  <a:lnTo>
                    <a:pt x="572" y="1996"/>
                  </a:lnTo>
                  <a:lnTo>
                    <a:pt x="577" y="1975"/>
                  </a:lnTo>
                  <a:lnTo>
                    <a:pt x="580" y="1949"/>
                  </a:lnTo>
                  <a:lnTo>
                    <a:pt x="584" y="1922"/>
                  </a:lnTo>
                  <a:lnTo>
                    <a:pt x="584" y="1895"/>
                  </a:lnTo>
                  <a:lnTo>
                    <a:pt x="584" y="1895"/>
                  </a:lnTo>
                  <a:lnTo>
                    <a:pt x="584" y="1863"/>
                  </a:lnTo>
                  <a:lnTo>
                    <a:pt x="580" y="1822"/>
                  </a:lnTo>
                  <a:lnTo>
                    <a:pt x="576" y="1750"/>
                  </a:lnTo>
                  <a:lnTo>
                    <a:pt x="576" y="1750"/>
                  </a:lnTo>
                  <a:lnTo>
                    <a:pt x="571" y="1705"/>
                  </a:lnTo>
                  <a:lnTo>
                    <a:pt x="569" y="1684"/>
                  </a:lnTo>
                  <a:lnTo>
                    <a:pt x="569" y="1660"/>
                  </a:lnTo>
                  <a:lnTo>
                    <a:pt x="569" y="1660"/>
                  </a:lnTo>
                  <a:lnTo>
                    <a:pt x="571" y="1636"/>
                  </a:lnTo>
                  <a:lnTo>
                    <a:pt x="574" y="1612"/>
                  </a:lnTo>
                  <a:lnTo>
                    <a:pt x="576" y="1590"/>
                  </a:lnTo>
                  <a:lnTo>
                    <a:pt x="577" y="1562"/>
                  </a:lnTo>
                  <a:lnTo>
                    <a:pt x="577" y="1562"/>
                  </a:lnTo>
                  <a:lnTo>
                    <a:pt x="577" y="1557"/>
                  </a:lnTo>
                  <a:lnTo>
                    <a:pt x="577" y="1557"/>
                  </a:lnTo>
                  <a:lnTo>
                    <a:pt x="577" y="1548"/>
                  </a:lnTo>
                  <a:lnTo>
                    <a:pt x="577" y="1548"/>
                  </a:lnTo>
                  <a:lnTo>
                    <a:pt x="579" y="1521"/>
                  </a:lnTo>
                  <a:lnTo>
                    <a:pt x="582" y="1490"/>
                  </a:lnTo>
                  <a:lnTo>
                    <a:pt x="582" y="1490"/>
                  </a:lnTo>
                  <a:lnTo>
                    <a:pt x="587" y="1455"/>
                  </a:lnTo>
                  <a:lnTo>
                    <a:pt x="587" y="1455"/>
                  </a:lnTo>
                  <a:lnTo>
                    <a:pt x="593" y="1416"/>
                  </a:lnTo>
                  <a:lnTo>
                    <a:pt x="596" y="1382"/>
                  </a:lnTo>
                  <a:lnTo>
                    <a:pt x="596" y="1382"/>
                  </a:lnTo>
                  <a:lnTo>
                    <a:pt x="598" y="1320"/>
                  </a:lnTo>
                  <a:lnTo>
                    <a:pt x="596" y="1281"/>
                  </a:lnTo>
                  <a:lnTo>
                    <a:pt x="595" y="1252"/>
                  </a:lnTo>
                  <a:lnTo>
                    <a:pt x="595" y="1252"/>
                  </a:lnTo>
                  <a:lnTo>
                    <a:pt x="593" y="1236"/>
                  </a:lnTo>
                  <a:lnTo>
                    <a:pt x="595" y="1225"/>
                  </a:lnTo>
                  <a:lnTo>
                    <a:pt x="596" y="1214"/>
                  </a:lnTo>
                  <a:lnTo>
                    <a:pt x="596" y="1214"/>
                  </a:lnTo>
                  <a:lnTo>
                    <a:pt x="600" y="1190"/>
                  </a:lnTo>
                  <a:lnTo>
                    <a:pt x="603" y="1161"/>
                  </a:lnTo>
                  <a:lnTo>
                    <a:pt x="603" y="1161"/>
                  </a:lnTo>
                  <a:lnTo>
                    <a:pt x="605" y="1158"/>
                  </a:lnTo>
                  <a:lnTo>
                    <a:pt x="605" y="1158"/>
                  </a:lnTo>
                  <a:lnTo>
                    <a:pt x="608" y="1150"/>
                  </a:lnTo>
                  <a:lnTo>
                    <a:pt x="613" y="1143"/>
                  </a:lnTo>
                  <a:lnTo>
                    <a:pt x="617" y="1137"/>
                  </a:lnTo>
                  <a:lnTo>
                    <a:pt x="619" y="1130"/>
                  </a:lnTo>
                  <a:lnTo>
                    <a:pt x="619" y="1130"/>
                  </a:lnTo>
                  <a:lnTo>
                    <a:pt x="624" y="1119"/>
                  </a:lnTo>
                  <a:lnTo>
                    <a:pt x="624" y="1119"/>
                  </a:lnTo>
                  <a:lnTo>
                    <a:pt x="630" y="1122"/>
                  </a:lnTo>
                  <a:lnTo>
                    <a:pt x="630" y="1122"/>
                  </a:lnTo>
                  <a:lnTo>
                    <a:pt x="638" y="1124"/>
                  </a:lnTo>
                  <a:lnTo>
                    <a:pt x="643" y="1124"/>
                  </a:lnTo>
                  <a:lnTo>
                    <a:pt x="643" y="1124"/>
                  </a:lnTo>
                  <a:lnTo>
                    <a:pt x="649" y="1119"/>
                  </a:lnTo>
                  <a:lnTo>
                    <a:pt x="654" y="1116"/>
                  </a:lnTo>
                  <a:lnTo>
                    <a:pt x="659" y="1109"/>
                  </a:lnTo>
                  <a:lnTo>
                    <a:pt x="659" y="1109"/>
                  </a:lnTo>
                  <a:lnTo>
                    <a:pt x="662" y="1130"/>
                  </a:lnTo>
                  <a:lnTo>
                    <a:pt x="662" y="1130"/>
                  </a:lnTo>
                  <a:lnTo>
                    <a:pt x="665" y="1127"/>
                  </a:lnTo>
                  <a:lnTo>
                    <a:pt x="665" y="1127"/>
                  </a:lnTo>
                  <a:lnTo>
                    <a:pt x="670" y="1106"/>
                  </a:lnTo>
                  <a:lnTo>
                    <a:pt x="678" y="1068"/>
                  </a:lnTo>
                  <a:lnTo>
                    <a:pt x="678" y="1068"/>
                  </a:lnTo>
                  <a:lnTo>
                    <a:pt x="691" y="1012"/>
                  </a:lnTo>
                  <a:lnTo>
                    <a:pt x="699" y="978"/>
                  </a:lnTo>
                  <a:lnTo>
                    <a:pt x="704" y="951"/>
                  </a:lnTo>
                  <a:lnTo>
                    <a:pt x="704" y="951"/>
                  </a:lnTo>
                  <a:lnTo>
                    <a:pt x="710" y="902"/>
                  </a:lnTo>
                  <a:lnTo>
                    <a:pt x="712" y="880"/>
                  </a:lnTo>
                  <a:lnTo>
                    <a:pt x="712" y="862"/>
                  </a:lnTo>
                  <a:lnTo>
                    <a:pt x="712" y="862"/>
                  </a:lnTo>
                  <a:lnTo>
                    <a:pt x="710" y="840"/>
                  </a:lnTo>
                  <a:lnTo>
                    <a:pt x="707" y="828"/>
                  </a:lnTo>
                  <a:lnTo>
                    <a:pt x="707" y="828"/>
                  </a:lnTo>
                  <a:close/>
                </a:path>
              </a:pathLst>
            </a:custGeom>
            <a:solidFill>
              <a:srgbClr val="C00000"/>
            </a:solid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6">
              <a:extLst>
                <a:ext uri="{FF2B5EF4-FFF2-40B4-BE49-F238E27FC236}">
                  <a16:creationId xmlns:a16="http://schemas.microsoft.com/office/drawing/2014/main" id="{8AA9C6C3-C59F-414D-AE68-53FCEA550D39}"/>
                </a:ext>
              </a:extLst>
            </p:cNvPr>
            <p:cNvSpPr>
              <a:spLocks noEditPoints="1"/>
            </p:cNvSpPr>
            <p:nvPr/>
          </p:nvSpPr>
          <p:spPr bwMode="auto">
            <a:xfrm>
              <a:off x="7079001" y="2456782"/>
              <a:ext cx="125408" cy="391643"/>
            </a:xfrm>
            <a:custGeom>
              <a:avLst/>
              <a:gdLst>
                <a:gd name="T0" fmla="*/ 648 w 653"/>
                <a:gd name="T1" fmla="*/ 1052 h 2150"/>
                <a:gd name="T2" fmla="*/ 651 w 653"/>
                <a:gd name="T3" fmla="*/ 944 h 2150"/>
                <a:gd name="T4" fmla="*/ 651 w 653"/>
                <a:gd name="T5" fmla="*/ 731 h 2150"/>
                <a:gd name="T6" fmla="*/ 643 w 653"/>
                <a:gd name="T7" fmla="*/ 484 h 2150"/>
                <a:gd name="T8" fmla="*/ 582 w 653"/>
                <a:gd name="T9" fmla="*/ 405 h 2150"/>
                <a:gd name="T10" fmla="*/ 465 w 653"/>
                <a:gd name="T11" fmla="*/ 347 h 2150"/>
                <a:gd name="T12" fmla="*/ 467 w 653"/>
                <a:gd name="T13" fmla="*/ 297 h 2150"/>
                <a:gd name="T14" fmla="*/ 483 w 653"/>
                <a:gd name="T15" fmla="*/ 264 h 2150"/>
                <a:gd name="T16" fmla="*/ 486 w 653"/>
                <a:gd name="T17" fmla="*/ 214 h 2150"/>
                <a:gd name="T18" fmla="*/ 517 w 653"/>
                <a:gd name="T19" fmla="*/ 105 h 2150"/>
                <a:gd name="T20" fmla="*/ 468 w 653"/>
                <a:gd name="T21" fmla="*/ 60 h 2150"/>
                <a:gd name="T22" fmla="*/ 454 w 653"/>
                <a:gd name="T23" fmla="*/ 18 h 2150"/>
                <a:gd name="T24" fmla="*/ 411 w 653"/>
                <a:gd name="T25" fmla="*/ 3 h 2150"/>
                <a:gd name="T26" fmla="*/ 306 w 653"/>
                <a:gd name="T27" fmla="*/ 21 h 2150"/>
                <a:gd name="T28" fmla="*/ 242 w 653"/>
                <a:gd name="T29" fmla="*/ 111 h 2150"/>
                <a:gd name="T30" fmla="*/ 241 w 653"/>
                <a:gd name="T31" fmla="*/ 175 h 2150"/>
                <a:gd name="T32" fmla="*/ 249 w 653"/>
                <a:gd name="T33" fmla="*/ 259 h 2150"/>
                <a:gd name="T34" fmla="*/ 268 w 653"/>
                <a:gd name="T35" fmla="*/ 280 h 2150"/>
                <a:gd name="T36" fmla="*/ 268 w 653"/>
                <a:gd name="T37" fmla="*/ 325 h 2150"/>
                <a:gd name="T38" fmla="*/ 172 w 653"/>
                <a:gd name="T39" fmla="*/ 373 h 2150"/>
                <a:gd name="T40" fmla="*/ 79 w 653"/>
                <a:gd name="T41" fmla="*/ 442 h 2150"/>
                <a:gd name="T42" fmla="*/ 59 w 653"/>
                <a:gd name="T43" fmla="*/ 593 h 2150"/>
                <a:gd name="T44" fmla="*/ 37 w 653"/>
                <a:gd name="T45" fmla="*/ 768 h 2150"/>
                <a:gd name="T46" fmla="*/ 18 w 653"/>
                <a:gd name="T47" fmla="*/ 832 h 2150"/>
                <a:gd name="T48" fmla="*/ 24 w 653"/>
                <a:gd name="T49" fmla="*/ 864 h 2150"/>
                <a:gd name="T50" fmla="*/ 27 w 653"/>
                <a:gd name="T51" fmla="*/ 909 h 2150"/>
                <a:gd name="T52" fmla="*/ 16 w 653"/>
                <a:gd name="T53" fmla="*/ 954 h 2150"/>
                <a:gd name="T54" fmla="*/ 6 w 653"/>
                <a:gd name="T55" fmla="*/ 991 h 2150"/>
                <a:gd name="T56" fmla="*/ 5 w 653"/>
                <a:gd name="T57" fmla="*/ 1042 h 2150"/>
                <a:gd name="T58" fmla="*/ 30 w 653"/>
                <a:gd name="T59" fmla="*/ 1147 h 2150"/>
                <a:gd name="T60" fmla="*/ 51 w 653"/>
                <a:gd name="T61" fmla="*/ 1253 h 2150"/>
                <a:gd name="T62" fmla="*/ 95 w 653"/>
                <a:gd name="T63" fmla="*/ 1330 h 2150"/>
                <a:gd name="T64" fmla="*/ 117 w 653"/>
                <a:gd name="T65" fmla="*/ 1485 h 2150"/>
                <a:gd name="T66" fmla="*/ 123 w 653"/>
                <a:gd name="T67" fmla="*/ 1675 h 2150"/>
                <a:gd name="T68" fmla="*/ 136 w 653"/>
                <a:gd name="T69" fmla="*/ 1929 h 2150"/>
                <a:gd name="T70" fmla="*/ 156 w 653"/>
                <a:gd name="T71" fmla="*/ 2025 h 2150"/>
                <a:gd name="T72" fmla="*/ 120 w 653"/>
                <a:gd name="T73" fmla="*/ 2089 h 2150"/>
                <a:gd name="T74" fmla="*/ 72 w 653"/>
                <a:gd name="T75" fmla="*/ 2133 h 2150"/>
                <a:gd name="T76" fmla="*/ 192 w 653"/>
                <a:gd name="T77" fmla="*/ 2149 h 2150"/>
                <a:gd name="T78" fmla="*/ 308 w 653"/>
                <a:gd name="T79" fmla="*/ 2145 h 2150"/>
                <a:gd name="T80" fmla="*/ 316 w 653"/>
                <a:gd name="T81" fmla="*/ 2115 h 2150"/>
                <a:gd name="T82" fmla="*/ 326 w 653"/>
                <a:gd name="T83" fmla="*/ 1974 h 2150"/>
                <a:gd name="T84" fmla="*/ 318 w 653"/>
                <a:gd name="T85" fmla="*/ 1824 h 2150"/>
                <a:gd name="T86" fmla="*/ 329 w 653"/>
                <a:gd name="T87" fmla="*/ 1519 h 2150"/>
                <a:gd name="T88" fmla="*/ 334 w 653"/>
                <a:gd name="T89" fmla="*/ 1407 h 2150"/>
                <a:gd name="T90" fmla="*/ 350 w 653"/>
                <a:gd name="T91" fmla="*/ 1636 h 2150"/>
                <a:gd name="T92" fmla="*/ 356 w 653"/>
                <a:gd name="T93" fmla="*/ 1887 h 2150"/>
                <a:gd name="T94" fmla="*/ 343 w 653"/>
                <a:gd name="T95" fmla="*/ 1972 h 2150"/>
                <a:gd name="T96" fmla="*/ 359 w 653"/>
                <a:gd name="T97" fmla="*/ 2044 h 2150"/>
                <a:gd name="T98" fmla="*/ 361 w 653"/>
                <a:gd name="T99" fmla="*/ 2149 h 2150"/>
                <a:gd name="T100" fmla="*/ 595 w 653"/>
                <a:gd name="T101" fmla="*/ 2120 h 2150"/>
                <a:gd name="T102" fmla="*/ 507 w 653"/>
                <a:gd name="T103" fmla="*/ 2080 h 2150"/>
                <a:gd name="T104" fmla="*/ 507 w 653"/>
                <a:gd name="T105" fmla="*/ 2038 h 2150"/>
                <a:gd name="T106" fmla="*/ 509 w 653"/>
                <a:gd name="T107" fmla="*/ 1962 h 2150"/>
                <a:gd name="T108" fmla="*/ 541 w 653"/>
                <a:gd name="T109" fmla="*/ 1901 h 2150"/>
                <a:gd name="T110" fmla="*/ 542 w 653"/>
                <a:gd name="T111" fmla="*/ 1505 h 2150"/>
                <a:gd name="T112" fmla="*/ 568 w 653"/>
                <a:gd name="T113" fmla="*/ 1320 h 2150"/>
                <a:gd name="T114" fmla="*/ 618 w 653"/>
                <a:gd name="T115" fmla="*/ 1282 h 2150"/>
                <a:gd name="T116" fmla="*/ 627 w 653"/>
                <a:gd name="T117" fmla="*/ 1203 h 2150"/>
                <a:gd name="T118" fmla="*/ 645 w 653"/>
                <a:gd name="T119" fmla="*/ 1134 h 2150"/>
                <a:gd name="T120" fmla="*/ 647 w 653"/>
                <a:gd name="T121" fmla="*/ 1102 h 2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3" h="2150">
                  <a:moveTo>
                    <a:pt x="647" y="1097"/>
                  </a:moveTo>
                  <a:lnTo>
                    <a:pt x="650" y="1082"/>
                  </a:lnTo>
                  <a:lnTo>
                    <a:pt x="650" y="1082"/>
                  </a:lnTo>
                  <a:lnTo>
                    <a:pt x="648" y="1074"/>
                  </a:lnTo>
                  <a:lnTo>
                    <a:pt x="645" y="1068"/>
                  </a:lnTo>
                  <a:lnTo>
                    <a:pt x="645" y="1062"/>
                  </a:lnTo>
                  <a:lnTo>
                    <a:pt x="645" y="1062"/>
                  </a:lnTo>
                  <a:lnTo>
                    <a:pt x="647" y="1055"/>
                  </a:lnTo>
                  <a:lnTo>
                    <a:pt x="648" y="1052"/>
                  </a:lnTo>
                  <a:lnTo>
                    <a:pt x="653" y="1049"/>
                  </a:lnTo>
                  <a:lnTo>
                    <a:pt x="648" y="1028"/>
                  </a:lnTo>
                  <a:lnTo>
                    <a:pt x="648" y="1028"/>
                  </a:lnTo>
                  <a:lnTo>
                    <a:pt x="648" y="1012"/>
                  </a:lnTo>
                  <a:lnTo>
                    <a:pt x="647" y="981"/>
                  </a:lnTo>
                  <a:lnTo>
                    <a:pt x="647" y="981"/>
                  </a:lnTo>
                  <a:lnTo>
                    <a:pt x="648" y="967"/>
                  </a:lnTo>
                  <a:lnTo>
                    <a:pt x="650" y="956"/>
                  </a:lnTo>
                  <a:lnTo>
                    <a:pt x="651" y="944"/>
                  </a:lnTo>
                  <a:lnTo>
                    <a:pt x="651" y="933"/>
                  </a:lnTo>
                  <a:lnTo>
                    <a:pt x="651" y="933"/>
                  </a:lnTo>
                  <a:lnTo>
                    <a:pt x="650" y="891"/>
                  </a:lnTo>
                  <a:lnTo>
                    <a:pt x="650" y="861"/>
                  </a:lnTo>
                  <a:lnTo>
                    <a:pt x="650" y="861"/>
                  </a:lnTo>
                  <a:lnTo>
                    <a:pt x="653" y="803"/>
                  </a:lnTo>
                  <a:lnTo>
                    <a:pt x="653" y="803"/>
                  </a:lnTo>
                  <a:lnTo>
                    <a:pt x="653" y="766"/>
                  </a:lnTo>
                  <a:lnTo>
                    <a:pt x="651" y="731"/>
                  </a:lnTo>
                  <a:lnTo>
                    <a:pt x="651" y="731"/>
                  </a:lnTo>
                  <a:lnTo>
                    <a:pt x="650" y="695"/>
                  </a:lnTo>
                  <a:lnTo>
                    <a:pt x="650" y="655"/>
                  </a:lnTo>
                  <a:lnTo>
                    <a:pt x="650" y="655"/>
                  </a:lnTo>
                  <a:lnTo>
                    <a:pt x="650" y="601"/>
                  </a:lnTo>
                  <a:lnTo>
                    <a:pt x="650" y="565"/>
                  </a:lnTo>
                  <a:lnTo>
                    <a:pt x="647" y="532"/>
                  </a:lnTo>
                  <a:lnTo>
                    <a:pt x="647" y="532"/>
                  </a:lnTo>
                  <a:lnTo>
                    <a:pt x="643" y="484"/>
                  </a:lnTo>
                  <a:lnTo>
                    <a:pt x="640" y="469"/>
                  </a:lnTo>
                  <a:lnTo>
                    <a:pt x="637" y="456"/>
                  </a:lnTo>
                  <a:lnTo>
                    <a:pt x="637" y="456"/>
                  </a:lnTo>
                  <a:lnTo>
                    <a:pt x="631" y="445"/>
                  </a:lnTo>
                  <a:lnTo>
                    <a:pt x="624" y="434"/>
                  </a:lnTo>
                  <a:lnTo>
                    <a:pt x="611" y="421"/>
                  </a:lnTo>
                  <a:lnTo>
                    <a:pt x="611" y="421"/>
                  </a:lnTo>
                  <a:lnTo>
                    <a:pt x="602" y="414"/>
                  </a:lnTo>
                  <a:lnTo>
                    <a:pt x="582" y="405"/>
                  </a:lnTo>
                  <a:lnTo>
                    <a:pt x="534" y="384"/>
                  </a:lnTo>
                  <a:lnTo>
                    <a:pt x="534" y="384"/>
                  </a:lnTo>
                  <a:lnTo>
                    <a:pt x="513" y="374"/>
                  </a:lnTo>
                  <a:lnTo>
                    <a:pt x="494" y="365"/>
                  </a:lnTo>
                  <a:lnTo>
                    <a:pt x="478" y="355"/>
                  </a:lnTo>
                  <a:lnTo>
                    <a:pt x="472" y="350"/>
                  </a:lnTo>
                  <a:lnTo>
                    <a:pt x="472" y="350"/>
                  </a:lnTo>
                  <a:lnTo>
                    <a:pt x="465" y="347"/>
                  </a:lnTo>
                  <a:lnTo>
                    <a:pt x="465" y="347"/>
                  </a:lnTo>
                  <a:lnTo>
                    <a:pt x="460" y="337"/>
                  </a:lnTo>
                  <a:lnTo>
                    <a:pt x="456" y="331"/>
                  </a:lnTo>
                  <a:lnTo>
                    <a:pt x="456" y="331"/>
                  </a:lnTo>
                  <a:lnTo>
                    <a:pt x="451" y="326"/>
                  </a:lnTo>
                  <a:lnTo>
                    <a:pt x="451" y="326"/>
                  </a:lnTo>
                  <a:lnTo>
                    <a:pt x="457" y="317"/>
                  </a:lnTo>
                  <a:lnTo>
                    <a:pt x="457" y="317"/>
                  </a:lnTo>
                  <a:lnTo>
                    <a:pt x="464" y="307"/>
                  </a:lnTo>
                  <a:lnTo>
                    <a:pt x="467" y="297"/>
                  </a:lnTo>
                  <a:lnTo>
                    <a:pt x="470" y="289"/>
                  </a:lnTo>
                  <a:lnTo>
                    <a:pt x="472" y="286"/>
                  </a:lnTo>
                  <a:lnTo>
                    <a:pt x="472" y="286"/>
                  </a:lnTo>
                  <a:lnTo>
                    <a:pt x="477" y="283"/>
                  </a:lnTo>
                  <a:lnTo>
                    <a:pt x="480" y="281"/>
                  </a:lnTo>
                  <a:lnTo>
                    <a:pt x="483" y="278"/>
                  </a:lnTo>
                  <a:lnTo>
                    <a:pt x="483" y="278"/>
                  </a:lnTo>
                  <a:lnTo>
                    <a:pt x="483" y="272"/>
                  </a:lnTo>
                  <a:lnTo>
                    <a:pt x="483" y="264"/>
                  </a:lnTo>
                  <a:lnTo>
                    <a:pt x="480" y="254"/>
                  </a:lnTo>
                  <a:lnTo>
                    <a:pt x="480" y="254"/>
                  </a:lnTo>
                  <a:lnTo>
                    <a:pt x="480" y="228"/>
                  </a:lnTo>
                  <a:lnTo>
                    <a:pt x="480" y="228"/>
                  </a:lnTo>
                  <a:lnTo>
                    <a:pt x="481" y="222"/>
                  </a:lnTo>
                  <a:lnTo>
                    <a:pt x="483" y="219"/>
                  </a:lnTo>
                  <a:lnTo>
                    <a:pt x="485" y="217"/>
                  </a:lnTo>
                  <a:lnTo>
                    <a:pt x="486" y="214"/>
                  </a:lnTo>
                  <a:lnTo>
                    <a:pt x="486" y="214"/>
                  </a:lnTo>
                  <a:lnTo>
                    <a:pt x="493" y="196"/>
                  </a:lnTo>
                  <a:lnTo>
                    <a:pt x="493" y="196"/>
                  </a:lnTo>
                  <a:lnTo>
                    <a:pt x="510" y="156"/>
                  </a:lnTo>
                  <a:lnTo>
                    <a:pt x="510" y="156"/>
                  </a:lnTo>
                  <a:lnTo>
                    <a:pt x="513" y="146"/>
                  </a:lnTo>
                  <a:lnTo>
                    <a:pt x="515" y="137"/>
                  </a:lnTo>
                  <a:lnTo>
                    <a:pt x="517" y="111"/>
                  </a:lnTo>
                  <a:lnTo>
                    <a:pt x="517" y="111"/>
                  </a:lnTo>
                  <a:lnTo>
                    <a:pt x="517" y="105"/>
                  </a:lnTo>
                  <a:lnTo>
                    <a:pt x="513" y="97"/>
                  </a:lnTo>
                  <a:lnTo>
                    <a:pt x="510" y="89"/>
                  </a:lnTo>
                  <a:lnTo>
                    <a:pt x="505" y="82"/>
                  </a:lnTo>
                  <a:lnTo>
                    <a:pt x="496" y="72"/>
                  </a:lnTo>
                  <a:lnTo>
                    <a:pt x="486" y="68"/>
                  </a:lnTo>
                  <a:lnTo>
                    <a:pt x="486" y="68"/>
                  </a:lnTo>
                  <a:lnTo>
                    <a:pt x="475" y="64"/>
                  </a:lnTo>
                  <a:lnTo>
                    <a:pt x="468" y="60"/>
                  </a:lnTo>
                  <a:lnTo>
                    <a:pt x="468" y="60"/>
                  </a:lnTo>
                  <a:lnTo>
                    <a:pt x="467" y="56"/>
                  </a:lnTo>
                  <a:lnTo>
                    <a:pt x="467" y="53"/>
                  </a:lnTo>
                  <a:lnTo>
                    <a:pt x="467" y="39"/>
                  </a:lnTo>
                  <a:lnTo>
                    <a:pt x="467" y="39"/>
                  </a:lnTo>
                  <a:lnTo>
                    <a:pt x="465" y="34"/>
                  </a:lnTo>
                  <a:lnTo>
                    <a:pt x="465" y="29"/>
                  </a:lnTo>
                  <a:lnTo>
                    <a:pt x="464" y="26"/>
                  </a:lnTo>
                  <a:lnTo>
                    <a:pt x="460" y="23"/>
                  </a:lnTo>
                  <a:lnTo>
                    <a:pt x="454" y="18"/>
                  </a:lnTo>
                  <a:lnTo>
                    <a:pt x="446" y="15"/>
                  </a:lnTo>
                  <a:lnTo>
                    <a:pt x="446" y="15"/>
                  </a:lnTo>
                  <a:lnTo>
                    <a:pt x="438" y="11"/>
                  </a:lnTo>
                  <a:lnTo>
                    <a:pt x="430" y="11"/>
                  </a:lnTo>
                  <a:lnTo>
                    <a:pt x="424" y="11"/>
                  </a:lnTo>
                  <a:lnTo>
                    <a:pt x="419" y="10"/>
                  </a:lnTo>
                  <a:lnTo>
                    <a:pt x="416" y="7"/>
                  </a:lnTo>
                  <a:lnTo>
                    <a:pt x="416" y="7"/>
                  </a:lnTo>
                  <a:lnTo>
                    <a:pt x="411" y="3"/>
                  </a:lnTo>
                  <a:lnTo>
                    <a:pt x="403" y="0"/>
                  </a:lnTo>
                  <a:lnTo>
                    <a:pt x="393" y="0"/>
                  </a:lnTo>
                  <a:lnTo>
                    <a:pt x="383" y="0"/>
                  </a:lnTo>
                  <a:lnTo>
                    <a:pt x="361" y="2"/>
                  </a:lnTo>
                  <a:lnTo>
                    <a:pt x="340" y="5"/>
                  </a:lnTo>
                  <a:lnTo>
                    <a:pt x="340" y="5"/>
                  </a:lnTo>
                  <a:lnTo>
                    <a:pt x="330" y="8"/>
                  </a:lnTo>
                  <a:lnTo>
                    <a:pt x="319" y="15"/>
                  </a:lnTo>
                  <a:lnTo>
                    <a:pt x="306" y="21"/>
                  </a:lnTo>
                  <a:lnTo>
                    <a:pt x="295" y="29"/>
                  </a:lnTo>
                  <a:lnTo>
                    <a:pt x="284" y="39"/>
                  </a:lnTo>
                  <a:lnTo>
                    <a:pt x="274" y="47"/>
                  </a:lnTo>
                  <a:lnTo>
                    <a:pt x="266" y="56"/>
                  </a:lnTo>
                  <a:lnTo>
                    <a:pt x="261" y="64"/>
                  </a:lnTo>
                  <a:lnTo>
                    <a:pt x="261" y="64"/>
                  </a:lnTo>
                  <a:lnTo>
                    <a:pt x="253" y="80"/>
                  </a:lnTo>
                  <a:lnTo>
                    <a:pt x="247" y="95"/>
                  </a:lnTo>
                  <a:lnTo>
                    <a:pt x="242" y="111"/>
                  </a:lnTo>
                  <a:lnTo>
                    <a:pt x="242" y="111"/>
                  </a:lnTo>
                  <a:lnTo>
                    <a:pt x="239" y="119"/>
                  </a:lnTo>
                  <a:lnTo>
                    <a:pt x="237" y="129"/>
                  </a:lnTo>
                  <a:lnTo>
                    <a:pt x="237" y="140"/>
                  </a:lnTo>
                  <a:lnTo>
                    <a:pt x="237" y="140"/>
                  </a:lnTo>
                  <a:lnTo>
                    <a:pt x="241" y="162"/>
                  </a:lnTo>
                  <a:lnTo>
                    <a:pt x="242" y="172"/>
                  </a:lnTo>
                  <a:lnTo>
                    <a:pt x="242" y="172"/>
                  </a:lnTo>
                  <a:lnTo>
                    <a:pt x="241" y="175"/>
                  </a:lnTo>
                  <a:lnTo>
                    <a:pt x="241" y="185"/>
                  </a:lnTo>
                  <a:lnTo>
                    <a:pt x="241" y="185"/>
                  </a:lnTo>
                  <a:lnTo>
                    <a:pt x="241" y="193"/>
                  </a:lnTo>
                  <a:lnTo>
                    <a:pt x="242" y="203"/>
                  </a:lnTo>
                  <a:lnTo>
                    <a:pt x="245" y="214"/>
                  </a:lnTo>
                  <a:lnTo>
                    <a:pt x="247" y="223"/>
                  </a:lnTo>
                  <a:lnTo>
                    <a:pt x="247" y="223"/>
                  </a:lnTo>
                  <a:lnTo>
                    <a:pt x="249" y="247"/>
                  </a:lnTo>
                  <a:lnTo>
                    <a:pt x="249" y="259"/>
                  </a:lnTo>
                  <a:lnTo>
                    <a:pt x="250" y="268"/>
                  </a:lnTo>
                  <a:lnTo>
                    <a:pt x="250" y="268"/>
                  </a:lnTo>
                  <a:lnTo>
                    <a:pt x="252" y="272"/>
                  </a:lnTo>
                  <a:lnTo>
                    <a:pt x="255" y="273"/>
                  </a:lnTo>
                  <a:lnTo>
                    <a:pt x="260" y="275"/>
                  </a:lnTo>
                  <a:lnTo>
                    <a:pt x="266" y="275"/>
                  </a:lnTo>
                  <a:lnTo>
                    <a:pt x="268" y="276"/>
                  </a:lnTo>
                  <a:lnTo>
                    <a:pt x="268" y="280"/>
                  </a:lnTo>
                  <a:lnTo>
                    <a:pt x="268" y="280"/>
                  </a:lnTo>
                  <a:lnTo>
                    <a:pt x="270" y="286"/>
                  </a:lnTo>
                  <a:lnTo>
                    <a:pt x="273" y="294"/>
                  </a:lnTo>
                  <a:lnTo>
                    <a:pt x="276" y="304"/>
                  </a:lnTo>
                  <a:lnTo>
                    <a:pt x="279" y="313"/>
                  </a:lnTo>
                  <a:lnTo>
                    <a:pt x="279" y="313"/>
                  </a:lnTo>
                  <a:lnTo>
                    <a:pt x="276" y="315"/>
                  </a:lnTo>
                  <a:lnTo>
                    <a:pt x="276" y="315"/>
                  </a:lnTo>
                  <a:lnTo>
                    <a:pt x="273" y="318"/>
                  </a:lnTo>
                  <a:lnTo>
                    <a:pt x="268" y="325"/>
                  </a:lnTo>
                  <a:lnTo>
                    <a:pt x="260" y="345"/>
                  </a:lnTo>
                  <a:lnTo>
                    <a:pt x="260" y="345"/>
                  </a:lnTo>
                  <a:lnTo>
                    <a:pt x="249" y="350"/>
                  </a:lnTo>
                  <a:lnTo>
                    <a:pt x="234" y="358"/>
                  </a:lnTo>
                  <a:lnTo>
                    <a:pt x="218" y="363"/>
                  </a:lnTo>
                  <a:lnTo>
                    <a:pt x="201" y="368"/>
                  </a:lnTo>
                  <a:lnTo>
                    <a:pt x="201" y="368"/>
                  </a:lnTo>
                  <a:lnTo>
                    <a:pt x="188" y="370"/>
                  </a:lnTo>
                  <a:lnTo>
                    <a:pt x="172" y="373"/>
                  </a:lnTo>
                  <a:lnTo>
                    <a:pt x="152" y="379"/>
                  </a:lnTo>
                  <a:lnTo>
                    <a:pt x="133" y="387"/>
                  </a:lnTo>
                  <a:lnTo>
                    <a:pt x="114" y="397"/>
                  </a:lnTo>
                  <a:lnTo>
                    <a:pt x="106" y="403"/>
                  </a:lnTo>
                  <a:lnTo>
                    <a:pt x="98" y="410"/>
                  </a:lnTo>
                  <a:lnTo>
                    <a:pt x="91" y="416"/>
                  </a:lnTo>
                  <a:lnTo>
                    <a:pt x="85" y="424"/>
                  </a:lnTo>
                  <a:lnTo>
                    <a:pt x="82" y="432"/>
                  </a:lnTo>
                  <a:lnTo>
                    <a:pt x="79" y="442"/>
                  </a:lnTo>
                  <a:lnTo>
                    <a:pt x="79" y="442"/>
                  </a:lnTo>
                  <a:lnTo>
                    <a:pt x="72" y="472"/>
                  </a:lnTo>
                  <a:lnTo>
                    <a:pt x="67" y="493"/>
                  </a:lnTo>
                  <a:lnTo>
                    <a:pt x="64" y="508"/>
                  </a:lnTo>
                  <a:lnTo>
                    <a:pt x="64" y="520"/>
                  </a:lnTo>
                  <a:lnTo>
                    <a:pt x="64" y="520"/>
                  </a:lnTo>
                  <a:lnTo>
                    <a:pt x="63" y="557"/>
                  </a:lnTo>
                  <a:lnTo>
                    <a:pt x="59" y="593"/>
                  </a:lnTo>
                  <a:lnTo>
                    <a:pt x="59" y="593"/>
                  </a:lnTo>
                  <a:lnTo>
                    <a:pt x="56" y="607"/>
                  </a:lnTo>
                  <a:lnTo>
                    <a:pt x="51" y="625"/>
                  </a:lnTo>
                  <a:lnTo>
                    <a:pt x="46" y="646"/>
                  </a:lnTo>
                  <a:lnTo>
                    <a:pt x="45" y="657"/>
                  </a:lnTo>
                  <a:lnTo>
                    <a:pt x="45" y="667"/>
                  </a:lnTo>
                  <a:lnTo>
                    <a:pt x="45" y="667"/>
                  </a:lnTo>
                  <a:lnTo>
                    <a:pt x="43" y="694"/>
                  </a:lnTo>
                  <a:lnTo>
                    <a:pt x="40" y="732"/>
                  </a:lnTo>
                  <a:lnTo>
                    <a:pt x="37" y="768"/>
                  </a:lnTo>
                  <a:lnTo>
                    <a:pt x="35" y="790"/>
                  </a:lnTo>
                  <a:lnTo>
                    <a:pt x="35" y="790"/>
                  </a:lnTo>
                  <a:lnTo>
                    <a:pt x="35" y="809"/>
                  </a:lnTo>
                  <a:lnTo>
                    <a:pt x="34" y="816"/>
                  </a:lnTo>
                  <a:lnTo>
                    <a:pt x="30" y="819"/>
                  </a:lnTo>
                  <a:lnTo>
                    <a:pt x="30" y="819"/>
                  </a:lnTo>
                  <a:lnTo>
                    <a:pt x="26" y="824"/>
                  </a:lnTo>
                  <a:lnTo>
                    <a:pt x="21" y="827"/>
                  </a:lnTo>
                  <a:lnTo>
                    <a:pt x="18" y="832"/>
                  </a:lnTo>
                  <a:lnTo>
                    <a:pt x="18" y="835"/>
                  </a:lnTo>
                  <a:lnTo>
                    <a:pt x="19" y="838"/>
                  </a:lnTo>
                  <a:lnTo>
                    <a:pt x="19" y="838"/>
                  </a:lnTo>
                  <a:lnTo>
                    <a:pt x="27" y="848"/>
                  </a:lnTo>
                  <a:lnTo>
                    <a:pt x="30" y="851"/>
                  </a:lnTo>
                  <a:lnTo>
                    <a:pt x="30" y="851"/>
                  </a:lnTo>
                  <a:lnTo>
                    <a:pt x="30" y="856"/>
                  </a:lnTo>
                  <a:lnTo>
                    <a:pt x="27" y="859"/>
                  </a:lnTo>
                  <a:lnTo>
                    <a:pt x="24" y="864"/>
                  </a:lnTo>
                  <a:lnTo>
                    <a:pt x="24" y="864"/>
                  </a:lnTo>
                  <a:lnTo>
                    <a:pt x="19" y="870"/>
                  </a:lnTo>
                  <a:lnTo>
                    <a:pt x="16" y="879"/>
                  </a:lnTo>
                  <a:lnTo>
                    <a:pt x="18" y="887"/>
                  </a:lnTo>
                  <a:lnTo>
                    <a:pt x="19" y="891"/>
                  </a:lnTo>
                  <a:lnTo>
                    <a:pt x="21" y="895"/>
                  </a:lnTo>
                  <a:lnTo>
                    <a:pt x="21" y="895"/>
                  </a:lnTo>
                  <a:lnTo>
                    <a:pt x="26" y="901"/>
                  </a:lnTo>
                  <a:lnTo>
                    <a:pt x="27" y="909"/>
                  </a:lnTo>
                  <a:lnTo>
                    <a:pt x="26" y="914"/>
                  </a:lnTo>
                  <a:lnTo>
                    <a:pt x="22" y="917"/>
                  </a:lnTo>
                  <a:lnTo>
                    <a:pt x="22" y="917"/>
                  </a:lnTo>
                  <a:lnTo>
                    <a:pt x="19" y="920"/>
                  </a:lnTo>
                  <a:lnTo>
                    <a:pt x="18" y="925"/>
                  </a:lnTo>
                  <a:lnTo>
                    <a:pt x="16" y="931"/>
                  </a:lnTo>
                  <a:lnTo>
                    <a:pt x="14" y="940"/>
                  </a:lnTo>
                  <a:lnTo>
                    <a:pt x="14" y="940"/>
                  </a:lnTo>
                  <a:lnTo>
                    <a:pt x="16" y="954"/>
                  </a:lnTo>
                  <a:lnTo>
                    <a:pt x="14" y="959"/>
                  </a:lnTo>
                  <a:lnTo>
                    <a:pt x="13" y="964"/>
                  </a:lnTo>
                  <a:lnTo>
                    <a:pt x="13" y="964"/>
                  </a:lnTo>
                  <a:lnTo>
                    <a:pt x="6" y="973"/>
                  </a:lnTo>
                  <a:lnTo>
                    <a:pt x="5" y="978"/>
                  </a:lnTo>
                  <a:lnTo>
                    <a:pt x="5" y="984"/>
                  </a:lnTo>
                  <a:lnTo>
                    <a:pt x="5" y="984"/>
                  </a:lnTo>
                  <a:lnTo>
                    <a:pt x="6" y="989"/>
                  </a:lnTo>
                  <a:lnTo>
                    <a:pt x="6" y="991"/>
                  </a:lnTo>
                  <a:lnTo>
                    <a:pt x="5" y="991"/>
                  </a:lnTo>
                  <a:lnTo>
                    <a:pt x="3" y="996"/>
                  </a:lnTo>
                  <a:lnTo>
                    <a:pt x="3" y="996"/>
                  </a:lnTo>
                  <a:lnTo>
                    <a:pt x="0" y="1010"/>
                  </a:lnTo>
                  <a:lnTo>
                    <a:pt x="0" y="1017"/>
                  </a:lnTo>
                  <a:lnTo>
                    <a:pt x="2" y="1023"/>
                  </a:lnTo>
                  <a:lnTo>
                    <a:pt x="2" y="1023"/>
                  </a:lnTo>
                  <a:lnTo>
                    <a:pt x="5" y="1031"/>
                  </a:lnTo>
                  <a:lnTo>
                    <a:pt x="5" y="1042"/>
                  </a:lnTo>
                  <a:lnTo>
                    <a:pt x="5" y="1042"/>
                  </a:lnTo>
                  <a:lnTo>
                    <a:pt x="6" y="1052"/>
                  </a:lnTo>
                  <a:lnTo>
                    <a:pt x="8" y="1055"/>
                  </a:lnTo>
                  <a:lnTo>
                    <a:pt x="14" y="1070"/>
                  </a:lnTo>
                  <a:lnTo>
                    <a:pt x="16" y="1121"/>
                  </a:lnTo>
                  <a:lnTo>
                    <a:pt x="16" y="1121"/>
                  </a:lnTo>
                  <a:lnTo>
                    <a:pt x="26" y="1127"/>
                  </a:lnTo>
                  <a:lnTo>
                    <a:pt x="26" y="1127"/>
                  </a:lnTo>
                  <a:lnTo>
                    <a:pt x="30" y="1147"/>
                  </a:lnTo>
                  <a:lnTo>
                    <a:pt x="34" y="1159"/>
                  </a:lnTo>
                  <a:lnTo>
                    <a:pt x="35" y="1172"/>
                  </a:lnTo>
                  <a:lnTo>
                    <a:pt x="35" y="1172"/>
                  </a:lnTo>
                  <a:lnTo>
                    <a:pt x="35" y="1196"/>
                  </a:lnTo>
                  <a:lnTo>
                    <a:pt x="35" y="1206"/>
                  </a:lnTo>
                  <a:lnTo>
                    <a:pt x="38" y="1217"/>
                  </a:lnTo>
                  <a:lnTo>
                    <a:pt x="38" y="1217"/>
                  </a:lnTo>
                  <a:lnTo>
                    <a:pt x="45" y="1237"/>
                  </a:lnTo>
                  <a:lnTo>
                    <a:pt x="51" y="1253"/>
                  </a:lnTo>
                  <a:lnTo>
                    <a:pt x="51" y="1253"/>
                  </a:lnTo>
                  <a:lnTo>
                    <a:pt x="59" y="1269"/>
                  </a:lnTo>
                  <a:lnTo>
                    <a:pt x="71" y="1285"/>
                  </a:lnTo>
                  <a:lnTo>
                    <a:pt x="71" y="1285"/>
                  </a:lnTo>
                  <a:lnTo>
                    <a:pt x="82" y="1301"/>
                  </a:lnTo>
                  <a:lnTo>
                    <a:pt x="87" y="1306"/>
                  </a:lnTo>
                  <a:lnTo>
                    <a:pt x="91" y="1309"/>
                  </a:lnTo>
                  <a:lnTo>
                    <a:pt x="91" y="1309"/>
                  </a:lnTo>
                  <a:lnTo>
                    <a:pt x="95" y="1330"/>
                  </a:lnTo>
                  <a:lnTo>
                    <a:pt x="95" y="1330"/>
                  </a:lnTo>
                  <a:lnTo>
                    <a:pt x="95" y="1344"/>
                  </a:lnTo>
                  <a:lnTo>
                    <a:pt x="95" y="1363"/>
                  </a:lnTo>
                  <a:lnTo>
                    <a:pt x="96" y="1384"/>
                  </a:lnTo>
                  <a:lnTo>
                    <a:pt x="98" y="1404"/>
                  </a:lnTo>
                  <a:lnTo>
                    <a:pt x="98" y="1404"/>
                  </a:lnTo>
                  <a:lnTo>
                    <a:pt x="107" y="1445"/>
                  </a:lnTo>
                  <a:lnTo>
                    <a:pt x="112" y="1468"/>
                  </a:lnTo>
                  <a:lnTo>
                    <a:pt x="117" y="1485"/>
                  </a:lnTo>
                  <a:lnTo>
                    <a:pt x="117" y="1485"/>
                  </a:lnTo>
                  <a:lnTo>
                    <a:pt x="128" y="1516"/>
                  </a:lnTo>
                  <a:lnTo>
                    <a:pt x="132" y="1529"/>
                  </a:lnTo>
                  <a:lnTo>
                    <a:pt x="133" y="1542"/>
                  </a:lnTo>
                  <a:lnTo>
                    <a:pt x="133" y="1542"/>
                  </a:lnTo>
                  <a:lnTo>
                    <a:pt x="130" y="1591"/>
                  </a:lnTo>
                  <a:lnTo>
                    <a:pt x="123" y="1644"/>
                  </a:lnTo>
                  <a:lnTo>
                    <a:pt x="123" y="1644"/>
                  </a:lnTo>
                  <a:lnTo>
                    <a:pt x="123" y="1675"/>
                  </a:lnTo>
                  <a:lnTo>
                    <a:pt x="123" y="1723"/>
                  </a:lnTo>
                  <a:lnTo>
                    <a:pt x="125" y="1819"/>
                  </a:lnTo>
                  <a:lnTo>
                    <a:pt x="125" y="1819"/>
                  </a:lnTo>
                  <a:lnTo>
                    <a:pt x="125" y="1852"/>
                  </a:lnTo>
                  <a:lnTo>
                    <a:pt x="127" y="1884"/>
                  </a:lnTo>
                  <a:lnTo>
                    <a:pt x="127" y="1898"/>
                  </a:lnTo>
                  <a:lnTo>
                    <a:pt x="130" y="1909"/>
                  </a:lnTo>
                  <a:lnTo>
                    <a:pt x="133" y="1921"/>
                  </a:lnTo>
                  <a:lnTo>
                    <a:pt x="136" y="1929"/>
                  </a:lnTo>
                  <a:lnTo>
                    <a:pt x="136" y="1929"/>
                  </a:lnTo>
                  <a:lnTo>
                    <a:pt x="146" y="1940"/>
                  </a:lnTo>
                  <a:lnTo>
                    <a:pt x="152" y="1945"/>
                  </a:lnTo>
                  <a:lnTo>
                    <a:pt x="156" y="1948"/>
                  </a:lnTo>
                  <a:lnTo>
                    <a:pt x="157" y="1953"/>
                  </a:lnTo>
                  <a:lnTo>
                    <a:pt x="157" y="1953"/>
                  </a:lnTo>
                  <a:lnTo>
                    <a:pt x="156" y="1990"/>
                  </a:lnTo>
                  <a:lnTo>
                    <a:pt x="156" y="2025"/>
                  </a:lnTo>
                  <a:lnTo>
                    <a:pt x="156" y="2025"/>
                  </a:lnTo>
                  <a:lnTo>
                    <a:pt x="156" y="2035"/>
                  </a:lnTo>
                  <a:lnTo>
                    <a:pt x="156" y="2035"/>
                  </a:lnTo>
                  <a:lnTo>
                    <a:pt x="151" y="2059"/>
                  </a:lnTo>
                  <a:lnTo>
                    <a:pt x="151" y="2059"/>
                  </a:lnTo>
                  <a:lnTo>
                    <a:pt x="149" y="2065"/>
                  </a:lnTo>
                  <a:lnTo>
                    <a:pt x="146" y="2070"/>
                  </a:lnTo>
                  <a:lnTo>
                    <a:pt x="141" y="2075"/>
                  </a:lnTo>
                  <a:lnTo>
                    <a:pt x="135" y="2080"/>
                  </a:lnTo>
                  <a:lnTo>
                    <a:pt x="120" y="2089"/>
                  </a:lnTo>
                  <a:lnTo>
                    <a:pt x="103" y="2097"/>
                  </a:lnTo>
                  <a:lnTo>
                    <a:pt x="103" y="2097"/>
                  </a:lnTo>
                  <a:lnTo>
                    <a:pt x="85" y="2105"/>
                  </a:lnTo>
                  <a:lnTo>
                    <a:pt x="74" y="2112"/>
                  </a:lnTo>
                  <a:lnTo>
                    <a:pt x="67" y="2118"/>
                  </a:lnTo>
                  <a:lnTo>
                    <a:pt x="67" y="2121"/>
                  </a:lnTo>
                  <a:lnTo>
                    <a:pt x="67" y="2123"/>
                  </a:lnTo>
                  <a:lnTo>
                    <a:pt x="67" y="2123"/>
                  </a:lnTo>
                  <a:lnTo>
                    <a:pt x="72" y="2133"/>
                  </a:lnTo>
                  <a:lnTo>
                    <a:pt x="79" y="2139"/>
                  </a:lnTo>
                  <a:lnTo>
                    <a:pt x="85" y="2144"/>
                  </a:lnTo>
                  <a:lnTo>
                    <a:pt x="93" y="2145"/>
                  </a:lnTo>
                  <a:lnTo>
                    <a:pt x="101" y="2147"/>
                  </a:lnTo>
                  <a:lnTo>
                    <a:pt x="107" y="2147"/>
                  </a:lnTo>
                  <a:lnTo>
                    <a:pt x="123" y="2147"/>
                  </a:lnTo>
                  <a:lnTo>
                    <a:pt x="123" y="2147"/>
                  </a:lnTo>
                  <a:lnTo>
                    <a:pt x="152" y="2147"/>
                  </a:lnTo>
                  <a:lnTo>
                    <a:pt x="192" y="2149"/>
                  </a:lnTo>
                  <a:lnTo>
                    <a:pt x="231" y="2149"/>
                  </a:lnTo>
                  <a:lnTo>
                    <a:pt x="245" y="2149"/>
                  </a:lnTo>
                  <a:lnTo>
                    <a:pt x="257" y="2147"/>
                  </a:lnTo>
                  <a:lnTo>
                    <a:pt x="257" y="2147"/>
                  </a:lnTo>
                  <a:lnTo>
                    <a:pt x="265" y="2147"/>
                  </a:lnTo>
                  <a:lnTo>
                    <a:pt x="274" y="2147"/>
                  </a:lnTo>
                  <a:lnTo>
                    <a:pt x="292" y="2147"/>
                  </a:lnTo>
                  <a:lnTo>
                    <a:pt x="300" y="2147"/>
                  </a:lnTo>
                  <a:lnTo>
                    <a:pt x="308" y="2145"/>
                  </a:lnTo>
                  <a:lnTo>
                    <a:pt x="311" y="2144"/>
                  </a:lnTo>
                  <a:lnTo>
                    <a:pt x="314" y="2139"/>
                  </a:lnTo>
                  <a:lnTo>
                    <a:pt x="314" y="2139"/>
                  </a:lnTo>
                  <a:lnTo>
                    <a:pt x="314" y="2126"/>
                  </a:lnTo>
                  <a:lnTo>
                    <a:pt x="314" y="2126"/>
                  </a:lnTo>
                  <a:lnTo>
                    <a:pt x="314" y="2124"/>
                  </a:lnTo>
                  <a:lnTo>
                    <a:pt x="314" y="2124"/>
                  </a:lnTo>
                  <a:lnTo>
                    <a:pt x="316" y="2121"/>
                  </a:lnTo>
                  <a:lnTo>
                    <a:pt x="316" y="2115"/>
                  </a:lnTo>
                  <a:lnTo>
                    <a:pt x="316" y="2100"/>
                  </a:lnTo>
                  <a:lnTo>
                    <a:pt x="313" y="2063"/>
                  </a:lnTo>
                  <a:lnTo>
                    <a:pt x="310" y="2025"/>
                  </a:lnTo>
                  <a:lnTo>
                    <a:pt x="308" y="2012"/>
                  </a:lnTo>
                  <a:lnTo>
                    <a:pt x="310" y="2004"/>
                  </a:lnTo>
                  <a:lnTo>
                    <a:pt x="310" y="2004"/>
                  </a:lnTo>
                  <a:lnTo>
                    <a:pt x="319" y="1990"/>
                  </a:lnTo>
                  <a:lnTo>
                    <a:pt x="322" y="1982"/>
                  </a:lnTo>
                  <a:lnTo>
                    <a:pt x="326" y="1974"/>
                  </a:lnTo>
                  <a:lnTo>
                    <a:pt x="326" y="1974"/>
                  </a:lnTo>
                  <a:lnTo>
                    <a:pt x="327" y="1956"/>
                  </a:lnTo>
                  <a:lnTo>
                    <a:pt x="327" y="1946"/>
                  </a:lnTo>
                  <a:lnTo>
                    <a:pt x="324" y="1937"/>
                  </a:lnTo>
                  <a:lnTo>
                    <a:pt x="324" y="1937"/>
                  </a:lnTo>
                  <a:lnTo>
                    <a:pt x="322" y="1929"/>
                  </a:lnTo>
                  <a:lnTo>
                    <a:pt x="321" y="1913"/>
                  </a:lnTo>
                  <a:lnTo>
                    <a:pt x="319" y="1871"/>
                  </a:lnTo>
                  <a:lnTo>
                    <a:pt x="318" y="1824"/>
                  </a:lnTo>
                  <a:lnTo>
                    <a:pt x="314" y="1794"/>
                  </a:lnTo>
                  <a:lnTo>
                    <a:pt x="314" y="1794"/>
                  </a:lnTo>
                  <a:lnTo>
                    <a:pt x="311" y="1754"/>
                  </a:lnTo>
                  <a:lnTo>
                    <a:pt x="310" y="1734"/>
                  </a:lnTo>
                  <a:lnTo>
                    <a:pt x="310" y="1734"/>
                  </a:lnTo>
                  <a:lnTo>
                    <a:pt x="316" y="1646"/>
                  </a:lnTo>
                  <a:lnTo>
                    <a:pt x="324" y="1545"/>
                  </a:lnTo>
                  <a:lnTo>
                    <a:pt x="324" y="1545"/>
                  </a:lnTo>
                  <a:lnTo>
                    <a:pt x="329" y="1519"/>
                  </a:lnTo>
                  <a:lnTo>
                    <a:pt x="330" y="1508"/>
                  </a:lnTo>
                  <a:lnTo>
                    <a:pt x="330" y="1497"/>
                  </a:lnTo>
                  <a:lnTo>
                    <a:pt x="330" y="1497"/>
                  </a:lnTo>
                  <a:lnTo>
                    <a:pt x="330" y="1445"/>
                  </a:lnTo>
                  <a:lnTo>
                    <a:pt x="330" y="1416"/>
                  </a:lnTo>
                  <a:lnTo>
                    <a:pt x="330" y="1404"/>
                  </a:lnTo>
                  <a:lnTo>
                    <a:pt x="330" y="1404"/>
                  </a:lnTo>
                  <a:lnTo>
                    <a:pt x="332" y="1404"/>
                  </a:lnTo>
                  <a:lnTo>
                    <a:pt x="334" y="1407"/>
                  </a:lnTo>
                  <a:lnTo>
                    <a:pt x="337" y="1421"/>
                  </a:lnTo>
                  <a:lnTo>
                    <a:pt x="339" y="1439"/>
                  </a:lnTo>
                  <a:lnTo>
                    <a:pt x="340" y="1457"/>
                  </a:lnTo>
                  <a:lnTo>
                    <a:pt x="340" y="1457"/>
                  </a:lnTo>
                  <a:lnTo>
                    <a:pt x="342" y="1503"/>
                  </a:lnTo>
                  <a:lnTo>
                    <a:pt x="345" y="1563"/>
                  </a:lnTo>
                  <a:lnTo>
                    <a:pt x="345" y="1563"/>
                  </a:lnTo>
                  <a:lnTo>
                    <a:pt x="347" y="1596"/>
                  </a:lnTo>
                  <a:lnTo>
                    <a:pt x="350" y="1636"/>
                  </a:lnTo>
                  <a:lnTo>
                    <a:pt x="353" y="1680"/>
                  </a:lnTo>
                  <a:lnTo>
                    <a:pt x="355" y="1723"/>
                  </a:lnTo>
                  <a:lnTo>
                    <a:pt x="355" y="1723"/>
                  </a:lnTo>
                  <a:lnTo>
                    <a:pt x="359" y="1757"/>
                  </a:lnTo>
                  <a:lnTo>
                    <a:pt x="361" y="1789"/>
                  </a:lnTo>
                  <a:lnTo>
                    <a:pt x="363" y="1823"/>
                  </a:lnTo>
                  <a:lnTo>
                    <a:pt x="363" y="1823"/>
                  </a:lnTo>
                  <a:lnTo>
                    <a:pt x="359" y="1855"/>
                  </a:lnTo>
                  <a:lnTo>
                    <a:pt x="356" y="1887"/>
                  </a:lnTo>
                  <a:lnTo>
                    <a:pt x="353" y="1913"/>
                  </a:lnTo>
                  <a:lnTo>
                    <a:pt x="353" y="1922"/>
                  </a:lnTo>
                  <a:lnTo>
                    <a:pt x="355" y="1929"/>
                  </a:lnTo>
                  <a:lnTo>
                    <a:pt x="355" y="1929"/>
                  </a:lnTo>
                  <a:lnTo>
                    <a:pt x="355" y="1933"/>
                  </a:lnTo>
                  <a:lnTo>
                    <a:pt x="355" y="1938"/>
                  </a:lnTo>
                  <a:lnTo>
                    <a:pt x="351" y="1949"/>
                  </a:lnTo>
                  <a:lnTo>
                    <a:pt x="347" y="1961"/>
                  </a:lnTo>
                  <a:lnTo>
                    <a:pt x="343" y="1972"/>
                  </a:lnTo>
                  <a:lnTo>
                    <a:pt x="343" y="1972"/>
                  </a:lnTo>
                  <a:lnTo>
                    <a:pt x="343" y="1983"/>
                  </a:lnTo>
                  <a:lnTo>
                    <a:pt x="347" y="1994"/>
                  </a:lnTo>
                  <a:lnTo>
                    <a:pt x="350" y="2002"/>
                  </a:lnTo>
                  <a:lnTo>
                    <a:pt x="353" y="2009"/>
                  </a:lnTo>
                  <a:lnTo>
                    <a:pt x="353" y="2009"/>
                  </a:lnTo>
                  <a:lnTo>
                    <a:pt x="356" y="2022"/>
                  </a:lnTo>
                  <a:lnTo>
                    <a:pt x="359" y="2044"/>
                  </a:lnTo>
                  <a:lnTo>
                    <a:pt x="359" y="2044"/>
                  </a:lnTo>
                  <a:lnTo>
                    <a:pt x="356" y="2049"/>
                  </a:lnTo>
                  <a:lnTo>
                    <a:pt x="355" y="2054"/>
                  </a:lnTo>
                  <a:lnTo>
                    <a:pt x="355" y="2054"/>
                  </a:lnTo>
                  <a:lnTo>
                    <a:pt x="351" y="2094"/>
                  </a:lnTo>
                  <a:lnTo>
                    <a:pt x="350" y="2129"/>
                  </a:lnTo>
                  <a:lnTo>
                    <a:pt x="350" y="2129"/>
                  </a:lnTo>
                  <a:lnTo>
                    <a:pt x="351" y="2137"/>
                  </a:lnTo>
                  <a:lnTo>
                    <a:pt x="355" y="2144"/>
                  </a:lnTo>
                  <a:lnTo>
                    <a:pt x="361" y="2149"/>
                  </a:lnTo>
                  <a:lnTo>
                    <a:pt x="369" y="2150"/>
                  </a:lnTo>
                  <a:lnTo>
                    <a:pt x="590" y="2150"/>
                  </a:lnTo>
                  <a:lnTo>
                    <a:pt x="590" y="2150"/>
                  </a:lnTo>
                  <a:lnTo>
                    <a:pt x="595" y="2147"/>
                  </a:lnTo>
                  <a:lnTo>
                    <a:pt x="598" y="2145"/>
                  </a:lnTo>
                  <a:lnTo>
                    <a:pt x="600" y="2141"/>
                  </a:lnTo>
                  <a:lnTo>
                    <a:pt x="602" y="2136"/>
                  </a:lnTo>
                  <a:lnTo>
                    <a:pt x="600" y="2128"/>
                  </a:lnTo>
                  <a:lnTo>
                    <a:pt x="595" y="2120"/>
                  </a:lnTo>
                  <a:lnTo>
                    <a:pt x="584" y="2108"/>
                  </a:lnTo>
                  <a:lnTo>
                    <a:pt x="584" y="2108"/>
                  </a:lnTo>
                  <a:lnTo>
                    <a:pt x="571" y="2099"/>
                  </a:lnTo>
                  <a:lnTo>
                    <a:pt x="557" y="2091"/>
                  </a:lnTo>
                  <a:lnTo>
                    <a:pt x="546" y="2086"/>
                  </a:lnTo>
                  <a:lnTo>
                    <a:pt x="534" y="2083"/>
                  </a:lnTo>
                  <a:lnTo>
                    <a:pt x="517" y="2081"/>
                  </a:lnTo>
                  <a:lnTo>
                    <a:pt x="512" y="2081"/>
                  </a:lnTo>
                  <a:lnTo>
                    <a:pt x="507" y="2080"/>
                  </a:lnTo>
                  <a:lnTo>
                    <a:pt x="507" y="2080"/>
                  </a:lnTo>
                  <a:lnTo>
                    <a:pt x="502" y="2072"/>
                  </a:lnTo>
                  <a:lnTo>
                    <a:pt x="496" y="2060"/>
                  </a:lnTo>
                  <a:lnTo>
                    <a:pt x="496" y="2060"/>
                  </a:lnTo>
                  <a:lnTo>
                    <a:pt x="499" y="2059"/>
                  </a:lnTo>
                  <a:lnTo>
                    <a:pt x="501" y="2057"/>
                  </a:lnTo>
                  <a:lnTo>
                    <a:pt x="501" y="2057"/>
                  </a:lnTo>
                  <a:lnTo>
                    <a:pt x="504" y="2049"/>
                  </a:lnTo>
                  <a:lnTo>
                    <a:pt x="507" y="2038"/>
                  </a:lnTo>
                  <a:lnTo>
                    <a:pt x="507" y="2025"/>
                  </a:lnTo>
                  <a:lnTo>
                    <a:pt x="507" y="2014"/>
                  </a:lnTo>
                  <a:lnTo>
                    <a:pt x="507" y="2014"/>
                  </a:lnTo>
                  <a:lnTo>
                    <a:pt x="507" y="2006"/>
                  </a:lnTo>
                  <a:lnTo>
                    <a:pt x="510" y="2002"/>
                  </a:lnTo>
                  <a:lnTo>
                    <a:pt x="512" y="1996"/>
                  </a:lnTo>
                  <a:lnTo>
                    <a:pt x="512" y="1986"/>
                  </a:lnTo>
                  <a:lnTo>
                    <a:pt x="512" y="1986"/>
                  </a:lnTo>
                  <a:lnTo>
                    <a:pt x="509" y="1962"/>
                  </a:lnTo>
                  <a:lnTo>
                    <a:pt x="505" y="1953"/>
                  </a:lnTo>
                  <a:lnTo>
                    <a:pt x="505" y="1948"/>
                  </a:lnTo>
                  <a:lnTo>
                    <a:pt x="505" y="1948"/>
                  </a:lnTo>
                  <a:lnTo>
                    <a:pt x="507" y="1945"/>
                  </a:lnTo>
                  <a:lnTo>
                    <a:pt x="512" y="1941"/>
                  </a:lnTo>
                  <a:lnTo>
                    <a:pt x="525" y="1930"/>
                  </a:lnTo>
                  <a:lnTo>
                    <a:pt x="531" y="1922"/>
                  </a:lnTo>
                  <a:lnTo>
                    <a:pt x="536" y="1913"/>
                  </a:lnTo>
                  <a:lnTo>
                    <a:pt x="541" y="1901"/>
                  </a:lnTo>
                  <a:lnTo>
                    <a:pt x="541" y="1887"/>
                  </a:lnTo>
                  <a:lnTo>
                    <a:pt x="541" y="1887"/>
                  </a:lnTo>
                  <a:lnTo>
                    <a:pt x="541" y="1844"/>
                  </a:lnTo>
                  <a:lnTo>
                    <a:pt x="541" y="1784"/>
                  </a:lnTo>
                  <a:lnTo>
                    <a:pt x="541" y="1683"/>
                  </a:lnTo>
                  <a:lnTo>
                    <a:pt x="541" y="1683"/>
                  </a:lnTo>
                  <a:lnTo>
                    <a:pt x="542" y="1583"/>
                  </a:lnTo>
                  <a:lnTo>
                    <a:pt x="542" y="1505"/>
                  </a:lnTo>
                  <a:lnTo>
                    <a:pt x="542" y="1505"/>
                  </a:lnTo>
                  <a:lnTo>
                    <a:pt x="547" y="1489"/>
                  </a:lnTo>
                  <a:lnTo>
                    <a:pt x="555" y="1458"/>
                  </a:lnTo>
                  <a:lnTo>
                    <a:pt x="562" y="1424"/>
                  </a:lnTo>
                  <a:lnTo>
                    <a:pt x="565" y="1410"/>
                  </a:lnTo>
                  <a:lnTo>
                    <a:pt x="565" y="1397"/>
                  </a:lnTo>
                  <a:lnTo>
                    <a:pt x="565" y="1397"/>
                  </a:lnTo>
                  <a:lnTo>
                    <a:pt x="566" y="1365"/>
                  </a:lnTo>
                  <a:lnTo>
                    <a:pt x="568" y="1320"/>
                  </a:lnTo>
                  <a:lnTo>
                    <a:pt x="568" y="1320"/>
                  </a:lnTo>
                  <a:lnTo>
                    <a:pt x="578" y="1320"/>
                  </a:lnTo>
                  <a:lnTo>
                    <a:pt x="589" y="1318"/>
                  </a:lnTo>
                  <a:lnTo>
                    <a:pt x="600" y="1314"/>
                  </a:lnTo>
                  <a:lnTo>
                    <a:pt x="603" y="1312"/>
                  </a:lnTo>
                  <a:lnTo>
                    <a:pt x="607" y="1309"/>
                  </a:lnTo>
                  <a:lnTo>
                    <a:pt x="607" y="1309"/>
                  </a:lnTo>
                  <a:lnTo>
                    <a:pt x="611" y="1302"/>
                  </a:lnTo>
                  <a:lnTo>
                    <a:pt x="615" y="1296"/>
                  </a:lnTo>
                  <a:lnTo>
                    <a:pt x="618" y="1282"/>
                  </a:lnTo>
                  <a:lnTo>
                    <a:pt x="618" y="1282"/>
                  </a:lnTo>
                  <a:lnTo>
                    <a:pt x="621" y="1273"/>
                  </a:lnTo>
                  <a:lnTo>
                    <a:pt x="626" y="1262"/>
                  </a:lnTo>
                  <a:lnTo>
                    <a:pt x="629" y="1251"/>
                  </a:lnTo>
                  <a:lnTo>
                    <a:pt x="631" y="1246"/>
                  </a:lnTo>
                  <a:lnTo>
                    <a:pt x="631" y="1241"/>
                  </a:lnTo>
                  <a:lnTo>
                    <a:pt x="631" y="1241"/>
                  </a:lnTo>
                  <a:lnTo>
                    <a:pt x="627" y="1222"/>
                  </a:lnTo>
                  <a:lnTo>
                    <a:pt x="627" y="1203"/>
                  </a:lnTo>
                  <a:lnTo>
                    <a:pt x="627" y="1203"/>
                  </a:lnTo>
                  <a:lnTo>
                    <a:pt x="627" y="1184"/>
                  </a:lnTo>
                  <a:lnTo>
                    <a:pt x="627" y="1184"/>
                  </a:lnTo>
                  <a:lnTo>
                    <a:pt x="632" y="1184"/>
                  </a:lnTo>
                  <a:lnTo>
                    <a:pt x="637" y="1182"/>
                  </a:lnTo>
                  <a:lnTo>
                    <a:pt x="640" y="1134"/>
                  </a:lnTo>
                  <a:lnTo>
                    <a:pt x="640" y="1134"/>
                  </a:lnTo>
                  <a:lnTo>
                    <a:pt x="642" y="1135"/>
                  </a:lnTo>
                  <a:lnTo>
                    <a:pt x="645" y="1134"/>
                  </a:lnTo>
                  <a:lnTo>
                    <a:pt x="645" y="1134"/>
                  </a:lnTo>
                  <a:lnTo>
                    <a:pt x="653" y="1127"/>
                  </a:lnTo>
                  <a:lnTo>
                    <a:pt x="653" y="1127"/>
                  </a:lnTo>
                  <a:lnTo>
                    <a:pt x="653" y="1121"/>
                  </a:lnTo>
                  <a:lnTo>
                    <a:pt x="653" y="1116"/>
                  </a:lnTo>
                  <a:lnTo>
                    <a:pt x="650" y="1111"/>
                  </a:lnTo>
                  <a:lnTo>
                    <a:pt x="650" y="1111"/>
                  </a:lnTo>
                  <a:lnTo>
                    <a:pt x="648" y="1107"/>
                  </a:lnTo>
                  <a:lnTo>
                    <a:pt x="647" y="1102"/>
                  </a:lnTo>
                  <a:lnTo>
                    <a:pt x="647" y="1097"/>
                  </a:lnTo>
                  <a:lnTo>
                    <a:pt x="647" y="1097"/>
                  </a:lnTo>
                  <a:close/>
                  <a:moveTo>
                    <a:pt x="83" y="1269"/>
                  </a:moveTo>
                  <a:lnTo>
                    <a:pt x="83" y="1269"/>
                  </a:lnTo>
                  <a:lnTo>
                    <a:pt x="85" y="1275"/>
                  </a:lnTo>
                  <a:lnTo>
                    <a:pt x="85" y="1275"/>
                  </a:lnTo>
                  <a:lnTo>
                    <a:pt x="83" y="1269"/>
                  </a:lnTo>
                  <a:lnTo>
                    <a:pt x="83" y="1269"/>
                  </a:lnTo>
                  <a:close/>
                </a:path>
              </a:pathLst>
            </a:custGeom>
            <a:no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7">
              <a:extLst>
                <a:ext uri="{FF2B5EF4-FFF2-40B4-BE49-F238E27FC236}">
                  <a16:creationId xmlns:a16="http://schemas.microsoft.com/office/drawing/2014/main" id="{E99090E5-A7CC-4F9F-BB21-B3BC73BBCEE8}"/>
                </a:ext>
              </a:extLst>
            </p:cNvPr>
            <p:cNvSpPr>
              <a:spLocks noEditPoints="1"/>
            </p:cNvSpPr>
            <p:nvPr/>
          </p:nvSpPr>
          <p:spPr bwMode="auto">
            <a:xfrm>
              <a:off x="7565326" y="2435469"/>
              <a:ext cx="132514" cy="412956"/>
            </a:xfrm>
            <a:custGeom>
              <a:avLst/>
              <a:gdLst>
                <a:gd name="T0" fmla="*/ 676 w 690"/>
                <a:gd name="T1" fmla="*/ 1081 h 2267"/>
                <a:gd name="T2" fmla="*/ 671 w 690"/>
                <a:gd name="T3" fmla="*/ 959 h 2267"/>
                <a:gd name="T4" fmla="*/ 664 w 690"/>
                <a:gd name="T5" fmla="*/ 756 h 2267"/>
                <a:gd name="T6" fmla="*/ 565 w 690"/>
                <a:gd name="T7" fmla="*/ 485 h 2267"/>
                <a:gd name="T8" fmla="*/ 416 w 690"/>
                <a:gd name="T9" fmla="*/ 416 h 2267"/>
                <a:gd name="T10" fmla="*/ 416 w 690"/>
                <a:gd name="T11" fmla="*/ 355 h 2267"/>
                <a:gd name="T12" fmla="*/ 445 w 690"/>
                <a:gd name="T13" fmla="*/ 307 h 2267"/>
                <a:gd name="T14" fmla="*/ 480 w 690"/>
                <a:gd name="T15" fmla="*/ 234 h 2267"/>
                <a:gd name="T16" fmla="*/ 486 w 690"/>
                <a:gd name="T17" fmla="*/ 191 h 2267"/>
                <a:gd name="T18" fmla="*/ 485 w 690"/>
                <a:gd name="T19" fmla="*/ 136 h 2267"/>
                <a:gd name="T20" fmla="*/ 473 w 690"/>
                <a:gd name="T21" fmla="*/ 93 h 2267"/>
                <a:gd name="T22" fmla="*/ 433 w 690"/>
                <a:gd name="T23" fmla="*/ 63 h 2267"/>
                <a:gd name="T24" fmla="*/ 387 w 690"/>
                <a:gd name="T25" fmla="*/ 24 h 2267"/>
                <a:gd name="T26" fmla="*/ 358 w 690"/>
                <a:gd name="T27" fmla="*/ 14 h 2267"/>
                <a:gd name="T28" fmla="*/ 297 w 690"/>
                <a:gd name="T29" fmla="*/ 3 h 2267"/>
                <a:gd name="T30" fmla="*/ 217 w 690"/>
                <a:gd name="T31" fmla="*/ 18 h 2267"/>
                <a:gd name="T32" fmla="*/ 165 w 690"/>
                <a:gd name="T33" fmla="*/ 74 h 2267"/>
                <a:gd name="T34" fmla="*/ 151 w 690"/>
                <a:gd name="T35" fmla="*/ 95 h 2267"/>
                <a:gd name="T36" fmla="*/ 122 w 690"/>
                <a:gd name="T37" fmla="*/ 151 h 2267"/>
                <a:gd name="T38" fmla="*/ 124 w 690"/>
                <a:gd name="T39" fmla="*/ 217 h 2267"/>
                <a:gd name="T40" fmla="*/ 135 w 690"/>
                <a:gd name="T41" fmla="*/ 297 h 2267"/>
                <a:gd name="T42" fmla="*/ 172 w 690"/>
                <a:gd name="T43" fmla="*/ 337 h 2267"/>
                <a:gd name="T44" fmla="*/ 207 w 690"/>
                <a:gd name="T45" fmla="*/ 364 h 2267"/>
                <a:gd name="T46" fmla="*/ 218 w 690"/>
                <a:gd name="T47" fmla="*/ 397 h 2267"/>
                <a:gd name="T48" fmla="*/ 85 w 690"/>
                <a:gd name="T49" fmla="*/ 509 h 2267"/>
                <a:gd name="T50" fmla="*/ 18 w 690"/>
                <a:gd name="T51" fmla="*/ 660 h 2267"/>
                <a:gd name="T52" fmla="*/ 5 w 690"/>
                <a:gd name="T53" fmla="*/ 906 h 2267"/>
                <a:gd name="T54" fmla="*/ 63 w 690"/>
                <a:gd name="T55" fmla="*/ 1140 h 2267"/>
                <a:gd name="T56" fmla="*/ 108 w 690"/>
                <a:gd name="T57" fmla="*/ 1243 h 2267"/>
                <a:gd name="T58" fmla="*/ 141 w 690"/>
                <a:gd name="T59" fmla="*/ 1368 h 2267"/>
                <a:gd name="T60" fmla="*/ 156 w 690"/>
                <a:gd name="T61" fmla="*/ 1631 h 2267"/>
                <a:gd name="T62" fmla="*/ 143 w 690"/>
                <a:gd name="T63" fmla="*/ 1718 h 2267"/>
                <a:gd name="T64" fmla="*/ 143 w 690"/>
                <a:gd name="T65" fmla="*/ 1773 h 2267"/>
                <a:gd name="T66" fmla="*/ 153 w 690"/>
                <a:gd name="T67" fmla="*/ 1975 h 2267"/>
                <a:gd name="T68" fmla="*/ 191 w 690"/>
                <a:gd name="T69" fmla="*/ 2094 h 2267"/>
                <a:gd name="T70" fmla="*/ 189 w 690"/>
                <a:gd name="T71" fmla="*/ 2144 h 2267"/>
                <a:gd name="T72" fmla="*/ 165 w 690"/>
                <a:gd name="T73" fmla="*/ 2174 h 2267"/>
                <a:gd name="T74" fmla="*/ 106 w 690"/>
                <a:gd name="T75" fmla="*/ 2219 h 2267"/>
                <a:gd name="T76" fmla="*/ 215 w 690"/>
                <a:gd name="T77" fmla="*/ 2264 h 2267"/>
                <a:gd name="T78" fmla="*/ 324 w 690"/>
                <a:gd name="T79" fmla="*/ 2206 h 2267"/>
                <a:gd name="T80" fmla="*/ 345 w 690"/>
                <a:gd name="T81" fmla="*/ 2092 h 2267"/>
                <a:gd name="T82" fmla="*/ 321 w 690"/>
                <a:gd name="T83" fmla="*/ 1890 h 2267"/>
                <a:gd name="T84" fmla="*/ 311 w 690"/>
                <a:gd name="T85" fmla="*/ 1737 h 2267"/>
                <a:gd name="T86" fmla="*/ 331 w 690"/>
                <a:gd name="T87" fmla="*/ 1574 h 2267"/>
                <a:gd name="T88" fmla="*/ 368 w 690"/>
                <a:gd name="T89" fmla="*/ 1347 h 2267"/>
                <a:gd name="T90" fmla="*/ 398 w 690"/>
                <a:gd name="T91" fmla="*/ 1477 h 2267"/>
                <a:gd name="T92" fmla="*/ 420 w 690"/>
                <a:gd name="T93" fmla="*/ 1673 h 2267"/>
                <a:gd name="T94" fmla="*/ 432 w 690"/>
                <a:gd name="T95" fmla="*/ 1729 h 2267"/>
                <a:gd name="T96" fmla="*/ 417 w 690"/>
                <a:gd name="T97" fmla="*/ 1898 h 2267"/>
                <a:gd name="T98" fmla="*/ 417 w 690"/>
                <a:gd name="T99" fmla="*/ 2066 h 2267"/>
                <a:gd name="T100" fmla="*/ 430 w 690"/>
                <a:gd name="T101" fmla="*/ 2195 h 2267"/>
                <a:gd name="T102" fmla="*/ 469 w 690"/>
                <a:gd name="T103" fmla="*/ 2261 h 2267"/>
                <a:gd name="T104" fmla="*/ 570 w 690"/>
                <a:gd name="T105" fmla="*/ 2267 h 2267"/>
                <a:gd name="T106" fmla="*/ 648 w 690"/>
                <a:gd name="T107" fmla="*/ 2217 h 2267"/>
                <a:gd name="T108" fmla="*/ 567 w 690"/>
                <a:gd name="T109" fmla="*/ 2166 h 2267"/>
                <a:gd name="T110" fmla="*/ 544 w 690"/>
                <a:gd name="T111" fmla="*/ 2129 h 2267"/>
                <a:gd name="T112" fmla="*/ 560 w 690"/>
                <a:gd name="T113" fmla="*/ 2054 h 2267"/>
                <a:gd name="T114" fmla="*/ 594 w 690"/>
                <a:gd name="T115" fmla="*/ 1760 h 2267"/>
                <a:gd name="T116" fmla="*/ 579 w 690"/>
                <a:gd name="T117" fmla="*/ 1549 h 2267"/>
                <a:gd name="T118" fmla="*/ 647 w 690"/>
                <a:gd name="T119" fmla="*/ 1394 h 2267"/>
                <a:gd name="T120" fmla="*/ 679 w 690"/>
                <a:gd name="T121" fmla="*/ 1256 h 2267"/>
                <a:gd name="T122" fmla="*/ 605 w 690"/>
                <a:gd name="T123" fmla="*/ 1390 h 2267"/>
                <a:gd name="T124" fmla="*/ 603 w 690"/>
                <a:gd name="T125" fmla="*/ 1328 h 2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0" h="2267">
                  <a:moveTo>
                    <a:pt x="680" y="1196"/>
                  </a:moveTo>
                  <a:lnTo>
                    <a:pt x="680" y="1196"/>
                  </a:lnTo>
                  <a:lnTo>
                    <a:pt x="679" y="1190"/>
                  </a:lnTo>
                  <a:lnTo>
                    <a:pt x="680" y="1187"/>
                  </a:lnTo>
                  <a:lnTo>
                    <a:pt x="682" y="1182"/>
                  </a:lnTo>
                  <a:lnTo>
                    <a:pt x="682" y="1175"/>
                  </a:lnTo>
                  <a:lnTo>
                    <a:pt x="682" y="1175"/>
                  </a:lnTo>
                  <a:lnTo>
                    <a:pt x="680" y="1169"/>
                  </a:lnTo>
                  <a:lnTo>
                    <a:pt x="679" y="1166"/>
                  </a:lnTo>
                  <a:lnTo>
                    <a:pt x="677" y="1162"/>
                  </a:lnTo>
                  <a:lnTo>
                    <a:pt x="677" y="1162"/>
                  </a:lnTo>
                  <a:lnTo>
                    <a:pt x="676" y="1124"/>
                  </a:lnTo>
                  <a:lnTo>
                    <a:pt x="676" y="1081"/>
                  </a:lnTo>
                  <a:lnTo>
                    <a:pt x="676" y="1081"/>
                  </a:lnTo>
                  <a:lnTo>
                    <a:pt x="680" y="1048"/>
                  </a:lnTo>
                  <a:lnTo>
                    <a:pt x="684" y="1028"/>
                  </a:lnTo>
                  <a:lnTo>
                    <a:pt x="684" y="1020"/>
                  </a:lnTo>
                  <a:lnTo>
                    <a:pt x="682" y="1013"/>
                  </a:lnTo>
                  <a:lnTo>
                    <a:pt x="682" y="1013"/>
                  </a:lnTo>
                  <a:lnTo>
                    <a:pt x="682" y="1012"/>
                  </a:lnTo>
                  <a:lnTo>
                    <a:pt x="682" y="1013"/>
                  </a:lnTo>
                  <a:lnTo>
                    <a:pt x="682" y="1020"/>
                  </a:lnTo>
                  <a:lnTo>
                    <a:pt x="680" y="1002"/>
                  </a:lnTo>
                  <a:lnTo>
                    <a:pt x="680" y="1002"/>
                  </a:lnTo>
                  <a:lnTo>
                    <a:pt x="676" y="976"/>
                  </a:lnTo>
                  <a:lnTo>
                    <a:pt x="671" y="959"/>
                  </a:lnTo>
                  <a:lnTo>
                    <a:pt x="668" y="944"/>
                  </a:lnTo>
                  <a:lnTo>
                    <a:pt x="664" y="931"/>
                  </a:lnTo>
                  <a:lnTo>
                    <a:pt x="664" y="931"/>
                  </a:lnTo>
                  <a:lnTo>
                    <a:pt x="664" y="906"/>
                  </a:lnTo>
                  <a:lnTo>
                    <a:pt x="663" y="878"/>
                  </a:lnTo>
                  <a:lnTo>
                    <a:pt x="663" y="878"/>
                  </a:lnTo>
                  <a:lnTo>
                    <a:pt x="663" y="840"/>
                  </a:lnTo>
                  <a:lnTo>
                    <a:pt x="663" y="840"/>
                  </a:lnTo>
                  <a:lnTo>
                    <a:pt x="664" y="833"/>
                  </a:lnTo>
                  <a:lnTo>
                    <a:pt x="666" y="812"/>
                  </a:lnTo>
                  <a:lnTo>
                    <a:pt x="668" y="796"/>
                  </a:lnTo>
                  <a:lnTo>
                    <a:pt x="666" y="777"/>
                  </a:lnTo>
                  <a:lnTo>
                    <a:pt x="664" y="756"/>
                  </a:lnTo>
                  <a:lnTo>
                    <a:pt x="660" y="729"/>
                  </a:lnTo>
                  <a:lnTo>
                    <a:pt x="660" y="729"/>
                  </a:lnTo>
                  <a:lnTo>
                    <a:pt x="648" y="674"/>
                  </a:lnTo>
                  <a:lnTo>
                    <a:pt x="636" y="623"/>
                  </a:lnTo>
                  <a:lnTo>
                    <a:pt x="624" y="580"/>
                  </a:lnTo>
                  <a:lnTo>
                    <a:pt x="618" y="564"/>
                  </a:lnTo>
                  <a:lnTo>
                    <a:pt x="611" y="552"/>
                  </a:lnTo>
                  <a:lnTo>
                    <a:pt x="611" y="552"/>
                  </a:lnTo>
                  <a:lnTo>
                    <a:pt x="602" y="531"/>
                  </a:lnTo>
                  <a:lnTo>
                    <a:pt x="591" y="512"/>
                  </a:lnTo>
                  <a:lnTo>
                    <a:pt x="578" y="496"/>
                  </a:lnTo>
                  <a:lnTo>
                    <a:pt x="571" y="490"/>
                  </a:lnTo>
                  <a:lnTo>
                    <a:pt x="565" y="485"/>
                  </a:lnTo>
                  <a:lnTo>
                    <a:pt x="565" y="485"/>
                  </a:lnTo>
                  <a:lnTo>
                    <a:pt x="538" y="469"/>
                  </a:lnTo>
                  <a:lnTo>
                    <a:pt x="525" y="462"/>
                  </a:lnTo>
                  <a:lnTo>
                    <a:pt x="512" y="458"/>
                  </a:lnTo>
                  <a:lnTo>
                    <a:pt x="512" y="458"/>
                  </a:lnTo>
                  <a:lnTo>
                    <a:pt x="477" y="448"/>
                  </a:lnTo>
                  <a:lnTo>
                    <a:pt x="459" y="442"/>
                  </a:lnTo>
                  <a:lnTo>
                    <a:pt x="453" y="437"/>
                  </a:lnTo>
                  <a:lnTo>
                    <a:pt x="448" y="434"/>
                  </a:lnTo>
                  <a:lnTo>
                    <a:pt x="448" y="434"/>
                  </a:lnTo>
                  <a:lnTo>
                    <a:pt x="440" y="427"/>
                  </a:lnTo>
                  <a:lnTo>
                    <a:pt x="430" y="422"/>
                  </a:lnTo>
                  <a:lnTo>
                    <a:pt x="416" y="416"/>
                  </a:lnTo>
                  <a:lnTo>
                    <a:pt x="416" y="416"/>
                  </a:lnTo>
                  <a:lnTo>
                    <a:pt x="409" y="405"/>
                  </a:lnTo>
                  <a:lnTo>
                    <a:pt x="401" y="393"/>
                  </a:lnTo>
                  <a:lnTo>
                    <a:pt x="385" y="377"/>
                  </a:lnTo>
                  <a:lnTo>
                    <a:pt x="385" y="377"/>
                  </a:lnTo>
                  <a:lnTo>
                    <a:pt x="387" y="366"/>
                  </a:lnTo>
                  <a:lnTo>
                    <a:pt x="387" y="366"/>
                  </a:lnTo>
                  <a:lnTo>
                    <a:pt x="393" y="366"/>
                  </a:lnTo>
                  <a:lnTo>
                    <a:pt x="400" y="364"/>
                  </a:lnTo>
                  <a:lnTo>
                    <a:pt x="403" y="360"/>
                  </a:lnTo>
                  <a:lnTo>
                    <a:pt x="403" y="360"/>
                  </a:lnTo>
                  <a:lnTo>
                    <a:pt x="408" y="356"/>
                  </a:lnTo>
                  <a:lnTo>
                    <a:pt x="416" y="355"/>
                  </a:lnTo>
                  <a:lnTo>
                    <a:pt x="422" y="352"/>
                  </a:lnTo>
                  <a:lnTo>
                    <a:pt x="427" y="348"/>
                  </a:lnTo>
                  <a:lnTo>
                    <a:pt x="427" y="348"/>
                  </a:lnTo>
                  <a:lnTo>
                    <a:pt x="430" y="342"/>
                  </a:lnTo>
                  <a:lnTo>
                    <a:pt x="437" y="336"/>
                  </a:lnTo>
                  <a:lnTo>
                    <a:pt x="443" y="329"/>
                  </a:lnTo>
                  <a:lnTo>
                    <a:pt x="445" y="326"/>
                  </a:lnTo>
                  <a:lnTo>
                    <a:pt x="446" y="323"/>
                  </a:lnTo>
                  <a:lnTo>
                    <a:pt x="446" y="323"/>
                  </a:lnTo>
                  <a:lnTo>
                    <a:pt x="445" y="316"/>
                  </a:lnTo>
                  <a:lnTo>
                    <a:pt x="443" y="313"/>
                  </a:lnTo>
                  <a:lnTo>
                    <a:pt x="443" y="310"/>
                  </a:lnTo>
                  <a:lnTo>
                    <a:pt x="445" y="307"/>
                  </a:lnTo>
                  <a:lnTo>
                    <a:pt x="445" y="307"/>
                  </a:lnTo>
                  <a:lnTo>
                    <a:pt x="454" y="300"/>
                  </a:lnTo>
                  <a:lnTo>
                    <a:pt x="457" y="297"/>
                  </a:lnTo>
                  <a:lnTo>
                    <a:pt x="459" y="292"/>
                  </a:lnTo>
                  <a:lnTo>
                    <a:pt x="459" y="292"/>
                  </a:lnTo>
                  <a:lnTo>
                    <a:pt x="459" y="286"/>
                  </a:lnTo>
                  <a:lnTo>
                    <a:pt x="459" y="281"/>
                  </a:lnTo>
                  <a:lnTo>
                    <a:pt x="457" y="275"/>
                  </a:lnTo>
                  <a:lnTo>
                    <a:pt x="467" y="262"/>
                  </a:lnTo>
                  <a:lnTo>
                    <a:pt x="465" y="246"/>
                  </a:lnTo>
                  <a:lnTo>
                    <a:pt x="465" y="246"/>
                  </a:lnTo>
                  <a:lnTo>
                    <a:pt x="473" y="239"/>
                  </a:lnTo>
                  <a:lnTo>
                    <a:pt x="480" y="234"/>
                  </a:lnTo>
                  <a:lnTo>
                    <a:pt x="481" y="230"/>
                  </a:lnTo>
                  <a:lnTo>
                    <a:pt x="483" y="226"/>
                  </a:lnTo>
                  <a:lnTo>
                    <a:pt x="483" y="226"/>
                  </a:lnTo>
                  <a:lnTo>
                    <a:pt x="486" y="214"/>
                  </a:lnTo>
                  <a:lnTo>
                    <a:pt x="486" y="209"/>
                  </a:lnTo>
                  <a:lnTo>
                    <a:pt x="485" y="204"/>
                  </a:lnTo>
                  <a:lnTo>
                    <a:pt x="485" y="204"/>
                  </a:lnTo>
                  <a:lnTo>
                    <a:pt x="483" y="201"/>
                  </a:lnTo>
                  <a:lnTo>
                    <a:pt x="485" y="199"/>
                  </a:lnTo>
                  <a:lnTo>
                    <a:pt x="486" y="197"/>
                  </a:lnTo>
                  <a:lnTo>
                    <a:pt x="488" y="194"/>
                  </a:lnTo>
                  <a:lnTo>
                    <a:pt x="488" y="194"/>
                  </a:lnTo>
                  <a:lnTo>
                    <a:pt x="486" y="191"/>
                  </a:lnTo>
                  <a:lnTo>
                    <a:pt x="485" y="186"/>
                  </a:lnTo>
                  <a:lnTo>
                    <a:pt x="481" y="185"/>
                  </a:lnTo>
                  <a:lnTo>
                    <a:pt x="480" y="180"/>
                  </a:lnTo>
                  <a:lnTo>
                    <a:pt x="480" y="180"/>
                  </a:lnTo>
                  <a:lnTo>
                    <a:pt x="481" y="177"/>
                  </a:lnTo>
                  <a:lnTo>
                    <a:pt x="483" y="173"/>
                  </a:lnTo>
                  <a:lnTo>
                    <a:pt x="485" y="170"/>
                  </a:lnTo>
                  <a:lnTo>
                    <a:pt x="485" y="170"/>
                  </a:lnTo>
                  <a:lnTo>
                    <a:pt x="488" y="161"/>
                  </a:lnTo>
                  <a:lnTo>
                    <a:pt x="489" y="153"/>
                  </a:lnTo>
                  <a:lnTo>
                    <a:pt x="489" y="146"/>
                  </a:lnTo>
                  <a:lnTo>
                    <a:pt x="489" y="146"/>
                  </a:lnTo>
                  <a:lnTo>
                    <a:pt x="485" y="136"/>
                  </a:lnTo>
                  <a:lnTo>
                    <a:pt x="483" y="132"/>
                  </a:lnTo>
                  <a:lnTo>
                    <a:pt x="485" y="127"/>
                  </a:lnTo>
                  <a:lnTo>
                    <a:pt x="485" y="127"/>
                  </a:lnTo>
                  <a:lnTo>
                    <a:pt x="489" y="120"/>
                  </a:lnTo>
                  <a:lnTo>
                    <a:pt x="489" y="117"/>
                  </a:lnTo>
                  <a:lnTo>
                    <a:pt x="488" y="114"/>
                  </a:lnTo>
                  <a:lnTo>
                    <a:pt x="488" y="114"/>
                  </a:lnTo>
                  <a:lnTo>
                    <a:pt x="485" y="109"/>
                  </a:lnTo>
                  <a:lnTo>
                    <a:pt x="485" y="106"/>
                  </a:lnTo>
                  <a:lnTo>
                    <a:pt x="483" y="103"/>
                  </a:lnTo>
                  <a:lnTo>
                    <a:pt x="480" y="100"/>
                  </a:lnTo>
                  <a:lnTo>
                    <a:pt x="480" y="100"/>
                  </a:lnTo>
                  <a:lnTo>
                    <a:pt x="473" y="93"/>
                  </a:lnTo>
                  <a:lnTo>
                    <a:pt x="473" y="93"/>
                  </a:lnTo>
                  <a:lnTo>
                    <a:pt x="470" y="83"/>
                  </a:lnTo>
                  <a:lnTo>
                    <a:pt x="467" y="77"/>
                  </a:lnTo>
                  <a:lnTo>
                    <a:pt x="464" y="75"/>
                  </a:lnTo>
                  <a:lnTo>
                    <a:pt x="462" y="74"/>
                  </a:lnTo>
                  <a:lnTo>
                    <a:pt x="462" y="74"/>
                  </a:lnTo>
                  <a:lnTo>
                    <a:pt x="457" y="71"/>
                  </a:lnTo>
                  <a:lnTo>
                    <a:pt x="454" y="67"/>
                  </a:lnTo>
                  <a:lnTo>
                    <a:pt x="449" y="64"/>
                  </a:lnTo>
                  <a:lnTo>
                    <a:pt x="445" y="63"/>
                  </a:lnTo>
                  <a:lnTo>
                    <a:pt x="445" y="63"/>
                  </a:lnTo>
                  <a:lnTo>
                    <a:pt x="438" y="63"/>
                  </a:lnTo>
                  <a:lnTo>
                    <a:pt x="433" y="63"/>
                  </a:lnTo>
                  <a:lnTo>
                    <a:pt x="429" y="66"/>
                  </a:lnTo>
                  <a:lnTo>
                    <a:pt x="429" y="51"/>
                  </a:lnTo>
                  <a:lnTo>
                    <a:pt x="429" y="51"/>
                  </a:lnTo>
                  <a:lnTo>
                    <a:pt x="425" y="45"/>
                  </a:lnTo>
                  <a:lnTo>
                    <a:pt x="420" y="42"/>
                  </a:lnTo>
                  <a:lnTo>
                    <a:pt x="414" y="40"/>
                  </a:lnTo>
                  <a:lnTo>
                    <a:pt x="414" y="40"/>
                  </a:lnTo>
                  <a:lnTo>
                    <a:pt x="408" y="37"/>
                  </a:lnTo>
                  <a:lnTo>
                    <a:pt x="404" y="34"/>
                  </a:lnTo>
                  <a:lnTo>
                    <a:pt x="401" y="29"/>
                  </a:lnTo>
                  <a:lnTo>
                    <a:pt x="401" y="29"/>
                  </a:lnTo>
                  <a:lnTo>
                    <a:pt x="393" y="24"/>
                  </a:lnTo>
                  <a:lnTo>
                    <a:pt x="387" y="24"/>
                  </a:lnTo>
                  <a:lnTo>
                    <a:pt x="384" y="24"/>
                  </a:lnTo>
                  <a:lnTo>
                    <a:pt x="380" y="26"/>
                  </a:lnTo>
                  <a:lnTo>
                    <a:pt x="380" y="26"/>
                  </a:lnTo>
                  <a:lnTo>
                    <a:pt x="377" y="29"/>
                  </a:lnTo>
                  <a:lnTo>
                    <a:pt x="377" y="27"/>
                  </a:lnTo>
                  <a:lnTo>
                    <a:pt x="376" y="26"/>
                  </a:lnTo>
                  <a:lnTo>
                    <a:pt x="376" y="22"/>
                  </a:lnTo>
                  <a:lnTo>
                    <a:pt x="376" y="22"/>
                  </a:lnTo>
                  <a:lnTo>
                    <a:pt x="372" y="19"/>
                  </a:lnTo>
                  <a:lnTo>
                    <a:pt x="369" y="18"/>
                  </a:lnTo>
                  <a:lnTo>
                    <a:pt x="364" y="16"/>
                  </a:lnTo>
                  <a:lnTo>
                    <a:pt x="364" y="16"/>
                  </a:lnTo>
                  <a:lnTo>
                    <a:pt x="358" y="14"/>
                  </a:lnTo>
                  <a:lnTo>
                    <a:pt x="355" y="13"/>
                  </a:lnTo>
                  <a:lnTo>
                    <a:pt x="347" y="8"/>
                  </a:lnTo>
                  <a:lnTo>
                    <a:pt x="347" y="8"/>
                  </a:lnTo>
                  <a:lnTo>
                    <a:pt x="342" y="6"/>
                  </a:lnTo>
                  <a:lnTo>
                    <a:pt x="337" y="6"/>
                  </a:lnTo>
                  <a:lnTo>
                    <a:pt x="334" y="6"/>
                  </a:lnTo>
                  <a:lnTo>
                    <a:pt x="327" y="6"/>
                  </a:lnTo>
                  <a:lnTo>
                    <a:pt x="327" y="6"/>
                  </a:lnTo>
                  <a:lnTo>
                    <a:pt x="319" y="6"/>
                  </a:lnTo>
                  <a:lnTo>
                    <a:pt x="311" y="3"/>
                  </a:lnTo>
                  <a:lnTo>
                    <a:pt x="303" y="0"/>
                  </a:lnTo>
                  <a:lnTo>
                    <a:pt x="303" y="0"/>
                  </a:lnTo>
                  <a:lnTo>
                    <a:pt x="297" y="3"/>
                  </a:lnTo>
                  <a:lnTo>
                    <a:pt x="281" y="6"/>
                  </a:lnTo>
                  <a:lnTo>
                    <a:pt x="281" y="6"/>
                  </a:lnTo>
                  <a:lnTo>
                    <a:pt x="268" y="6"/>
                  </a:lnTo>
                  <a:lnTo>
                    <a:pt x="262" y="6"/>
                  </a:lnTo>
                  <a:lnTo>
                    <a:pt x="242" y="16"/>
                  </a:lnTo>
                  <a:lnTo>
                    <a:pt x="242" y="16"/>
                  </a:lnTo>
                  <a:lnTo>
                    <a:pt x="238" y="13"/>
                  </a:lnTo>
                  <a:lnTo>
                    <a:pt x="233" y="11"/>
                  </a:lnTo>
                  <a:lnTo>
                    <a:pt x="231" y="11"/>
                  </a:lnTo>
                  <a:lnTo>
                    <a:pt x="228" y="13"/>
                  </a:lnTo>
                  <a:lnTo>
                    <a:pt x="228" y="13"/>
                  </a:lnTo>
                  <a:lnTo>
                    <a:pt x="223" y="16"/>
                  </a:lnTo>
                  <a:lnTo>
                    <a:pt x="217" y="18"/>
                  </a:lnTo>
                  <a:lnTo>
                    <a:pt x="210" y="21"/>
                  </a:lnTo>
                  <a:lnTo>
                    <a:pt x="209" y="24"/>
                  </a:lnTo>
                  <a:lnTo>
                    <a:pt x="207" y="26"/>
                  </a:lnTo>
                  <a:lnTo>
                    <a:pt x="207" y="26"/>
                  </a:lnTo>
                  <a:lnTo>
                    <a:pt x="204" y="32"/>
                  </a:lnTo>
                  <a:lnTo>
                    <a:pt x="201" y="37"/>
                  </a:lnTo>
                  <a:lnTo>
                    <a:pt x="196" y="42"/>
                  </a:lnTo>
                  <a:lnTo>
                    <a:pt x="191" y="45"/>
                  </a:lnTo>
                  <a:lnTo>
                    <a:pt x="191" y="45"/>
                  </a:lnTo>
                  <a:lnTo>
                    <a:pt x="181" y="53"/>
                  </a:lnTo>
                  <a:lnTo>
                    <a:pt x="177" y="56"/>
                  </a:lnTo>
                  <a:lnTo>
                    <a:pt x="165" y="74"/>
                  </a:lnTo>
                  <a:lnTo>
                    <a:pt x="165" y="74"/>
                  </a:lnTo>
                  <a:lnTo>
                    <a:pt x="159" y="74"/>
                  </a:lnTo>
                  <a:lnTo>
                    <a:pt x="156" y="72"/>
                  </a:lnTo>
                  <a:lnTo>
                    <a:pt x="154" y="69"/>
                  </a:lnTo>
                  <a:lnTo>
                    <a:pt x="156" y="67"/>
                  </a:lnTo>
                  <a:lnTo>
                    <a:pt x="156" y="67"/>
                  </a:lnTo>
                  <a:lnTo>
                    <a:pt x="153" y="69"/>
                  </a:lnTo>
                  <a:lnTo>
                    <a:pt x="149" y="74"/>
                  </a:lnTo>
                  <a:lnTo>
                    <a:pt x="148" y="75"/>
                  </a:lnTo>
                  <a:lnTo>
                    <a:pt x="146" y="80"/>
                  </a:lnTo>
                  <a:lnTo>
                    <a:pt x="146" y="83"/>
                  </a:lnTo>
                  <a:lnTo>
                    <a:pt x="148" y="87"/>
                  </a:lnTo>
                  <a:lnTo>
                    <a:pt x="148" y="87"/>
                  </a:lnTo>
                  <a:lnTo>
                    <a:pt x="151" y="95"/>
                  </a:lnTo>
                  <a:lnTo>
                    <a:pt x="151" y="100"/>
                  </a:lnTo>
                  <a:lnTo>
                    <a:pt x="148" y="104"/>
                  </a:lnTo>
                  <a:lnTo>
                    <a:pt x="143" y="108"/>
                  </a:lnTo>
                  <a:lnTo>
                    <a:pt x="143" y="108"/>
                  </a:lnTo>
                  <a:lnTo>
                    <a:pt x="135" y="111"/>
                  </a:lnTo>
                  <a:lnTo>
                    <a:pt x="127" y="119"/>
                  </a:lnTo>
                  <a:lnTo>
                    <a:pt x="122" y="127"/>
                  </a:lnTo>
                  <a:lnTo>
                    <a:pt x="120" y="132"/>
                  </a:lnTo>
                  <a:lnTo>
                    <a:pt x="120" y="135"/>
                  </a:lnTo>
                  <a:lnTo>
                    <a:pt x="120" y="135"/>
                  </a:lnTo>
                  <a:lnTo>
                    <a:pt x="124" y="143"/>
                  </a:lnTo>
                  <a:lnTo>
                    <a:pt x="124" y="148"/>
                  </a:lnTo>
                  <a:lnTo>
                    <a:pt x="122" y="151"/>
                  </a:lnTo>
                  <a:lnTo>
                    <a:pt x="119" y="156"/>
                  </a:lnTo>
                  <a:lnTo>
                    <a:pt x="119" y="156"/>
                  </a:lnTo>
                  <a:lnTo>
                    <a:pt x="112" y="157"/>
                  </a:lnTo>
                  <a:lnTo>
                    <a:pt x="108" y="159"/>
                  </a:lnTo>
                  <a:lnTo>
                    <a:pt x="106" y="159"/>
                  </a:lnTo>
                  <a:lnTo>
                    <a:pt x="106" y="161"/>
                  </a:lnTo>
                  <a:lnTo>
                    <a:pt x="109" y="165"/>
                  </a:lnTo>
                  <a:lnTo>
                    <a:pt x="109" y="165"/>
                  </a:lnTo>
                  <a:lnTo>
                    <a:pt x="112" y="173"/>
                  </a:lnTo>
                  <a:lnTo>
                    <a:pt x="112" y="180"/>
                  </a:lnTo>
                  <a:lnTo>
                    <a:pt x="112" y="186"/>
                  </a:lnTo>
                  <a:lnTo>
                    <a:pt x="109" y="204"/>
                  </a:lnTo>
                  <a:lnTo>
                    <a:pt x="124" y="217"/>
                  </a:lnTo>
                  <a:lnTo>
                    <a:pt x="124" y="217"/>
                  </a:lnTo>
                  <a:lnTo>
                    <a:pt x="125" y="225"/>
                  </a:lnTo>
                  <a:lnTo>
                    <a:pt x="125" y="233"/>
                  </a:lnTo>
                  <a:lnTo>
                    <a:pt x="128" y="239"/>
                  </a:lnTo>
                  <a:lnTo>
                    <a:pt x="128" y="239"/>
                  </a:lnTo>
                  <a:lnTo>
                    <a:pt x="132" y="242"/>
                  </a:lnTo>
                  <a:lnTo>
                    <a:pt x="135" y="247"/>
                  </a:lnTo>
                  <a:lnTo>
                    <a:pt x="138" y="252"/>
                  </a:lnTo>
                  <a:lnTo>
                    <a:pt x="138" y="257"/>
                  </a:lnTo>
                  <a:lnTo>
                    <a:pt x="138" y="257"/>
                  </a:lnTo>
                  <a:lnTo>
                    <a:pt x="136" y="270"/>
                  </a:lnTo>
                  <a:lnTo>
                    <a:pt x="136" y="276"/>
                  </a:lnTo>
                  <a:lnTo>
                    <a:pt x="135" y="297"/>
                  </a:lnTo>
                  <a:lnTo>
                    <a:pt x="149" y="308"/>
                  </a:lnTo>
                  <a:lnTo>
                    <a:pt x="149" y="308"/>
                  </a:lnTo>
                  <a:lnTo>
                    <a:pt x="151" y="313"/>
                  </a:lnTo>
                  <a:lnTo>
                    <a:pt x="154" y="318"/>
                  </a:lnTo>
                  <a:lnTo>
                    <a:pt x="159" y="321"/>
                  </a:lnTo>
                  <a:lnTo>
                    <a:pt x="159" y="321"/>
                  </a:lnTo>
                  <a:lnTo>
                    <a:pt x="165" y="323"/>
                  </a:lnTo>
                  <a:lnTo>
                    <a:pt x="170" y="323"/>
                  </a:lnTo>
                  <a:lnTo>
                    <a:pt x="173" y="323"/>
                  </a:lnTo>
                  <a:lnTo>
                    <a:pt x="175" y="328"/>
                  </a:lnTo>
                  <a:lnTo>
                    <a:pt x="175" y="328"/>
                  </a:lnTo>
                  <a:lnTo>
                    <a:pt x="173" y="332"/>
                  </a:lnTo>
                  <a:lnTo>
                    <a:pt x="172" y="337"/>
                  </a:lnTo>
                  <a:lnTo>
                    <a:pt x="170" y="340"/>
                  </a:lnTo>
                  <a:lnTo>
                    <a:pt x="172" y="342"/>
                  </a:lnTo>
                  <a:lnTo>
                    <a:pt x="173" y="344"/>
                  </a:lnTo>
                  <a:lnTo>
                    <a:pt x="177" y="347"/>
                  </a:lnTo>
                  <a:lnTo>
                    <a:pt x="177" y="347"/>
                  </a:lnTo>
                  <a:lnTo>
                    <a:pt x="194" y="355"/>
                  </a:lnTo>
                  <a:lnTo>
                    <a:pt x="199" y="356"/>
                  </a:lnTo>
                  <a:lnTo>
                    <a:pt x="204" y="355"/>
                  </a:lnTo>
                  <a:lnTo>
                    <a:pt x="204" y="355"/>
                  </a:lnTo>
                  <a:lnTo>
                    <a:pt x="205" y="355"/>
                  </a:lnTo>
                  <a:lnTo>
                    <a:pt x="205" y="356"/>
                  </a:lnTo>
                  <a:lnTo>
                    <a:pt x="205" y="360"/>
                  </a:lnTo>
                  <a:lnTo>
                    <a:pt x="207" y="364"/>
                  </a:lnTo>
                  <a:lnTo>
                    <a:pt x="209" y="366"/>
                  </a:lnTo>
                  <a:lnTo>
                    <a:pt x="213" y="368"/>
                  </a:lnTo>
                  <a:lnTo>
                    <a:pt x="213" y="368"/>
                  </a:lnTo>
                  <a:lnTo>
                    <a:pt x="220" y="369"/>
                  </a:lnTo>
                  <a:lnTo>
                    <a:pt x="225" y="368"/>
                  </a:lnTo>
                  <a:lnTo>
                    <a:pt x="230" y="366"/>
                  </a:lnTo>
                  <a:lnTo>
                    <a:pt x="230" y="366"/>
                  </a:lnTo>
                  <a:lnTo>
                    <a:pt x="230" y="374"/>
                  </a:lnTo>
                  <a:lnTo>
                    <a:pt x="230" y="374"/>
                  </a:lnTo>
                  <a:lnTo>
                    <a:pt x="226" y="377"/>
                  </a:lnTo>
                  <a:lnTo>
                    <a:pt x="223" y="381"/>
                  </a:lnTo>
                  <a:lnTo>
                    <a:pt x="220" y="387"/>
                  </a:lnTo>
                  <a:lnTo>
                    <a:pt x="218" y="397"/>
                  </a:lnTo>
                  <a:lnTo>
                    <a:pt x="218" y="397"/>
                  </a:lnTo>
                  <a:lnTo>
                    <a:pt x="215" y="411"/>
                  </a:lnTo>
                  <a:lnTo>
                    <a:pt x="210" y="421"/>
                  </a:lnTo>
                  <a:lnTo>
                    <a:pt x="204" y="427"/>
                  </a:lnTo>
                  <a:lnTo>
                    <a:pt x="199" y="432"/>
                  </a:lnTo>
                  <a:lnTo>
                    <a:pt x="199" y="432"/>
                  </a:lnTo>
                  <a:lnTo>
                    <a:pt x="196" y="438"/>
                  </a:lnTo>
                  <a:lnTo>
                    <a:pt x="196" y="438"/>
                  </a:lnTo>
                  <a:lnTo>
                    <a:pt x="185" y="445"/>
                  </a:lnTo>
                  <a:lnTo>
                    <a:pt x="185" y="445"/>
                  </a:lnTo>
                  <a:lnTo>
                    <a:pt x="157" y="462"/>
                  </a:lnTo>
                  <a:lnTo>
                    <a:pt x="127" y="482"/>
                  </a:lnTo>
                  <a:lnTo>
                    <a:pt x="85" y="509"/>
                  </a:lnTo>
                  <a:lnTo>
                    <a:pt x="85" y="509"/>
                  </a:lnTo>
                  <a:lnTo>
                    <a:pt x="77" y="514"/>
                  </a:lnTo>
                  <a:lnTo>
                    <a:pt x="67" y="520"/>
                  </a:lnTo>
                  <a:lnTo>
                    <a:pt x="58" y="530"/>
                  </a:lnTo>
                  <a:lnTo>
                    <a:pt x="51" y="538"/>
                  </a:lnTo>
                  <a:lnTo>
                    <a:pt x="47" y="546"/>
                  </a:lnTo>
                  <a:lnTo>
                    <a:pt x="47" y="546"/>
                  </a:lnTo>
                  <a:lnTo>
                    <a:pt x="37" y="570"/>
                  </a:lnTo>
                  <a:lnTo>
                    <a:pt x="29" y="601"/>
                  </a:lnTo>
                  <a:lnTo>
                    <a:pt x="21" y="631"/>
                  </a:lnTo>
                  <a:lnTo>
                    <a:pt x="19" y="647"/>
                  </a:lnTo>
                  <a:lnTo>
                    <a:pt x="18" y="660"/>
                  </a:lnTo>
                  <a:lnTo>
                    <a:pt x="18" y="660"/>
                  </a:lnTo>
                  <a:lnTo>
                    <a:pt x="19" y="682"/>
                  </a:lnTo>
                  <a:lnTo>
                    <a:pt x="21" y="698"/>
                  </a:lnTo>
                  <a:lnTo>
                    <a:pt x="21" y="713"/>
                  </a:lnTo>
                  <a:lnTo>
                    <a:pt x="21" y="721"/>
                  </a:lnTo>
                  <a:lnTo>
                    <a:pt x="18" y="729"/>
                  </a:lnTo>
                  <a:lnTo>
                    <a:pt x="18" y="729"/>
                  </a:lnTo>
                  <a:lnTo>
                    <a:pt x="11" y="759"/>
                  </a:lnTo>
                  <a:lnTo>
                    <a:pt x="5" y="804"/>
                  </a:lnTo>
                  <a:lnTo>
                    <a:pt x="0" y="853"/>
                  </a:lnTo>
                  <a:lnTo>
                    <a:pt x="0" y="872"/>
                  </a:lnTo>
                  <a:lnTo>
                    <a:pt x="2" y="886"/>
                  </a:lnTo>
                  <a:lnTo>
                    <a:pt x="2" y="886"/>
                  </a:lnTo>
                  <a:lnTo>
                    <a:pt x="5" y="906"/>
                  </a:lnTo>
                  <a:lnTo>
                    <a:pt x="10" y="915"/>
                  </a:lnTo>
                  <a:lnTo>
                    <a:pt x="13" y="923"/>
                  </a:lnTo>
                  <a:lnTo>
                    <a:pt x="15" y="931"/>
                  </a:lnTo>
                  <a:lnTo>
                    <a:pt x="15" y="931"/>
                  </a:lnTo>
                  <a:lnTo>
                    <a:pt x="21" y="978"/>
                  </a:lnTo>
                  <a:lnTo>
                    <a:pt x="27" y="1029"/>
                  </a:lnTo>
                  <a:lnTo>
                    <a:pt x="27" y="1029"/>
                  </a:lnTo>
                  <a:lnTo>
                    <a:pt x="29" y="1047"/>
                  </a:lnTo>
                  <a:lnTo>
                    <a:pt x="32" y="1066"/>
                  </a:lnTo>
                  <a:lnTo>
                    <a:pt x="39" y="1085"/>
                  </a:lnTo>
                  <a:lnTo>
                    <a:pt x="45" y="1105"/>
                  </a:lnTo>
                  <a:lnTo>
                    <a:pt x="45" y="1105"/>
                  </a:lnTo>
                  <a:lnTo>
                    <a:pt x="63" y="1140"/>
                  </a:lnTo>
                  <a:lnTo>
                    <a:pt x="63" y="1140"/>
                  </a:lnTo>
                  <a:lnTo>
                    <a:pt x="63" y="1146"/>
                  </a:lnTo>
                  <a:lnTo>
                    <a:pt x="61" y="1158"/>
                  </a:lnTo>
                  <a:lnTo>
                    <a:pt x="61" y="1172"/>
                  </a:lnTo>
                  <a:lnTo>
                    <a:pt x="63" y="1179"/>
                  </a:lnTo>
                  <a:lnTo>
                    <a:pt x="66" y="1183"/>
                  </a:lnTo>
                  <a:lnTo>
                    <a:pt x="66" y="1183"/>
                  </a:lnTo>
                  <a:lnTo>
                    <a:pt x="80" y="1198"/>
                  </a:lnTo>
                  <a:lnTo>
                    <a:pt x="87" y="1206"/>
                  </a:lnTo>
                  <a:lnTo>
                    <a:pt x="93" y="1215"/>
                  </a:lnTo>
                  <a:lnTo>
                    <a:pt x="93" y="1215"/>
                  </a:lnTo>
                  <a:lnTo>
                    <a:pt x="103" y="1236"/>
                  </a:lnTo>
                  <a:lnTo>
                    <a:pt x="108" y="1243"/>
                  </a:lnTo>
                  <a:lnTo>
                    <a:pt x="111" y="1246"/>
                  </a:lnTo>
                  <a:lnTo>
                    <a:pt x="111" y="1246"/>
                  </a:lnTo>
                  <a:lnTo>
                    <a:pt x="116" y="1246"/>
                  </a:lnTo>
                  <a:lnTo>
                    <a:pt x="116" y="1246"/>
                  </a:lnTo>
                  <a:lnTo>
                    <a:pt x="119" y="1256"/>
                  </a:lnTo>
                  <a:lnTo>
                    <a:pt x="125" y="1270"/>
                  </a:lnTo>
                  <a:lnTo>
                    <a:pt x="125" y="1270"/>
                  </a:lnTo>
                  <a:lnTo>
                    <a:pt x="132" y="1283"/>
                  </a:lnTo>
                  <a:lnTo>
                    <a:pt x="135" y="1296"/>
                  </a:lnTo>
                  <a:lnTo>
                    <a:pt x="138" y="1309"/>
                  </a:lnTo>
                  <a:lnTo>
                    <a:pt x="141" y="1318"/>
                  </a:lnTo>
                  <a:lnTo>
                    <a:pt x="141" y="1318"/>
                  </a:lnTo>
                  <a:lnTo>
                    <a:pt x="141" y="1368"/>
                  </a:lnTo>
                  <a:lnTo>
                    <a:pt x="143" y="1419"/>
                  </a:lnTo>
                  <a:lnTo>
                    <a:pt x="143" y="1419"/>
                  </a:lnTo>
                  <a:lnTo>
                    <a:pt x="143" y="1450"/>
                  </a:lnTo>
                  <a:lnTo>
                    <a:pt x="144" y="1482"/>
                  </a:lnTo>
                  <a:lnTo>
                    <a:pt x="144" y="1513"/>
                  </a:lnTo>
                  <a:lnTo>
                    <a:pt x="148" y="1537"/>
                  </a:lnTo>
                  <a:lnTo>
                    <a:pt x="148" y="1537"/>
                  </a:lnTo>
                  <a:lnTo>
                    <a:pt x="156" y="1577"/>
                  </a:lnTo>
                  <a:lnTo>
                    <a:pt x="159" y="1594"/>
                  </a:lnTo>
                  <a:lnTo>
                    <a:pt x="159" y="1610"/>
                  </a:lnTo>
                  <a:lnTo>
                    <a:pt x="159" y="1610"/>
                  </a:lnTo>
                  <a:lnTo>
                    <a:pt x="157" y="1623"/>
                  </a:lnTo>
                  <a:lnTo>
                    <a:pt x="156" y="1631"/>
                  </a:lnTo>
                  <a:lnTo>
                    <a:pt x="156" y="1638"/>
                  </a:lnTo>
                  <a:lnTo>
                    <a:pt x="156" y="1647"/>
                  </a:lnTo>
                  <a:lnTo>
                    <a:pt x="156" y="1647"/>
                  </a:lnTo>
                  <a:lnTo>
                    <a:pt x="154" y="1659"/>
                  </a:lnTo>
                  <a:lnTo>
                    <a:pt x="151" y="1668"/>
                  </a:lnTo>
                  <a:lnTo>
                    <a:pt x="149" y="1678"/>
                  </a:lnTo>
                  <a:lnTo>
                    <a:pt x="151" y="1688"/>
                  </a:lnTo>
                  <a:lnTo>
                    <a:pt x="151" y="1688"/>
                  </a:lnTo>
                  <a:lnTo>
                    <a:pt x="154" y="1700"/>
                  </a:lnTo>
                  <a:lnTo>
                    <a:pt x="153" y="1704"/>
                  </a:lnTo>
                  <a:lnTo>
                    <a:pt x="149" y="1710"/>
                  </a:lnTo>
                  <a:lnTo>
                    <a:pt x="149" y="1710"/>
                  </a:lnTo>
                  <a:lnTo>
                    <a:pt x="143" y="1718"/>
                  </a:lnTo>
                  <a:lnTo>
                    <a:pt x="138" y="1723"/>
                  </a:lnTo>
                  <a:lnTo>
                    <a:pt x="135" y="1726"/>
                  </a:lnTo>
                  <a:lnTo>
                    <a:pt x="135" y="1729"/>
                  </a:lnTo>
                  <a:lnTo>
                    <a:pt x="136" y="1731"/>
                  </a:lnTo>
                  <a:lnTo>
                    <a:pt x="136" y="1731"/>
                  </a:lnTo>
                  <a:lnTo>
                    <a:pt x="141" y="1741"/>
                  </a:lnTo>
                  <a:lnTo>
                    <a:pt x="141" y="1741"/>
                  </a:lnTo>
                  <a:lnTo>
                    <a:pt x="144" y="1747"/>
                  </a:lnTo>
                  <a:lnTo>
                    <a:pt x="144" y="1747"/>
                  </a:lnTo>
                  <a:lnTo>
                    <a:pt x="146" y="1750"/>
                  </a:lnTo>
                  <a:lnTo>
                    <a:pt x="146" y="1755"/>
                  </a:lnTo>
                  <a:lnTo>
                    <a:pt x="144" y="1766"/>
                  </a:lnTo>
                  <a:lnTo>
                    <a:pt x="143" y="1773"/>
                  </a:lnTo>
                  <a:lnTo>
                    <a:pt x="138" y="1781"/>
                  </a:lnTo>
                  <a:lnTo>
                    <a:pt x="138" y="1781"/>
                  </a:lnTo>
                  <a:lnTo>
                    <a:pt x="135" y="1790"/>
                  </a:lnTo>
                  <a:lnTo>
                    <a:pt x="133" y="1800"/>
                  </a:lnTo>
                  <a:lnTo>
                    <a:pt x="133" y="1811"/>
                  </a:lnTo>
                  <a:lnTo>
                    <a:pt x="135" y="1821"/>
                  </a:lnTo>
                  <a:lnTo>
                    <a:pt x="140" y="1843"/>
                  </a:lnTo>
                  <a:lnTo>
                    <a:pt x="144" y="1867"/>
                  </a:lnTo>
                  <a:lnTo>
                    <a:pt x="144" y="1867"/>
                  </a:lnTo>
                  <a:lnTo>
                    <a:pt x="149" y="1919"/>
                  </a:lnTo>
                  <a:lnTo>
                    <a:pt x="151" y="1946"/>
                  </a:lnTo>
                  <a:lnTo>
                    <a:pt x="153" y="1975"/>
                  </a:lnTo>
                  <a:lnTo>
                    <a:pt x="153" y="1975"/>
                  </a:lnTo>
                  <a:lnTo>
                    <a:pt x="154" y="2005"/>
                  </a:lnTo>
                  <a:lnTo>
                    <a:pt x="156" y="2033"/>
                  </a:lnTo>
                  <a:lnTo>
                    <a:pt x="161" y="2054"/>
                  </a:lnTo>
                  <a:lnTo>
                    <a:pt x="164" y="2065"/>
                  </a:lnTo>
                  <a:lnTo>
                    <a:pt x="164" y="2065"/>
                  </a:lnTo>
                  <a:lnTo>
                    <a:pt x="169" y="2070"/>
                  </a:lnTo>
                  <a:lnTo>
                    <a:pt x="175" y="2073"/>
                  </a:lnTo>
                  <a:lnTo>
                    <a:pt x="180" y="2075"/>
                  </a:lnTo>
                  <a:lnTo>
                    <a:pt x="183" y="2076"/>
                  </a:lnTo>
                  <a:lnTo>
                    <a:pt x="183" y="2076"/>
                  </a:lnTo>
                  <a:lnTo>
                    <a:pt x="186" y="2079"/>
                  </a:lnTo>
                  <a:lnTo>
                    <a:pt x="189" y="2086"/>
                  </a:lnTo>
                  <a:lnTo>
                    <a:pt x="191" y="2094"/>
                  </a:lnTo>
                  <a:lnTo>
                    <a:pt x="191" y="2102"/>
                  </a:lnTo>
                  <a:lnTo>
                    <a:pt x="191" y="2102"/>
                  </a:lnTo>
                  <a:lnTo>
                    <a:pt x="188" y="2116"/>
                  </a:lnTo>
                  <a:lnTo>
                    <a:pt x="186" y="2124"/>
                  </a:lnTo>
                  <a:lnTo>
                    <a:pt x="186" y="2131"/>
                  </a:lnTo>
                  <a:lnTo>
                    <a:pt x="186" y="2131"/>
                  </a:lnTo>
                  <a:lnTo>
                    <a:pt x="188" y="2134"/>
                  </a:lnTo>
                  <a:lnTo>
                    <a:pt x="189" y="2136"/>
                  </a:lnTo>
                  <a:lnTo>
                    <a:pt x="189" y="2136"/>
                  </a:lnTo>
                  <a:lnTo>
                    <a:pt x="194" y="2139"/>
                  </a:lnTo>
                  <a:lnTo>
                    <a:pt x="194" y="2140"/>
                  </a:lnTo>
                  <a:lnTo>
                    <a:pt x="191" y="2142"/>
                  </a:lnTo>
                  <a:lnTo>
                    <a:pt x="189" y="2144"/>
                  </a:lnTo>
                  <a:lnTo>
                    <a:pt x="189" y="2144"/>
                  </a:lnTo>
                  <a:lnTo>
                    <a:pt x="188" y="2147"/>
                  </a:lnTo>
                  <a:lnTo>
                    <a:pt x="185" y="2150"/>
                  </a:lnTo>
                  <a:lnTo>
                    <a:pt x="181" y="2153"/>
                  </a:lnTo>
                  <a:lnTo>
                    <a:pt x="181" y="2156"/>
                  </a:lnTo>
                  <a:lnTo>
                    <a:pt x="181" y="2156"/>
                  </a:lnTo>
                  <a:lnTo>
                    <a:pt x="181" y="2161"/>
                  </a:lnTo>
                  <a:lnTo>
                    <a:pt x="180" y="2166"/>
                  </a:lnTo>
                  <a:lnTo>
                    <a:pt x="177" y="2171"/>
                  </a:lnTo>
                  <a:lnTo>
                    <a:pt x="177" y="2171"/>
                  </a:lnTo>
                  <a:lnTo>
                    <a:pt x="175" y="2171"/>
                  </a:lnTo>
                  <a:lnTo>
                    <a:pt x="169" y="2172"/>
                  </a:lnTo>
                  <a:lnTo>
                    <a:pt x="165" y="2174"/>
                  </a:lnTo>
                  <a:lnTo>
                    <a:pt x="161" y="2176"/>
                  </a:lnTo>
                  <a:lnTo>
                    <a:pt x="159" y="2180"/>
                  </a:lnTo>
                  <a:lnTo>
                    <a:pt x="156" y="2185"/>
                  </a:lnTo>
                  <a:lnTo>
                    <a:pt x="156" y="2185"/>
                  </a:lnTo>
                  <a:lnTo>
                    <a:pt x="154" y="2190"/>
                  </a:lnTo>
                  <a:lnTo>
                    <a:pt x="148" y="2193"/>
                  </a:lnTo>
                  <a:lnTo>
                    <a:pt x="141" y="2197"/>
                  </a:lnTo>
                  <a:lnTo>
                    <a:pt x="133" y="2197"/>
                  </a:lnTo>
                  <a:lnTo>
                    <a:pt x="117" y="2200"/>
                  </a:lnTo>
                  <a:lnTo>
                    <a:pt x="112" y="2203"/>
                  </a:lnTo>
                  <a:lnTo>
                    <a:pt x="109" y="2208"/>
                  </a:lnTo>
                  <a:lnTo>
                    <a:pt x="109" y="2208"/>
                  </a:lnTo>
                  <a:lnTo>
                    <a:pt x="106" y="2219"/>
                  </a:lnTo>
                  <a:lnTo>
                    <a:pt x="106" y="2233"/>
                  </a:lnTo>
                  <a:lnTo>
                    <a:pt x="106" y="2245"/>
                  </a:lnTo>
                  <a:lnTo>
                    <a:pt x="108" y="2250"/>
                  </a:lnTo>
                  <a:lnTo>
                    <a:pt x="111" y="2254"/>
                  </a:lnTo>
                  <a:lnTo>
                    <a:pt x="111" y="2254"/>
                  </a:lnTo>
                  <a:lnTo>
                    <a:pt x="116" y="2258"/>
                  </a:lnTo>
                  <a:lnTo>
                    <a:pt x="120" y="2261"/>
                  </a:lnTo>
                  <a:lnTo>
                    <a:pt x="135" y="2264"/>
                  </a:lnTo>
                  <a:lnTo>
                    <a:pt x="154" y="2264"/>
                  </a:lnTo>
                  <a:lnTo>
                    <a:pt x="177" y="2262"/>
                  </a:lnTo>
                  <a:lnTo>
                    <a:pt x="177" y="2262"/>
                  </a:lnTo>
                  <a:lnTo>
                    <a:pt x="196" y="2262"/>
                  </a:lnTo>
                  <a:lnTo>
                    <a:pt x="215" y="2264"/>
                  </a:lnTo>
                  <a:lnTo>
                    <a:pt x="233" y="2264"/>
                  </a:lnTo>
                  <a:lnTo>
                    <a:pt x="249" y="2264"/>
                  </a:lnTo>
                  <a:lnTo>
                    <a:pt x="249" y="2264"/>
                  </a:lnTo>
                  <a:lnTo>
                    <a:pt x="276" y="2264"/>
                  </a:lnTo>
                  <a:lnTo>
                    <a:pt x="302" y="2264"/>
                  </a:lnTo>
                  <a:lnTo>
                    <a:pt x="321" y="2262"/>
                  </a:lnTo>
                  <a:lnTo>
                    <a:pt x="326" y="2261"/>
                  </a:lnTo>
                  <a:lnTo>
                    <a:pt x="327" y="2261"/>
                  </a:lnTo>
                  <a:lnTo>
                    <a:pt x="327" y="2259"/>
                  </a:lnTo>
                  <a:lnTo>
                    <a:pt x="327" y="2259"/>
                  </a:lnTo>
                  <a:lnTo>
                    <a:pt x="326" y="2232"/>
                  </a:lnTo>
                  <a:lnTo>
                    <a:pt x="324" y="2206"/>
                  </a:lnTo>
                  <a:lnTo>
                    <a:pt x="324" y="2206"/>
                  </a:lnTo>
                  <a:lnTo>
                    <a:pt x="324" y="2200"/>
                  </a:lnTo>
                  <a:lnTo>
                    <a:pt x="324" y="2197"/>
                  </a:lnTo>
                  <a:lnTo>
                    <a:pt x="324" y="2197"/>
                  </a:lnTo>
                  <a:lnTo>
                    <a:pt x="327" y="2163"/>
                  </a:lnTo>
                  <a:lnTo>
                    <a:pt x="331" y="2139"/>
                  </a:lnTo>
                  <a:lnTo>
                    <a:pt x="332" y="2129"/>
                  </a:lnTo>
                  <a:lnTo>
                    <a:pt x="334" y="2124"/>
                  </a:lnTo>
                  <a:lnTo>
                    <a:pt x="334" y="2124"/>
                  </a:lnTo>
                  <a:lnTo>
                    <a:pt x="339" y="2118"/>
                  </a:lnTo>
                  <a:lnTo>
                    <a:pt x="342" y="2108"/>
                  </a:lnTo>
                  <a:lnTo>
                    <a:pt x="343" y="2095"/>
                  </a:lnTo>
                  <a:lnTo>
                    <a:pt x="343" y="2095"/>
                  </a:lnTo>
                  <a:lnTo>
                    <a:pt x="345" y="2092"/>
                  </a:lnTo>
                  <a:lnTo>
                    <a:pt x="347" y="2089"/>
                  </a:lnTo>
                  <a:lnTo>
                    <a:pt x="345" y="2083"/>
                  </a:lnTo>
                  <a:lnTo>
                    <a:pt x="343" y="2075"/>
                  </a:lnTo>
                  <a:lnTo>
                    <a:pt x="340" y="2065"/>
                  </a:lnTo>
                  <a:lnTo>
                    <a:pt x="332" y="2050"/>
                  </a:lnTo>
                  <a:lnTo>
                    <a:pt x="323" y="2034"/>
                  </a:lnTo>
                  <a:lnTo>
                    <a:pt x="323" y="2034"/>
                  </a:lnTo>
                  <a:lnTo>
                    <a:pt x="321" y="2030"/>
                  </a:lnTo>
                  <a:lnTo>
                    <a:pt x="321" y="2018"/>
                  </a:lnTo>
                  <a:lnTo>
                    <a:pt x="319" y="1981"/>
                  </a:lnTo>
                  <a:lnTo>
                    <a:pt x="319" y="1911"/>
                  </a:lnTo>
                  <a:lnTo>
                    <a:pt x="319" y="1911"/>
                  </a:lnTo>
                  <a:lnTo>
                    <a:pt x="321" y="1890"/>
                  </a:lnTo>
                  <a:lnTo>
                    <a:pt x="323" y="1874"/>
                  </a:lnTo>
                  <a:lnTo>
                    <a:pt x="324" y="1859"/>
                  </a:lnTo>
                  <a:lnTo>
                    <a:pt x="324" y="1847"/>
                  </a:lnTo>
                  <a:lnTo>
                    <a:pt x="324" y="1847"/>
                  </a:lnTo>
                  <a:lnTo>
                    <a:pt x="318" y="1816"/>
                  </a:lnTo>
                  <a:lnTo>
                    <a:pt x="318" y="1816"/>
                  </a:lnTo>
                  <a:lnTo>
                    <a:pt x="318" y="1806"/>
                  </a:lnTo>
                  <a:lnTo>
                    <a:pt x="319" y="1785"/>
                  </a:lnTo>
                  <a:lnTo>
                    <a:pt x="319" y="1761"/>
                  </a:lnTo>
                  <a:lnTo>
                    <a:pt x="318" y="1750"/>
                  </a:lnTo>
                  <a:lnTo>
                    <a:pt x="316" y="1744"/>
                  </a:lnTo>
                  <a:lnTo>
                    <a:pt x="316" y="1744"/>
                  </a:lnTo>
                  <a:lnTo>
                    <a:pt x="311" y="1737"/>
                  </a:lnTo>
                  <a:lnTo>
                    <a:pt x="308" y="1734"/>
                  </a:lnTo>
                  <a:lnTo>
                    <a:pt x="300" y="1729"/>
                  </a:lnTo>
                  <a:lnTo>
                    <a:pt x="299" y="1726"/>
                  </a:lnTo>
                  <a:lnTo>
                    <a:pt x="297" y="1724"/>
                  </a:lnTo>
                  <a:lnTo>
                    <a:pt x="297" y="1721"/>
                  </a:lnTo>
                  <a:lnTo>
                    <a:pt x="300" y="1718"/>
                  </a:lnTo>
                  <a:lnTo>
                    <a:pt x="300" y="1718"/>
                  </a:lnTo>
                  <a:lnTo>
                    <a:pt x="305" y="1710"/>
                  </a:lnTo>
                  <a:lnTo>
                    <a:pt x="308" y="1696"/>
                  </a:lnTo>
                  <a:lnTo>
                    <a:pt x="318" y="1655"/>
                  </a:lnTo>
                  <a:lnTo>
                    <a:pt x="326" y="1610"/>
                  </a:lnTo>
                  <a:lnTo>
                    <a:pt x="331" y="1574"/>
                  </a:lnTo>
                  <a:lnTo>
                    <a:pt x="331" y="1574"/>
                  </a:lnTo>
                  <a:lnTo>
                    <a:pt x="332" y="1546"/>
                  </a:lnTo>
                  <a:lnTo>
                    <a:pt x="337" y="1519"/>
                  </a:lnTo>
                  <a:lnTo>
                    <a:pt x="345" y="1479"/>
                  </a:lnTo>
                  <a:lnTo>
                    <a:pt x="345" y="1479"/>
                  </a:lnTo>
                  <a:lnTo>
                    <a:pt x="348" y="1461"/>
                  </a:lnTo>
                  <a:lnTo>
                    <a:pt x="355" y="1427"/>
                  </a:lnTo>
                  <a:lnTo>
                    <a:pt x="355" y="1427"/>
                  </a:lnTo>
                  <a:lnTo>
                    <a:pt x="360" y="1400"/>
                  </a:lnTo>
                  <a:lnTo>
                    <a:pt x="361" y="1376"/>
                  </a:lnTo>
                  <a:lnTo>
                    <a:pt x="363" y="1357"/>
                  </a:lnTo>
                  <a:lnTo>
                    <a:pt x="364" y="1350"/>
                  </a:lnTo>
                  <a:lnTo>
                    <a:pt x="368" y="1347"/>
                  </a:lnTo>
                  <a:lnTo>
                    <a:pt x="368" y="1347"/>
                  </a:lnTo>
                  <a:lnTo>
                    <a:pt x="371" y="1347"/>
                  </a:lnTo>
                  <a:lnTo>
                    <a:pt x="376" y="1347"/>
                  </a:lnTo>
                  <a:lnTo>
                    <a:pt x="376" y="1347"/>
                  </a:lnTo>
                  <a:lnTo>
                    <a:pt x="377" y="1350"/>
                  </a:lnTo>
                  <a:lnTo>
                    <a:pt x="380" y="1354"/>
                  </a:lnTo>
                  <a:lnTo>
                    <a:pt x="382" y="1360"/>
                  </a:lnTo>
                  <a:lnTo>
                    <a:pt x="382" y="1366"/>
                  </a:lnTo>
                  <a:lnTo>
                    <a:pt x="382" y="1366"/>
                  </a:lnTo>
                  <a:lnTo>
                    <a:pt x="384" y="1389"/>
                  </a:lnTo>
                  <a:lnTo>
                    <a:pt x="388" y="1424"/>
                  </a:lnTo>
                  <a:lnTo>
                    <a:pt x="393" y="1458"/>
                  </a:lnTo>
                  <a:lnTo>
                    <a:pt x="398" y="1477"/>
                  </a:lnTo>
                  <a:lnTo>
                    <a:pt x="398" y="1477"/>
                  </a:lnTo>
                  <a:lnTo>
                    <a:pt x="400" y="1485"/>
                  </a:lnTo>
                  <a:lnTo>
                    <a:pt x="401" y="1500"/>
                  </a:lnTo>
                  <a:lnTo>
                    <a:pt x="403" y="1540"/>
                  </a:lnTo>
                  <a:lnTo>
                    <a:pt x="404" y="1585"/>
                  </a:lnTo>
                  <a:lnTo>
                    <a:pt x="406" y="1620"/>
                  </a:lnTo>
                  <a:lnTo>
                    <a:pt x="406" y="1620"/>
                  </a:lnTo>
                  <a:lnTo>
                    <a:pt x="408" y="1631"/>
                  </a:lnTo>
                  <a:lnTo>
                    <a:pt x="411" y="1639"/>
                  </a:lnTo>
                  <a:lnTo>
                    <a:pt x="416" y="1652"/>
                  </a:lnTo>
                  <a:lnTo>
                    <a:pt x="420" y="1662"/>
                  </a:lnTo>
                  <a:lnTo>
                    <a:pt x="422" y="1667"/>
                  </a:lnTo>
                  <a:lnTo>
                    <a:pt x="420" y="1673"/>
                  </a:lnTo>
                  <a:lnTo>
                    <a:pt x="420" y="1673"/>
                  </a:lnTo>
                  <a:lnTo>
                    <a:pt x="419" y="1683"/>
                  </a:lnTo>
                  <a:lnTo>
                    <a:pt x="416" y="1691"/>
                  </a:lnTo>
                  <a:lnTo>
                    <a:pt x="416" y="1694"/>
                  </a:lnTo>
                  <a:lnTo>
                    <a:pt x="416" y="1697"/>
                  </a:lnTo>
                  <a:lnTo>
                    <a:pt x="419" y="1702"/>
                  </a:lnTo>
                  <a:lnTo>
                    <a:pt x="422" y="1707"/>
                  </a:lnTo>
                  <a:lnTo>
                    <a:pt x="422" y="1707"/>
                  </a:lnTo>
                  <a:lnTo>
                    <a:pt x="429" y="1713"/>
                  </a:lnTo>
                  <a:lnTo>
                    <a:pt x="433" y="1718"/>
                  </a:lnTo>
                  <a:lnTo>
                    <a:pt x="435" y="1720"/>
                  </a:lnTo>
                  <a:lnTo>
                    <a:pt x="435" y="1721"/>
                  </a:lnTo>
                  <a:lnTo>
                    <a:pt x="432" y="1729"/>
                  </a:lnTo>
                  <a:lnTo>
                    <a:pt x="432" y="1729"/>
                  </a:lnTo>
                  <a:lnTo>
                    <a:pt x="422" y="1752"/>
                  </a:lnTo>
                  <a:lnTo>
                    <a:pt x="419" y="1761"/>
                  </a:lnTo>
                  <a:lnTo>
                    <a:pt x="419" y="1761"/>
                  </a:lnTo>
                  <a:lnTo>
                    <a:pt x="412" y="1787"/>
                  </a:lnTo>
                  <a:lnTo>
                    <a:pt x="409" y="1806"/>
                  </a:lnTo>
                  <a:lnTo>
                    <a:pt x="409" y="1814"/>
                  </a:lnTo>
                  <a:lnTo>
                    <a:pt x="409" y="1819"/>
                  </a:lnTo>
                  <a:lnTo>
                    <a:pt x="409" y="1819"/>
                  </a:lnTo>
                  <a:lnTo>
                    <a:pt x="412" y="1829"/>
                  </a:lnTo>
                  <a:lnTo>
                    <a:pt x="414" y="1838"/>
                  </a:lnTo>
                  <a:lnTo>
                    <a:pt x="416" y="1869"/>
                  </a:lnTo>
                  <a:lnTo>
                    <a:pt x="416" y="1869"/>
                  </a:lnTo>
                  <a:lnTo>
                    <a:pt x="417" y="1898"/>
                  </a:lnTo>
                  <a:lnTo>
                    <a:pt x="417" y="1924"/>
                  </a:lnTo>
                  <a:lnTo>
                    <a:pt x="417" y="1924"/>
                  </a:lnTo>
                  <a:lnTo>
                    <a:pt x="419" y="1943"/>
                  </a:lnTo>
                  <a:lnTo>
                    <a:pt x="422" y="1969"/>
                  </a:lnTo>
                  <a:lnTo>
                    <a:pt x="424" y="1994"/>
                  </a:lnTo>
                  <a:lnTo>
                    <a:pt x="424" y="2015"/>
                  </a:lnTo>
                  <a:lnTo>
                    <a:pt x="424" y="2015"/>
                  </a:lnTo>
                  <a:lnTo>
                    <a:pt x="425" y="2020"/>
                  </a:lnTo>
                  <a:lnTo>
                    <a:pt x="425" y="2034"/>
                  </a:lnTo>
                  <a:lnTo>
                    <a:pt x="425" y="2042"/>
                  </a:lnTo>
                  <a:lnTo>
                    <a:pt x="424" y="2050"/>
                  </a:lnTo>
                  <a:lnTo>
                    <a:pt x="420" y="2058"/>
                  </a:lnTo>
                  <a:lnTo>
                    <a:pt x="417" y="2066"/>
                  </a:lnTo>
                  <a:lnTo>
                    <a:pt x="417" y="2066"/>
                  </a:lnTo>
                  <a:lnTo>
                    <a:pt x="412" y="2075"/>
                  </a:lnTo>
                  <a:lnTo>
                    <a:pt x="409" y="2083"/>
                  </a:lnTo>
                  <a:lnTo>
                    <a:pt x="406" y="2092"/>
                  </a:lnTo>
                  <a:lnTo>
                    <a:pt x="406" y="2102"/>
                  </a:lnTo>
                  <a:lnTo>
                    <a:pt x="406" y="2113"/>
                  </a:lnTo>
                  <a:lnTo>
                    <a:pt x="408" y="2123"/>
                  </a:lnTo>
                  <a:lnTo>
                    <a:pt x="412" y="2144"/>
                  </a:lnTo>
                  <a:lnTo>
                    <a:pt x="412" y="2144"/>
                  </a:lnTo>
                  <a:lnTo>
                    <a:pt x="419" y="2163"/>
                  </a:lnTo>
                  <a:lnTo>
                    <a:pt x="425" y="2179"/>
                  </a:lnTo>
                  <a:lnTo>
                    <a:pt x="429" y="2189"/>
                  </a:lnTo>
                  <a:lnTo>
                    <a:pt x="430" y="2195"/>
                  </a:lnTo>
                  <a:lnTo>
                    <a:pt x="430" y="2195"/>
                  </a:lnTo>
                  <a:lnTo>
                    <a:pt x="430" y="2200"/>
                  </a:lnTo>
                  <a:lnTo>
                    <a:pt x="433" y="2203"/>
                  </a:lnTo>
                  <a:lnTo>
                    <a:pt x="433" y="2203"/>
                  </a:lnTo>
                  <a:lnTo>
                    <a:pt x="433" y="2213"/>
                  </a:lnTo>
                  <a:lnTo>
                    <a:pt x="432" y="2230"/>
                  </a:lnTo>
                  <a:lnTo>
                    <a:pt x="430" y="2250"/>
                  </a:lnTo>
                  <a:lnTo>
                    <a:pt x="430" y="2259"/>
                  </a:lnTo>
                  <a:lnTo>
                    <a:pt x="430" y="2259"/>
                  </a:lnTo>
                  <a:lnTo>
                    <a:pt x="433" y="2261"/>
                  </a:lnTo>
                  <a:lnTo>
                    <a:pt x="438" y="2262"/>
                  </a:lnTo>
                  <a:lnTo>
                    <a:pt x="454" y="2261"/>
                  </a:lnTo>
                  <a:lnTo>
                    <a:pt x="469" y="2261"/>
                  </a:lnTo>
                  <a:lnTo>
                    <a:pt x="473" y="2261"/>
                  </a:lnTo>
                  <a:lnTo>
                    <a:pt x="478" y="2262"/>
                  </a:lnTo>
                  <a:lnTo>
                    <a:pt x="478" y="2262"/>
                  </a:lnTo>
                  <a:lnTo>
                    <a:pt x="480" y="2264"/>
                  </a:lnTo>
                  <a:lnTo>
                    <a:pt x="483" y="2266"/>
                  </a:lnTo>
                  <a:lnTo>
                    <a:pt x="493" y="2262"/>
                  </a:lnTo>
                  <a:lnTo>
                    <a:pt x="506" y="2261"/>
                  </a:lnTo>
                  <a:lnTo>
                    <a:pt x="514" y="2261"/>
                  </a:lnTo>
                  <a:lnTo>
                    <a:pt x="523" y="2262"/>
                  </a:lnTo>
                  <a:lnTo>
                    <a:pt x="523" y="2262"/>
                  </a:lnTo>
                  <a:lnTo>
                    <a:pt x="533" y="2266"/>
                  </a:lnTo>
                  <a:lnTo>
                    <a:pt x="544" y="2267"/>
                  </a:lnTo>
                  <a:lnTo>
                    <a:pt x="570" y="2267"/>
                  </a:lnTo>
                  <a:lnTo>
                    <a:pt x="599" y="2267"/>
                  </a:lnTo>
                  <a:lnTo>
                    <a:pt x="624" y="2264"/>
                  </a:lnTo>
                  <a:lnTo>
                    <a:pt x="624" y="2264"/>
                  </a:lnTo>
                  <a:lnTo>
                    <a:pt x="634" y="2261"/>
                  </a:lnTo>
                  <a:lnTo>
                    <a:pt x="640" y="2258"/>
                  </a:lnTo>
                  <a:lnTo>
                    <a:pt x="647" y="2254"/>
                  </a:lnTo>
                  <a:lnTo>
                    <a:pt x="650" y="2250"/>
                  </a:lnTo>
                  <a:lnTo>
                    <a:pt x="652" y="2245"/>
                  </a:lnTo>
                  <a:lnTo>
                    <a:pt x="653" y="2240"/>
                  </a:lnTo>
                  <a:lnTo>
                    <a:pt x="652" y="2225"/>
                  </a:lnTo>
                  <a:lnTo>
                    <a:pt x="652" y="2225"/>
                  </a:lnTo>
                  <a:lnTo>
                    <a:pt x="652" y="2221"/>
                  </a:lnTo>
                  <a:lnTo>
                    <a:pt x="648" y="2217"/>
                  </a:lnTo>
                  <a:lnTo>
                    <a:pt x="644" y="2213"/>
                  </a:lnTo>
                  <a:lnTo>
                    <a:pt x="636" y="2211"/>
                  </a:lnTo>
                  <a:lnTo>
                    <a:pt x="626" y="2209"/>
                  </a:lnTo>
                  <a:lnTo>
                    <a:pt x="607" y="2206"/>
                  </a:lnTo>
                  <a:lnTo>
                    <a:pt x="599" y="2205"/>
                  </a:lnTo>
                  <a:lnTo>
                    <a:pt x="592" y="2203"/>
                  </a:lnTo>
                  <a:lnTo>
                    <a:pt x="592" y="2203"/>
                  </a:lnTo>
                  <a:lnTo>
                    <a:pt x="583" y="2193"/>
                  </a:lnTo>
                  <a:lnTo>
                    <a:pt x="575" y="2184"/>
                  </a:lnTo>
                  <a:lnTo>
                    <a:pt x="568" y="2176"/>
                  </a:lnTo>
                  <a:lnTo>
                    <a:pt x="565" y="2169"/>
                  </a:lnTo>
                  <a:lnTo>
                    <a:pt x="565" y="2169"/>
                  </a:lnTo>
                  <a:lnTo>
                    <a:pt x="567" y="2166"/>
                  </a:lnTo>
                  <a:lnTo>
                    <a:pt x="568" y="2163"/>
                  </a:lnTo>
                  <a:lnTo>
                    <a:pt x="571" y="2161"/>
                  </a:lnTo>
                  <a:lnTo>
                    <a:pt x="560" y="2155"/>
                  </a:lnTo>
                  <a:lnTo>
                    <a:pt x="560" y="2155"/>
                  </a:lnTo>
                  <a:lnTo>
                    <a:pt x="560" y="2150"/>
                  </a:lnTo>
                  <a:lnTo>
                    <a:pt x="560" y="2150"/>
                  </a:lnTo>
                  <a:lnTo>
                    <a:pt x="562" y="2145"/>
                  </a:lnTo>
                  <a:lnTo>
                    <a:pt x="560" y="2139"/>
                  </a:lnTo>
                  <a:lnTo>
                    <a:pt x="560" y="2139"/>
                  </a:lnTo>
                  <a:lnTo>
                    <a:pt x="557" y="2136"/>
                  </a:lnTo>
                  <a:lnTo>
                    <a:pt x="550" y="2134"/>
                  </a:lnTo>
                  <a:lnTo>
                    <a:pt x="546" y="2131"/>
                  </a:lnTo>
                  <a:lnTo>
                    <a:pt x="544" y="2129"/>
                  </a:lnTo>
                  <a:lnTo>
                    <a:pt x="544" y="2124"/>
                  </a:lnTo>
                  <a:lnTo>
                    <a:pt x="544" y="2124"/>
                  </a:lnTo>
                  <a:lnTo>
                    <a:pt x="544" y="2116"/>
                  </a:lnTo>
                  <a:lnTo>
                    <a:pt x="546" y="2110"/>
                  </a:lnTo>
                  <a:lnTo>
                    <a:pt x="547" y="2102"/>
                  </a:lnTo>
                  <a:lnTo>
                    <a:pt x="547" y="2102"/>
                  </a:lnTo>
                  <a:lnTo>
                    <a:pt x="550" y="2099"/>
                  </a:lnTo>
                  <a:lnTo>
                    <a:pt x="557" y="2089"/>
                  </a:lnTo>
                  <a:lnTo>
                    <a:pt x="563" y="2076"/>
                  </a:lnTo>
                  <a:lnTo>
                    <a:pt x="563" y="2070"/>
                  </a:lnTo>
                  <a:lnTo>
                    <a:pt x="563" y="2063"/>
                  </a:lnTo>
                  <a:lnTo>
                    <a:pt x="563" y="2063"/>
                  </a:lnTo>
                  <a:lnTo>
                    <a:pt x="560" y="2054"/>
                  </a:lnTo>
                  <a:lnTo>
                    <a:pt x="560" y="2042"/>
                  </a:lnTo>
                  <a:lnTo>
                    <a:pt x="562" y="2031"/>
                  </a:lnTo>
                  <a:lnTo>
                    <a:pt x="565" y="2017"/>
                  </a:lnTo>
                  <a:lnTo>
                    <a:pt x="565" y="2017"/>
                  </a:lnTo>
                  <a:lnTo>
                    <a:pt x="587" y="1906"/>
                  </a:lnTo>
                  <a:lnTo>
                    <a:pt x="600" y="1837"/>
                  </a:lnTo>
                  <a:lnTo>
                    <a:pt x="603" y="1813"/>
                  </a:lnTo>
                  <a:lnTo>
                    <a:pt x="605" y="1800"/>
                  </a:lnTo>
                  <a:lnTo>
                    <a:pt x="605" y="1800"/>
                  </a:lnTo>
                  <a:lnTo>
                    <a:pt x="600" y="1777"/>
                  </a:lnTo>
                  <a:lnTo>
                    <a:pt x="597" y="1768"/>
                  </a:lnTo>
                  <a:lnTo>
                    <a:pt x="594" y="1760"/>
                  </a:lnTo>
                  <a:lnTo>
                    <a:pt x="594" y="1760"/>
                  </a:lnTo>
                  <a:lnTo>
                    <a:pt x="587" y="1744"/>
                  </a:lnTo>
                  <a:lnTo>
                    <a:pt x="584" y="1734"/>
                  </a:lnTo>
                  <a:lnTo>
                    <a:pt x="584" y="1734"/>
                  </a:lnTo>
                  <a:lnTo>
                    <a:pt x="586" y="1718"/>
                  </a:lnTo>
                  <a:lnTo>
                    <a:pt x="587" y="1704"/>
                  </a:lnTo>
                  <a:lnTo>
                    <a:pt x="586" y="1689"/>
                  </a:lnTo>
                  <a:lnTo>
                    <a:pt x="586" y="1689"/>
                  </a:lnTo>
                  <a:lnTo>
                    <a:pt x="581" y="1670"/>
                  </a:lnTo>
                  <a:lnTo>
                    <a:pt x="579" y="1662"/>
                  </a:lnTo>
                  <a:lnTo>
                    <a:pt x="578" y="1654"/>
                  </a:lnTo>
                  <a:lnTo>
                    <a:pt x="578" y="1654"/>
                  </a:lnTo>
                  <a:lnTo>
                    <a:pt x="578" y="1591"/>
                  </a:lnTo>
                  <a:lnTo>
                    <a:pt x="579" y="1549"/>
                  </a:lnTo>
                  <a:lnTo>
                    <a:pt x="581" y="1524"/>
                  </a:lnTo>
                  <a:lnTo>
                    <a:pt x="581" y="1524"/>
                  </a:lnTo>
                  <a:lnTo>
                    <a:pt x="592" y="1456"/>
                  </a:lnTo>
                  <a:lnTo>
                    <a:pt x="592" y="1456"/>
                  </a:lnTo>
                  <a:lnTo>
                    <a:pt x="595" y="1439"/>
                  </a:lnTo>
                  <a:lnTo>
                    <a:pt x="595" y="1439"/>
                  </a:lnTo>
                  <a:lnTo>
                    <a:pt x="608" y="1431"/>
                  </a:lnTo>
                  <a:lnTo>
                    <a:pt x="621" y="1421"/>
                  </a:lnTo>
                  <a:lnTo>
                    <a:pt x="621" y="1421"/>
                  </a:lnTo>
                  <a:lnTo>
                    <a:pt x="637" y="1408"/>
                  </a:lnTo>
                  <a:lnTo>
                    <a:pt x="642" y="1402"/>
                  </a:lnTo>
                  <a:lnTo>
                    <a:pt x="647" y="1394"/>
                  </a:lnTo>
                  <a:lnTo>
                    <a:pt x="647" y="1394"/>
                  </a:lnTo>
                  <a:lnTo>
                    <a:pt x="655" y="1379"/>
                  </a:lnTo>
                  <a:lnTo>
                    <a:pt x="660" y="1363"/>
                  </a:lnTo>
                  <a:lnTo>
                    <a:pt x="660" y="1363"/>
                  </a:lnTo>
                  <a:lnTo>
                    <a:pt x="666" y="1333"/>
                  </a:lnTo>
                  <a:lnTo>
                    <a:pt x="666" y="1333"/>
                  </a:lnTo>
                  <a:lnTo>
                    <a:pt x="668" y="1320"/>
                  </a:lnTo>
                  <a:lnTo>
                    <a:pt x="668" y="1305"/>
                  </a:lnTo>
                  <a:lnTo>
                    <a:pt x="668" y="1305"/>
                  </a:lnTo>
                  <a:lnTo>
                    <a:pt x="666" y="1285"/>
                  </a:lnTo>
                  <a:lnTo>
                    <a:pt x="666" y="1285"/>
                  </a:lnTo>
                  <a:lnTo>
                    <a:pt x="671" y="1283"/>
                  </a:lnTo>
                  <a:lnTo>
                    <a:pt x="671" y="1283"/>
                  </a:lnTo>
                  <a:lnTo>
                    <a:pt x="679" y="1256"/>
                  </a:lnTo>
                  <a:lnTo>
                    <a:pt x="685" y="1233"/>
                  </a:lnTo>
                  <a:lnTo>
                    <a:pt x="690" y="1215"/>
                  </a:lnTo>
                  <a:lnTo>
                    <a:pt x="690" y="1215"/>
                  </a:lnTo>
                  <a:lnTo>
                    <a:pt x="690" y="1207"/>
                  </a:lnTo>
                  <a:lnTo>
                    <a:pt x="687" y="1203"/>
                  </a:lnTo>
                  <a:lnTo>
                    <a:pt x="684" y="1201"/>
                  </a:lnTo>
                  <a:lnTo>
                    <a:pt x="680" y="1196"/>
                  </a:lnTo>
                  <a:lnTo>
                    <a:pt x="680" y="1196"/>
                  </a:lnTo>
                  <a:close/>
                  <a:moveTo>
                    <a:pt x="600" y="1392"/>
                  </a:moveTo>
                  <a:lnTo>
                    <a:pt x="600" y="1392"/>
                  </a:lnTo>
                  <a:lnTo>
                    <a:pt x="600" y="1390"/>
                  </a:lnTo>
                  <a:lnTo>
                    <a:pt x="600" y="1390"/>
                  </a:lnTo>
                  <a:lnTo>
                    <a:pt x="605" y="1390"/>
                  </a:lnTo>
                  <a:lnTo>
                    <a:pt x="605" y="1390"/>
                  </a:lnTo>
                  <a:lnTo>
                    <a:pt x="600" y="1392"/>
                  </a:lnTo>
                  <a:lnTo>
                    <a:pt x="600" y="1392"/>
                  </a:lnTo>
                  <a:close/>
                  <a:moveTo>
                    <a:pt x="607" y="1344"/>
                  </a:moveTo>
                  <a:lnTo>
                    <a:pt x="607" y="1344"/>
                  </a:lnTo>
                  <a:lnTo>
                    <a:pt x="607" y="1355"/>
                  </a:lnTo>
                  <a:lnTo>
                    <a:pt x="605" y="1365"/>
                  </a:lnTo>
                  <a:lnTo>
                    <a:pt x="605" y="1365"/>
                  </a:lnTo>
                  <a:lnTo>
                    <a:pt x="603" y="1366"/>
                  </a:lnTo>
                  <a:lnTo>
                    <a:pt x="603" y="1366"/>
                  </a:lnTo>
                  <a:lnTo>
                    <a:pt x="603" y="1346"/>
                  </a:lnTo>
                  <a:lnTo>
                    <a:pt x="603" y="1328"/>
                  </a:lnTo>
                  <a:lnTo>
                    <a:pt x="603" y="1328"/>
                  </a:lnTo>
                  <a:lnTo>
                    <a:pt x="603" y="1326"/>
                  </a:lnTo>
                  <a:lnTo>
                    <a:pt x="603" y="1326"/>
                  </a:lnTo>
                  <a:lnTo>
                    <a:pt x="607" y="1331"/>
                  </a:lnTo>
                  <a:lnTo>
                    <a:pt x="607" y="1336"/>
                  </a:lnTo>
                  <a:lnTo>
                    <a:pt x="607" y="1339"/>
                  </a:lnTo>
                  <a:lnTo>
                    <a:pt x="607" y="1344"/>
                  </a:lnTo>
                  <a:lnTo>
                    <a:pt x="607" y="1344"/>
                  </a:lnTo>
                  <a:close/>
                </a:path>
              </a:pathLst>
            </a:custGeom>
            <a:no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9">
              <a:extLst>
                <a:ext uri="{FF2B5EF4-FFF2-40B4-BE49-F238E27FC236}">
                  <a16:creationId xmlns:a16="http://schemas.microsoft.com/office/drawing/2014/main" id="{369BE79C-2ED8-488B-A062-03555BED316D}"/>
                </a:ext>
              </a:extLst>
            </p:cNvPr>
            <p:cNvSpPr>
              <a:spLocks noEditPoints="1"/>
            </p:cNvSpPr>
            <p:nvPr/>
          </p:nvSpPr>
          <p:spPr bwMode="auto">
            <a:xfrm>
              <a:off x="7409903" y="2442209"/>
              <a:ext cx="135395" cy="407127"/>
            </a:xfrm>
            <a:custGeom>
              <a:avLst/>
              <a:gdLst>
                <a:gd name="T0" fmla="*/ 462 w 705"/>
                <a:gd name="T1" fmla="*/ 310 h 2235"/>
                <a:gd name="T2" fmla="*/ 425 w 705"/>
                <a:gd name="T3" fmla="*/ 279 h 2235"/>
                <a:gd name="T4" fmla="*/ 449 w 705"/>
                <a:gd name="T5" fmla="*/ 213 h 2235"/>
                <a:gd name="T6" fmla="*/ 457 w 705"/>
                <a:gd name="T7" fmla="*/ 148 h 2235"/>
                <a:gd name="T8" fmla="*/ 438 w 705"/>
                <a:gd name="T9" fmla="*/ 58 h 2235"/>
                <a:gd name="T10" fmla="*/ 305 w 705"/>
                <a:gd name="T11" fmla="*/ 6 h 2235"/>
                <a:gd name="T12" fmla="*/ 228 w 705"/>
                <a:gd name="T13" fmla="*/ 143 h 2235"/>
                <a:gd name="T14" fmla="*/ 228 w 705"/>
                <a:gd name="T15" fmla="*/ 173 h 2235"/>
                <a:gd name="T16" fmla="*/ 238 w 705"/>
                <a:gd name="T17" fmla="*/ 223 h 2235"/>
                <a:gd name="T18" fmla="*/ 252 w 705"/>
                <a:gd name="T19" fmla="*/ 300 h 2235"/>
                <a:gd name="T20" fmla="*/ 60 w 705"/>
                <a:gd name="T21" fmla="*/ 403 h 2235"/>
                <a:gd name="T22" fmla="*/ 8 w 705"/>
                <a:gd name="T23" fmla="*/ 809 h 2235"/>
                <a:gd name="T24" fmla="*/ 26 w 705"/>
                <a:gd name="T25" fmla="*/ 901 h 2235"/>
                <a:gd name="T26" fmla="*/ 35 w 705"/>
                <a:gd name="T27" fmla="*/ 1000 h 2235"/>
                <a:gd name="T28" fmla="*/ 72 w 705"/>
                <a:gd name="T29" fmla="*/ 1071 h 2235"/>
                <a:gd name="T30" fmla="*/ 76 w 705"/>
                <a:gd name="T31" fmla="*/ 1095 h 2235"/>
                <a:gd name="T32" fmla="*/ 88 w 705"/>
                <a:gd name="T33" fmla="*/ 1154 h 2235"/>
                <a:gd name="T34" fmla="*/ 114 w 705"/>
                <a:gd name="T35" fmla="*/ 1275 h 2235"/>
                <a:gd name="T36" fmla="*/ 137 w 705"/>
                <a:gd name="T37" fmla="*/ 1451 h 2235"/>
                <a:gd name="T38" fmla="*/ 148 w 705"/>
                <a:gd name="T39" fmla="*/ 1678 h 2235"/>
                <a:gd name="T40" fmla="*/ 141 w 705"/>
                <a:gd name="T41" fmla="*/ 1867 h 2235"/>
                <a:gd name="T42" fmla="*/ 133 w 705"/>
                <a:gd name="T43" fmla="*/ 2036 h 2235"/>
                <a:gd name="T44" fmla="*/ 141 w 705"/>
                <a:gd name="T45" fmla="*/ 2119 h 2235"/>
                <a:gd name="T46" fmla="*/ 74 w 705"/>
                <a:gd name="T47" fmla="*/ 2169 h 2235"/>
                <a:gd name="T48" fmla="*/ 0 w 705"/>
                <a:gd name="T49" fmla="*/ 2209 h 2235"/>
                <a:gd name="T50" fmla="*/ 199 w 705"/>
                <a:gd name="T51" fmla="*/ 2233 h 2235"/>
                <a:gd name="T52" fmla="*/ 287 w 705"/>
                <a:gd name="T53" fmla="*/ 2219 h 2235"/>
                <a:gd name="T54" fmla="*/ 271 w 705"/>
                <a:gd name="T55" fmla="*/ 2102 h 2235"/>
                <a:gd name="T56" fmla="*/ 262 w 705"/>
                <a:gd name="T57" fmla="*/ 1999 h 2235"/>
                <a:gd name="T58" fmla="*/ 263 w 705"/>
                <a:gd name="T59" fmla="*/ 1903 h 2235"/>
                <a:gd name="T60" fmla="*/ 300 w 705"/>
                <a:gd name="T61" fmla="*/ 1573 h 2235"/>
                <a:gd name="T62" fmla="*/ 319 w 705"/>
                <a:gd name="T63" fmla="*/ 1299 h 2235"/>
                <a:gd name="T64" fmla="*/ 348 w 705"/>
                <a:gd name="T65" fmla="*/ 1228 h 2235"/>
                <a:gd name="T66" fmla="*/ 360 w 705"/>
                <a:gd name="T67" fmla="*/ 1337 h 2235"/>
                <a:gd name="T68" fmla="*/ 355 w 705"/>
                <a:gd name="T69" fmla="*/ 1466 h 2235"/>
                <a:gd name="T70" fmla="*/ 347 w 705"/>
                <a:gd name="T71" fmla="*/ 1599 h 2235"/>
                <a:gd name="T72" fmla="*/ 353 w 705"/>
                <a:gd name="T73" fmla="*/ 1696 h 2235"/>
                <a:gd name="T74" fmla="*/ 344 w 705"/>
                <a:gd name="T75" fmla="*/ 1911 h 2235"/>
                <a:gd name="T76" fmla="*/ 332 w 705"/>
                <a:gd name="T77" fmla="*/ 1989 h 2235"/>
                <a:gd name="T78" fmla="*/ 336 w 705"/>
                <a:gd name="T79" fmla="*/ 2082 h 2235"/>
                <a:gd name="T80" fmla="*/ 348 w 705"/>
                <a:gd name="T81" fmla="*/ 2168 h 2235"/>
                <a:gd name="T82" fmla="*/ 369 w 705"/>
                <a:gd name="T83" fmla="*/ 2235 h 2235"/>
                <a:gd name="T84" fmla="*/ 520 w 705"/>
                <a:gd name="T85" fmla="*/ 2179 h 2235"/>
                <a:gd name="T86" fmla="*/ 464 w 705"/>
                <a:gd name="T87" fmla="*/ 2145 h 2235"/>
                <a:gd name="T88" fmla="*/ 454 w 705"/>
                <a:gd name="T89" fmla="*/ 2063 h 2235"/>
                <a:gd name="T90" fmla="*/ 480 w 705"/>
                <a:gd name="T91" fmla="*/ 2017 h 2235"/>
                <a:gd name="T92" fmla="*/ 493 w 705"/>
                <a:gd name="T93" fmla="*/ 1869 h 2235"/>
                <a:gd name="T94" fmla="*/ 490 w 705"/>
                <a:gd name="T95" fmla="*/ 1663 h 2235"/>
                <a:gd name="T96" fmla="*/ 522 w 705"/>
                <a:gd name="T97" fmla="*/ 1512 h 2235"/>
                <a:gd name="T98" fmla="*/ 581 w 705"/>
                <a:gd name="T99" fmla="*/ 1248 h 2235"/>
                <a:gd name="T100" fmla="*/ 615 w 705"/>
                <a:gd name="T101" fmla="*/ 1148 h 2235"/>
                <a:gd name="T102" fmla="*/ 639 w 705"/>
                <a:gd name="T103" fmla="*/ 1071 h 2235"/>
                <a:gd name="T104" fmla="*/ 676 w 705"/>
                <a:gd name="T105" fmla="*/ 950 h 2235"/>
                <a:gd name="T106" fmla="*/ 695 w 705"/>
                <a:gd name="T107" fmla="*/ 851 h 2235"/>
                <a:gd name="T108" fmla="*/ 671 w 705"/>
                <a:gd name="T109" fmla="*/ 551 h 2235"/>
                <a:gd name="T110" fmla="*/ 555 w 705"/>
                <a:gd name="T111" fmla="*/ 840 h 2235"/>
                <a:gd name="T112" fmla="*/ 544 w 705"/>
                <a:gd name="T113" fmla="*/ 722 h 2235"/>
                <a:gd name="T114" fmla="*/ 554 w 705"/>
                <a:gd name="T115" fmla="*/ 625 h 2235"/>
                <a:gd name="T116" fmla="*/ 557 w 705"/>
                <a:gd name="T117" fmla="*/ 671 h 2235"/>
                <a:gd name="T118" fmla="*/ 567 w 705"/>
                <a:gd name="T119" fmla="*/ 739 h 2235"/>
                <a:gd name="T120" fmla="*/ 578 w 705"/>
                <a:gd name="T121" fmla="*/ 792 h 2235"/>
                <a:gd name="T122" fmla="*/ 578 w 705"/>
                <a:gd name="T123" fmla="*/ 817 h 2235"/>
                <a:gd name="T124" fmla="*/ 567 w 705"/>
                <a:gd name="T125" fmla="*/ 861 h 2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5" h="2235">
                  <a:moveTo>
                    <a:pt x="618" y="372"/>
                  </a:moveTo>
                  <a:lnTo>
                    <a:pt x="618" y="372"/>
                  </a:lnTo>
                  <a:lnTo>
                    <a:pt x="578" y="358"/>
                  </a:lnTo>
                  <a:lnTo>
                    <a:pt x="578" y="358"/>
                  </a:lnTo>
                  <a:lnTo>
                    <a:pt x="547" y="345"/>
                  </a:lnTo>
                  <a:lnTo>
                    <a:pt x="515" y="327"/>
                  </a:lnTo>
                  <a:lnTo>
                    <a:pt x="515" y="327"/>
                  </a:lnTo>
                  <a:lnTo>
                    <a:pt x="509" y="323"/>
                  </a:lnTo>
                  <a:lnTo>
                    <a:pt x="499" y="319"/>
                  </a:lnTo>
                  <a:lnTo>
                    <a:pt x="482" y="315"/>
                  </a:lnTo>
                  <a:lnTo>
                    <a:pt x="462" y="310"/>
                  </a:lnTo>
                  <a:lnTo>
                    <a:pt x="449" y="307"/>
                  </a:lnTo>
                  <a:lnTo>
                    <a:pt x="449" y="307"/>
                  </a:lnTo>
                  <a:lnTo>
                    <a:pt x="440" y="302"/>
                  </a:lnTo>
                  <a:lnTo>
                    <a:pt x="433" y="295"/>
                  </a:lnTo>
                  <a:lnTo>
                    <a:pt x="430" y="289"/>
                  </a:lnTo>
                  <a:lnTo>
                    <a:pt x="427" y="284"/>
                  </a:lnTo>
                  <a:lnTo>
                    <a:pt x="427" y="284"/>
                  </a:lnTo>
                  <a:lnTo>
                    <a:pt x="424" y="283"/>
                  </a:lnTo>
                  <a:lnTo>
                    <a:pt x="424" y="283"/>
                  </a:lnTo>
                  <a:lnTo>
                    <a:pt x="425" y="279"/>
                  </a:lnTo>
                  <a:lnTo>
                    <a:pt x="425" y="279"/>
                  </a:lnTo>
                  <a:lnTo>
                    <a:pt x="433" y="258"/>
                  </a:lnTo>
                  <a:lnTo>
                    <a:pt x="433" y="258"/>
                  </a:lnTo>
                  <a:lnTo>
                    <a:pt x="435" y="249"/>
                  </a:lnTo>
                  <a:lnTo>
                    <a:pt x="435" y="238"/>
                  </a:lnTo>
                  <a:lnTo>
                    <a:pt x="435" y="222"/>
                  </a:lnTo>
                  <a:lnTo>
                    <a:pt x="435" y="222"/>
                  </a:lnTo>
                  <a:lnTo>
                    <a:pt x="437" y="223"/>
                  </a:lnTo>
                  <a:lnTo>
                    <a:pt x="441" y="222"/>
                  </a:lnTo>
                  <a:lnTo>
                    <a:pt x="445" y="222"/>
                  </a:lnTo>
                  <a:lnTo>
                    <a:pt x="446" y="218"/>
                  </a:lnTo>
                  <a:lnTo>
                    <a:pt x="449" y="213"/>
                  </a:lnTo>
                  <a:lnTo>
                    <a:pt x="451" y="205"/>
                  </a:lnTo>
                  <a:lnTo>
                    <a:pt x="451" y="205"/>
                  </a:lnTo>
                  <a:lnTo>
                    <a:pt x="454" y="191"/>
                  </a:lnTo>
                  <a:lnTo>
                    <a:pt x="457" y="181"/>
                  </a:lnTo>
                  <a:lnTo>
                    <a:pt x="459" y="173"/>
                  </a:lnTo>
                  <a:lnTo>
                    <a:pt x="461" y="167"/>
                  </a:lnTo>
                  <a:lnTo>
                    <a:pt x="461" y="167"/>
                  </a:lnTo>
                  <a:lnTo>
                    <a:pt x="461" y="160"/>
                  </a:lnTo>
                  <a:lnTo>
                    <a:pt x="461" y="152"/>
                  </a:lnTo>
                  <a:lnTo>
                    <a:pt x="459" y="149"/>
                  </a:lnTo>
                  <a:lnTo>
                    <a:pt x="457" y="148"/>
                  </a:lnTo>
                  <a:lnTo>
                    <a:pt x="454" y="144"/>
                  </a:lnTo>
                  <a:lnTo>
                    <a:pt x="451" y="144"/>
                  </a:lnTo>
                  <a:lnTo>
                    <a:pt x="446" y="143"/>
                  </a:lnTo>
                  <a:lnTo>
                    <a:pt x="446" y="143"/>
                  </a:lnTo>
                  <a:lnTo>
                    <a:pt x="448" y="133"/>
                  </a:lnTo>
                  <a:lnTo>
                    <a:pt x="449" y="111"/>
                  </a:lnTo>
                  <a:lnTo>
                    <a:pt x="449" y="98"/>
                  </a:lnTo>
                  <a:lnTo>
                    <a:pt x="448" y="83"/>
                  </a:lnTo>
                  <a:lnTo>
                    <a:pt x="443" y="69"/>
                  </a:lnTo>
                  <a:lnTo>
                    <a:pt x="438" y="58"/>
                  </a:lnTo>
                  <a:lnTo>
                    <a:pt x="438" y="58"/>
                  </a:lnTo>
                  <a:lnTo>
                    <a:pt x="430" y="46"/>
                  </a:lnTo>
                  <a:lnTo>
                    <a:pt x="421" y="37"/>
                  </a:lnTo>
                  <a:lnTo>
                    <a:pt x="411" y="27"/>
                  </a:lnTo>
                  <a:lnTo>
                    <a:pt x="398" y="18"/>
                  </a:lnTo>
                  <a:lnTo>
                    <a:pt x="385" y="11"/>
                  </a:lnTo>
                  <a:lnTo>
                    <a:pt x="371" y="5"/>
                  </a:lnTo>
                  <a:lnTo>
                    <a:pt x="356" y="2"/>
                  </a:lnTo>
                  <a:lnTo>
                    <a:pt x="340" y="0"/>
                  </a:lnTo>
                  <a:lnTo>
                    <a:pt x="340" y="0"/>
                  </a:lnTo>
                  <a:lnTo>
                    <a:pt x="323" y="2"/>
                  </a:lnTo>
                  <a:lnTo>
                    <a:pt x="305" y="6"/>
                  </a:lnTo>
                  <a:lnTo>
                    <a:pt x="286" y="14"/>
                  </a:lnTo>
                  <a:lnTo>
                    <a:pt x="270" y="24"/>
                  </a:lnTo>
                  <a:lnTo>
                    <a:pt x="255" y="35"/>
                  </a:lnTo>
                  <a:lnTo>
                    <a:pt x="244" y="48"/>
                  </a:lnTo>
                  <a:lnTo>
                    <a:pt x="239" y="56"/>
                  </a:lnTo>
                  <a:lnTo>
                    <a:pt x="236" y="63"/>
                  </a:lnTo>
                  <a:lnTo>
                    <a:pt x="233" y="71"/>
                  </a:lnTo>
                  <a:lnTo>
                    <a:pt x="233" y="77"/>
                  </a:lnTo>
                  <a:lnTo>
                    <a:pt x="233" y="77"/>
                  </a:lnTo>
                  <a:lnTo>
                    <a:pt x="228" y="127"/>
                  </a:lnTo>
                  <a:lnTo>
                    <a:pt x="228" y="143"/>
                  </a:lnTo>
                  <a:lnTo>
                    <a:pt x="230" y="152"/>
                  </a:lnTo>
                  <a:lnTo>
                    <a:pt x="230" y="152"/>
                  </a:lnTo>
                  <a:lnTo>
                    <a:pt x="225" y="152"/>
                  </a:lnTo>
                  <a:lnTo>
                    <a:pt x="222" y="152"/>
                  </a:lnTo>
                  <a:lnTo>
                    <a:pt x="220" y="154"/>
                  </a:lnTo>
                  <a:lnTo>
                    <a:pt x="220" y="156"/>
                  </a:lnTo>
                  <a:lnTo>
                    <a:pt x="220" y="156"/>
                  </a:lnTo>
                  <a:lnTo>
                    <a:pt x="220" y="160"/>
                  </a:lnTo>
                  <a:lnTo>
                    <a:pt x="223" y="164"/>
                  </a:lnTo>
                  <a:lnTo>
                    <a:pt x="225" y="169"/>
                  </a:lnTo>
                  <a:lnTo>
                    <a:pt x="228" y="173"/>
                  </a:lnTo>
                  <a:lnTo>
                    <a:pt x="228" y="173"/>
                  </a:lnTo>
                  <a:lnTo>
                    <a:pt x="230" y="181"/>
                  </a:lnTo>
                  <a:lnTo>
                    <a:pt x="228" y="188"/>
                  </a:lnTo>
                  <a:lnTo>
                    <a:pt x="228" y="194"/>
                  </a:lnTo>
                  <a:lnTo>
                    <a:pt x="228" y="199"/>
                  </a:lnTo>
                  <a:lnTo>
                    <a:pt x="228" y="199"/>
                  </a:lnTo>
                  <a:lnTo>
                    <a:pt x="231" y="207"/>
                  </a:lnTo>
                  <a:lnTo>
                    <a:pt x="234" y="209"/>
                  </a:lnTo>
                  <a:lnTo>
                    <a:pt x="234" y="209"/>
                  </a:lnTo>
                  <a:lnTo>
                    <a:pt x="236" y="213"/>
                  </a:lnTo>
                  <a:lnTo>
                    <a:pt x="238" y="223"/>
                  </a:lnTo>
                  <a:lnTo>
                    <a:pt x="238" y="246"/>
                  </a:lnTo>
                  <a:lnTo>
                    <a:pt x="238" y="246"/>
                  </a:lnTo>
                  <a:lnTo>
                    <a:pt x="239" y="257"/>
                  </a:lnTo>
                  <a:lnTo>
                    <a:pt x="244" y="270"/>
                  </a:lnTo>
                  <a:lnTo>
                    <a:pt x="250" y="281"/>
                  </a:lnTo>
                  <a:lnTo>
                    <a:pt x="255" y="287"/>
                  </a:lnTo>
                  <a:lnTo>
                    <a:pt x="255" y="287"/>
                  </a:lnTo>
                  <a:lnTo>
                    <a:pt x="262" y="295"/>
                  </a:lnTo>
                  <a:lnTo>
                    <a:pt x="262" y="295"/>
                  </a:lnTo>
                  <a:lnTo>
                    <a:pt x="252" y="300"/>
                  </a:lnTo>
                  <a:lnTo>
                    <a:pt x="252" y="300"/>
                  </a:lnTo>
                  <a:lnTo>
                    <a:pt x="238" y="307"/>
                  </a:lnTo>
                  <a:lnTo>
                    <a:pt x="209" y="316"/>
                  </a:lnTo>
                  <a:lnTo>
                    <a:pt x="177" y="329"/>
                  </a:lnTo>
                  <a:lnTo>
                    <a:pt x="148" y="342"/>
                  </a:lnTo>
                  <a:lnTo>
                    <a:pt x="148" y="342"/>
                  </a:lnTo>
                  <a:lnTo>
                    <a:pt x="98" y="364"/>
                  </a:lnTo>
                  <a:lnTo>
                    <a:pt x="79" y="376"/>
                  </a:lnTo>
                  <a:lnTo>
                    <a:pt x="68" y="384"/>
                  </a:lnTo>
                  <a:lnTo>
                    <a:pt x="68" y="384"/>
                  </a:lnTo>
                  <a:lnTo>
                    <a:pt x="64" y="390"/>
                  </a:lnTo>
                  <a:lnTo>
                    <a:pt x="60" y="403"/>
                  </a:lnTo>
                  <a:lnTo>
                    <a:pt x="47" y="443"/>
                  </a:lnTo>
                  <a:lnTo>
                    <a:pt x="39" y="469"/>
                  </a:lnTo>
                  <a:lnTo>
                    <a:pt x="34" y="496"/>
                  </a:lnTo>
                  <a:lnTo>
                    <a:pt x="27" y="525"/>
                  </a:lnTo>
                  <a:lnTo>
                    <a:pt x="23" y="554"/>
                  </a:lnTo>
                  <a:lnTo>
                    <a:pt x="23" y="554"/>
                  </a:lnTo>
                  <a:lnTo>
                    <a:pt x="16" y="625"/>
                  </a:lnTo>
                  <a:lnTo>
                    <a:pt x="11" y="703"/>
                  </a:lnTo>
                  <a:lnTo>
                    <a:pt x="8" y="771"/>
                  </a:lnTo>
                  <a:lnTo>
                    <a:pt x="8" y="809"/>
                  </a:lnTo>
                  <a:lnTo>
                    <a:pt x="8" y="809"/>
                  </a:lnTo>
                  <a:lnTo>
                    <a:pt x="7" y="824"/>
                  </a:lnTo>
                  <a:lnTo>
                    <a:pt x="5" y="836"/>
                  </a:lnTo>
                  <a:lnTo>
                    <a:pt x="7" y="848"/>
                  </a:lnTo>
                  <a:lnTo>
                    <a:pt x="8" y="851"/>
                  </a:lnTo>
                  <a:lnTo>
                    <a:pt x="10" y="856"/>
                  </a:lnTo>
                  <a:lnTo>
                    <a:pt x="10" y="856"/>
                  </a:lnTo>
                  <a:lnTo>
                    <a:pt x="23" y="867"/>
                  </a:lnTo>
                  <a:lnTo>
                    <a:pt x="26" y="872"/>
                  </a:lnTo>
                  <a:lnTo>
                    <a:pt x="27" y="878"/>
                  </a:lnTo>
                  <a:lnTo>
                    <a:pt x="27" y="878"/>
                  </a:lnTo>
                  <a:lnTo>
                    <a:pt x="26" y="901"/>
                  </a:lnTo>
                  <a:lnTo>
                    <a:pt x="27" y="915"/>
                  </a:lnTo>
                  <a:lnTo>
                    <a:pt x="29" y="922"/>
                  </a:lnTo>
                  <a:lnTo>
                    <a:pt x="31" y="926"/>
                  </a:lnTo>
                  <a:lnTo>
                    <a:pt x="31" y="926"/>
                  </a:lnTo>
                  <a:lnTo>
                    <a:pt x="35" y="936"/>
                  </a:lnTo>
                  <a:lnTo>
                    <a:pt x="40" y="950"/>
                  </a:lnTo>
                  <a:lnTo>
                    <a:pt x="45" y="965"/>
                  </a:lnTo>
                  <a:lnTo>
                    <a:pt x="45" y="971"/>
                  </a:lnTo>
                  <a:lnTo>
                    <a:pt x="43" y="976"/>
                  </a:lnTo>
                  <a:lnTo>
                    <a:pt x="43" y="976"/>
                  </a:lnTo>
                  <a:lnTo>
                    <a:pt x="35" y="1000"/>
                  </a:lnTo>
                  <a:lnTo>
                    <a:pt x="34" y="1011"/>
                  </a:lnTo>
                  <a:lnTo>
                    <a:pt x="35" y="1016"/>
                  </a:lnTo>
                  <a:lnTo>
                    <a:pt x="37" y="1021"/>
                  </a:lnTo>
                  <a:lnTo>
                    <a:pt x="37" y="1021"/>
                  </a:lnTo>
                  <a:lnTo>
                    <a:pt x="45" y="1031"/>
                  </a:lnTo>
                  <a:lnTo>
                    <a:pt x="53" y="1044"/>
                  </a:lnTo>
                  <a:lnTo>
                    <a:pt x="63" y="1056"/>
                  </a:lnTo>
                  <a:lnTo>
                    <a:pt x="69" y="1066"/>
                  </a:lnTo>
                  <a:lnTo>
                    <a:pt x="69" y="1066"/>
                  </a:lnTo>
                  <a:lnTo>
                    <a:pt x="72" y="1068"/>
                  </a:lnTo>
                  <a:lnTo>
                    <a:pt x="72" y="1071"/>
                  </a:lnTo>
                  <a:lnTo>
                    <a:pt x="72" y="1074"/>
                  </a:lnTo>
                  <a:lnTo>
                    <a:pt x="72" y="1074"/>
                  </a:lnTo>
                  <a:lnTo>
                    <a:pt x="71" y="1076"/>
                  </a:lnTo>
                  <a:lnTo>
                    <a:pt x="71" y="1076"/>
                  </a:lnTo>
                  <a:lnTo>
                    <a:pt x="72" y="1076"/>
                  </a:lnTo>
                  <a:lnTo>
                    <a:pt x="72" y="1076"/>
                  </a:lnTo>
                  <a:lnTo>
                    <a:pt x="71" y="1079"/>
                  </a:lnTo>
                  <a:lnTo>
                    <a:pt x="71" y="1082"/>
                  </a:lnTo>
                  <a:lnTo>
                    <a:pt x="71" y="1082"/>
                  </a:lnTo>
                  <a:lnTo>
                    <a:pt x="74" y="1089"/>
                  </a:lnTo>
                  <a:lnTo>
                    <a:pt x="76" y="1095"/>
                  </a:lnTo>
                  <a:lnTo>
                    <a:pt x="79" y="1103"/>
                  </a:lnTo>
                  <a:lnTo>
                    <a:pt x="85" y="1114"/>
                  </a:lnTo>
                  <a:lnTo>
                    <a:pt x="85" y="1114"/>
                  </a:lnTo>
                  <a:lnTo>
                    <a:pt x="88" y="1119"/>
                  </a:lnTo>
                  <a:lnTo>
                    <a:pt x="90" y="1125"/>
                  </a:lnTo>
                  <a:lnTo>
                    <a:pt x="92" y="1135"/>
                  </a:lnTo>
                  <a:lnTo>
                    <a:pt x="92" y="1135"/>
                  </a:lnTo>
                  <a:lnTo>
                    <a:pt x="88" y="1146"/>
                  </a:lnTo>
                  <a:lnTo>
                    <a:pt x="87" y="1151"/>
                  </a:lnTo>
                  <a:lnTo>
                    <a:pt x="88" y="1154"/>
                  </a:lnTo>
                  <a:lnTo>
                    <a:pt x="88" y="1154"/>
                  </a:lnTo>
                  <a:lnTo>
                    <a:pt x="104" y="1174"/>
                  </a:lnTo>
                  <a:lnTo>
                    <a:pt x="112" y="1188"/>
                  </a:lnTo>
                  <a:lnTo>
                    <a:pt x="114" y="1193"/>
                  </a:lnTo>
                  <a:lnTo>
                    <a:pt x="114" y="1199"/>
                  </a:lnTo>
                  <a:lnTo>
                    <a:pt x="114" y="1199"/>
                  </a:lnTo>
                  <a:lnTo>
                    <a:pt x="112" y="1214"/>
                  </a:lnTo>
                  <a:lnTo>
                    <a:pt x="109" y="1233"/>
                  </a:lnTo>
                  <a:lnTo>
                    <a:pt x="109" y="1256"/>
                  </a:lnTo>
                  <a:lnTo>
                    <a:pt x="111" y="1265"/>
                  </a:lnTo>
                  <a:lnTo>
                    <a:pt x="114" y="1275"/>
                  </a:lnTo>
                  <a:lnTo>
                    <a:pt x="114" y="1275"/>
                  </a:lnTo>
                  <a:lnTo>
                    <a:pt x="120" y="1289"/>
                  </a:lnTo>
                  <a:lnTo>
                    <a:pt x="125" y="1305"/>
                  </a:lnTo>
                  <a:lnTo>
                    <a:pt x="129" y="1326"/>
                  </a:lnTo>
                  <a:lnTo>
                    <a:pt x="130" y="1353"/>
                  </a:lnTo>
                  <a:lnTo>
                    <a:pt x="130" y="1353"/>
                  </a:lnTo>
                  <a:lnTo>
                    <a:pt x="132" y="1378"/>
                  </a:lnTo>
                  <a:lnTo>
                    <a:pt x="135" y="1395"/>
                  </a:lnTo>
                  <a:lnTo>
                    <a:pt x="137" y="1408"/>
                  </a:lnTo>
                  <a:lnTo>
                    <a:pt x="138" y="1424"/>
                  </a:lnTo>
                  <a:lnTo>
                    <a:pt x="138" y="1424"/>
                  </a:lnTo>
                  <a:lnTo>
                    <a:pt x="137" y="1451"/>
                  </a:lnTo>
                  <a:lnTo>
                    <a:pt x="137" y="1488"/>
                  </a:lnTo>
                  <a:lnTo>
                    <a:pt x="137" y="1524"/>
                  </a:lnTo>
                  <a:lnTo>
                    <a:pt x="140" y="1549"/>
                  </a:lnTo>
                  <a:lnTo>
                    <a:pt x="140" y="1549"/>
                  </a:lnTo>
                  <a:lnTo>
                    <a:pt x="145" y="1570"/>
                  </a:lnTo>
                  <a:lnTo>
                    <a:pt x="149" y="1596"/>
                  </a:lnTo>
                  <a:lnTo>
                    <a:pt x="151" y="1612"/>
                  </a:lnTo>
                  <a:lnTo>
                    <a:pt x="151" y="1630"/>
                  </a:lnTo>
                  <a:lnTo>
                    <a:pt x="149" y="1652"/>
                  </a:lnTo>
                  <a:lnTo>
                    <a:pt x="148" y="1678"/>
                  </a:lnTo>
                  <a:lnTo>
                    <a:pt x="148" y="1678"/>
                  </a:lnTo>
                  <a:lnTo>
                    <a:pt x="140" y="1726"/>
                  </a:lnTo>
                  <a:lnTo>
                    <a:pt x="133" y="1763"/>
                  </a:lnTo>
                  <a:lnTo>
                    <a:pt x="129" y="1790"/>
                  </a:lnTo>
                  <a:lnTo>
                    <a:pt x="127" y="1805"/>
                  </a:lnTo>
                  <a:lnTo>
                    <a:pt x="127" y="1805"/>
                  </a:lnTo>
                  <a:lnTo>
                    <a:pt x="129" y="1811"/>
                  </a:lnTo>
                  <a:lnTo>
                    <a:pt x="130" y="1816"/>
                  </a:lnTo>
                  <a:lnTo>
                    <a:pt x="137" y="1832"/>
                  </a:lnTo>
                  <a:lnTo>
                    <a:pt x="138" y="1842"/>
                  </a:lnTo>
                  <a:lnTo>
                    <a:pt x="141" y="1853"/>
                  </a:lnTo>
                  <a:lnTo>
                    <a:pt x="141" y="1867"/>
                  </a:lnTo>
                  <a:lnTo>
                    <a:pt x="141" y="1883"/>
                  </a:lnTo>
                  <a:lnTo>
                    <a:pt x="141" y="1883"/>
                  </a:lnTo>
                  <a:lnTo>
                    <a:pt x="140" y="1911"/>
                  </a:lnTo>
                  <a:lnTo>
                    <a:pt x="140" y="1930"/>
                  </a:lnTo>
                  <a:lnTo>
                    <a:pt x="140" y="1941"/>
                  </a:lnTo>
                  <a:lnTo>
                    <a:pt x="138" y="1956"/>
                  </a:lnTo>
                  <a:lnTo>
                    <a:pt x="138" y="1956"/>
                  </a:lnTo>
                  <a:lnTo>
                    <a:pt x="135" y="1975"/>
                  </a:lnTo>
                  <a:lnTo>
                    <a:pt x="133" y="2001"/>
                  </a:lnTo>
                  <a:lnTo>
                    <a:pt x="133" y="2025"/>
                  </a:lnTo>
                  <a:lnTo>
                    <a:pt x="133" y="2036"/>
                  </a:lnTo>
                  <a:lnTo>
                    <a:pt x="133" y="2036"/>
                  </a:lnTo>
                  <a:lnTo>
                    <a:pt x="141" y="2046"/>
                  </a:lnTo>
                  <a:lnTo>
                    <a:pt x="145" y="2050"/>
                  </a:lnTo>
                  <a:lnTo>
                    <a:pt x="145" y="2058"/>
                  </a:lnTo>
                  <a:lnTo>
                    <a:pt x="145" y="2058"/>
                  </a:lnTo>
                  <a:lnTo>
                    <a:pt x="145" y="2071"/>
                  </a:lnTo>
                  <a:lnTo>
                    <a:pt x="141" y="2090"/>
                  </a:lnTo>
                  <a:lnTo>
                    <a:pt x="140" y="2107"/>
                  </a:lnTo>
                  <a:lnTo>
                    <a:pt x="140" y="2115"/>
                  </a:lnTo>
                  <a:lnTo>
                    <a:pt x="141" y="2119"/>
                  </a:lnTo>
                  <a:lnTo>
                    <a:pt x="141" y="2119"/>
                  </a:lnTo>
                  <a:lnTo>
                    <a:pt x="143" y="2123"/>
                  </a:lnTo>
                  <a:lnTo>
                    <a:pt x="143" y="2123"/>
                  </a:lnTo>
                  <a:lnTo>
                    <a:pt x="145" y="2123"/>
                  </a:lnTo>
                  <a:lnTo>
                    <a:pt x="145" y="2123"/>
                  </a:lnTo>
                  <a:lnTo>
                    <a:pt x="141" y="2127"/>
                  </a:lnTo>
                  <a:lnTo>
                    <a:pt x="132" y="2137"/>
                  </a:lnTo>
                  <a:lnTo>
                    <a:pt x="116" y="2150"/>
                  </a:lnTo>
                  <a:lnTo>
                    <a:pt x="96" y="2163"/>
                  </a:lnTo>
                  <a:lnTo>
                    <a:pt x="96" y="2163"/>
                  </a:lnTo>
                  <a:lnTo>
                    <a:pt x="85" y="2168"/>
                  </a:lnTo>
                  <a:lnTo>
                    <a:pt x="74" y="2169"/>
                  </a:lnTo>
                  <a:lnTo>
                    <a:pt x="61" y="2169"/>
                  </a:lnTo>
                  <a:lnTo>
                    <a:pt x="50" y="2169"/>
                  </a:lnTo>
                  <a:lnTo>
                    <a:pt x="29" y="2168"/>
                  </a:lnTo>
                  <a:lnTo>
                    <a:pt x="23" y="2168"/>
                  </a:lnTo>
                  <a:lnTo>
                    <a:pt x="18" y="2171"/>
                  </a:lnTo>
                  <a:lnTo>
                    <a:pt x="18" y="2171"/>
                  </a:lnTo>
                  <a:lnTo>
                    <a:pt x="10" y="2180"/>
                  </a:lnTo>
                  <a:lnTo>
                    <a:pt x="3" y="2192"/>
                  </a:lnTo>
                  <a:lnTo>
                    <a:pt x="0" y="2198"/>
                  </a:lnTo>
                  <a:lnTo>
                    <a:pt x="0" y="2203"/>
                  </a:lnTo>
                  <a:lnTo>
                    <a:pt x="0" y="2209"/>
                  </a:lnTo>
                  <a:lnTo>
                    <a:pt x="2" y="2214"/>
                  </a:lnTo>
                  <a:lnTo>
                    <a:pt x="2" y="2214"/>
                  </a:lnTo>
                  <a:lnTo>
                    <a:pt x="7" y="2217"/>
                  </a:lnTo>
                  <a:lnTo>
                    <a:pt x="13" y="2221"/>
                  </a:lnTo>
                  <a:lnTo>
                    <a:pt x="23" y="2224"/>
                  </a:lnTo>
                  <a:lnTo>
                    <a:pt x="37" y="2227"/>
                  </a:lnTo>
                  <a:lnTo>
                    <a:pt x="76" y="2232"/>
                  </a:lnTo>
                  <a:lnTo>
                    <a:pt x="130" y="2233"/>
                  </a:lnTo>
                  <a:lnTo>
                    <a:pt x="130" y="2233"/>
                  </a:lnTo>
                  <a:lnTo>
                    <a:pt x="177" y="2235"/>
                  </a:lnTo>
                  <a:lnTo>
                    <a:pt x="199" y="2233"/>
                  </a:lnTo>
                  <a:lnTo>
                    <a:pt x="199" y="2233"/>
                  </a:lnTo>
                  <a:lnTo>
                    <a:pt x="234" y="2235"/>
                  </a:lnTo>
                  <a:lnTo>
                    <a:pt x="234" y="2235"/>
                  </a:lnTo>
                  <a:lnTo>
                    <a:pt x="242" y="2235"/>
                  </a:lnTo>
                  <a:lnTo>
                    <a:pt x="258" y="2235"/>
                  </a:lnTo>
                  <a:lnTo>
                    <a:pt x="268" y="2233"/>
                  </a:lnTo>
                  <a:lnTo>
                    <a:pt x="276" y="2230"/>
                  </a:lnTo>
                  <a:lnTo>
                    <a:pt x="284" y="2225"/>
                  </a:lnTo>
                  <a:lnTo>
                    <a:pt x="286" y="2224"/>
                  </a:lnTo>
                  <a:lnTo>
                    <a:pt x="287" y="2219"/>
                  </a:lnTo>
                  <a:lnTo>
                    <a:pt x="287" y="2219"/>
                  </a:lnTo>
                  <a:lnTo>
                    <a:pt x="287" y="2213"/>
                  </a:lnTo>
                  <a:lnTo>
                    <a:pt x="289" y="2206"/>
                  </a:lnTo>
                  <a:lnTo>
                    <a:pt x="286" y="2188"/>
                  </a:lnTo>
                  <a:lnTo>
                    <a:pt x="283" y="2172"/>
                  </a:lnTo>
                  <a:lnTo>
                    <a:pt x="278" y="2156"/>
                  </a:lnTo>
                  <a:lnTo>
                    <a:pt x="278" y="2156"/>
                  </a:lnTo>
                  <a:lnTo>
                    <a:pt x="279" y="2150"/>
                  </a:lnTo>
                  <a:lnTo>
                    <a:pt x="276" y="2143"/>
                  </a:lnTo>
                  <a:lnTo>
                    <a:pt x="276" y="2143"/>
                  </a:lnTo>
                  <a:lnTo>
                    <a:pt x="275" y="2129"/>
                  </a:lnTo>
                  <a:lnTo>
                    <a:pt x="271" y="2102"/>
                  </a:lnTo>
                  <a:lnTo>
                    <a:pt x="271" y="2074"/>
                  </a:lnTo>
                  <a:lnTo>
                    <a:pt x="271" y="2063"/>
                  </a:lnTo>
                  <a:lnTo>
                    <a:pt x="273" y="2055"/>
                  </a:lnTo>
                  <a:lnTo>
                    <a:pt x="273" y="2055"/>
                  </a:lnTo>
                  <a:lnTo>
                    <a:pt x="276" y="2047"/>
                  </a:lnTo>
                  <a:lnTo>
                    <a:pt x="276" y="2038"/>
                  </a:lnTo>
                  <a:lnTo>
                    <a:pt x="275" y="2028"/>
                  </a:lnTo>
                  <a:lnTo>
                    <a:pt x="275" y="2028"/>
                  </a:lnTo>
                  <a:lnTo>
                    <a:pt x="273" y="2023"/>
                  </a:lnTo>
                  <a:lnTo>
                    <a:pt x="267" y="2013"/>
                  </a:lnTo>
                  <a:lnTo>
                    <a:pt x="262" y="1999"/>
                  </a:lnTo>
                  <a:lnTo>
                    <a:pt x="260" y="1991"/>
                  </a:lnTo>
                  <a:lnTo>
                    <a:pt x="260" y="1983"/>
                  </a:lnTo>
                  <a:lnTo>
                    <a:pt x="260" y="1983"/>
                  </a:lnTo>
                  <a:lnTo>
                    <a:pt x="258" y="1965"/>
                  </a:lnTo>
                  <a:lnTo>
                    <a:pt x="257" y="1948"/>
                  </a:lnTo>
                  <a:lnTo>
                    <a:pt x="255" y="1932"/>
                  </a:lnTo>
                  <a:lnTo>
                    <a:pt x="255" y="1924"/>
                  </a:lnTo>
                  <a:lnTo>
                    <a:pt x="257" y="1915"/>
                  </a:lnTo>
                  <a:lnTo>
                    <a:pt x="257" y="1915"/>
                  </a:lnTo>
                  <a:lnTo>
                    <a:pt x="258" y="1909"/>
                  </a:lnTo>
                  <a:lnTo>
                    <a:pt x="263" y="1903"/>
                  </a:lnTo>
                  <a:lnTo>
                    <a:pt x="267" y="1895"/>
                  </a:lnTo>
                  <a:lnTo>
                    <a:pt x="270" y="1885"/>
                  </a:lnTo>
                  <a:lnTo>
                    <a:pt x="275" y="1872"/>
                  </a:lnTo>
                  <a:lnTo>
                    <a:pt x="278" y="1853"/>
                  </a:lnTo>
                  <a:lnTo>
                    <a:pt x="281" y="1826"/>
                  </a:lnTo>
                  <a:lnTo>
                    <a:pt x="283" y="1792"/>
                  </a:lnTo>
                  <a:lnTo>
                    <a:pt x="283" y="1792"/>
                  </a:lnTo>
                  <a:lnTo>
                    <a:pt x="287" y="1718"/>
                  </a:lnTo>
                  <a:lnTo>
                    <a:pt x="291" y="1657"/>
                  </a:lnTo>
                  <a:lnTo>
                    <a:pt x="295" y="1607"/>
                  </a:lnTo>
                  <a:lnTo>
                    <a:pt x="300" y="1573"/>
                  </a:lnTo>
                  <a:lnTo>
                    <a:pt x="300" y="1573"/>
                  </a:lnTo>
                  <a:lnTo>
                    <a:pt x="303" y="1543"/>
                  </a:lnTo>
                  <a:lnTo>
                    <a:pt x="307" y="1504"/>
                  </a:lnTo>
                  <a:lnTo>
                    <a:pt x="307" y="1463"/>
                  </a:lnTo>
                  <a:lnTo>
                    <a:pt x="305" y="1424"/>
                  </a:lnTo>
                  <a:lnTo>
                    <a:pt x="305" y="1424"/>
                  </a:lnTo>
                  <a:lnTo>
                    <a:pt x="305" y="1405"/>
                  </a:lnTo>
                  <a:lnTo>
                    <a:pt x="307" y="1386"/>
                  </a:lnTo>
                  <a:lnTo>
                    <a:pt x="311" y="1349"/>
                  </a:lnTo>
                  <a:lnTo>
                    <a:pt x="319" y="1299"/>
                  </a:lnTo>
                  <a:lnTo>
                    <a:pt x="319" y="1299"/>
                  </a:lnTo>
                  <a:lnTo>
                    <a:pt x="323" y="1289"/>
                  </a:lnTo>
                  <a:lnTo>
                    <a:pt x="326" y="1280"/>
                  </a:lnTo>
                  <a:lnTo>
                    <a:pt x="329" y="1268"/>
                  </a:lnTo>
                  <a:lnTo>
                    <a:pt x="329" y="1260"/>
                  </a:lnTo>
                  <a:lnTo>
                    <a:pt x="329" y="1260"/>
                  </a:lnTo>
                  <a:lnTo>
                    <a:pt x="331" y="1251"/>
                  </a:lnTo>
                  <a:lnTo>
                    <a:pt x="332" y="1243"/>
                  </a:lnTo>
                  <a:lnTo>
                    <a:pt x="337" y="1235"/>
                  </a:lnTo>
                  <a:lnTo>
                    <a:pt x="337" y="1235"/>
                  </a:lnTo>
                  <a:lnTo>
                    <a:pt x="342" y="1230"/>
                  </a:lnTo>
                  <a:lnTo>
                    <a:pt x="348" y="1228"/>
                  </a:lnTo>
                  <a:lnTo>
                    <a:pt x="352" y="1228"/>
                  </a:lnTo>
                  <a:lnTo>
                    <a:pt x="355" y="1230"/>
                  </a:lnTo>
                  <a:lnTo>
                    <a:pt x="355" y="1230"/>
                  </a:lnTo>
                  <a:lnTo>
                    <a:pt x="355" y="1228"/>
                  </a:lnTo>
                  <a:lnTo>
                    <a:pt x="356" y="1231"/>
                  </a:lnTo>
                  <a:lnTo>
                    <a:pt x="360" y="1239"/>
                  </a:lnTo>
                  <a:lnTo>
                    <a:pt x="360" y="1257"/>
                  </a:lnTo>
                  <a:lnTo>
                    <a:pt x="360" y="1257"/>
                  </a:lnTo>
                  <a:lnTo>
                    <a:pt x="360" y="1283"/>
                  </a:lnTo>
                  <a:lnTo>
                    <a:pt x="360" y="1310"/>
                  </a:lnTo>
                  <a:lnTo>
                    <a:pt x="360" y="1337"/>
                  </a:lnTo>
                  <a:lnTo>
                    <a:pt x="360" y="1365"/>
                  </a:lnTo>
                  <a:lnTo>
                    <a:pt x="360" y="1365"/>
                  </a:lnTo>
                  <a:lnTo>
                    <a:pt x="361" y="1400"/>
                  </a:lnTo>
                  <a:lnTo>
                    <a:pt x="360" y="1410"/>
                  </a:lnTo>
                  <a:lnTo>
                    <a:pt x="356" y="1419"/>
                  </a:lnTo>
                  <a:lnTo>
                    <a:pt x="356" y="1419"/>
                  </a:lnTo>
                  <a:lnTo>
                    <a:pt x="353" y="1429"/>
                  </a:lnTo>
                  <a:lnTo>
                    <a:pt x="352" y="1442"/>
                  </a:lnTo>
                  <a:lnTo>
                    <a:pt x="352" y="1455"/>
                  </a:lnTo>
                  <a:lnTo>
                    <a:pt x="355" y="1466"/>
                  </a:lnTo>
                  <a:lnTo>
                    <a:pt x="355" y="1466"/>
                  </a:lnTo>
                  <a:lnTo>
                    <a:pt x="356" y="1471"/>
                  </a:lnTo>
                  <a:lnTo>
                    <a:pt x="356" y="1476"/>
                  </a:lnTo>
                  <a:lnTo>
                    <a:pt x="353" y="1487"/>
                  </a:lnTo>
                  <a:lnTo>
                    <a:pt x="350" y="1500"/>
                  </a:lnTo>
                  <a:lnTo>
                    <a:pt x="347" y="1512"/>
                  </a:lnTo>
                  <a:lnTo>
                    <a:pt x="347" y="1512"/>
                  </a:lnTo>
                  <a:lnTo>
                    <a:pt x="345" y="1553"/>
                  </a:lnTo>
                  <a:lnTo>
                    <a:pt x="345" y="1588"/>
                  </a:lnTo>
                  <a:lnTo>
                    <a:pt x="345" y="1588"/>
                  </a:lnTo>
                  <a:lnTo>
                    <a:pt x="345" y="1593"/>
                  </a:lnTo>
                  <a:lnTo>
                    <a:pt x="347" y="1599"/>
                  </a:lnTo>
                  <a:lnTo>
                    <a:pt x="353" y="1612"/>
                  </a:lnTo>
                  <a:lnTo>
                    <a:pt x="358" y="1623"/>
                  </a:lnTo>
                  <a:lnTo>
                    <a:pt x="360" y="1630"/>
                  </a:lnTo>
                  <a:lnTo>
                    <a:pt x="360" y="1633"/>
                  </a:lnTo>
                  <a:lnTo>
                    <a:pt x="360" y="1633"/>
                  </a:lnTo>
                  <a:lnTo>
                    <a:pt x="356" y="1649"/>
                  </a:lnTo>
                  <a:lnTo>
                    <a:pt x="355" y="1660"/>
                  </a:lnTo>
                  <a:lnTo>
                    <a:pt x="356" y="1675"/>
                  </a:lnTo>
                  <a:lnTo>
                    <a:pt x="356" y="1675"/>
                  </a:lnTo>
                  <a:lnTo>
                    <a:pt x="355" y="1687"/>
                  </a:lnTo>
                  <a:lnTo>
                    <a:pt x="353" y="1696"/>
                  </a:lnTo>
                  <a:lnTo>
                    <a:pt x="350" y="1704"/>
                  </a:lnTo>
                  <a:lnTo>
                    <a:pt x="348" y="1716"/>
                  </a:lnTo>
                  <a:lnTo>
                    <a:pt x="348" y="1716"/>
                  </a:lnTo>
                  <a:lnTo>
                    <a:pt x="352" y="1785"/>
                  </a:lnTo>
                  <a:lnTo>
                    <a:pt x="352" y="1785"/>
                  </a:lnTo>
                  <a:lnTo>
                    <a:pt x="352" y="1838"/>
                  </a:lnTo>
                  <a:lnTo>
                    <a:pt x="353" y="1867"/>
                  </a:lnTo>
                  <a:lnTo>
                    <a:pt x="352" y="1885"/>
                  </a:lnTo>
                  <a:lnTo>
                    <a:pt x="352" y="1885"/>
                  </a:lnTo>
                  <a:lnTo>
                    <a:pt x="348" y="1896"/>
                  </a:lnTo>
                  <a:lnTo>
                    <a:pt x="344" y="1911"/>
                  </a:lnTo>
                  <a:lnTo>
                    <a:pt x="344" y="1911"/>
                  </a:lnTo>
                  <a:lnTo>
                    <a:pt x="344" y="1924"/>
                  </a:lnTo>
                  <a:lnTo>
                    <a:pt x="344" y="1940"/>
                  </a:lnTo>
                  <a:lnTo>
                    <a:pt x="342" y="1956"/>
                  </a:lnTo>
                  <a:lnTo>
                    <a:pt x="340" y="1962"/>
                  </a:lnTo>
                  <a:lnTo>
                    <a:pt x="339" y="1967"/>
                  </a:lnTo>
                  <a:lnTo>
                    <a:pt x="339" y="1967"/>
                  </a:lnTo>
                  <a:lnTo>
                    <a:pt x="334" y="1981"/>
                  </a:lnTo>
                  <a:lnTo>
                    <a:pt x="332" y="1986"/>
                  </a:lnTo>
                  <a:lnTo>
                    <a:pt x="332" y="1989"/>
                  </a:lnTo>
                  <a:lnTo>
                    <a:pt x="332" y="1989"/>
                  </a:lnTo>
                  <a:lnTo>
                    <a:pt x="337" y="1999"/>
                  </a:lnTo>
                  <a:lnTo>
                    <a:pt x="339" y="2005"/>
                  </a:lnTo>
                  <a:lnTo>
                    <a:pt x="337" y="2010"/>
                  </a:lnTo>
                  <a:lnTo>
                    <a:pt x="336" y="2015"/>
                  </a:lnTo>
                  <a:lnTo>
                    <a:pt x="336" y="2015"/>
                  </a:lnTo>
                  <a:lnTo>
                    <a:pt x="331" y="2025"/>
                  </a:lnTo>
                  <a:lnTo>
                    <a:pt x="327" y="2034"/>
                  </a:lnTo>
                  <a:lnTo>
                    <a:pt x="326" y="2046"/>
                  </a:lnTo>
                  <a:lnTo>
                    <a:pt x="327" y="2058"/>
                  </a:lnTo>
                  <a:lnTo>
                    <a:pt x="327" y="2058"/>
                  </a:lnTo>
                  <a:lnTo>
                    <a:pt x="336" y="2082"/>
                  </a:lnTo>
                  <a:lnTo>
                    <a:pt x="336" y="2082"/>
                  </a:lnTo>
                  <a:lnTo>
                    <a:pt x="342" y="2097"/>
                  </a:lnTo>
                  <a:lnTo>
                    <a:pt x="342" y="2097"/>
                  </a:lnTo>
                  <a:lnTo>
                    <a:pt x="342" y="2103"/>
                  </a:lnTo>
                  <a:lnTo>
                    <a:pt x="342" y="2107"/>
                  </a:lnTo>
                  <a:lnTo>
                    <a:pt x="342" y="2107"/>
                  </a:lnTo>
                  <a:lnTo>
                    <a:pt x="345" y="2111"/>
                  </a:lnTo>
                  <a:lnTo>
                    <a:pt x="348" y="2119"/>
                  </a:lnTo>
                  <a:lnTo>
                    <a:pt x="352" y="2134"/>
                  </a:lnTo>
                  <a:lnTo>
                    <a:pt x="352" y="2134"/>
                  </a:lnTo>
                  <a:lnTo>
                    <a:pt x="348" y="2168"/>
                  </a:lnTo>
                  <a:lnTo>
                    <a:pt x="347" y="2188"/>
                  </a:lnTo>
                  <a:lnTo>
                    <a:pt x="347" y="2208"/>
                  </a:lnTo>
                  <a:lnTo>
                    <a:pt x="347" y="2208"/>
                  </a:lnTo>
                  <a:lnTo>
                    <a:pt x="348" y="2216"/>
                  </a:lnTo>
                  <a:lnTo>
                    <a:pt x="350" y="2224"/>
                  </a:lnTo>
                  <a:lnTo>
                    <a:pt x="352" y="2229"/>
                  </a:lnTo>
                  <a:lnTo>
                    <a:pt x="355" y="2232"/>
                  </a:lnTo>
                  <a:lnTo>
                    <a:pt x="358" y="2233"/>
                  </a:lnTo>
                  <a:lnTo>
                    <a:pt x="361" y="2235"/>
                  </a:lnTo>
                  <a:lnTo>
                    <a:pt x="369" y="2235"/>
                  </a:lnTo>
                  <a:lnTo>
                    <a:pt x="369" y="2235"/>
                  </a:lnTo>
                  <a:lnTo>
                    <a:pt x="539" y="2235"/>
                  </a:lnTo>
                  <a:lnTo>
                    <a:pt x="539" y="2235"/>
                  </a:lnTo>
                  <a:lnTo>
                    <a:pt x="543" y="2230"/>
                  </a:lnTo>
                  <a:lnTo>
                    <a:pt x="546" y="2219"/>
                  </a:lnTo>
                  <a:lnTo>
                    <a:pt x="547" y="2213"/>
                  </a:lnTo>
                  <a:lnTo>
                    <a:pt x="546" y="2204"/>
                  </a:lnTo>
                  <a:lnTo>
                    <a:pt x="543" y="2196"/>
                  </a:lnTo>
                  <a:lnTo>
                    <a:pt x="536" y="2190"/>
                  </a:lnTo>
                  <a:lnTo>
                    <a:pt x="536" y="2190"/>
                  </a:lnTo>
                  <a:lnTo>
                    <a:pt x="528" y="2184"/>
                  </a:lnTo>
                  <a:lnTo>
                    <a:pt x="520" y="2179"/>
                  </a:lnTo>
                  <a:lnTo>
                    <a:pt x="514" y="2177"/>
                  </a:lnTo>
                  <a:lnTo>
                    <a:pt x="507" y="2176"/>
                  </a:lnTo>
                  <a:lnTo>
                    <a:pt x="496" y="2174"/>
                  </a:lnTo>
                  <a:lnTo>
                    <a:pt x="488" y="2172"/>
                  </a:lnTo>
                  <a:lnTo>
                    <a:pt x="488" y="2172"/>
                  </a:lnTo>
                  <a:lnTo>
                    <a:pt x="482" y="2169"/>
                  </a:lnTo>
                  <a:lnTo>
                    <a:pt x="475" y="2161"/>
                  </a:lnTo>
                  <a:lnTo>
                    <a:pt x="469" y="2155"/>
                  </a:lnTo>
                  <a:lnTo>
                    <a:pt x="467" y="2150"/>
                  </a:lnTo>
                  <a:lnTo>
                    <a:pt x="467" y="2150"/>
                  </a:lnTo>
                  <a:lnTo>
                    <a:pt x="464" y="2145"/>
                  </a:lnTo>
                  <a:lnTo>
                    <a:pt x="461" y="2142"/>
                  </a:lnTo>
                  <a:lnTo>
                    <a:pt x="461" y="2142"/>
                  </a:lnTo>
                  <a:lnTo>
                    <a:pt x="461" y="2142"/>
                  </a:lnTo>
                  <a:lnTo>
                    <a:pt x="461" y="2142"/>
                  </a:lnTo>
                  <a:lnTo>
                    <a:pt x="456" y="2124"/>
                  </a:lnTo>
                  <a:lnTo>
                    <a:pt x="453" y="2111"/>
                  </a:lnTo>
                  <a:lnTo>
                    <a:pt x="453" y="2111"/>
                  </a:lnTo>
                  <a:lnTo>
                    <a:pt x="454" y="2100"/>
                  </a:lnTo>
                  <a:lnTo>
                    <a:pt x="454" y="2086"/>
                  </a:lnTo>
                  <a:lnTo>
                    <a:pt x="454" y="2063"/>
                  </a:lnTo>
                  <a:lnTo>
                    <a:pt x="454" y="2063"/>
                  </a:lnTo>
                  <a:lnTo>
                    <a:pt x="454" y="2060"/>
                  </a:lnTo>
                  <a:lnTo>
                    <a:pt x="456" y="2057"/>
                  </a:lnTo>
                  <a:lnTo>
                    <a:pt x="462" y="2054"/>
                  </a:lnTo>
                  <a:lnTo>
                    <a:pt x="469" y="2052"/>
                  </a:lnTo>
                  <a:lnTo>
                    <a:pt x="470" y="2049"/>
                  </a:lnTo>
                  <a:lnTo>
                    <a:pt x="474" y="2047"/>
                  </a:lnTo>
                  <a:lnTo>
                    <a:pt x="474" y="2047"/>
                  </a:lnTo>
                  <a:lnTo>
                    <a:pt x="474" y="2041"/>
                  </a:lnTo>
                  <a:lnTo>
                    <a:pt x="475" y="2033"/>
                  </a:lnTo>
                  <a:lnTo>
                    <a:pt x="477" y="2025"/>
                  </a:lnTo>
                  <a:lnTo>
                    <a:pt x="480" y="2017"/>
                  </a:lnTo>
                  <a:lnTo>
                    <a:pt x="480" y="2017"/>
                  </a:lnTo>
                  <a:lnTo>
                    <a:pt x="483" y="2012"/>
                  </a:lnTo>
                  <a:lnTo>
                    <a:pt x="490" y="1996"/>
                  </a:lnTo>
                  <a:lnTo>
                    <a:pt x="493" y="1985"/>
                  </a:lnTo>
                  <a:lnTo>
                    <a:pt x="496" y="1973"/>
                  </a:lnTo>
                  <a:lnTo>
                    <a:pt x="498" y="1959"/>
                  </a:lnTo>
                  <a:lnTo>
                    <a:pt x="499" y="1943"/>
                  </a:lnTo>
                  <a:lnTo>
                    <a:pt x="499" y="1943"/>
                  </a:lnTo>
                  <a:lnTo>
                    <a:pt x="498" y="1915"/>
                  </a:lnTo>
                  <a:lnTo>
                    <a:pt x="496" y="1891"/>
                  </a:lnTo>
                  <a:lnTo>
                    <a:pt x="493" y="1869"/>
                  </a:lnTo>
                  <a:lnTo>
                    <a:pt x="493" y="1842"/>
                  </a:lnTo>
                  <a:lnTo>
                    <a:pt x="493" y="1842"/>
                  </a:lnTo>
                  <a:lnTo>
                    <a:pt x="493" y="1805"/>
                  </a:lnTo>
                  <a:lnTo>
                    <a:pt x="493" y="1761"/>
                  </a:lnTo>
                  <a:lnTo>
                    <a:pt x="490" y="1697"/>
                  </a:lnTo>
                  <a:lnTo>
                    <a:pt x="490" y="1697"/>
                  </a:lnTo>
                  <a:lnTo>
                    <a:pt x="488" y="1687"/>
                  </a:lnTo>
                  <a:lnTo>
                    <a:pt x="486" y="1679"/>
                  </a:lnTo>
                  <a:lnTo>
                    <a:pt x="486" y="1673"/>
                  </a:lnTo>
                  <a:lnTo>
                    <a:pt x="490" y="1663"/>
                  </a:lnTo>
                  <a:lnTo>
                    <a:pt x="490" y="1663"/>
                  </a:lnTo>
                  <a:lnTo>
                    <a:pt x="496" y="1646"/>
                  </a:lnTo>
                  <a:lnTo>
                    <a:pt x="501" y="1620"/>
                  </a:lnTo>
                  <a:lnTo>
                    <a:pt x="504" y="1593"/>
                  </a:lnTo>
                  <a:lnTo>
                    <a:pt x="506" y="1581"/>
                  </a:lnTo>
                  <a:lnTo>
                    <a:pt x="504" y="1570"/>
                  </a:lnTo>
                  <a:lnTo>
                    <a:pt x="504" y="1570"/>
                  </a:lnTo>
                  <a:lnTo>
                    <a:pt x="504" y="1562"/>
                  </a:lnTo>
                  <a:lnTo>
                    <a:pt x="506" y="1554"/>
                  </a:lnTo>
                  <a:lnTo>
                    <a:pt x="512" y="1538"/>
                  </a:lnTo>
                  <a:lnTo>
                    <a:pt x="518" y="1522"/>
                  </a:lnTo>
                  <a:lnTo>
                    <a:pt x="522" y="1512"/>
                  </a:lnTo>
                  <a:lnTo>
                    <a:pt x="525" y="1503"/>
                  </a:lnTo>
                  <a:lnTo>
                    <a:pt x="525" y="1503"/>
                  </a:lnTo>
                  <a:lnTo>
                    <a:pt x="538" y="1431"/>
                  </a:lnTo>
                  <a:lnTo>
                    <a:pt x="552" y="1350"/>
                  </a:lnTo>
                  <a:lnTo>
                    <a:pt x="552" y="1350"/>
                  </a:lnTo>
                  <a:lnTo>
                    <a:pt x="555" y="1329"/>
                  </a:lnTo>
                  <a:lnTo>
                    <a:pt x="562" y="1315"/>
                  </a:lnTo>
                  <a:lnTo>
                    <a:pt x="567" y="1301"/>
                  </a:lnTo>
                  <a:lnTo>
                    <a:pt x="571" y="1284"/>
                  </a:lnTo>
                  <a:lnTo>
                    <a:pt x="571" y="1284"/>
                  </a:lnTo>
                  <a:lnTo>
                    <a:pt x="581" y="1248"/>
                  </a:lnTo>
                  <a:lnTo>
                    <a:pt x="584" y="1233"/>
                  </a:lnTo>
                  <a:lnTo>
                    <a:pt x="589" y="1222"/>
                  </a:lnTo>
                  <a:lnTo>
                    <a:pt x="589" y="1222"/>
                  </a:lnTo>
                  <a:lnTo>
                    <a:pt x="597" y="1211"/>
                  </a:lnTo>
                  <a:lnTo>
                    <a:pt x="604" y="1195"/>
                  </a:lnTo>
                  <a:lnTo>
                    <a:pt x="610" y="1177"/>
                  </a:lnTo>
                  <a:lnTo>
                    <a:pt x="613" y="1162"/>
                  </a:lnTo>
                  <a:lnTo>
                    <a:pt x="613" y="1162"/>
                  </a:lnTo>
                  <a:lnTo>
                    <a:pt x="613" y="1145"/>
                  </a:lnTo>
                  <a:lnTo>
                    <a:pt x="615" y="1148"/>
                  </a:lnTo>
                  <a:lnTo>
                    <a:pt x="615" y="1148"/>
                  </a:lnTo>
                  <a:lnTo>
                    <a:pt x="637" y="1092"/>
                  </a:lnTo>
                  <a:lnTo>
                    <a:pt x="637" y="1092"/>
                  </a:lnTo>
                  <a:lnTo>
                    <a:pt x="640" y="1087"/>
                  </a:lnTo>
                  <a:lnTo>
                    <a:pt x="644" y="1084"/>
                  </a:lnTo>
                  <a:lnTo>
                    <a:pt x="647" y="1082"/>
                  </a:lnTo>
                  <a:lnTo>
                    <a:pt x="647" y="1079"/>
                  </a:lnTo>
                  <a:lnTo>
                    <a:pt x="647" y="1079"/>
                  </a:lnTo>
                  <a:lnTo>
                    <a:pt x="645" y="1074"/>
                  </a:lnTo>
                  <a:lnTo>
                    <a:pt x="642" y="1073"/>
                  </a:lnTo>
                  <a:lnTo>
                    <a:pt x="639" y="1071"/>
                  </a:lnTo>
                  <a:lnTo>
                    <a:pt x="639" y="1071"/>
                  </a:lnTo>
                  <a:lnTo>
                    <a:pt x="655" y="1048"/>
                  </a:lnTo>
                  <a:lnTo>
                    <a:pt x="668" y="1031"/>
                  </a:lnTo>
                  <a:lnTo>
                    <a:pt x="676" y="1018"/>
                  </a:lnTo>
                  <a:lnTo>
                    <a:pt x="676" y="1018"/>
                  </a:lnTo>
                  <a:lnTo>
                    <a:pt x="677" y="1010"/>
                  </a:lnTo>
                  <a:lnTo>
                    <a:pt x="677" y="1000"/>
                  </a:lnTo>
                  <a:lnTo>
                    <a:pt x="671" y="981"/>
                  </a:lnTo>
                  <a:lnTo>
                    <a:pt x="671" y="981"/>
                  </a:lnTo>
                  <a:lnTo>
                    <a:pt x="669" y="971"/>
                  </a:lnTo>
                  <a:lnTo>
                    <a:pt x="671" y="963"/>
                  </a:lnTo>
                  <a:lnTo>
                    <a:pt x="676" y="950"/>
                  </a:lnTo>
                  <a:lnTo>
                    <a:pt x="676" y="950"/>
                  </a:lnTo>
                  <a:lnTo>
                    <a:pt x="681" y="920"/>
                  </a:lnTo>
                  <a:lnTo>
                    <a:pt x="684" y="901"/>
                  </a:lnTo>
                  <a:lnTo>
                    <a:pt x="684" y="886"/>
                  </a:lnTo>
                  <a:lnTo>
                    <a:pt x="684" y="886"/>
                  </a:lnTo>
                  <a:lnTo>
                    <a:pt x="684" y="877"/>
                  </a:lnTo>
                  <a:lnTo>
                    <a:pt x="685" y="867"/>
                  </a:lnTo>
                  <a:lnTo>
                    <a:pt x="687" y="859"/>
                  </a:lnTo>
                  <a:lnTo>
                    <a:pt x="687" y="859"/>
                  </a:lnTo>
                  <a:lnTo>
                    <a:pt x="689" y="856"/>
                  </a:lnTo>
                  <a:lnTo>
                    <a:pt x="695" y="851"/>
                  </a:lnTo>
                  <a:lnTo>
                    <a:pt x="701" y="843"/>
                  </a:lnTo>
                  <a:lnTo>
                    <a:pt x="705" y="836"/>
                  </a:lnTo>
                  <a:lnTo>
                    <a:pt x="705" y="832"/>
                  </a:lnTo>
                  <a:lnTo>
                    <a:pt x="705" y="832"/>
                  </a:lnTo>
                  <a:lnTo>
                    <a:pt x="703" y="811"/>
                  </a:lnTo>
                  <a:lnTo>
                    <a:pt x="701" y="801"/>
                  </a:lnTo>
                  <a:lnTo>
                    <a:pt x="701" y="801"/>
                  </a:lnTo>
                  <a:lnTo>
                    <a:pt x="697" y="748"/>
                  </a:lnTo>
                  <a:lnTo>
                    <a:pt x="690" y="692"/>
                  </a:lnTo>
                  <a:lnTo>
                    <a:pt x="682" y="623"/>
                  </a:lnTo>
                  <a:lnTo>
                    <a:pt x="671" y="551"/>
                  </a:lnTo>
                  <a:lnTo>
                    <a:pt x="663" y="515"/>
                  </a:lnTo>
                  <a:lnTo>
                    <a:pt x="655" y="480"/>
                  </a:lnTo>
                  <a:lnTo>
                    <a:pt x="647" y="448"/>
                  </a:lnTo>
                  <a:lnTo>
                    <a:pt x="637" y="419"/>
                  </a:lnTo>
                  <a:lnTo>
                    <a:pt x="628" y="393"/>
                  </a:lnTo>
                  <a:lnTo>
                    <a:pt x="618" y="372"/>
                  </a:lnTo>
                  <a:lnTo>
                    <a:pt x="618" y="372"/>
                  </a:lnTo>
                  <a:close/>
                  <a:moveTo>
                    <a:pt x="563" y="851"/>
                  </a:moveTo>
                  <a:lnTo>
                    <a:pt x="563" y="851"/>
                  </a:lnTo>
                  <a:lnTo>
                    <a:pt x="559" y="843"/>
                  </a:lnTo>
                  <a:lnTo>
                    <a:pt x="555" y="840"/>
                  </a:lnTo>
                  <a:lnTo>
                    <a:pt x="551" y="836"/>
                  </a:lnTo>
                  <a:lnTo>
                    <a:pt x="546" y="833"/>
                  </a:lnTo>
                  <a:lnTo>
                    <a:pt x="546" y="833"/>
                  </a:lnTo>
                  <a:lnTo>
                    <a:pt x="543" y="828"/>
                  </a:lnTo>
                  <a:lnTo>
                    <a:pt x="541" y="822"/>
                  </a:lnTo>
                  <a:lnTo>
                    <a:pt x="543" y="806"/>
                  </a:lnTo>
                  <a:lnTo>
                    <a:pt x="543" y="806"/>
                  </a:lnTo>
                  <a:lnTo>
                    <a:pt x="544" y="790"/>
                  </a:lnTo>
                  <a:lnTo>
                    <a:pt x="544" y="764"/>
                  </a:lnTo>
                  <a:lnTo>
                    <a:pt x="544" y="722"/>
                  </a:lnTo>
                  <a:lnTo>
                    <a:pt x="544" y="722"/>
                  </a:lnTo>
                  <a:lnTo>
                    <a:pt x="543" y="692"/>
                  </a:lnTo>
                  <a:lnTo>
                    <a:pt x="541" y="665"/>
                  </a:lnTo>
                  <a:lnTo>
                    <a:pt x="541" y="665"/>
                  </a:lnTo>
                  <a:lnTo>
                    <a:pt x="541" y="641"/>
                  </a:lnTo>
                  <a:lnTo>
                    <a:pt x="544" y="626"/>
                  </a:lnTo>
                  <a:lnTo>
                    <a:pt x="546" y="621"/>
                  </a:lnTo>
                  <a:lnTo>
                    <a:pt x="549" y="618"/>
                  </a:lnTo>
                  <a:lnTo>
                    <a:pt x="549" y="618"/>
                  </a:lnTo>
                  <a:lnTo>
                    <a:pt x="551" y="618"/>
                  </a:lnTo>
                  <a:lnTo>
                    <a:pt x="552" y="618"/>
                  </a:lnTo>
                  <a:lnTo>
                    <a:pt x="554" y="625"/>
                  </a:lnTo>
                  <a:lnTo>
                    <a:pt x="554" y="625"/>
                  </a:lnTo>
                  <a:lnTo>
                    <a:pt x="549" y="641"/>
                  </a:lnTo>
                  <a:lnTo>
                    <a:pt x="547" y="649"/>
                  </a:lnTo>
                  <a:lnTo>
                    <a:pt x="547" y="652"/>
                  </a:lnTo>
                  <a:lnTo>
                    <a:pt x="549" y="653"/>
                  </a:lnTo>
                  <a:lnTo>
                    <a:pt x="549" y="653"/>
                  </a:lnTo>
                  <a:lnTo>
                    <a:pt x="549" y="657"/>
                  </a:lnTo>
                  <a:lnTo>
                    <a:pt x="549" y="657"/>
                  </a:lnTo>
                  <a:lnTo>
                    <a:pt x="552" y="663"/>
                  </a:lnTo>
                  <a:lnTo>
                    <a:pt x="557" y="671"/>
                  </a:lnTo>
                  <a:lnTo>
                    <a:pt x="557" y="671"/>
                  </a:lnTo>
                  <a:lnTo>
                    <a:pt x="559" y="678"/>
                  </a:lnTo>
                  <a:lnTo>
                    <a:pt x="559" y="682"/>
                  </a:lnTo>
                  <a:lnTo>
                    <a:pt x="557" y="689"/>
                  </a:lnTo>
                  <a:lnTo>
                    <a:pt x="557" y="695"/>
                  </a:lnTo>
                  <a:lnTo>
                    <a:pt x="557" y="695"/>
                  </a:lnTo>
                  <a:lnTo>
                    <a:pt x="559" y="702"/>
                  </a:lnTo>
                  <a:lnTo>
                    <a:pt x="560" y="705"/>
                  </a:lnTo>
                  <a:lnTo>
                    <a:pt x="563" y="710"/>
                  </a:lnTo>
                  <a:lnTo>
                    <a:pt x="565" y="718"/>
                  </a:lnTo>
                  <a:lnTo>
                    <a:pt x="565" y="718"/>
                  </a:lnTo>
                  <a:lnTo>
                    <a:pt x="567" y="739"/>
                  </a:lnTo>
                  <a:lnTo>
                    <a:pt x="568" y="758"/>
                  </a:lnTo>
                  <a:lnTo>
                    <a:pt x="568" y="758"/>
                  </a:lnTo>
                  <a:lnTo>
                    <a:pt x="570" y="766"/>
                  </a:lnTo>
                  <a:lnTo>
                    <a:pt x="573" y="769"/>
                  </a:lnTo>
                  <a:lnTo>
                    <a:pt x="576" y="772"/>
                  </a:lnTo>
                  <a:lnTo>
                    <a:pt x="579" y="779"/>
                  </a:lnTo>
                  <a:lnTo>
                    <a:pt x="579" y="779"/>
                  </a:lnTo>
                  <a:lnTo>
                    <a:pt x="581" y="783"/>
                  </a:lnTo>
                  <a:lnTo>
                    <a:pt x="581" y="787"/>
                  </a:lnTo>
                  <a:lnTo>
                    <a:pt x="579" y="790"/>
                  </a:lnTo>
                  <a:lnTo>
                    <a:pt x="578" y="792"/>
                  </a:lnTo>
                  <a:lnTo>
                    <a:pt x="573" y="793"/>
                  </a:lnTo>
                  <a:lnTo>
                    <a:pt x="570" y="796"/>
                  </a:lnTo>
                  <a:lnTo>
                    <a:pt x="568" y="798"/>
                  </a:lnTo>
                  <a:lnTo>
                    <a:pt x="568" y="798"/>
                  </a:lnTo>
                  <a:lnTo>
                    <a:pt x="567" y="801"/>
                  </a:lnTo>
                  <a:lnTo>
                    <a:pt x="567" y="803"/>
                  </a:lnTo>
                  <a:lnTo>
                    <a:pt x="570" y="806"/>
                  </a:lnTo>
                  <a:lnTo>
                    <a:pt x="575" y="809"/>
                  </a:lnTo>
                  <a:lnTo>
                    <a:pt x="576" y="812"/>
                  </a:lnTo>
                  <a:lnTo>
                    <a:pt x="578" y="817"/>
                  </a:lnTo>
                  <a:lnTo>
                    <a:pt x="578" y="817"/>
                  </a:lnTo>
                  <a:lnTo>
                    <a:pt x="579" y="824"/>
                  </a:lnTo>
                  <a:lnTo>
                    <a:pt x="579" y="832"/>
                  </a:lnTo>
                  <a:lnTo>
                    <a:pt x="576" y="849"/>
                  </a:lnTo>
                  <a:lnTo>
                    <a:pt x="573" y="865"/>
                  </a:lnTo>
                  <a:lnTo>
                    <a:pt x="570" y="870"/>
                  </a:lnTo>
                  <a:lnTo>
                    <a:pt x="568" y="872"/>
                  </a:lnTo>
                  <a:lnTo>
                    <a:pt x="568" y="872"/>
                  </a:lnTo>
                  <a:lnTo>
                    <a:pt x="567" y="872"/>
                  </a:lnTo>
                  <a:lnTo>
                    <a:pt x="565" y="872"/>
                  </a:lnTo>
                  <a:lnTo>
                    <a:pt x="565" y="867"/>
                  </a:lnTo>
                  <a:lnTo>
                    <a:pt x="567" y="861"/>
                  </a:lnTo>
                  <a:lnTo>
                    <a:pt x="565" y="856"/>
                  </a:lnTo>
                  <a:lnTo>
                    <a:pt x="563" y="851"/>
                  </a:lnTo>
                  <a:lnTo>
                    <a:pt x="563" y="851"/>
                  </a:lnTo>
                  <a:close/>
                </a:path>
              </a:pathLst>
            </a:custGeom>
            <a:no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14">
              <a:extLst>
                <a:ext uri="{FF2B5EF4-FFF2-40B4-BE49-F238E27FC236}">
                  <a16:creationId xmlns:a16="http://schemas.microsoft.com/office/drawing/2014/main" id="{E9FB48A8-D795-4B5D-96AC-166912AD90F7}"/>
                </a:ext>
              </a:extLst>
            </p:cNvPr>
            <p:cNvSpPr>
              <a:spLocks/>
            </p:cNvSpPr>
            <p:nvPr/>
          </p:nvSpPr>
          <p:spPr bwMode="auto">
            <a:xfrm>
              <a:off x="7233025" y="2445124"/>
              <a:ext cx="155944" cy="403848"/>
            </a:xfrm>
            <a:custGeom>
              <a:avLst/>
              <a:gdLst>
                <a:gd name="T0" fmla="*/ 732 w 812"/>
                <a:gd name="T1" fmla="*/ 2124 h 2217"/>
                <a:gd name="T2" fmla="*/ 673 w 812"/>
                <a:gd name="T3" fmla="*/ 1681 h 2217"/>
                <a:gd name="T4" fmla="*/ 655 w 812"/>
                <a:gd name="T5" fmla="*/ 1575 h 2217"/>
                <a:gd name="T6" fmla="*/ 670 w 812"/>
                <a:gd name="T7" fmla="*/ 1368 h 2217"/>
                <a:gd name="T8" fmla="*/ 658 w 812"/>
                <a:gd name="T9" fmla="*/ 1296 h 2217"/>
                <a:gd name="T10" fmla="*/ 710 w 812"/>
                <a:gd name="T11" fmla="*/ 1328 h 2217"/>
                <a:gd name="T12" fmla="*/ 726 w 812"/>
                <a:gd name="T13" fmla="*/ 1195 h 2217"/>
                <a:gd name="T14" fmla="*/ 763 w 812"/>
                <a:gd name="T15" fmla="*/ 954 h 2217"/>
                <a:gd name="T16" fmla="*/ 748 w 812"/>
                <a:gd name="T17" fmla="*/ 747 h 2217"/>
                <a:gd name="T18" fmla="*/ 716 w 812"/>
                <a:gd name="T19" fmla="*/ 474 h 2217"/>
                <a:gd name="T20" fmla="*/ 593 w 812"/>
                <a:gd name="T21" fmla="*/ 419 h 2217"/>
                <a:gd name="T22" fmla="*/ 520 w 812"/>
                <a:gd name="T23" fmla="*/ 350 h 2217"/>
                <a:gd name="T24" fmla="*/ 554 w 812"/>
                <a:gd name="T25" fmla="*/ 291 h 2217"/>
                <a:gd name="T26" fmla="*/ 581 w 812"/>
                <a:gd name="T27" fmla="*/ 226 h 2217"/>
                <a:gd name="T28" fmla="*/ 580 w 812"/>
                <a:gd name="T29" fmla="*/ 202 h 2217"/>
                <a:gd name="T30" fmla="*/ 575 w 812"/>
                <a:gd name="T31" fmla="*/ 149 h 2217"/>
                <a:gd name="T32" fmla="*/ 559 w 812"/>
                <a:gd name="T33" fmla="*/ 63 h 2217"/>
                <a:gd name="T34" fmla="*/ 540 w 812"/>
                <a:gd name="T35" fmla="*/ 37 h 2217"/>
                <a:gd name="T36" fmla="*/ 522 w 812"/>
                <a:gd name="T37" fmla="*/ 32 h 2217"/>
                <a:gd name="T38" fmla="*/ 508 w 812"/>
                <a:gd name="T39" fmla="*/ 24 h 2217"/>
                <a:gd name="T40" fmla="*/ 499 w 812"/>
                <a:gd name="T41" fmla="*/ 0 h 2217"/>
                <a:gd name="T42" fmla="*/ 480 w 812"/>
                <a:gd name="T43" fmla="*/ 13 h 2217"/>
                <a:gd name="T44" fmla="*/ 459 w 812"/>
                <a:gd name="T45" fmla="*/ 18 h 2217"/>
                <a:gd name="T46" fmla="*/ 392 w 812"/>
                <a:gd name="T47" fmla="*/ 61 h 2217"/>
                <a:gd name="T48" fmla="*/ 355 w 812"/>
                <a:gd name="T49" fmla="*/ 122 h 2217"/>
                <a:gd name="T50" fmla="*/ 341 w 812"/>
                <a:gd name="T51" fmla="*/ 193 h 2217"/>
                <a:gd name="T52" fmla="*/ 347 w 812"/>
                <a:gd name="T53" fmla="*/ 244 h 2217"/>
                <a:gd name="T54" fmla="*/ 376 w 812"/>
                <a:gd name="T55" fmla="*/ 273 h 2217"/>
                <a:gd name="T56" fmla="*/ 382 w 812"/>
                <a:gd name="T57" fmla="*/ 339 h 2217"/>
                <a:gd name="T58" fmla="*/ 313 w 812"/>
                <a:gd name="T59" fmla="*/ 400 h 2217"/>
                <a:gd name="T60" fmla="*/ 159 w 812"/>
                <a:gd name="T61" fmla="*/ 443 h 2217"/>
                <a:gd name="T62" fmla="*/ 140 w 812"/>
                <a:gd name="T63" fmla="*/ 520 h 2217"/>
                <a:gd name="T64" fmla="*/ 116 w 812"/>
                <a:gd name="T65" fmla="*/ 615 h 2217"/>
                <a:gd name="T66" fmla="*/ 87 w 812"/>
                <a:gd name="T67" fmla="*/ 803 h 2217"/>
                <a:gd name="T68" fmla="*/ 77 w 812"/>
                <a:gd name="T69" fmla="*/ 904 h 2217"/>
                <a:gd name="T70" fmla="*/ 74 w 812"/>
                <a:gd name="T71" fmla="*/ 1008 h 2217"/>
                <a:gd name="T72" fmla="*/ 69 w 812"/>
                <a:gd name="T73" fmla="*/ 1105 h 2217"/>
                <a:gd name="T74" fmla="*/ 85 w 812"/>
                <a:gd name="T75" fmla="*/ 1201 h 2217"/>
                <a:gd name="T76" fmla="*/ 122 w 812"/>
                <a:gd name="T77" fmla="*/ 1276 h 2217"/>
                <a:gd name="T78" fmla="*/ 153 w 812"/>
                <a:gd name="T79" fmla="*/ 1458 h 2217"/>
                <a:gd name="T80" fmla="*/ 130 w 812"/>
                <a:gd name="T81" fmla="*/ 1827 h 2217"/>
                <a:gd name="T82" fmla="*/ 114 w 812"/>
                <a:gd name="T83" fmla="*/ 2083 h 2217"/>
                <a:gd name="T84" fmla="*/ 97 w 812"/>
                <a:gd name="T85" fmla="*/ 2155 h 2217"/>
                <a:gd name="T86" fmla="*/ 18 w 812"/>
                <a:gd name="T87" fmla="*/ 2166 h 2217"/>
                <a:gd name="T88" fmla="*/ 2 w 812"/>
                <a:gd name="T89" fmla="*/ 2206 h 2217"/>
                <a:gd name="T90" fmla="*/ 188 w 812"/>
                <a:gd name="T91" fmla="*/ 2217 h 2217"/>
                <a:gd name="T92" fmla="*/ 214 w 812"/>
                <a:gd name="T93" fmla="*/ 2211 h 2217"/>
                <a:gd name="T94" fmla="*/ 273 w 812"/>
                <a:gd name="T95" fmla="*/ 2217 h 2217"/>
                <a:gd name="T96" fmla="*/ 260 w 812"/>
                <a:gd name="T97" fmla="*/ 2131 h 2217"/>
                <a:gd name="T98" fmla="*/ 291 w 812"/>
                <a:gd name="T99" fmla="*/ 1838 h 2217"/>
                <a:gd name="T100" fmla="*/ 321 w 812"/>
                <a:gd name="T101" fmla="*/ 1562 h 2217"/>
                <a:gd name="T102" fmla="*/ 373 w 812"/>
                <a:gd name="T103" fmla="*/ 1365 h 2217"/>
                <a:gd name="T104" fmla="*/ 440 w 812"/>
                <a:gd name="T105" fmla="*/ 1381 h 2217"/>
                <a:gd name="T106" fmla="*/ 488 w 812"/>
                <a:gd name="T107" fmla="*/ 1657 h 2217"/>
                <a:gd name="T108" fmla="*/ 562 w 812"/>
                <a:gd name="T109" fmla="*/ 2022 h 2217"/>
                <a:gd name="T110" fmla="*/ 594 w 812"/>
                <a:gd name="T111" fmla="*/ 2163 h 2217"/>
                <a:gd name="T112" fmla="*/ 785 w 812"/>
                <a:gd name="T113" fmla="*/ 2216 h 2217"/>
                <a:gd name="T114" fmla="*/ 812 w 812"/>
                <a:gd name="T115" fmla="*/ 2187 h 2217"/>
                <a:gd name="T116" fmla="*/ 787 w 812"/>
                <a:gd name="T117" fmla="*/ 2168 h 2217"/>
                <a:gd name="T118" fmla="*/ 743 w 812"/>
                <a:gd name="T119" fmla="*/ 2148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2" h="2217">
                  <a:moveTo>
                    <a:pt x="743" y="2148"/>
                  </a:moveTo>
                  <a:lnTo>
                    <a:pt x="743" y="2148"/>
                  </a:lnTo>
                  <a:lnTo>
                    <a:pt x="742" y="2139"/>
                  </a:lnTo>
                  <a:lnTo>
                    <a:pt x="739" y="2132"/>
                  </a:lnTo>
                  <a:lnTo>
                    <a:pt x="735" y="2127"/>
                  </a:lnTo>
                  <a:lnTo>
                    <a:pt x="732" y="2124"/>
                  </a:lnTo>
                  <a:lnTo>
                    <a:pt x="732" y="2124"/>
                  </a:lnTo>
                  <a:lnTo>
                    <a:pt x="743" y="2121"/>
                  </a:lnTo>
                  <a:lnTo>
                    <a:pt x="743" y="2121"/>
                  </a:lnTo>
                  <a:lnTo>
                    <a:pt x="692" y="1838"/>
                  </a:lnTo>
                  <a:lnTo>
                    <a:pt x="692" y="1838"/>
                  </a:lnTo>
                  <a:lnTo>
                    <a:pt x="686" y="1787"/>
                  </a:lnTo>
                  <a:lnTo>
                    <a:pt x="679" y="1732"/>
                  </a:lnTo>
                  <a:lnTo>
                    <a:pt x="673" y="1681"/>
                  </a:lnTo>
                  <a:lnTo>
                    <a:pt x="668" y="1660"/>
                  </a:lnTo>
                  <a:lnTo>
                    <a:pt x="663" y="1641"/>
                  </a:lnTo>
                  <a:lnTo>
                    <a:pt x="663" y="1641"/>
                  </a:lnTo>
                  <a:lnTo>
                    <a:pt x="660" y="1623"/>
                  </a:lnTo>
                  <a:lnTo>
                    <a:pt x="657" y="1606"/>
                  </a:lnTo>
                  <a:lnTo>
                    <a:pt x="655" y="1590"/>
                  </a:lnTo>
                  <a:lnTo>
                    <a:pt x="655" y="1575"/>
                  </a:lnTo>
                  <a:lnTo>
                    <a:pt x="655" y="1546"/>
                  </a:lnTo>
                  <a:lnTo>
                    <a:pt x="655" y="1519"/>
                  </a:lnTo>
                  <a:lnTo>
                    <a:pt x="655" y="1519"/>
                  </a:lnTo>
                  <a:lnTo>
                    <a:pt x="657" y="1503"/>
                  </a:lnTo>
                  <a:lnTo>
                    <a:pt x="658" y="1479"/>
                  </a:lnTo>
                  <a:lnTo>
                    <a:pt x="665" y="1423"/>
                  </a:lnTo>
                  <a:lnTo>
                    <a:pt x="670" y="1368"/>
                  </a:lnTo>
                  <a:lnTo>
                    <a:pt x="671" y="1349"/>
                  </a:lnTo>
                  <a:lnTo>
                    <a:pt x="671" y="1337"/>
                  </a:lnTo>
                  <a:lnTo>
                    <a:pt x="671" y="1337"/>
                  </a:lnTo>
                  <a:lnTo>
                    <a:pt x="668" y="1323"/>
                  </a:lnTo>
                  <a:lnTo>
                    <a:pt x="663" y="1310"/>
                  </a:lnTo>
                  <a:lnTo>
                    <a:pt x="658" y="1296"/>
                  </a:lnTo>
                  <a:lnTo>
                    <a:pt x="658" y="1296"/>
                  </a:lnTo>
                  <a:lnTo>
                    <a:pt x="662" y="1301"/>
                  </a:lnTo>
                  <a:lnTo>
                    <a:pt x="673" y="1310"/>
                  </a:lnTo>
                  <a:lnTo>
                    <a:pt x="687" y="1321"/>
                  </a:lnTo>
                  <a:lnTo>
                    <a:pt x="695" y="1325"/>
                  </a:lnTo>
                  <a:lnTo>
                    <a:pt x="703" y="1328"/>
                  </a:lnTo>
                  <a:lnTo>
                    <a:pt x="703" y="1328"/>
                  </a:lnTo>
                  <a:lnTo>
                    <a:pt x="710" y="1328"/>
                  </a:lnTo>
                  <a:lnTo>
                    <a:pt x="716" y="1326"/>
                  </a:lnTo>
                  <a:lnTo>
                    <a:pt x="723" y="1323"/>
                  </a:lnTo>
                  <a:lnTo>
                    <a:pt x="727" y="1320"/>
                  </a:lnTo>
                  <a:lnTo>
                    <a:pt x="735" y="1312"/>
                  </a:lnTo>
                  <a:lnTo>
                    <a:pt x="737" y="1309"/>
                  </a:lnTo>
                  <a:lnTo>
                    <a:pt x="737" y="1309"/>
                  </a:lnTo>
                  <a:lnTo>
                    <a:pt x="726" y="1195"/>
                  </a:lnTo>
                  <a:lnTo>
                    <a:pt x="726" y="1195"/>
                  </a:lnTo>
                  <a:lnTo>
                    <a:pt x="745" y="1116"/>
                  </a:lnTo>
                  <a:lnTo>
                    <a:pt x="758" y="1053"/>
                  </a:lnTo>
                  <a:lnTo>
                    <a:pt x="761" y="1028"/>
                  </a:lnTo>
                  <a:lnTo>
                    <a:pt x="763" y="1007"/>
                  </a:lnTo>
                  <a:lnTo>
                    <a:pt x="763" y="1007"/>
                  </a:lnTo>
                  <a:lnTo>
                    <a:pt x="763" y="954"/>
                  </a:lnTo>
                  <a:lnTo>
                    <a:pt x="766" y="918"/>
                  </a:lnTo>
                  <a:lnTo>
                    <a:pt x="766" y="918"/>
                  </a:lnTo>
                  <a:lnTo>
                    <a:pt x="766" y="909"/>
                  </a:lnTo>
                  <a:lnTo>
                    <a:pt x="766" y="898"/>
                  </a:lnTo>
                  <a:lnTo>
                    <a:pt x="763" y="870"/>
                  </a:lnTo>
                  <a:lnTo>
                    <a:pt x="763" y="870"/>
                  </a:lnTo>
                  <a:lnTo>
                    <a:pt x="748" y="747"/>
                  </a:lnTo>
                  <a:lnTo>
                    <a:pt x="732" y="620"/>
                  </a:lnTo>
                  <a:lnTo>
                    <a:pt x="732" y="620"/>
                  </a:lnTo>
                  <a:lnTo>
                    <a:pt x="729" y="589"/>
                  </a:lnTo>
                  <a:lnTo>
                    <a:pt x="724" y="544"/>
                  </a:lnTo>
                  <a:lnTo>
                    <a:pt x="719" y="501"/>
                  </a:lnTo>
                  <a:lnTo>
                    <a:pt x="716" y="474"/>
                  </a:lnTo>
                  <a:lnTo>
                    <a:pt x="716" y="474"/>
                  </a:lnTo>
                  <a:lnTo>
                    <a:pt x="713" y="467"/>
                  </a:lnTo>
                  <a:lnTo>
                    <a:pt x="707" y="462"/>
                  </a:lnTo>
                  <a:lnTo>
                    <a:pt x="698" y="458"/>
                  </a:lnTo>
                  <a:lnTo>
                    <a:pt x="687" y="453"/>
                  </a:lnTo>
                  <a:lnTo>
                    <a:pt x="646" y="440"/>
                  </a:lnTo>
                  <a:lnTo>
                    <a:pt x="646" y="440"/>
                  </a:lnTo>
                  <a:lnTo>
                    <a:pt x="593" y="419"/>
                  </a:lnTo>
                  <a:lnTo>
                    <a:pt x="552" y="400"/>
                  </a:lnTo>
                  <a:lnTo>
                    <a:pt x="552" y="400"/>
                  </a:lnTo>
                  <a:lnTo>
                    <a:pt x="544" y="392"/>
                  </a:lnTo>
                  <a:lnTo>
                    <a:pt x="535" y="379"/>
                  </a:lnTo>
                  <a:lnTo>
                    <a:pt x="517" y="360"/>
                  </a:lnTo>
                  <a:lnTo>
                    <a:pt x="517" y="360"/>
                  </a:lnTo>
                  <a:lnTo>
                    <a:pt x="520" y="350"/>
                  </a:lnTo>
                  <a:lnTo>
                    <a:pt x="524" y="340"/>
                  </a:lnTo>
                  <a:lnTo>
                    <a:pt x="530" y="331"/>
                  </a:lnTo>
                  <a:lnTo>
                    <a:pt x="538" y="321"/>
                  </a:lnTo>
                  <a:lnTo>
                    <a:pt x="538" y="321"/>
                  </a:lnTo>
                  <a:lnTo>
                    <a:pt x="544" y="311"/>
                  </a:lnTo>
                  <a:lnTo>
                    <a:pt x="549" y="302"/>
                  </a:lnTo>
                  <a:lnTo>
                    <a:pt x="554" y="291"/>
                  </a:lnTo>
                  <a:lnTo>
                    <a:pt x="554" y="291"/>
                  </a:lnTo>
                  <a:lnTo>
                    <a:pt x="556" y="289"/>
                  </a:lnTo>
                  <a:lnTo>
                    <a:pt x="559" y="284"/>
                  </a:lnTo>
                  <a:lnTo>
                    <a:pt x="564" y="270"/>
                  </a:lnTo>
                  <a:lnTo>
                    <a:pt x="573" y="241"/>
                  </a:lnTo>
                  <a:lnTo>
                    <a:pt x="573" y="241"/>
                  </a:lnTo>
                  <a:lnTo>
                    <a:pt x="581" y="226"/>
                  </a:lnTo>
                  <a:lnTo>
                    <a:pt x="583" y="217"/>
                  </a:lnTo>
                  <a:lnTo>
                    <a:pt x="586" y="209"/>
                  </a:lnTo>
                  <a:lnTo>
                    <a:pt x="586" y="209"/>
                  </a:lnTo>
                  <a:lnTo>
                    <a:pt x="586" y="204"/>
                  </a:lnTo>
                  <a:lnTo>
                    <a:pt x="585" y="202"/>
                  </a:lnTo>
                  <a:lnTo>
                    <a:pt x="581" y="202"/>
                  </a:lnTo>
                  <a:lnTo>
                    <a:pt x="580" y="202"/>
                  </a:lnTo>
                  <a:lnTo>
                    <a:pt x="575" y="204"/>
                  </a:lnTo>
                  <a:lnTo>
                    <a:pt x="573" y="204"/>
                  </a:lnTo>
                  <a:lnTo>
                    <a:pt x="573" y="201"/>
                  </a:lnTo>
                  <a:lnTo>
                    <a:pt x="573" y="201"/>
                  </a:lnTo>
                  <a:lnTo>
                    <a:pt x="575" y="180"/>
                  </a:lnTo>
                  <a:lnTo>
                    <a:pt x="575" y="149"/>
                  </a:lnTo>
                  <a:lnTo>
                    <a:pt x="575" y="149"/>
                  </a:lnTo>
                  <a:lnTo>
                    <a:pt x="573" y="114"/>
                  </a:lnTo>
                  <a:lnTo>
                    <a:pt x="568" y="87"/>
                  </a:lnTo>
                  <a:lnTo>
                    <a:pt x="568" y="87"/>
                  </a:lnTo>
                  <a:lnTo>
                    <a:pt x="564" y="63"/>
                  </a:lnTo>
                  <a:lnTo>
                    <a:pt x="560" y="50"/>
                  </a:lnTo>
                  <a:lnTo>
                    <a:pt x="559" y="63"/>
                  </a:lnTo>
                  <a:lnTo>
                    <a:pt x="559" y="63"/>
                  </a:lnTo>
                  <a:lnTo>
                    <a:pt x="554" y="59"/>
                  </a:lnTo>
                  <a:lnTo>
                    <a:pt x="551" y="55"/>
                  </a:lnTo>
                  <a:lnTo>
                    <a:pt x="548" y="51"/>
                  </a:lnTo>
                  <a:lnTo>
                    <a:pt x="548" y="51"/>
                  </a:lnTo>
                  <a:lnTo>
                    <a:pt x="538" y="30"/>
                  </a:lnTo>
                  <a:lnTo>
                    <a:pt x="538" y="30"/>
                  </a:lnTo>
                  <a:lnTo>
                    <a:pt x="540" y="37"/>
                  </a:lnTo>
                  <a:lnTo>
                    <a:pt x="538" y="40"/>
                  </a:lnTo>
                  <a:lnTo>
                    <a:pt x="538" y="40"/>
                  </a:lnTo>
                  <a:lnTo>
                    <a:pt x="536" y="39"/>
                  </a:lnTo>
                  <a:lnTo>
                    <a:pt x="536" y="39"/>
                  </a:lnTo>
                  <a:lnTo>
                    <a:pt x="528" y="27"/>
                  </a:lnTo>
                  <a:lnTo>
                    <a:pt x="525" y="19"/>
                  </a:lnTo>
                  <a:lnTo>
                    <a:pt x="522" y="32"/>
                  </a:lnTo>
                  <a:lnTo>
                    <a:pt x="522" y="32"/>
                  </a:lnTo>
                  <a:lnTo>
                    <a:pt x="519" y="27"/>
                  </a:lnTo>
                  <a:lnTo>
                    <a:pt x="516" y="21"/>
                  </a:lnTo>
                  <a:lnTo>
                    <a:pt x="514" y="14"/>
                  </a:lnTo>
                  <a:lnTo>
                    <a:pt x="514" y="14"/>
                  </a:lnTo>
                  <a:lnTo>
                    <a:pt x="509" y="21"/>
                  </a:lnTo>
                  <a:lnTo>
                    <a:pt x="508" y="24"/>
                  </a:lnTo>
                  <a:lnTo>
                    <a:pt x="506" y="26"/>
                  </a:lnTo>
                  <a:lnTo>
                    <a:pt x="504" y="24"/>
                  </a:lnTo>
                  <a:lnTo>
                    <a:pt x="504" y="24"/>
                  </a:lnTo>
                  <a:lnTo>
                    <a:pt x="501" y="19"/>
                  </a:lnTo>
                  <a:lnTo>
                    <a:pt x="501" y="11"/>
                  </a:lnTo>
                  <a:lnTo>
                    <a:pt x="499" y="0"/>
                  </a:lnTo>
                  <a:lnTo>
                    <a:pt x="499" y="0"/>
                  </a:lnTo>
                  <a:lnTo>
                    <a:pt x="493" y="13"/>
                  </a:lnTo>
                  <a:lnTo>
                    <a:pt x="488" y="21"/>
                  </a:lnTo>
                  <a:lnTo>
                    <a:pt x="485" y="22"/>
                  </a:lnTo>
                  <a:lnTo>
                    <a:pt x="483" y="24"/>
                  </a:lnTo>
                  <a:lnTo>
                    <a:pt x="483" y="24"/>
                  </a:lnTo>
                  <a:lnTo>
                    <a:pt x="480" y="19"/>
                  </a:lnTo>
                  <a:lnTo>
                    <a:pt x="480" y="13"/>
                  </a:lnTo>
                  <a:lnTo>
                    <a:pt x="480" y="5"/>
                  </a:lnTo>
                  <a:lnTo>
                    <a:pt x="480" y="5"/>
                  </a:lnTo>
                  <a:lnTo>
                    <a:pt x="474" y="11"/>
                  </a:lnTo>
                  <a:lnTo>
                    <a:pt x="467" y="19"/>
                  </a:lnTo>
                  <a:lnTo>
                    <a:pt x="463" y="29"/>
                  </a:lnTo>
                  <a:lnTo>
                    <a:pt x="467" y="8"/>
                  </a:lnTo>
                  <a:lnTo>
                    <a:pt x="459" y="18"/>
                  </a:lnTo>
                  <a:lnTo>
                    <a:pt x="459" y="18"/>
                  </a:lnTo>
                  <a:lnTo>
                    <a:pt x="456" y="22"/>
                  </a:lnTo>
                  <a:lnTo>
                    <a:pt x="450" y="27"/>
                  </a:lnTo>
                  <a:lnTo>
                    <a:pt x="435" y="35"/>
                  </a:lnTo>
                  <a:lnTo>
                    <a:pt x="405" y="51"/>
                  </a:lnTo>
                  <a:lnTo>
                    <a:pt x="405" y="51"/>
                  </a:lnTo>
                  <a:lnTo>
                    <a:pt x="392" y="61"/>
                  </a:lnTo>
                  <a:lnTo>
                    <a:pt x="378" y="74"/>
                  </a:lnTo>
                  <a:lnTo>
                    <a:pt x="371" y="82"/>
                  </a:lnTo>
                  <a:lnTo>
                    <a:pt x="366" y="92"/>
                  </a:lnTo>
                  <a:lnTo>
                    <a:pt x="361" y="101"/>
                  </a:lnTo>
                  <a:lnTo>
                    <a:pt x="358" y="111"/>
                  </a:lnTo>
                  <a:lnTo>
                    <a:pt x="358" y="111"/>
                  </a:lnTo>
                  <a:lnTo>
                    <a:pt x="355" y="122"/>
                  </a:lnTo>
                  <a:lnTo>
                    <a:pt x="355" y="135"/>
                  </a:lnTo>
                  <a:lnTo>
                    <a:pt x="355" y="161"/>
                  </a:lnTo>
                  <a:lnTo>
                    <a:pt x="357" y="189"/>
                  </a:lnTo>
                  <a:lnTo>
                    <a:pt x="357" y="189"/>
                  </a:lnTo>
                  <a:lnTo>
                    <a:pt x="344" y="191"/>
                  </a:lnTo>
                  <a:lnTo>
                    <a:pt x="344" y="191"/>
                  </a:lnTo>
                  <a:lnTo>
                    <a:pt x="341" y="193"/>
                  </a:lnTo>
                  <a:lnTo>
                    <a:pt x="339" y="194"/>
                  </a:lnTo>
                  <a:lnTo>
                    <a:pt x="337" y="197"/>
                  </a:lnTo>
                  <a:lnTo>
                    <a:pt x="337" y="202"/>
                  </a:lnTo>
                  <a:lnTo>
                    <a:pt x="341" y="215"/>
                  </a:lnTo>
                  <a:lnTo>
                    <a:pt x="341" y="215"/>
                  </a:lnTo>
                  <a:lnTo>
                    <a:pt x="342" y="231"/>
                  </a:lnTo>
                  <a:lnTo>
                    <a:pt x="347" y="244"/>
                  </a:lnTo>
                  <a:lnTo>
                    <a:pt x="353" y="260"/>
                  </a:lnTo>
                  <a:lnTo>
                    <a:pt x="353" y="260"/>
                  </a:lnTo>
                  <a:lnTo>
                    <a:pt x="357" y="267"/>
                  </a:lnTo>
                  <a:lnTo>
                    <a:pt x="361" y="271"/>
                  </a:lnTo>
                  <a:lnTo>
                    <a:pt x="365" y="273"/>
                  </a:lnTo>
                  <a:lnTo>
                    <a:pt x="370" y="275"/>
                  </a:lnTo>
                  <a:lnTo>
                    <a:pt x="376" y="273"/>
                  </a:lnTo>
                  <a:lnTo>
                    <a:pt x="378" y="273"/>
                  </a:lnTo>
                  <a:lnTo>
                    <a:pt x="378" y="273"/>
                  </a:lnTo>
                  <a:lnTo>
                    <a:pt x="381" y="295"/>
                  </a:lnTo>
                  <a:lnTo>
                    <a:pt x="382" y="308"/>
                  </a:lnTo>
                  <a:lnTo>
                    <a:pt x="384" y="318"/>
                  </a:lnTo>
                  <a:lnTo>
                    <a:pt x="384" y="318"/>
                  </a:lnTo>
                  <a:lnTo>
                    <a:pt x="382" y="339"/>
                  </a:lnTo>
                  <a:lnTo>
                    <a:pt x="382" y="339"/>
                  </a:lnTo>
                  <a:lnTo>
                    <a:pt x="373" y="345"/>
                  </a:lnTo>
                  <a:lnTo>
                    <a:pt x="373" y="345"/>
                  </a:lnTo>
                  <a:lnTo>
                    <a:pt x="329" y="392"/>
                  </a:lnTo>
                  <a:lnTo>
                    <a:pt x="329" y="392"/>
                  </a:lnTo>
                  <a:lnTo>
                    <a:pt x="323" y="395"/>
                  </a:lnTo>
                  <a:lnTo>
                    <a:pt x="313" y="400"/>
                  </a:lnTo>
                  <a:lnTo>
                    <a:pt x="283" y="409"/>
                  </a:lnTo>
                  <a:lnTo>
                    <a:pt x="251" y="419"/>
                  </a:lnTo>
                  <a:lnTo>
                    <a:pt x="223" y="424"/>
                  </a:lnTo>
                  <a:lnTo>
                    <a:pt x="223" y="424"/>
                  </a:lnTo>
                  <a:lnTo>
                    <a:pt x="203" y="429"/>
                  </a:lnTo>
                  <a:lnTo>
                    <a:pt x="179" y="435"/>
                  </a:lnTo>
                  <a:lnTo>
                    <a:pt x="159" y="443"/>
                  </a:lnTo>
                  <a:lnTo>
                    <a:pt x="154" y="445"/>
                  </a:lnTo>
                  <a:lnTo>
                    <a:pt x="151" y="448"/>
                  </a:lnTo>
                  <a:lnTo>
                    <a:pt x="151" y="448"/>
                  </a:lnTo>
                  <a:lnTo>
                    <a:pt x="146" y="477"/>
                  </a:lnTo>
                  <a:lnTo>
                    <a:pt x="142" y="499"/>
                  </a:lnTo>
                  <a:lnTo>
                    <a:pt x="140" y="520"/>
                  </a:lnTo>
                  <a:lnTo>
                    <a:pt x="140" y="520"/>
                  </a:lnTo>
                  <a:lnTo>
                    <a:pt x="138" y="530"/>
                  </a:lnTo>
                  <a:lnTo>
                    <a:pt x="137" y="539"/>
                  </a:lnTo>
                  <a:lnTo>
                    <a:pt x="129" y="560"/>
                  </a:lnTo>
                  <a:lnTo>
                    <a:pt x="121" y="584"/>
                  </a:lnTo>
                  <a:lnTo>
                    <a:pt x="118" y="599"/>
                  </a:lnTo>
                  <a:lnTo>
                    <a:pt x="116" y="615"/>
                  </a:lnTo>
                  <a:lnTo>
                    <a:pt x="116" y="615"/>
                  </a:lnTo>
                  <a:lnTo>
                    <a:pt x="114" y="647"/>
                  </a:lnTo>
                  <a:lnTo>
                    <a:pt x="110" y="681"/>
                  </a:lnTo>
                  <a:lnTo>
                    <a:pt x="102" y="727"/>
                  </a:lnTo>
                  <a:lnTo>
                    <a:pt x="102" y="727"/>
                  </a:lnTo>
                  <a:lnTo>
                    <a:pt x="97" y="747"/>
                  </a:lnTo>
                  <a:lnTo>
                    <a:pt x="92" y="776"/>
                  </a:lnTo>
                  <a:lnTo>
                    <a:pt x="87" y="803"/>
                  </a:lnTo>
                  <a:lnTo>
                    <a:pt x="85" y="816"/>
                  </a:lnTo>
                  <a:lnTo>
                    <a:pt x="85" y="825"/>
                  </a:lnTo>
                  <a:lnTo>
                    <a:pt x="85" y="825"/>
                  </a:lnTo>
                  <a:lnTo>
                    <a:pt x="85" y="845"/>
                  </a:lnTo>
                  <a:lnTo>
                    <a:pt x="82" y="865"/>
                  </a:lnTo>
                  <a:lnTo>
                    <a:pt x="79" y="886"/>
                  </a:lnTo>
                  <a:lnTo>
                    <a:pt x="77" y="904"/>
                  </a:lnTo>
                  <a:lnTo>
                    <a:pt x="77" y="904"/>
                  </a:lnTo>
                  <a:lnTo>
                    <a:pt x="76" y="955"/>
                  </a:lnTo>
                  <a:lnTo>
                    <a:pt x="74" y="983"/>
                  </a:lnTo>
                  <a:lnTo>
                    <a:pt x="76" y="997"/>
                  </a:lnTo>
                  <a:lnTo>
                    <a:pt x="76" y="997"/>
                  </a:lnTo>
                  <a:lnTo>
                    <a:pt x="76" y="1002"/>
                  </a:lnTo>
                  <a:lnTo>
                    <a:pt x="74" y="1008"/>
                  </a:lnTo>
                  <a:lnTo>
                    <a:pt x="69" y="1028"/>
                  </a:lnTo>
                  <a:lnTo>
                    <a:pt x="66" y="1050"/>
                  </a:lnTo>
                  <a:lnTo>
                    <a:pt x="65" y="1060"/>
                  </a:lnTo>
                  <a:lnTo>
                    <a:pt x="66" y="1068"/>
                  </a:lnTo>
                  <a:lnTo>
                    <a:pt x="66" y="1068"/>
                  </a:lnTo>
                  <a:lnTo>
                    <a:pt x="68" y="1084"/>
                  </a:lnTo>
                  <a:lnTo>
                    <a:pt x="69" y="1105"/>
                  </a:lnTo>
                  <a:lnTo>
                    <a:pt x="71" y="1124"/>
                  </a:lnTo>
                  <a:lnTo>
                    <a:pt x="74" y="1142"/>
                  </a:lnTo>
                  <a:lnTo>
                    <a:pt x="74" y="1142"/>
                  </a:lnTo>
                  <a:lnTo>
                    <a:pt x="77" y="1158"/>
                  </a:lnTo>
                  <a:lnTo>
                    <a:pt x="79" y="1174"/>
                  </a:lnTo>
                  <a:lnTo>
                    <a:pt x="82" y="1188"/>
                  </a:lnTo>
                  <a:lnTo>
                    <a:pt x="85" y="1201"/>
                  </a:lnTo>
                  <a:lnTo>
                    <a:pt x="85" y="1201"/>
                  </a:lnTo>
                  <a:lnTo>
                    <a:pt x="98" y="1240"/>
                  </a:lnTo>
                  <a:lnTo>
                    <a:pt x="98" y="1240"/>
                  </a:lnTo>
                  <a:lnTo>
                    <a:pt x="108" y="1256"/>
                  </a:lnTo>
                  <a:lnTo>
                    <a:pt x="116" y="1268"/>
                  </a:lnTo>
                  <a:lnTo>
                    <a:pt x="122" y="1276"/>
                  </a:lnTo>
                  <a:lnTo>
                    <a:pt x="122" y="1276"/>
                  </a:lnTo>
                  <a:lnTo>
                    <a:pt x="143" y="1299"/>
                  </a:lnTo>
                  <a:lnTo>
                    <a:pt x="143" y="1299"/>
                  </a:lnTo>
                  <a:lnTo>
                    <a:pt x="145" y="1347"/>
                  </a:lnTo>
                  <a:lnTo>
                    <a:pt x="148" y="1392"/>
                  </a:lnTo>
                  <a:lnTo>
                    <a:pt x="151" y="1435"/>
                  </a:lnTo>
                  <a:lnTo>
                    <a:pt x="151" y="1435"/>
                  </a:lnTo>
                  <a:lnTo>
                    <a:pt x="153" y="1458"/>
                  </a:lnTo>
                  <a:lnTo>
                    <a:pt x="154" y="1485"/>
                  </a:lnTo>
                  <a:lnTo>
                    <a:pt x="154" y="1546"/>
                  </a:lnTo>
                  <a:lnTo>
                    <a:pt x="151" y="1606"/>
                  </a:lnTo>
                  <a:lnTo>
                    <a:pt x="148" y="1651"/>
                  </a:lnTo>
                  <a:lnTo>
                    <a:pt x="148" y="1651"/>
                  </a:lnTo>
                  <a:lnTo>
                    <a:pt x="135" y="1763"/>
                  </a:lnTo>
                  <a:lnTo>
                    <a:pt x="130" y="1827"/>
                  </a:lnTo>
                  <a:lnTo>
                    <a:pt x="126" y="1872"/>
                  </a:lnTo>
                  <a:lnTo>
                    <a:pt x="126" y="1872"/>
                  </a:lnTo>
                  <a:lnTo>
                    <a:pt x="119" y="1977"/>
                  </a:lnTo>
                  <a:lnTo>
                    <a:pt x="116" y="2036"/>
                  </a:lnTo>
                  <a:lnTo>
                    <a:pt x="114" y="2062"/>
                  </a:lnTo>
                  <a:lnTo>
                    <a:pt x="114" y="2083"/>
                  </a:lnTo>
                  <a:lnTo>
                    <a:pt x="114" y="2083"/>
                  </a:lnTo>
                  <a:lnTo>
                    <a:pt x="116" y="2124"/>
                  </a:lnTo>
                  <a:lnTo>
                    <a:pt x="114" y="2136"/>
                  </a:lnTo>
                  <a:lnTo>
                    <a:pt x="114" y="2136"/>
                  </a:lnTo>
                  <a:lnTo>
                    <a:pt x="116" y="2136"/>
                  </a:lnTo>
                  <a:lnTo>
                    <a:pt x="116" y="2136"/>
                  </a:lnTo>
                  <a:lnTo>
                    <a:pt x="108" y="2145"/>
                  </a:lnTo>
                  <a:lnTo>
                    <a:pt x="97" y="2155"/>
                  </a:lnTo>
                  <a:lnTo>
                    <a:pt x="89" y="2158"/>
                  </a:lnTo>
                  <a:lnTo>
                    <a:pt x="79" y="2161"/>
                  </a:lnTo>
                  <a:lnTo>
                    <a:pt x="69" y="2164"/>
                  </a:lnTo>
                  <a:lnTo>
                    <a:pt x="58" y="2164"/>
                  </a:lnTo>
                  <a:lnTo>
                    <a:pt x="58" y="2164"/>
                  </a:lnTo>
                  <a:lnTo>
                    <a:pt x="29" y="2166"/>
                  </a:lnTo>
                  <a:lnTo>
                    <a:pt x="18" y="2166"/>
                  </a:lnTo>
                  <a:lnTo>
                    <a:pt x="12" y="2168"/>
                  </a:lnTo>
                  <a:lnTo>
                    <a:pt x="5" y="2172"/>
                  </a:lnTo>
                  <a:lnTo>
                    <a:pt x="2" y="2179"/>
                  </a:lnTo>
                  <a:lnTo>
                    <a:pt x="0" y="2188"/>
                  </a:lnTo>
                  <a:lnTo>
                    <a:pt x="0" y="2203"/>
                  </a:lnTo>
                  <a:lnTo>
                    <a:pt x="0" y="2203"/>
                  </a:lnTo>
                  <a:lnTo>
                    <a:pt x="2" y="2206"/>
                  </a:lnTo>
                  <a:lnTo>
                    <a:pt x="8" y="2209"/>
                  </a:lnTo>
                  <a:lnTo>
                    <a:pt x="13" y="2213"/>
                  </a:lnTo>
                  <a:lnTo>
                    <a:pt x="21" y="2214"/>
                  </a:lnTo>
                  <a:lnTo>
                    <a:pt x="31" y="2216"/>
                  </a:lnTo>
                  <a:lnTo>
                    <a:pt x="42" y="2217"/>
                  </a:lnTo>
                  <a:lnTo>
                    <a:pt x="42" y="2217"/>
                  </a:lnTo>
                  <a:lnTo>
                    <a:pt x="188" y="2217"/>
                  </a:lnTo>
                  <a:lnTo>
                    <a:pt x="188" y="2217"/>
                  </a:lnTo>
                  <a:lnTo>
                    <a:pt x="195" y="2213"/>
                  </a:lnTo>
                  <a:lnTo>
                    <a:pt x="199" y="2209"/>
                  </a:lnTo>
                  <a:lnTo>
                    <a:pt x="204" y="2208"/>
                  </a:lnTo>
                  <a:lnTo>
                    <a:pt x="207" y="2208"/>
                  </a:lnTo>
                  <a:lnTo>
                    <a:pt x="207" y="2208"/>
                  </a:lnTo>
                  <a:lnTo>
                    <a:pt x="214" y="2211"/>
                  </a:lnTo>
                  <a:lnTo>
                    <a:pt x="217" y="2213"/>
                  </a:lnTo>
                  <a:lnTo>
                    <a:pt x="220" y="2216"/>
                  </a:lnTo>
                  <a:lnTo>
                    <a:pt x="225" y="2217"/>
                  </a:lnTo>
                  <a:lnTo>
                    <a:pt x="225" y="2217"/>
                  </a:lnTo>
                  <a:lnTo>
                    <a:pt x="252" y="2216"/>
                  </a:lnTo>
                  <a:lnTo>
                    <a:pt x="273" y="2217"/>
                  </a:lnTo>
                  <a:lnTo>
                    <a:pt x="273" y="2217"/>
                  </a:lnTo>
                  <a:lnTo>
                    <a:pt x="275" y="2209"/>
                  </a:lnTo>
                  <a:lnTo>
                    <a:pt x="275" y="2187"/>
                  </a:lnTo>
                  <a:lnTo>
                    <a:pt x="273" y="2172"/>
                  </a:lnTo>
                  <a:lnTo>
                    <a:pt x="272" y="2158"/>
                  </a:lnTo>
                  <a:lnTo>
                    <a:pt x="267" y="2144"/>
                  </a:lnTo>
                  <a:lnTo>
                    <a:pt x="260" y="2131"/>
                  </a:lnTo>
                  <a:lnTo>
                    <a:pt x="260" y="2131"/>
                  </a:lnTo>
                  <a:lnTo>
                    <a:pt x="264" y="2129"/>
                  </a:lnTo>
                  <a:lnTo>
                    <a:pt x="264" y="2129"/>
                  </a:lnTo>
                  <a:lnTo>
                    <a:pt x="278" y="2004"/>
                  </a:lnTo>
                  <a:lnTo>
                    <a:pt x="278" y="2004"/>
                  </a:lnTo>
                  <a:lnTo>
                    <a:pt x="283" y="1957"/>
                  </a:lnTo>
                  <a:lnTo>
                    <a:pt x="288" y="1898"/>
                  </a:lnTo>
                  <a:lnTo>
                    <a:pt x="291" y="1838"/>
                  </a:lnTo>
                  <a:lnTo>
                    <a:pt x="291" y="1797"/>
                  </a:lnTo>
                  <a:lnTo>
                    <a:pt x="291" y="1797"/>
                  </a:lnTo>
                  <a:lnTo>
                    <a:pt x="291" y="1776"/>
                  </a:lnTo>
                  <a:lnTo>
                    <a:pt x="294" y="1745"/>
                  </a:lnTo>
                  <a:lnTo>
                    <a:pt x="302" y="1667"/>
                  </a:lnTo>
                  <a:lnTo>
                    <a:pt x="315" y="1591"/>
                  </a:lnTo>
                  <a:lnTo>
                    <a:pt x="321" y="1562"/>
                  </a:lnTo>
                  <a:lnTo>
                    <a:pt x="326" y="1545"/>
                  </a:lnTo>
                  <a:lnTo>
                    <a:pt x="326" y="1545"/>
                  </a:lnTo>
                  <a:lnTo>
                    <a:pt x="331" y="1530"/>
                  </a:lnTo>
                  <a:lnTo>
                    <a:pt x="337" y="1508"/>
                  </a:lnTo>
                  <a:lnTo>
                    <a:pt x="350" y="1455"/>
                  </a:lnTo>
                  <a:lnTo>
                    <a:pt x="373" y="1365"/>
                  </a:lnTo>
                  <a:lnTo>
                    <a:pt x="373" y="1365"/>
                  </a:lnTo>
                  <a:lnTo>
                    <a:pt x="376" y="1354"/>
                  </a:lnTo>
                  <a:lnTo>
                    <a:pt x="382" y="1341"/>
                  </a:lnTo>
                  <a:lnTo>
                    <a:pt x="395" y="1317"/>
                  </a:lnTo>
                  <a:lnTo>
                    <a:pt x="413" y="1291"/>
                  </a:lnTo>
                  <a:lnTo>
                    <a:pt x="413" y="1291"/>
                  </a:lnTo>
                  <a:lnTo>
                    <a:pt x="440" y="1381"/>
                  </a:lnTo>
                  <a:lnTo>
                    <a:pt x="440" y="1381"/>
                  </a:lnTo>
                  <a:lnTo>
                    <a:pt x="450" y="1413"/>
                  </a:lnTo>
                  <a:lnTo>
                    <a:pt x="458" y="1455"/>
                  </a:lnTo>
                  <a:lnTo>
                    <a:pt x="474" y="1538"/>
                  </a:lnTo>
                  <a:lnTo>
                    <a:pt x="474" y="1538"/>
                  </a:lnTo>
                  <a:lnTo>
                    <a:pt x="479" y="1574"/>
                  </a:lnTo>
                  <a:lnTo>
                    <a:pt x="483" y="1614"/>
                  </a:lnTo>
                  <a:lnTo>
                    <a:pt x="488" y="1657"/>
                  </a:lnTo>
                  <a:lnTo>
                    <a:pt x="493" y="1705"/>
                  </a:lnTo>
                  <a:lnTo>
                    <a:pt x="493" y="1705"/>
                  </a:lnTo>
                  <a:lnTo>
                    <a:pt x="499" y="1736"/>
                  </a:lnTo>
                  <a:lnTo>
                    <a:pt x="508" y="1777"/>
                  </a:lnTo>
                  <a:lnTo>
                    <a:pt x="530" y="1875"/>
                  </a:lnTo>
                  <a:lnTo>
                    <a:pt x="562" y="2022"/>
                  </a:lnTo>
                  <a:lnTo>
                    <a:pt x="562" y="2022"/>
                  </a:lnTo>
                  <a:lnTo>
                    <a:pt x="568" y="2052"/>
                  </a:lnTo>
                  <a:lnTo>
                    <a:pt x="578" y="2091"/>
                  </a:lnTo>
                  <a:lnTo>
                    <a:pt x="589" y="2136"/>
                  </a:lnTo>
                  <a:lnTo>
                    <a:pt x="589" y="2136"/>
                  </a:lnTo>
                  <a:lnTo>
                    <a:pt x="599" y="2136"/>
                  </a:lnTo>
                  <a:lnTo>
                    <a:pt x="599" y="2136"/>
                  </a:lnTo>
                  <a:lnTo>
                    <a:pt x="594" y="2163"/>
                  </a:lnTo>
                  <a:lnTo>
                    <a:pt x="591" y="2180"/>
                  </a:lnTo>
                  <a:lnTo>
                    <a:pt x="591" y="2197"/>
                  </a:lnTo>
                  <a:lnTo>
                    <a:pt x="591" y="2197"/>
                  </a:lnTo>
                  <a:lnTo>
                    <a:pt x="591" y="2217"/>
                  </a:lnTo>
                  <a:lnTo>
                    <a:pt x="777" y="2217"/>
                  </a:lnTo>
                  <a:lnTo>
                    <a:pt x="777" y="2217"/>
                  </a:lnTo>
                  <a:lnTo>
                    <a:pt x="785" y="2216"/>
                  </a:lnTo>
                  <a:lnTo>
                    <a:pt x="792" y="2214"/>
                  </a:lnTo>
                  <a:lnTo>
                    <a:pt x="798" y="2211"/>
                  </a:lnTo>
                  <a:lnTo>
                    <a:pt x="806" y="2206"/>
                  </a:lnTo>
                  <a:lnTo>
                    <a:pt x="811" y="2200"/>
                  </a:lnTo>
                  <a:lnTo>
                    <a:pt x="812" y="2197"/>
                  </a:lnTo>
                  <a:lnTo>
                    <a:pt x="812" y="2192"/>
                  </a:lnTo>
                  <a:lnTo>
                    <a:pt x="812" y="2187"/>
                  </a:lnTo>
                  <a:lnTo>
                    <a:pt x="812" y="2182"/>
                  </a:lnTo>
                  <a:lnTo>
                    <a:pt x="812" y="2182"/>
                  </a:lnTo>
                  <a:lnTo>
                    <a:pt x="809" y="2177"/>
                  </a:lnTo>
                  <a:lnTo>
                    <a:pt x="806" y="2174"/>
                  </a:lnTo>
                  <a:lnTo>
                    <a:pt x="803" y="2171"/>
                  </a:lnTo>
                  <a:lnTo>
                    <a:pt x="798" y="2169"/>
                  </a:lnTo>
                  <a:lnTo>
                    <a:pt x="787" y="2168"/>
                  </a:lnTo>
                  <a:lnTo>
                    <a:pt x="776" y="2166"/>
                  </a:lnTo>
                  <a:lnTo>
                    <a:pt x="766" y="2166"/>
                  </a:lnTo>
                  <a:lnTo>
                    <a:pt x="756" y="2163"/>
                  </a:lnTo>
                  <a:lnTo>
                    <a:pt x="751" y="2161"/>
                  </a:lnTo>
                  <a:lnTo>
                    <a:pt x="748" y="2158"/>
                  </a:lnTo>
                  <a:lnTo>
                    <a:pt x="745" y="2153"/>
                  </a:lnTo>
                  <a:lnTo>
                    <a:pt x="743" y="2148"/>
                  </a:lnTo>
                  <a:lnTo>
                    <a:pt x="743" y="2148"/>
                  </a:lnTo>
                  <a:close/>
                </a:path>
              </a:pathLst>
            </a:custGeom>
            <a:no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5">
              <a:extLst>
                <a:ext uri="{FF2B5EF4-FFF2-40B4-BE49-F238E27FC236}">
                  <a16:creationId xmlns:a16="http://schemas.microsoft.com/office/drawing/2014/main" id="{F0EC591E-AA64-4FAF-B1A3-046FED6FFA0F}"/>
                </a:ext>
              </a:extLst>
            </p:cNvPr>
            <p:cNvSpPr>
              <a:spLocks/>
            </p:cNvSpPr>
            <p:nvPr/>
          </p:nvSpPr>
          <p:spPr bwMode="auto">
            <a:xfrm>
              <a:off x="6922865" y="1989397"/>
              <a:ext cx="136739" cy="404759"/>
            </a:xfrm>
            <a:custGeom>
              <a:avLst/>
              <a:gdLst>
                <a:gd name="T0" fmla="*/ 698 w 712"/>
                <a:gd name="T1" fmla="*/ 759 h 2222"/>
                <a:gd name="T2" fmla="*/ 694 w 712"/>
                <a:gd name="T3" fmla="*/ 695 h 2222"/>
                <a:gd name="T4" fmla="*/ 685 w 712"/>
                <a:gd name="T5" fmla="*/ 568 h 2222"/>
                <a:gd name="T6" fmla="*/ 664 w 712"/>
                <a:gd name="T7" fmla="*/ 377 h 2222"/>
                <a:gd name="T8" fmla="*/ 558 w 712"/>
                <a:gd name="T9" fmla="*/ 337 h 2222"/>
                <a:gd name="T10" fmla="*/ 468 w 712"/>
                <a:gd name="T11" fmla="*/ 303 h 2222"/>
                <a:gd name="T12" fmla="*/ 436 w 712"/>
                <a:gd name="T13" fmla="*/ 241 h 2222"/>
                <a:gd name="T14" fmla="*/ 462 w 712"/>
                <a:gd name="T15" fmla="*/ 181 h 2222"/>
                <a:gd name="T16" fmla="*/ 455 w 712"/>
                <a:gd name="T17" fmla="*/ 125 h 2222"/>
                <a:gd name="T18" fmla="*/ 422 w 712"/>
                <a:gd name="T19" fmla="*/ 19 h 2222"/>
                <a:gd name="T20" fmla="*/ 284 w 712"/>
                <a:gd name="T21" fmla="*/ 27 h 2222"/>
                <a:gd name="T22" fmla="*/ 251 w 712"/>
                <a:gd name="T23" fmla="*/ 135 h 2222"/>
                <a:gd name="T24" fmla="*/ 255 w 712"/>
                <a:gd name="T25" fmla="*/ 199 h 2222"/>
                <a:gd name="T26" fmla="*/ 279 w 712"/>
                <a:gd name="T27" fmla="*/ 252 h 2222"/>
                <a:gd name="T28" fmla="*/ 227 w 712"/>
                <a:gd name="T29" fmla="*/ 323 h 2222"/>
                <a:gd name="T30" fmla="*/ 81 w 712"/>
                <a:gd name="T31" fmla="*/ 379 h 2222"/>
                <a:gd name="T32" fmla="*/ 62 w 712"/>
                <a:gd name="T33" fmla="*/ 483 h 2222"/>
                <a:gd name="T34" fmla="*/ 20 w 712"/>
                <a:gd name="T35" fmla="*/ 796 h 2222"/>
                <a:gd name="T36" fmla="*/ 9 w 712"/>
                <a:gd name="T37" fmla="*/ 918 h 2222"/>
                <a:gd name="T38" fmla="*/ 20 w 712"/>
                <a:gd name="T39" fmla="*/ 1052 h 2222"/>
                <a:gd name="T40" fmla="*/ 72 w 712"/>
                <a:gd name="T41" fmla="*/ 1134 h 2222"/>
                <a:gd name="T42" fmla="*/ 91 w 712"/>
                <a:gd name="T43" fmla="*/ 1390 h 2222"/>
                <a:gd name="T44" fmla="*/ 120 w 712"/>
                <a:gd name="T45" fmla="*/ 1688 h 2222"/>
                <a:gd name="T46" fmla="*/ 96 w 712"/>
                <a:gd name="T47" fmla="*/ 2038 h 2222"/>
                <a:gd name="T48" fmla="*/ 136 w 712"/>
                <a:gd name="T49" fmla="*/ 2086 h 2222"/>
                <a:gd name="T50" fmla="*/ 125 w 712"/>
                <a:gd name="T51" fmla="*/ 2131 h 2222"/>
                <a:gd name="T52" fmla="*/ 49 w 712"/>
                <a:gd name="T53" fmla="*/ 2190 h 2222"/>
                <a:gd name="T54" fmla="*/ 53 w 712"/>
                <a:gd name="T55" fmla="*/ 2214 h 2222"/>
                <a:gd name="T56" fmla="*/ 224 w 712"/>
                <a:gd name="T57" fmla="*/ 2216 h 2222"/>
                <a:gd name="T58" fmla="*/ 239 w 712"/>
                <a:gd name="T59" fmla="*/ 2219 h 2222"/>
                <a:gd name="T60" fmla="*/ 293 w 712"/>
                <a:gd name="T61" fmla="*/ 2144 h 2222"/>
                <a:gd name="T62" fmla="*/ 285 w 712"/>
                <a:gd name="T63" fmla="*/ 2052 h 2222"/>
                <a:gd name="T64" fmla="*/ 288 w 712"/>
                <a:gd name="T65" fmla="*/ 1893 h 2222"/>
                <a:gd name="T66" fmla="*/ 269 w 712"/>
                <a:gd name="T67" fmla="*/ 1720 h 2222"/>
                <a:gd name="T68" fmla="*/ 284 w 712"/>
                <a:gd name="T69" fmla="*/ 1583 h 2222"/>
                <a:gd name="T70" fmla="*/ 325 w 712"/>
                <a:gd name="T71" fmla="*/ 1360 h 2222"/>
                <a:gd name="T72" fmla="*/ 356 w 712"/>
                <a:gd name="T73" fmla="*/ 1434 h 2222"/>
                <a:gd name="T74" fmla="*/ 401 w 712"/>
                <a:gd name="T75" fmla="*/ 1646 h 2222"/>
                <a:gd name="T76" fmla="*/ 415 w 712"/>
                <a:gd name="T77" fmla="*/ 1941 h 2222"/>
                <a:gd name="T78" fmla="*/ 426 w 712"/>
                <a:gd name="T79" fmla="*/ 2021 h 2222"/>
                <a:gd name="T80" fmla="*/ 415 w 712"/>
                <a:gd name="T81" fmla="*/ 2082 h 2222"/>
                <a:gd name="T82" fmla="*/ 426 w 712"/>
                <a:gd name="T83" fmla="*/ 2113 h 2222"/>
                <a:gd name="T84" fmla="*/ 425 w 712"/>
                <a:gd name="T85" fmla="*/ 2200 h 2222"/>
                <a:gd name="T86" fmla="*/ 478 w 712"/>
                <a:gd name="T87" fmla="*/ 2219 h 2222"/>
                <a:gd name="T88" fmla="*/ 627 w 712"/>
                <a:gd name="T89" fmla="*/ 2221 h 2222"/>
                <a:gd name="T90" fmla="*/ 656 w 712"/>
                <a:gd name="T91" fmla="*/ 2190 h 2222"/>
                <a:gd name="T92" fmla="*/ 553 w 712"/>
                <a:gd name="T93" fmla="*/ 2129 h 2222"/>
                <a:gd name="T94" fmla="*/ 576 w 712"/>
                <a:gd name="T95" fmla="*/ 2119 h 2222"/>
                <a:gd name="T96" fmla="*/ 572 w 712"/>
                <a:gd name="T97" fmla="*/ 2078 h 2222"/>
                <a:gd name="T98" fmla="*/ 572 w 712"/>
                <a:gd name="T99" fmla="*/ 2004 h 2222"/>
                <a:gd name="T100" fmla="*/ 576 w 712"/>
                <a:gd name="T101" fmla="*/ 1750 h 2222"/>
                <a:gd name="T102" fmla="*/ 577 w 712"/>
                <a:gd name="T103" fmla="*/ 1562 h 2222"/>
                <a:gd name="T104" fmla="*/ 593 w 712"/>
                <a:gd name="T105" fmla="*/ 1416 h 2222"/>
                <a:gd name="T106" fmla="*/ 596 w 712"/>
                <a:gd name="T107" fmla="*/ 1214 h 2222"/>
                <a:gd name="T108" fmla="*/ 619 w 712"/>
                <a:gd name="T109" fmla="*/ 1130 h 2222"/>
                <a:gd name="T110" fmla="*/ 659 w 712"/>
                <a:gd name="T111" fmla="*/ 1109 h 2222"/>
                <a:gd name="T112" fmla="*/ 699 w 712"/>
                <a:gd name="T113" fmla="*/ 978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2" h="2222">
                  <a:moveTo>
                    <a:pt x="707" y="828"/>
                  </a:moveTo>
                  <a:lnTo>
                    <a:pt x="707" y="828"/>
                  </a:lnTo>
                  <a:lnTo>
                    <a:pt x="699" y="809"/>
                  </a:lnTo>
                  <a:lnTo>
                    <a:pt x="699" y="809"/>
                  </a:lnTo>
                  <a:lnTo>
                    <a:pt x="698" y="803"/>
                  </a:lnTo>
                  <a:lnTo>
                    <a:pt x="698" y="795"/>
                  </a:lnTo>
                  <a:lnTo>
                    <a:pt x="699" y="775"/>
                  </a:lnTo>
                  <a:lnTo>
                    <a:pt x="699" y="775"/>
                  </a:lnTo>
                  <a:lnTo>
                    <a:pt x="699" y="766"/>
                  </a:lnTo>
                  <a:lnTo>
                    <a:pt x="698" y="759"/>
                  </a:lnTo>
                  <a:lnTo>
                    <a:pt x="696" y="755"/>
                  </a:lnTo>
                  <a:lnTo>
                    <a:pt x="696" y="748"/>
                  </a:lnTo>
                  <a:lnTo>
                    <a:pt x="696" y="748"/>
                  </a:lnTo>
                  <a:lnTo>
                    <a:pt x="696" y="729"/>
                  </a:lnTo>
                  <a:lnTo>
                    <a:pt x="696" y="729"/>
                  </a:lnTo>
                  <a:lnTo>
                    <a:pt x="696" y="721"/>
                  </a:lnTo>
                  <a:lnTo>
                    <a:pt x="696" y="714"/>
                  </a:lnTo>
                  <a:lnTo>
                    <a:pt x="696" y="708"/>
                  </a:lnTo>
                  <a:lnTo>
                    <a:pt x="696" y="708"/>
                  </a:lnTo>
                  <a:lnTo>
                    <a:pt x="694" y="695"/>
                  </a:lnTo>
                  <a:lnTo>
                    <a:pt x="694" y="689"/>
                  </a:lnTo>
                  <a:lnTo>
                    <a:pt x="694" y="689"/>
                  </a:lnTo>
                  <a:lnTo>
                    <a:pt x="694" y="671"/>
                  </a:lnTo>
                  <a:lnTo>
                    <a:pt x="693" y="658"/>
                  </a:lnTo>
                  <a:lnTo>
                    <a:pt x="693" y="645"/>
                  </a:lnTo>
                  <a:lnTo>
                    <a:pt x="693" y="645"/>
                  </a:lnTo>
                  <a:lnTo>
                    <a:pt x="691" y="631"/>
                  </a:lnTo>
                  <a:lnTo>
                    <a:pt x="690" y="610"/>
                  </a:lnTo>
                  <a:lnTo>
                    <a:pt x="688" y="588"/>
                  </a:lnTo>
                  <a:lnTo>
                    <a:pt x="685" y="568"/>
                  </a:lnTo>
                  <a:lnTo>
                    <a:pt x="685" y="568"/>
                  </a:lnTo>
                  <a:lnTo>
                    <a:pt x="675" y="525"/>
                  </a:lnTo>
                  <a:lnTo>
                    <a:pt x="670" y="498"/>
                  </a:lnTo>
                  <a:lnTo>
                    <a:pt x="667" y="475"/>
                  </a:lnTo>
                  <a:lnTo>
                    <a:pt x="667" y="475"/>
                  </a:lnTo>
                  <a:lnTo>
                    <a:pt x="667" y="424"/>
                  </a:lnTo>
                  <a:lnTo>
                    <a:pt x="667" y="398"/>
                  </a:lnTo>
                  <a:lnTo>
                    <a:pt x="665" y="382"/>
                  </a:lnTo>
                  <a:lnTo>
                    <a:pt x="665" y="382"/>
                  </a:lnTo>
                  <a:lnTo>
                    <a:pt x="664" y="377"/>
                  </a:lnTo>
                  <a:lnTo>
                    <a:pt x="662" y="374"/>
                  </a:lnTo>
                  <a:lnTo>
                    <a:pt x="657" y="371"/>
                  </a:lnTo>
                  <a:lnTo>
                    <a:pt x="653" y="368"/>
                  </a:lnTo>
                  <a:lnTo>
                    <a:pt x="638" y="361"/>
                  </a:lnTo>
                  <a:lnTo>
                    <a:pt x="616" y="358"/>
                  </a:lnTo>
                  <a:lnTo>
                    <a:pt x="616" y="358"/>
                  </a:lnTo>
                  <a:lnTo>
                    <a:pt x="595" y="353"/>
                  </a:lnTo>
                  <a:lnTo>
                    <a:pt x="580" y="350"/>
                  </a:lnTo>
                  <a:lnTo>
                    <a:pt x="569" y="344"/>
                  </a:lnTo>
                  <a:lnTo>
                    <a:pt x="558" y="337"/>
                  </a:lnTo>
                  <a:lnTo>
                    <a:pt x="558" y="337"/>
                  </a:lnTo>
                  <a:lnTo>
                    <a:pt x="545" y="329"/>
                  </a:lnTo>
                  <a:lnTo>
                    <a:pt x="529" y="324"/>
                  </a:lnTo>
                  <a:lnTo>
                    <a:pt x="515" y="321"/>
                  </a:lnTo>
                  <a:lnTo>
                    <a:pt x="500" y="321"/>
                  </a:lnTo>
                  <a:lnTo>
                    <a:pt x="500" y="321"/>
                  </a:lnTo>
                  <a:lnTo>
                    <a:pt x="495" y="321"/>
                  </a:lnTo>
                  <a:lnTo>
                    <a:pt x="489" y="319"/>
                  </a:lnTo>
                  <a:lnTo>
                    <a:pt x="479" y="313"/>
                  </a:lnTo>
                  <a:lnTo>
                    <a:pt x="468" y="303"/>
                  </a:lnTo>
                  <a:lnTo>
                    <a:pt x="454" y="294"/>
                  </a:lnTo>
                  <a:lnTo>
                    <a:pt x="454" y="294"/>
                  </a:lnTo>
                  <a:lnTo>
                    <a:pt x="441" y="286"/>
                  </a:lnTo>
                  <a:lnTo>
                    <a:pt x="441" y="286"/>
                  </a:lnTo>
                  <a:lnTo>
                    <a:pt x="439" y="284"/>
                  </a:lnTo>
                  <a:lnTo>
                    <a:pt x="439" y="284"/>
                  </a:lnTo>
                  <a:lnTo>
                    <a:pt x="433" y="279"/>
                  </a:lnTo>
                  <a:lnTo>
                    <a:pt x="433" y="279"/>
                  </a:lnTo>
                  <a:lnTo>
                    <a:pt x="434" y="258"/>
                  </a:lnTo>
                  <a:lnTo>
                    <a:pt x="436" y="241"/>
                  </a:lnTo>
                  <a:lnTo>
                    <a:pt x="436" y="241"/>
                  </a:lnTo>
                  <a:lnTo>
                    <a:pt x="441" y="222"/>
                  </a:lnTo>
                  <a:lnTo>
                    <a:pt x="442" y="212"/>
                  </a:lnTo>
                  <a:lnTo>
                    <a:pt x="444" y="205"/>
                  </a:lnTo>
                  <a:lnTo>
                    <a:pt x="444" y="205"/>
                  </a:lnTo>
                  <a:lnTo>
                    <a:pt x="447" y="204"/>
                  </a:lnTo>
                  <a:lnTo>
                    <a:pt x="454" y="197"/>
                  </a:lnTo>
                  <a:lnTo>
                    <a:pt x="454" y="197"/>
                  </a:lnTo>
                  <a:lnTo>
                    <a:pt x="458" y="191"/>
                  </a:lnTo>
                  <a:lnTo>
                    <a:pt x="462" y="181"/>
                  </a:lnTo>
                  <a:lnTo>
                    <a:pt x="465" y="169"/>
                  </a:lnTo>
                  <a:lnTo>
                    <a:pt x="467" y="154"/>
                  </a:lnTo>
                  <a:lnTo>
                    <a:pt x="467" y="154"/>
                  </a:lnTo>
                  <a:lnTo>
                    <a:pt x="465" y="141"/>
                  </a:lnTo>
                  <a:lnTo>
                    <a:pt x="462" y="136"/>
                  </a:lnTo>
                  <a:lnTo>
                    <a:pt x="460" y="133"/>
                  </a:lnTo>
                  <a:lnTo>
                    <a:pt x="457" y="132"/>
                  </a:lnTo>
                  <a:lnTo>
                    <a:pt x="457" y="132"/>
                  </a:lnTo>
                  <a:lnTo>
                    <a:pt x="455" y="130"/>
                  </a:lnTo>
                  <a:lnTo>
                    <a:pt x="455" y="125"/>
                  </a:lnTo>
                  <a:lnTo>
                    <a:pt x="457" y="106"/>
                  </a:lnTo>
                  <a:lnTo>
                    <a:pt x="458" y="95"/>
                  </a:lnTo>
                  <a:lnTo>
                    <a:pt x="457" y="83"/>
                  </a:lnTo>
                  <a:lnTo>
                    <a:pt x="455" y="71"/>
                  </a:lnTo>
                  <a:lnTo>
                    <a:pt x="452" y="61"/>
                  </a:lnTo>
                  <a:lnTo>
                    <a:pt x="452" y="61"/>
                  </a:lnTo>
                  <a:lnTo>
                    <a:pt x="446" y="50"/>
                  </a:lnTo>
                  <a:lnTo>
                    <a:pt x="439" y="40"/>
                  </a:lnTo>
                  <a:lnTo>
                    <a:pt x="431" y="29"/>
                  </a:lnTo>
                  <a:lnTo>
                    <a:pt x="422" y="19"/>
                  </a:lnTo>
                  <a:lnTo>
                    <a:pt x="409" y="11"/>
                  </a:lnTo>
                  <a:lnTo>
                    <a:pt x="394" y="5"/>
                  </a:lnTo>
                  <a:lnTo>
                    <a:pt x="375" y="2"/>
                  </a:lnTo>
                  <a:lnTo>
                    <a:pt x="354" y="0"/>
                  </a:lnTo>
                  <a:lnTo>
                    <a:pt x="354" y="0"/>
                  </a:lnTo>
                  <a:lnTo>
                    <a:pt x="341" y="2"/>
                  </a:lnTo>
                  <a:lnTo>
                    <a:pt x="327" y="5"/>
                  </a:lnTo>
                  <a:lnTo>
                    <a:pt x="311" y="10"/>
                  </a:lnTo>
                  <a:lnTo>
                    <a:pt x="296" y="18"/>
                  </a:lnTo>
                  <a:lnTo>
                    <a:pt x="284" y="27"/>
                  </a:lnTo>
                  <a:lnTo>
                    <a:pt x="272" y="38"/>
                  </a:lnTo>
                  <a:lnTo>
                    <a:pt x="264" y="51"/>
                  </a:lnTo>
                  <a:lnTo>
                    <a:pt x="261" y="59"/>
                  </a:lnTo>
                  <a:lnTo>
                    <a:pt x="260" y="66"/>
                  </a:lnTo>
                  <a:lnTo>
                    <a:pt x="260" y="66"/>
                  </a:lnTo>
                  <a:lnTo>
                    <a:pt x="256" y="95"/>
                  </a:lnTo>
                  <a:lnTo>
                    <a:pt x="255" y="116"/>
                  </a:lnTo>
                  <a:lnTo>
                    <a:pt x="256" y="135"/>
                  </a:lnTo>
                  <a:lnTo>
                    <a:pt x="256" y="135"/>
                  </a:lnTo>
                  <a:lnTo>
                    <a:pt x="251" y="135"/>
                  </a:lnTo>
                  <a:lnTo>
                    <a:pt x="247" y="136"/>
                  </a:lnTo>
                  <a:lnTo>
                    <a:pt x="247" y="138"/>
                  </a:lnTo>
                  <a:lnTo>
                    <a:pt x="245" y="140"/>
                  </a:lnTo>
                  <a:lnTo>
                    <a:pt x="245" y="140"/>
                  </a:lnTo>
                  <a:lnTo>
                    <a:pt x="245" y="149"/>
                  </a:lnTo>
                  <a:lnTo>
                    <a:pt x="245" y="164"/>
                  </a:lnTo>
                  <a:lnTo>
                    <a:pt x="250" y="185"/>
                  </a:lnTo>
                  <a:lnTo>
                    <a:pt x="250" y="185"/>
                  </a:lnTo>
                  <a:lnTo>
                    <a:pt x="253" y="196"/>
                  </a:lnTo>
                  <a:lnTo>
                    <a:pt x="255" y="199"/>
                  </a:lnTo>
                  <a:lnTo>
                    <a:pt x="256" y="202"/>
                  </a:lnTo>
                  <a:lnTo>
                    <a:pt x="256" y="202"/>
                  </a:lnTo>
                  <a:lnTo>
                    <a:pt x="258" y="205"/>
                  </a:lnTo>
                  <a:lnTo>
                    <a:pt x="260" y="212"/>
                  </a:lnTo>
                  <a:lnTo>
                    <a:pt x="261" y="220"/>
                  </a:lnTo>
                  <a:lnTo>
                    <a:pt x="266" y="228"/>
                  </a:lnTo>
                  <a:lnTo>
                    <a:pt x="266" y="228"/>
                  </a:lnTo>
                  <a:lnTo>
                    <a:pt x="272" y="241"/>
                  </a:lnTo>
                  <a:lnTo>
                    <a:pt x="279" y="252"/>
                  </a:lnTo>
                  <a:lnTo>
                    <a:pt x="279" y="252"/>
                  </a:lnTo>
                  <a:lnTo>
                    <a:pt x="280" y="257"/>
                  </a:lnTo>
                  <a:lnTo>
                    <a:pt x="280" y="260"/>
                  </a:lnTo>
                  <a:lnTo>
                    <a:pt x="282" y="271"/>
                  </a:lnTo>
                  <a:lnTo>
                    <a:pt x="280" y="284"/>
                  </a:lnTo>
                  <a:lnTo>
                    <a:pt x="280" y="284"/>
                  </a:lnTo>
                  <a:lnTo>
                    <a:pt x="274" y="289"/>
                  </a:lnTo>
                  <a:lnTo>
                    <a:pt x="268" y="299"/>
                  </a:lnTo>
                  <a:lnTo>
                    <a:pt x="268" y="299"/>
                  </a:lnTo>
                  <a:lnTo>
                    <a:pt x="245" y="313"/>
                  </a:lnTo>
                  <a:lnTo>
                    <a:pt x="227" y="323"/>
                  </a:lnTo>
                  <a:lnTo>
                    <a:pt x="208" y="331"/>
                  </a:lnTo>
                  <a:lnTo>
                    <a:pt x="208" y="331"/>
                  </a:lnTo>
                  <a:lnTo>
                    <a:pt x="144" y="356"/>
                  </a:lnTo>
                  <a:lnTo>
                    <a:pt x="118" y="368"/>
                  </a:lnTo>
                  <a:lnTo>
                    <a:pt x="107" y="374"/>
                  </a:lnTo>
                  <a:lnTo>
                    <a:pt x="107" y="374"/>
                  </a:lnTo>
                  <a:lnTo>
                    <a:pt x="104" y="374"/>
                  </a:lnTo>
                  <a:lnTo>
                    <a:pt x="101" y="374"/>
                  </a:lnTo>
                  <a:lnTo>
                    <a:pt x="88" y="376"/>
                  </a:lnTo>
                  <a:lnTo>
                    <a:pt x="81" y="379"/>
                  </a:lnTo>
                  <a:lnTo>
                    <a:pt x="75" y="384"/>
                  </a:lnTo>
                  <a:lnTo>
                    <a:pt x="69" y="390"/>
                  </a:lnTo>
                  <a:lnTo>
                    <a:pt x="65" y="401"/>
                  </a:lnTo>
                  <a:lnTo>
                    <a:pt x="65" y="401"/>
                  </a:lnTo>
                  <a:lnTo>
                    <a:pt x="62" y="414"/>
                  </a:lnTo>
                  <a:lnTo>
                    <a:pt x="62" y="425"/>
                  </a:lnTo>
                  <a:lnTo>
                    <a:pt x="62" y="446"/>
                  </a:lnTo>
                  <a:lnTo>
                    <a:pt x="64" y="466"/>
                  </a:lnTo>
                  <a:lnTo>
                    <a:pt x="64" y="475"/>
                  </a:lnTo>
                  <a:lnTo>
                    <a:pt x="62" y="483"/>
                  </a:lnTo>
                  <a:lnTo>
                    <a:pt x="62" y="483"/>
                  </a:lnTo>
                  <a:lnTo>
                    <a:pt x="46" y="586"/>
                  </a:lnTo>
                  <a:lnTo>
                    <a:pt x="30" y="695"/>
                  </a:lnTo>
                  <a:lnTo>
                    <a:pt x="30" y="695"/>
                  </a:lnTo>
                  <a:lnTo>
                    <a:pt x="24" y="729"/>
                  </a:lnTo>
                  <a:lnTo>
                    <a:pt x="22" y="743"/>
                  </a:lnTo>
                  <a:lnTo>
                    <a:pt x="22" y="758"/>
                  </a:lnTo>
                  <a:lnTo>
                    <a:pt x="22" y="758"/>
                  </a:lnTo>
                  <a:lnTo>
                    <a:pt x="22" y="775"/>
                  </a:lnTo>
                  <a:lnTo>
                    <a:pt x="20" y="796"/>
                  </a:lnTo>
                  <a:lnTo>
                    <a:pt x="16" y="819"/>
                  </a:lnTo>
                  <a:lnTo>
                    <a:pt x="9" y="846"/>
                  </a:lnTo>
                  <a:lnTo>
                    <a:pt x="9" y="846"/>
                  </a:lnTo>
                  <a:lnTo>
                    <a:pt x="3" y="872"/>
                  </a:lnTo>
                  <a:lnTo>
                    <a:pt x="0" y="888"/>
                  </a:lnTo>
                  <a:lnTo>
                    <a:pt x="1" y="894"/>
                  </a:lnTo>
                  <a:lnTo>
                    <a:pt x="1" y="901"/>
                  </a:lnTo>
                  <a:lnTo>
                    <a:pt x="6" y="912"/>
                  </a:lnTo>
                  <a:lnTo>
                    <a:pt x="6" y="912"/>
                  </a:lnTo>
                  <a:lnTo>
                    <a:pt x="9" y="918"/>
                  </a:lnTo>
                  <a:lnTo>
                    <a:pt x="11" y="926"/>
                  </a:lnTo>
                  <a:lnTo>
                    <a:pt x="14" y="944"/>
                  </a:lnTo>
                  <a:lnTo>
                    <a:pt x="14" y="960"/>
                  </a:lnTo>
                  <a:lnTo>
                    <a:pt x="16" y="975"/>
                  </a:lnTo>
                  <a:lnTo>
                    <a:pt x="16" y="975"/>
                  </a:lnTo>
                  <a:lnTo>
                    <a:pt x="17" y="991"/>
                  </a:lnTo>
                  <a:lnTo>
                    <a:pt x="16" y="1013"/>
                  </a:lnTo>
                  <a:lnTo>
                    <a:pt x="16" y="1026"/>
                  </a:lnTo>
                  <a:lnTo>
                    <a:pt x="17" y="1039"/>
                  </a:lnTo>
                  <a:lnTo>
                    <a:pt x="20" y="1052"/>
                  </a:lnTo>
                  <a:lnTo>
                    <a:pt x="25" y="1063"/>
                  </a:lnTo>
                  <a:lnTo>
                    <a:pt x="25" y="1063"/>
                  </a:lnTo>
                  <a:lnTo>
                    <a:pt x="35" y="1081"/>
                  </a:lnTo>
                  <a:lnTo>
                    <a:pt x="43" y="1093"/>
                  </a:lnTo>
                  <a:lnTo>
                    <a:pt x="54" y="1106"/>
                  </a:lnTo>
                  <a:lnTo>
                    <a:pt x="54" y="1106"/>
                  </a:lnTo>
                  <a:lnTo>
                    <a:pt x="62" y="1117"/>
                  </a:lnTo>
                  <a:lnTo>
                    <a:pt x="69" y="1126"/>
                  </a:lnTo>
                  <a:lnTo>
                    <a:pt x="72" y="1134"/>
                  </a:lnTo>
                  <a:lnTo>
                    <a:pt x="72" y="1134"/>
                  </a:lnTo>
                  <a:lnTo>
                    <a:pt x="73" y="1150"/>
                  </a:lnTo>
                  <a:lnTo>
                    <a:pt x="75" y="1175"/>
                  </a:lnTo>
                  <a:lnTo>
                    <a:pt x="78" y="1204"/>
                  </a:lnTo>
                  <a:lnTo>
                    <a:pt x="81" y="1231"/>
                  </a:lnTo>
                  <a:lnTo>
                    <a:pt x="81" y="1231"/>
                  </a:lnTo>
                  <a:lnTo>
                    <a:pt x="85" y="1246"/>
                  </a:lnTo>
                  <a:lnTo>
                    <a:pt x="86" y="1260"/>
                  </a:lnTo>
                  <a:lnTo>
                    <a:pt x="88" y="1297"/>
                  </a:lnTo>
                  <a:lnTo>
                    <a:pt x="91" y="1390"/>
                  </a:lnTo>
                  <a:lnTo>
                    <a:pt x="91" y="1390"/>
                  </a:lnTo>
                  <a:lnTo>
                    <a:pt x="93" y="1440"/>
                  </a:lnTo>
                  <a:lnTo>
                    <a:pt x="97" y="1487"/>
                  </a:lnTo>
                  <a:lnTo>
                    <a:pt x="102" y="1530"/>
                  </a:lnTo>
                  <a:lnTo>
                    <a:pt x="104" y="1570"/>
                  </a:lnTo>
                  <a:lnTo>
                    <a:pt x="104" y="1570"/>
                  </a:lnTo>
                  <a:lnTo>
                    <a:pt x="105" y="1604"/>
                  </a:lnTo>
                  <a:lnTo>
                    <a:pt x="109" y="1635"/>
                  </a:lnTo>
                  <a:lnTo>
                    <a:pt x="113" y="1662"/>
                  </a:lnTo>
                  <a:lnTo>
                    <a:pt x="120" y="1688"/>
                  </a:lnTo>
                  <a:lnTo>
                    <a:pt x="120" y="1688"/>
                  </a:lnTo>
                  <a:lnTo>
                    <a:pt x="118" y="1763"/>
                  </a:lnTo>
                  <a:lnTo>
                    <a:pt x="112" y="1866"/>
                  </a:lnTo>
                  <a:lnTo>
                    <a:pt x="112" y="1866"/>
                  </a:lnTo>
                  <a:lnTo>
                    <a:pt x="105" y="1965"/>
                  </a:lnTo>
                  <a:lnTo>
                    <a:pt x="102" y="1993"/>
                  </a:lnTo>
                  <a:lnTo>
                    <a:pt x="99" y="2009"/>
                  </a:lnTo>
                  <a:lnTo>
                    <a:pt x="99" y="2009"/>
                  </a:lnTo>
                  <a:lnTo>
                    <a:pt x="96" y="2018"/>
                  </a:lnTo>
                  <a:lnTo>
                    <a:pt x="94" y="2028"/>
                  </a:lnTo>
                  <a:lnTo>
                    <a:pt x="96" y="2038"/>
                  </a:lnTo>
                  <a:lnTo>
                    <a:pt x="101" y="2047"/>
                  </a:lnTo>
                  <a:lnTo>
                    <a:pt x="101" y="2047"/>
                  </a:lnTo>
                  <a:lnTo>
                    <a:pt x="118" y="2070"/>
                  </a:lnTo>
                  <a:lnTo>
                    <a:pt x="125" y="2076"/>
                  </a:lnTo>
                  <a:lnTo>
                    <a:pt x="128" y="2078"/>
                  </a:lnTo>
                  <a:lnTo>
                    <a:pt x="131" y="2078"/>
                  </a:lnTo>
                  <a:lnTo>
                    <a:pt x="131" y="2078"/>
                  </a:lnTo>
                  <a:lnTo>
                    <a:pt x="133" y="2078"/>
                  </a:lnTo>
                  <a:lnTo>
                    <a:pt x="134" y="2079"/>
                  </a:lnTo>
                  <a:lnTo>
                    <a:pt x="136" y="2086"/>
                  </a:lnTo>
                  <a:lnTo>
                    <a:pt x="138" y="2095"/>
                  </a:lnTo>
                  <a:lnTo>
                    <a:pt x="136" y="2108"/>
                  </a:lnTo>
                  <a:lnTo>
                    <a:pt x="136" y="2108"/>
                  </a:lnTo>
                  <a:lnTo>
                    <a:pt x="136" y="2113"/>
                  </a:lnTo>
                  <a:lnTo>
                    <a:pt x="133" y="2118"/>
                  </a:lnTo>
                  <a:lnTo>
                    <a:pt x="128" y="2123"/>
                  </a:lnTo>
                  <a:lnTo>
                    <a:pt x="125" y="2126"/>
                  </a:lnTo>
                  <a:lnTo>
                    <a:pt x="125" y="2127"/>
                  </a:lnTo>
                  <a:lnTo>
                    <a:pt x="125" y="2131"/>
                  </a:lnTo>
                  <a:lnTo>
                    <a:pt x="125" y="2131"/>
                  </a:lnTo>
                  <a:lnTo>
                    <a:pt x="130" y="2139"/>
                  </a:lnTo>
                  <a:lnTo>
                    <a:pt x="130" y="2139"/>
                  </a:lnTo>
                  <a:lnTo>
                    <a:pt x="133" y="2145"/>
                  </a:lnTo>
                  <a:lnTo>
                    <a:pt x="133" y="2145"/>
                  </a:lnTo>
                  <a:lnTo>
                    <a:pt x="97" y="2161"/>
                  </a:lnTo>
                  <a:lnTo>
                    <a:pt x="70" y="2174"/>
                  </a:lnTo>
                  <a:lnTo>
                    <a:pt x="61" y="2180"/>
                  </a:lnTo>
                  <a:lnTo>
                    <a:pt x="53" y="2187"/>
                  </a:lnTo>
                  <a:lnTo>
                    <a:pt x="53" y="2187"/>
                  </a:lnTo>
                  <a:lnTo>
                    <a:pt x="49" y="2190"/>
                  </a:lnTo>
                  <a:lnTo>
                    <a:pt x="49" y="2195"/>
                  </a:lnTo>
                  <a:lnTo>
                    <a:pt x="51" y="2201"/>
                  </a:lnTo>
                  <a:lnTo>
                    <a:pt x="51" y="2201"/>
                  </a:lnTo>
                  <a:lnTo>
                    <a:pt x="49" y="2203"/>
                  </a:lnTo>
                  <a:lnTo>
                    <a:pt x="46" y="2205"/>
                  </a:lnTo>
                  <a:lnTo>
                    <a:pt x="46" y="2206"/>
                  </a:lnTo>
                  <a:lnTo>
                    <a:pt x="46" y="2209"/>
                  </a:lnTo>
                  <a:lnTo>
                    <a:pt x="48" y="2211"/>
                  </a:lnTo>
                  <a:lnTo>
                    <a:pt x="53" y="2214"/>
                  </a:lnTo>
                  <a:lnTo>
                    <a:pt x="53" y="2214"/>
                  </a:lnTo>
                  <a:lnTo>
                    <a:pt x="57" y="2217"/>
                  </a:lnTo>
                  <a:lnTo>
                    <a:pt x="67" y="2219"/>
                  </a:lnTo>
                  <a:lnTo>
                    <a:pt x="88" y="2221"/>
                  </a:lnTo>
                  <a:lnTo>
                    <a:pt x="115" y="2222"/>
                  </a:lnTo>
                  <a:lnTo>
                    <a:pt x="141" y="2222"/>
                  </a:lnTo>
                  <a:lnTo>
                    <a:pt x="141" y="2222"/>
                  </a:lnTo>
                  <a:lnTo>
                    <a:pt x="176" y="2221"/>
                  </a:lnTo>
                  <a:lnTo>
                    <a:pt x="200" y="2221"/>
                  </a:lnTo>
                  <a:lnTo>
                    <a:pt x="216" y="2217"/>
                  </a:lnTo>
                  <a:lnTo>
                    <a:pt x="224" y="2216"/>
                  </a:lnTo>
                  <a:lnTo>
                    <a:pt x="227" y="2213"/>
                  </a:lnTo>
                  <a:lnTo>
                    <a:pt x="229" y="2209"/>
                  </a:lnTo>
                  <a:lnTo>
                    <a:pt x="229" y="2208"/>
                  </a:lnTo>
                  <a:lnTo>
                    <a:pt x="229" y="2206"/>
                  </a:lnTo>
                  <a:lnTo>
                    <a:pt x="229" y="2206"/>
                  </a:lnTo>
                  <a:lnTo>
                    <a:pt x="231" y="2213"/>
                  </a:lnTo>
                  <a:lnTo>
                    <a:pt x="234" y="2217"/>
                  </a:lnTo>
                  <a:lnTo>
                    <a:pt x="235" y="2219"/>
                  </a:lnTo>
                  <a:lnTo>
                    <a:pt x="239" y="2219"/>
                  </a:lnTo>
                  <a:lnTo>
                    <a:pt x="239" y="2219"/>
                  </a:lnTo>
                  <a:lnTo>
                    <a:pt x="269" y="2221"/>
                  </a:lnTo>
                  <a:lnTo>
                    <a:pt x="279" y="2221"/>
                  </a:lnTo>
                  <a:lnTo>
                    <a:pt x="287" y="2219"/>
                  </a:lnTo>
                  <a:lnTo>
                    <a:pt x="293" y="2217"/>
                  </a:lnTo>
                  <a:lnTo>
                    <a:pt x="296" y="2213"/>
                  </a:lnTo>
                  <a:lnTo>
                    <a:pt x="296" y="2213"/>
                  </a:lnTo>
                  <a:lnTo>
                    <a:pt x="298" y="2200"/>
                  </a:lnTo>
                  <a:lnTo>
                    <a:pt x="296" y="2177"/>
                  </a:lnTo>
                  <a:lnTo>
                    <a:pt x="293" y="2144"/>
                  </a:lnTo>
                  <a:lnTo>
                    <a:pt x="293" y="2144"/>
                  </a:lnTo>
                  <a:lnTo>
                    <a:pt x="292" y="2137"/>
                  </a:lnTo>
                  <a:lnTo>
                    <a:pt x="292" y="2137"/>
                  </a:lnTo>
                  <a:lnTo>
                    <a:pt x="301" y="2119"/>
                  </a:lnTo>
                  <a:lnTo>
                    <a:pt x="306" y="2105"/>
                  </a:lnTo>
                  <a:lnTo>
                    <a:pt x="311" y="2092"/>
                  </a:lnTo>
                  <a:lnTo>
                    <a:pt x="311" y="2092"/>
                  </a:lnTo>
                  <a:lnTo>
                    <a:pt x="309" y="2086"/>
                  </a:lnTo>
                  <a:lnTo>
                    <a:pt x="304" y="2078"/>
                  </a:lnTo>
                  <a:lnTo>
                    <a:pt x="292" y="2062"/>
                  </a:lnTo>
                  <a:lnTo>
                    <a:pt x="285" y="2052"/>
                  </a:lnTo>
                  <a:lnTo>
                    <a:pt x="280" y="2042"/>
                  </a:lnTo>
                  <a:lnTo>
                    <a:pt x="277" y="2033"/>
                  </a:lnTo>
                  <a:lnTo>
                    <a:pt x="277" y="2026"/>
                  </a:lnTo>
                  <a:lnTo>
                    <a:pt x="277" y="2020"/>
                  </a:lnTo>
                  <a:lnTo>
                    <a:pt x="277" y="2020"/>
                  </a:lnTo>
                  <a:lnTo>
                    <a:pt x="287" y="1981"/>
                  </a:lnTo>
                  <a:lnTo>
                    <a:pt x="292" y="1949"/>
                  </a:lnTo>
                  <a:lnTo>
                    <a:pt x="292" y="1949"/>
                  </a:lnTo>
                  <a:lnTo>
                    <a:pt x="292" y="1925"/>
                  </a:lnTo>
                  <a:lnTo>
                    <a:pt x="288" y="1893"/>
                  </a:lnTo>
                  <a:lnTo>
                    <a:pt x="287" y="1875"/>
                  </a:lnTo>
                  <a:lnTo>
                    <a:pt x="284" y="1858"/>
                  </a:lnTo>
                  <a:lnTo>
                    <a:pt x="279" y="1842"/>
                  </a:lnTo>
                  <a:lnTo>
                    <a:pt x="272" y="1826"/>
                  </a:lnTo>
                  <a:lnTo>
                    <a:pt x="272" y="1826"/>
                  </a:lnTo>
                  <a:lnTo>
                    <a:pt x="268" y="1808"/>
                  </a:lnTo>
                  <a:lnTo>
                    <a:pt x="266" y="1790"/>
                  </a:lnTo>
                  <a:lnTo>
                    <a:pt x="264" y="1771"/>
                  </a:lnTo>
                  <a:lnTo>
                    <a:pt x="266" y="1753"/>
                  </a:lnTo>
                  <a:lnTo>
                    <a:pt x="269" y="1720"/>
                  </a:lnTo>
                  <a:lnTo>
                    <a:pt x="272" y="1700"/>
                  </a:lnTo>
                  <a:lnTo>
                    <a:pt x="272" y="1700"/>
                  </a:lnTo>
                  <a:lnTo>
                    <a:pt x="279" y="1678"/>
                  </a:lnTo>
                  <a:lnTo>
                    <a:pt x="282" y="1662"/>
                  </a:lnTo>
                  <a:lnTo>
                    <a:pt x="282" y="1641"/>
                  </a:lnTo>
                  <a:lnTo>
                    <a:pt x="282" y="1641"/>
                  </a:lnTo>
                  <a:lnTo>
                    <a:pt x="280" y="1606"/>
                  </a:lnTo>
                  <a:lnTo>
                    <a:pt x="282" y="1593"/>
                  </a:lnTo>
                  <a:lnTo>
                    <a:pt x="284" y="1583"/>
                  </a:lnTo>
                  <a:lnTo>
                    <a:pt x="284" y="1583"/>
                  </a:lnTo>
                  <a:lnTo>
                    <a:pt x="290" y="1562"/>
                  </a:lnTo>
                  <a:lnTo>
                    <a:pt x="296" y="1524"/>
                  </a:lnTo>
                  <a:lnTo>
                    <a:pt x="304" y="1485"/>
                  </a:lnTo>
                  <a:lnTo>
                    <a:pt x="306" y="1469"/>
                  </a:lnTo>
                  <a:lnTo>
                    <a:pt x="306" y="1459"/>
                  </a:lnTo>
                  <a:lnTo>
                    <a:pt x="306" y="1459"/>
                  </a:lnTo>
                  <a:lnTo>
                    <a:pt x="306" y="1448"/>
                  </a:lnTo>
                  <a:lnTo>
                    <a:pt x="308" y="1434"/>
                  </a:lnTo>
                  <a:lnTo>
                    <a:pt x="316" y="1395"/>
                  </a:lnTo>
                  <a:lnTo>
                    <a:pt x="325" y="1360"/>
                  </a:lnTo>
                  <a:lnTo>
                    <a:pt x="329" y="1349"/>
                  </a:lnTo>
                  <a:lnTo>
                    <a:pt x="332" y="1345"/>
                  </a:lnTo>
                  <a:lnTo>
                    <a:pt x="333" y="1345"/>
                  </a:lnTo>
                  <a:lnTo>
                    <a:pt x="333" y="1345"/>
                  </a:lnTo>
                  <a:lnTo>
                    <a:pt x="333" y="1345"/>
                  </a:lnTo>
                  <a:lnTo>
                    <a:pt x="335" y="1347"/>
                  </a:lnTo>
                  <a:lnTo>
                    <a:pt x="338" y="1355"/>
                  </a:lnTo>
                  <a:lnTo>
                    <a:pt x="345" y="1379"/>
                  </a:lnTo>
                  <a:lnTo>
                    <a:pt x="349" y="1408"/>
                  </a:lnTo>
                  <a:lnTo>
                    <a:pt x="356" y="1434"/>
                  </a:lnTo>
                  <a:lnTo>
                    <a:pt x="356" y="1434"/>
                  </a:lnTo>
                  <a:lnTo>
                    <a:pt x="361" y="1453"/>
                  </a:lnTo>
                  <a:lnTo>
                    <a:pt x="364" y="1466"/>
                  </a:lnTo>
                  <a:lnTo>
                    <a:pt x="364" y="1479"/>
                  </a:lnTo>
                  <a:lnTo>
                    <a:pt x="367" y="1492"/>
                  </a:lnTo>
                  <a:lnTo>
                    <a:pt x="367" y="1492"/>
                  </a:lnTo>
                  <a:lnTo>
                    <a:pt x="381" y="1567"/>
                  </a:lnTo>
                  <a:lnTo>
                    <a:pt x="381" y="1567"/>
                  </a:lnTo>
                  <a:lnTo>
                    <a:pt x="391" y="1607"/>
                  </a:lnTo>
                  <a:lnTo>
                    <a:pt x="401" y="1646"/>
                  </a:lnTo>
                  <a:lnTo>
                    <a:pt x="401" y="1646"/>
                  </a:lnTo>
                  <a:lnTo>
                    <a:pt x="404" y="1667"/>
                  </a:lnTo>
                  <a:lnTo>
                    <a:pt x="409" y="1694"/>
                  </a:lnTo>
                  <a:lnTo>
                    <a:pt x="412" y="1723"/>
                  </a:lnTo>
                  <a:lnTo>
                    <a:pt x="412" y="1755"/>
                  </a:lnTo>
                  <a:lnTo>
                    <a:pt x="412" y="1755"/>
                  </a:lnTo>
                  <a:lnTo>
                    <a:pt x="412" y="1800"/>
                  </a:lnTo>
                  <a:lnTo>
                    <a:pt x="412" y="1863"/>
                  </a:lnTo>
                  <a:lnTo>
                    <a:pt x="414" y="1920"/>
                  </a:lnTo>
                  <a:lnTo>
                    <a:pt x="415" y="1941"/>
                  </a:lnTo>
                  <a:lnTo>
                    <a:pt x="418" y="1954"/>
                  </a:lnTo>
                  <a:lnTo>
                    <a:pt x="418" y="1954"/>
                  </a:lnTo>
                  <a:lnTo>
                    <a:pt x="425" y="1970"/>
                  </a:lnTo>
                  <a:lnTo>
                    <a:pt x="431" y="1988"/>
                  </a:lnTo>
                  <a:lnTo>
                    <a:pt x="436" y="2002"/>
                  </a:lnTo>
                  <a:lnTo>
                    <a:pt x="436" y="2009"/>
                  </a:lnTo>
                  <a:lnTo>
                    <a:pt x="434" y="2012"/>
                  </a:lnTo>
                  <a:lnTo>
                    <a:pt x="434" y="2012"/>
                  </a:lnTo>
                  <a:lnTo>
                    <a:pt x="431" y="2017"/>
                  </a:lnTo>
                  <a:lnTo>
                    <a:pt x="426" y="2021"/>
                  </a:lnTo>
                  <a:lnTo>
                    <a:pt x="415" y="2031"/>
                  </a:lnTo>
                  <a:lnTo>
                    <a:pt x="409" y="2038"/>
                  </a:lnTo>
                  <a:lnTo>
                    <a:pt x="404" y="2044"/>
                  </a:lnTo>
                  <a:lnTo>
                    <a:pt x="401" y="2050"/>
                  </a:lnTo>
                  <a:lnTo>
                    <a:pt x="399" y="2060"/>
                  </a:lnTo>
                  <a:lnTo>
                    <a:pt x="399" y="2060"/>
                  </a:lnTo>
                  <a:lnTo>
                    <a:pt x="401" y="2068"/>
                  </a:lnTo>
                  <a:lnTo>
                    <a:pt x="404" y="2073"/>
                  </a:lnTo>
                  <a:lnTo>
                    <a:pt x="410" y="2079"/>
                  </a:lnTo>
                  <a:lnTo>
                    <a:pt x="415" y="2082"/>
                  </a:lnTo>
                  <a:lnTo>
                    <a:pt x="428" y="2089"/>
                  </a:lnTo>
                  <a:lnTo>
                    <a:pt x="431" y="2091"/>
                  </a:lnTo>
                  <a:lnTo>
                    <a:pt x="433" y="2094"/>
                  </a:lnTo>
                  <a:lnTo>
                    <a:pt x="433" y="2094"/>
                  </a:lnTo>
                  <a:lnTo>
                    <a:pt x="433" y="2095"/>
                  </a:lnTo>
                  <a:lnTo>
                    <a:pt x="433" y="2099"/>
                  </a:lnTo>
                  <a:lnTo>
                    <a:pt x="430" y="2103"/>
                  </a:lnTo>
                  <a:lnTo>
                    <a:pt x="426" y="2108"/>
                  </a:lnTo>
                  <a:lnTo>
                    <a:pt x="425" y="2111"/>
                  </a:lnTo>
                  <a:lnTo>
                    <a:pt x="426" y="2113"/>
                  </a:lnTo>
                  <a:lnTo>
                    <a:pt x="426" y="2113"/>
                  </a:lnTo>
                  <a:lnTo>
                    <a:pt x="426" y="2118"/>
                  </a:lnTo>
                  <a:lnTo>
                    <a:pt x="426" y="2118"/>
                  </a:lnTo>
                  <a:lnTo>
                    <a:pt x="433" y="2127"/>
                  </a:lnTo>
                  <a:lnTo>
                    <a:pt x="434" y="2132"/>
                  </a:lnTo>
                  <a:lnTo>
                    <a:pt x="434" y="2137"/>
                  </a:lnTo>
                  <a:lnTo>
                    <a:pt x="434" y="2137"/>
                  </a:lnTo>
                  <a:lnTo>
                    <a:pt x="431" y="2150"/>
                  </a:lnTo>
                  <a:lnTo>
                    <a:pt x="428" y="2174"/>
                  </a:lnTo>
                  <a:lnTo>
                    <a:pt x="425" y="2200"/>
                  </a:lnTo>
                  <a:lnTo>
                    <a:pt x="425" y="2209"/>
                  </a:lnTo>
                  <a:lnTo>
                    <a:pt x="426" y="2216"/>
                  </a:lnTo>
                  <a:lnTo>
                    <a:pt x="426" y="2216"/>
                  </a:lnTo>
                  <a:lnTo>
                    <a:pt x="428" y="2219"/>
                  </a:lnTo>
                  <a:lnTo>
                    <a:pt x="433" y="2222"/>
                  </a:lnTo>
                  <a:lnTo>
                    <a:pt x="442" y="2222"/>
                  </a:lnTo>
                  <a:lnTo>
                    <a:pt x="450" y="2221"/>
                  </a:lnTo>
                  <a:lnTo>
                    <a:pt x="455" y="2219"/>
                  </a:lnTo>
                  <a:lnTo>
                    <a:pt x="478" y="2219"/>
                  </a:lnTo>
                  <a:lnTo>
                    <a:pt x="478" y="2219"/>
                  </a:lnTo>
                  <a:lnTo>
                    <a:pt x="478" y="2209"/>
                  </a:lnTo>
                  <a:lnTo>
                    <a:pt x="478" y="2209"/>
                  </a:lnTo>
                  <a:lnTo>
                    <a:pt x="486" y="2213"/>
                  </a:lnTo>
                  <a:lnTo>
                    <a:pt x="500" y="2216"/>
                  </a:lnTo>
                  <a:lnTo>
                    <a:pt x="529" y="2217"/>
                  </a:lnTo>
                  <a:lnTo>
                    <a:pt x="572" y="2219"/>
                  </a:lnTo>
                  <a:lnTo>
                    <a:pt x="572" y="2219"/>
                  </a:lnTo>
                  <a:lnTo>
                    <a:pt x="585" y="2219"/>
                  </a:lnTo>
                  <a:lnTo>
                    <a:pt x="613" y="2221"/>
                  </a:lnTo>
                  <a:lnTo>
                    <a:pt x="627" y="2221"/>
                  </a:lnTo>
                  <a:lnTo>
                    <a:pt x="640" y="2219"/>
                  </a:lnTo>
                  <a:lnTo>
                    <a:pt x="649" y="2216"/>
                  </a:lnTo>
                  <a:lnTo>
                    <a:pt x="653" y="2214"/>
                  </a:lnTo>
                  <a:lnTo>
                    <a:pt x="654" y="2213"/>
                  </a:lnTo>
                  <a:lnTo>
                    <a:pt x="654" y="2213"/>
                  </a:lnTo>
                  <a:lnTo>
                    <a:pt x="656" y="2200"/>
                  </a:lnTo>
                  <a:lnTo>
                    <a:pt x="656" y="2193"/>
                  </a:lnTo>
                  <a:lnTo>
                    <a:pt x="656" y="2193"/>
                  </a:lnTo>
                  <a:lnTo>
                    <a:pt x="656" y="2193"/>
                  </a:lnTo>
                  <a:lnTo>
                    <a:pt x="656" y="2190"/>
                  </a:lnTo>
                  <a:lnTo>
                    <a:pt x="651" y="2184"/>
                  </a:lnTo>
                  <a:lnTo>
                    <a:pt x="641" y="2174"/>
                  </a:lnTo>
                  <a:lnTo>
                    <a:pt x="641" y="2174"/>
                  </a:lnTo>
                  <a:lnTo>
                    <a:pt x="630" y="2168"/>
                  </a:lnTo>
                  <a:lnTo>
                    <a:pt x="613" y="2160"/>
                  </a:lnTo>
                  <a:lnTo>
                    <a:pt x="577" y="2145"/>
                  </a:lnTo>
                  <a:lnTo>
                    <a:pt x="577" y="2145"/>
                  </a:lnTo>
                  <a:lnTo>
                    <a:pt x="564" y="2139"/>
                  </a:lnTo>
                  <a:lnTo>
                    <a:pt x="558" y="2135"/>
                  </a:lnTo>
                  <a:lnTo>
                    <a:pt x="553" y="2129"/>
                  </a:lnTo>
                  <a:lnTo>
                    <a:pt x="553" y="2129"/>
                  </a:lnTo>
                  <a:lnTo>
                    <a:pt x="550" y="2127"/>
                  </a:lnTo>
                  <a:lnTo>
                    <a:pt x="550" y="2126"/>
                  </a:lnTo>
                  <a:lnTo>
                    <a:pt x="550" y="2126"/>
                  </a:lnTo>
                  <a:lnTo>
                    <a:pt x="555" y="2124"/>
                  </a:lnTo>
                  <a:lnTo>
                    <a:pt x="563" y="2124"/>
                  </a:lnTo>
                  <a:lnTo>
                    <a:pt x="572" y="2123"/>
                  </a:lnTo>
                  <a:lnTo>
                    <a:pt x="574" y="2121"/>
                  </a:lnTo>
                  <a:lnTo>
                    <a:pt x="576" y="2119"/>
                  </a:lnTo>
                  <a:lnTo>
                    <a:pt x="576" y="2119"/>
                  </a:lnTo>
                  <a:lnTo>
                    <a:pt x="574" y="2116"/>
                  </a:lnTo>
                  <a:lnTo>
                    <a:pt x="572" y="2108"/>
                  </a:lnTo>
                  <a:lnTo>
                    <a:pt x="566" y="2091"/>
                  </a:lnTo>
                  <a:lnTo>
                    <a:pt x="566" y="2091"/>
                  </a:lnTo>
                  <a:lnTo>
                    <a:pt x="566" y="2089"/>
                  </a:lnTo>
                  <a:lnTo>
                    <a:pt x="566" y="2089"/>
                  </a:lnTo>
                  <a:lnTo>
                    <a:pt x="564" y="2084"/>
                  </a:lnTo>
                  <a:lnTo>
                    <a:pt x="566" y="2081"/>
                  </a:lnTo>
                  <a:lnTo>
                    <a:pt x="566" y="2081"/>
                  </a:lnTo>
                  <a:lnTo>
                    <a:pt x="572" y="2078"/>
                  </a:lnTo>
                  <a:lnTo>
                    <a:pt x="582" y="2070"/>
                  </a:lnTo>
                  <a:lnTo>
                    <a:pt x="585" y="2066"/>
                  </a:lnTo>
                  <a:lnTo>
                    <a:pt x="588" y="2062"/>
                  </a:lnTo>
                  <a:lnTo>
                    <a:pt x="590" y="2057"/>
                  </a:lnTo>
                  <a:lnTo>
                    <a:pt x="590" y="2054"/>
                  </a:lnTo>
                  <a:lnTo>
                    <a:pt x="590" y="2054"/>
                  </a:lnTo>
                  <a:lnTo>
                    <a:pt x="584" y="2042"/>
                  </a:lnTo>
                  <a:lnTo>
                    <a:pt x="577" y="2028"/>
                  </a:lnTo>
                  <a:lnTo>
                    <a:pt x="572" y="2012"/>
                  </a:lnTo>
                  <a:lnTo>
                    <a:pt x="572" y="2004"/>
                  </a:lnTo>
                  <a:lnTo>
                    <a:pt x="572" y="1996"/>
                  </a:lnTo>
                  <a:lnTo>
                    <a:pt x="572" y="1996"/>
                  </a:lnTo>
                  <a:lnTo>
                    <a:pt x="577" y="1975"/>
                  </a:lnTo>
                  <a:lnTo>
                    <a:pt x="580" y="1949"/>
                  </a:lnTo>
                  <a:lnTo>
                    <a:pt x="584" y="1922"/>
                  </a:lnTo>
                  <a:lnTo>
                    <a:pt x="584" y="1895"/>
                  </a:lnTo>
                  <a:lnTo>
                    <a:pt x="584" y="1895"/>
                  </a:lnTo>
                  <a:lnTo>
                    <a:pt x="584" y="1863"/>
                  </a:lnTo>
                  <a:lnTo>
                    <a:pt x="580" y="1822"/>
                  </a:lnTo>
                  <a:lnTo>
                    <a:pt x="576" y="1750"/>
                  </a:lnTo>
                  <a:lnTo>
                    <a:pt x="576" y="1750"/>
                  </a:lnTo>
                  <a:lnTo>
                    <a:pt x="571" y="1705"/>
                  </a:lnTo>
                  <a:lnTo>
                    <a:pt x="569" y="1684"/>
                  </a:lnTo>
                  <a:lnTo>
                    <a:pt x="569" y="1660"/>
                  </a:lnTo>
                  <a:lnTo>
                    <a:pt x="569" y="1660"/>
                  </a:lnTo>
                  <a:lnTo>
                    <a:pt x="571" y="1636"/>
                  </a:lnTo>
                  <a:lnTo>
                    <a:pt x="574" y="1612"/>
                  </a:lnTo>
                  <a:lnTo>
                    <a:pt x="576" y="1590"/>
                  </a:lnTo>
                  <a:lnTo>
                    <a:pt x="577" y="1562"/>
                  </a:lnTo>
                  <a:lnTo>
                    <a:pt x="577" y="1562"/>
                  </a:lnTo>
                  <a:lnTo>
                    <a:pt x="577" y="1557"/>
                  </a:lnTo>
                  <a:lnTo>
                    <a:pt x="577" y="1557"/>
                  </a:lnTo>
                  <a:lnTo>
                    <a:pt x="577" y="1548"/>
                  </a:lnTo>
                  <a:lnTo>
                    <a:pt x="577" y="1548"/>
                  </a:lnTo>
                  <a:lnTo>
                    <a:pt x="579" y="1521"/>
                  </a:lnTo>
                  <a:lnTo>
                    <a:pt x="582" y="1490"/>
                  </a:lnTo>
                  <a:lnTo>
                    <a:pt x="582" y="1490"/>
                  </a:lnTo>
                  <a:lnTo>
                    <a:pt x="587" y="1455"/>
                  </a:lnTo>
                  <a:lnTo>
                    <a:pt x="587" y="1455"/>
                  </a:lnTo>
                  <a:lnTo>
                    <a:pt x="593" y="1416"/>
                  </a:lnTo>
                  <a:lnTo>
                    <a:pt x="596" y="1382"/>
                  </a:lnTo>
                  <a:lnTo>
                    <a:pt x="596" y="1382"/>
                  </a:lnTo>
                  <a:lnTo>
                    <a:pt x="598" y="1320"/>
                  </a:lnTo>
                  <a:lnTo>
                    <a:pt x="596" y="1281"/>
                  </a:lnTo>
                  <a:lnTo>
                    <a:pt x="595" y="1252"/>
                  </a:lnTo>
                  <a:lnTo>
                    <a:pt x="595" y="1252"/>
                  </a:lnTo>
                  <a:lnTo>
                    <a:pt x="593" y="1236"/>
                  </a:lnTo>
                  <a:lnTo>
                    <a:pt x="595" y="1225"/>
                  </a:lnTo>
                  <a:lnTo>
                    <a:pt x="596" y="1214"/>
                  </a:lnTo>
                  <a:lnTo>
                    <a:pt x="596" y="1214"/>
                  </a:lnTo>
                  <a:lnTo>
                    <a:pt x="600" y="1190"/>
                  </a:lnTo>
                  <a:lnTo>
                    <a:pt x="603" y="1161"/>
                  </a:lnTo>
                  <a:lnTo>
                    <a:pt x="603" y="1161"/>
                  </a:lnTo>
                  <a:lnTo>
                    <a:pt x="605" y="1158"/>
                  </a:lnTo>
                  <a:lnTo>
                    <a:pt x="605" y="1158"/>
                  </a:lnTo>
                  <a:lnTo>
                    <a:pt x="608" y="1150"/>
                  </a:lnTo>
                  <a:lnTo>
                    <a:pt x="613" y="1143"/>
                  </a:lnTo>
                  <a:lnTo>
                    <a:pt x="617" y="1137"/>
                  </a:lnTo>
                  <a:lnTo>
                    <a:pt x="619" y="1130"/>
                  </a:lnTo>
                  <a:lnTo>
                    <a:pt x="619" y="1130"/>
                  </a:lnTo>
                  <a:lnTo>
                    <a:pt x="624" y="1119"/>
                  </a:lnTo>
                  <a:lnTo>
                    <a:pt x="624" y="1119"/>
                  </a:lnTo>
                  <a:lnTo>
                    <a:pt x="630" y="1122"/>
                  </a:lnTo>
                  <a:lnTo>
                    <a:pt x="630" y="1122"/>
                  </a:lnTo>
                  <a:lnTo>
                    <a:pt x="638" y="1124"/>
                  </a:lnTo>
                  <a:lnTo>
                    <a:pt x="643" y="1124"/>
                  </a:lnTo>
                  <a:lnTo>
                    <a:pt x="643" y="1124"/>
                  </a:lnTo>
                  <a:lnTo>
                    <a:pt x="649" y="1119"/>
                  </a:lnTo>
                  <a:lnTo>
                    <a:pt x="654" y="1116"/>
                  </a:lnTo>
                  <a:lnTo>
                    <a:pt x="659" y="1109"/>
                  </a:lnTo>
                  <a:lnTo>
                    <a:pt x="659" y="1109"/>
                  </a:lnTo>
                  <a:lnTo>
                    <a:pt x="662" y="1130"/>
                  </a:lnTo>
                  <a:lnTo>
                    <a:pt x="662" y="1130"/>
                  </a:lnTo>
                  <a:lnTo>
                    <a:pt x="665" y="1127"/>
                  </a:lnTo>
                  <a:lnTo>
                    <a:pt x="665" y="1127"/>
                  </a:lnTo>
                  <a:lnTo>
                    <a:pt x="670" y="1106"/>
                  </a:lnTo>
                  <a:lnTo>
                    <a:pt x="678" y="1068"/>
                  </a:lnTo>
                  <a:lnTo>
                    <a:pt x="678" y="1068"/>
                  </a:lnTo>
                  <a:lnTo>
                    <a:pt x="691" y="1012"/>
                  </a:lnTo>
                  <a:lnTo>
                    <a:pt x="699" y="978"/>
                  </a:lnTo>
                  <a:lnTo>
                    <a:pt x="704" y="951"/>
                  </a:lnTo>
                  <a:lnTo>
                    <a:pt x="704" y="951"/>
                  </a:lnTo>
                  <a:lnTo>
                    <a:pt x="710" y="902"/>
                  </a:lnTo>
                  <a:lnTo>
                    <a:pt x="712" y="880"/>
                  </a:lnTo>
                  <a:lnTo>
                    <a:pt x="712" y="862"/>
                  </a:lnTo>
                  <a:lnTo>
                    <a:pt x="712" y="862"/>
                  </a:lnTo>
                  <a:lnTo>
                    <a:pt x="710" y="840"/>
                  </a:lnTo>
                  <a:lnTo>
                    <a:pt x="707" y="828"/>
                  </a:lnTo>
                  <a:lnTo>
                    <a:pt x="707" y="828"/>
                  </a:lnTo>
                  <a:close/>
                </a:path>
              </a:pathLst>
            </a:custGeom>
            <a:solidFill>
              <a:srgbClr val="C00000"/>
            </a:solid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6">
              <a:extLst>
                <a:ext uri="{FF2B5EF4-FFF2-40B4-BE49-F238E27FC236}">
                  <a16:creationId xmlns:a16="http://schemas.microsoft.com/office/drawing/2014/main" id="{FD269072-2A97-49EE-8231-C87DDD42AB6C}"/>
                </a:ext>
              </a:extLst>
            </p:cNvPr>
            <p:cNvSpPr>
              <a:spLocks noEditPoints="1"/>
            </p:cNvSpPr>
            <p:nvPr/>
          </p:nvSpPr>
          <p:spPr bwMode="auto">
            <a:xfrm>
              <a:off x="7079001" y="2002513"/>
              <a:ext cx="125408" cy="391643"/>
            </a:xfrm>
            <a:custGeom>
              <a:avLst/>
              <a:gdLst>
                <a:gd name="T0" fmla="*/ 648 w 653"/>
                <a:gd name="T1" fmla="*/ 1052 h 2150"/>
                <a:gd name="T2" fmla="*/ 651 w 653"/>
                <a:gd name="T3" fmla="*/ 944 h 2150"/>
                <a:gd name="T4" fmla="*/ 651 w 653"/>
                <a:gd name="T5" fmla="*/ 731 h 2150"/>
                <a:gd name="T6" fmla="*/ 643 w 653"/>
                <a:gd name="T7" fmla="*/ 484 h 2150"/>
                <a:gd name="T8" fmla="*/ 582 w 653"/>
                <a:gd name="T9" fmla="*/ 405 h 2150"/>
                <a:gd name="T10" fmla="*/ 465 w 653"/>
                <a:gd name="T11" fmla="*/ 347 h 2150"/>
                <a:gd name="T12" fmla="*/ 467 w 653"/>
                <a:gd name="T13" fmla="*/ 297 h 2150"/>
                <a:gd name="T14" fmla="*/ 483 w 653"/>
                <a:gd name="T15" fmla="*/ 264 h 2150"/>
                <a:gd name="T16" fmla="*/ 486 w 653"/>
                <a:gd name="T17" fmla="*/ 214 h 2150"/>
                <a:gd name="T18" fmla="*/ 517 w 653"/>
                <a:gd name="T19" fmla="*/ 105 h 2150"/>
                <a:gd name="T20" fmla="*/ 468 w 653"/>
                <a:gd name="T21" fmla="*/ 60 h 2150"/>
                <a:gd name="T22" fmla="*/ 454 w 653"/>
                <a:gd name="T23" fmla="*/ 18 h 2150"/>
                <a:gd name="T24" fmla="*/ 411 w 653"/>
                <a:gd name="T25" fmla="*/ 3 h 2150"/>
                <a:gd name="T26" fmla="*/ 306 w 653"/>
                <a:gd name="T27" fmla="*/ 21 h 2150"/>
                <a:gd name="T28" fmla="*/ 242 w 653"/>
                <a:gd name="T29" fmla="*/ 111 h 2150"/>
                <a:gd name="T30" fmla="*/ 241 w 653"/>
                <a:gd name="T31" fmla="*/ 175 h 2150"/>
                <a:gd name="T32" fmla="*/ 249 w 653"/>
                <a:gd name="T33" fmla="*/ 259 h 2150"/>
                <a:gd name="T34" fmla="*/ 268 w 653"/>
                <a:gd name="T35" fmla="*/ 280 h 2150"/>
                <a:gd name="T36" fmla="*/ 268 w 653"/>
                <a:gd name="T37" fmla="*/ 325 h 2150"/>
                <a:gd name="T38" fmla="*/ 172 w 653"/>
                <a:gd name="T39" fmla="*/ 373 h 2150"/>
                <a:gd name="T40" fmla="*/ 79 w 653"/>
                <a:gd name="T41" fmla="*/ 442 h 2150"/>
                <a:gd name="T42" fmla="*/ 59 w 653"/>
                <a:gd name="T43" fmla="*/ 593 h 2150"/>
                <a:gd name="T44" fmla="*/ 37 w 653"/>
                <a:gd name="T45" fmla="*/ 768 h 2150"/>
                <a:gd name="T46" fmla="*/ 18 w 653"/>
                <a:gd name="T47" fmla="*/ 832 h 2150"/>
                <a:gd name="T48" fmla="*/ 24 w 653"/>
                <a:gd name="T49" fmla="*/ 864 h 2150"/>
                <a:gd name="T50" fmla="*/ 27 w 653"/>
                <a:gd name="T51" fmla="*/ 909 h 2150"/>
                <a:gd name="T52" fmla="*/ 16 w 653"/>
                <a:gd name="T53" fmla="*/ 954 h 2150"/>
                <a:gd name="T54" fmla="*/ 6 w 653"/>
                <a:gd name="T55" fmla="*/ 991 h 2150"/>
                <a:gd name="T56" fmla="*/ 5 w 653"/>
                <a:gd name="T57" fmla="*/ 1042 h 2150"/>
                <a:gd name="T58" fmla="*/ 30 w 653"/>
                <a:gd name="T59" fmla="*/ 1147 h 2150"/>
                <a:gd name="T60" fmla="*/ 51 w 653"/>
                <a:gd name="T61" fmla="*/ 1253 h 2150"/>
                <a:gd name="T62" fmla="*/ 95 w 653"/>
                <a:gd name="T63" fmla="*/ 1330 h 2150"/>
                <a:gd name="T64" fmla="*/ 117 w 653"/>
                <a:gd name="T65" fmla="*/ 1485 h 2150"/>
                <a:gd name="T66" fmla="*/ 123 w 653"/>
                <a:gd name="T67" fmla="*/ 1675 h 2150"/>
                <a:gd name="T68" fmla="*/ 136 w 653"/>
                <a:gd name="T69" fmla="*/ 1929 h 2150"/>
                <a:gd name="T70" fmla="*/ 156 w 653"/>
                <a:gd name="T71" fmla="*/ 2025 h 2150"/>
                <a:gd name="T72" fmla="*/ 120 w 653"/>
                <a:gd name="T73" fmla="*/ 2089 h 2150"/>
                <a:gd name="T74" fmla="*/ 72 w 653"/>
                <a:gd name="T75" fmla="*/ 2133 h 2150"/>
                <a:gd name="T76" fmla="*/ 192 w 653"/>
                <a:gd name="T77" fmla="*/ 2149 h 2150"/>
                <a:gd name="T78" fmla="*/ 308 w 653"/>
                <a:gd name="T79" fmla="*/ 2145 h 2150"/>
                <a:gd name="T80" fmla="*/ 316 w 653"/>
                <a:gd name="T81" fmla="*/ 2115 h 2150"/>
                <a:gd name="T82" fmla="*/ 326 w 653"/>
                <a:gd name="T83" fmla="*/ 1974 h 2150"/>
                <a:gd name="T84" fmla="*/ 318 w 653"/>
                <a:gd name="T85" fmla="*/ 1824 h 2150"/>
                <a:gd name="T86" fmla="*/ 329 w 653"/>
                <a:gd name="T87" fmla="*/ 1519 h 2150"/>
                <a:gd name="T88" fmla="*/ 334 w 653"/>
                <a:gd name="T89" fmla="*/ 1407 h 2150"/>
                <a:gd name="T90" fmla="*/ 350 w 653"/>
                <a:gd name="T91" fmla="*/ 1636 h 2150"/>
                <a:gd name="T92" fmla="*/ 356 w 653"/>
                <a:gd name="T93" fmla="*/ 1887 h 2150"/>
                <a:gd name="T94" fmla="*/ 343 w 653"/>
                <a:gd name="T95" fmla="*/ 1972 h 2150"/>
                <a:gd name="T96" fmla="*/ 359 w 653"/>
                <a:gd name="T97" fmla="*/ 2044 h 2150"/>
                <a:gd name="T98" fmla="*/ 361 w 653"/>
                <a:gd name="T99" fmla="*/ 2149 h 2150"/>
                <a:gd name="T100" fmla="*/ 595 w 653"/>
                <a:gd name="T101" fmla="*/ 2120 h 2150"/>
                <a:gd name="T102" fmla="*/ 507 w 653"/>
                <a:gd name="T103" fmla="*/ 2080 h 2150"/>
                <a:gd name="T104" fmla="*/ 507 w 653"/>
                <a:gd name="T105" fmla="*/ 2038 h 2150"/>
                <a:gd name="T106" fmla="*/ 509 w 653"/>
                <a:gd name="T107" fmla="*/ 1962 h 2150"/>
                <a:gd name="T108" fmla="*/ 541 w 653"/>
                <a:gd name="T109" fmla="*/ 1901 h 2150"/>
                <a:gd name="T110" fmla="*/ 542 w 653"/>
                <a:gd name="T111" fmla="*/ 1505 h 2150"/>
                <a:gd name="T112" fmla="*/ 568 w 653"/>
                <a:gd name="T113" fmla="*/ 1320 h 2150"/>
                <a:gd name="T114" fmla="*/ 618 w 653"/>
                <a:gd name="T115" fmla="*/ 1282 h 2150"/>
                <a:gd name="T116" fmla="*/ 627 w 653"/>
                <a:gd name="T117" fmla="*/ 1203 h 2150"/>
                <a:gd name="T118" fmla="*/ 645 w 653"/>
                <a:gd name="T119" fmla="*/ 1134 h 2150"/>
                <a:gd name="T120" fmla="*/ 647 w 653"/>
                <a:gd name="T121" fmla="*/ 1102 h 2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3" h="2150">
                  <a:moveTo>
                    <a:pt x="647" y="1097"/>
                  </a:moveTo>
                  <a:lnTo>
                    <a:pt x="650" y="1082"/>
                  </a:lnTo>
                  <a:lnTo>
                    <a:pt x="650" y="1082"/>
                  </a:lnTo>
                  <a:lnTo>
                    <a:pt x="648" y="1074"/>
                  </a:lnTo>
                  <a:lnTo>
                    <a:pt x="645" y="1068"/>
                  </a:lnTo>
                  <a:lnTo>
                    <a:pt x="645" y="1062"/>
                  </a:lnTo>
                  <a:lnTo>
                    <a:pt x="645" y="1062"/>
                  </a:lnTo>
                  <a:lnTo>
                    <a:pt x="647" y="1055"/>
                  </a:lnTo>
                  <a:lnTo>
                    <a:pt x="648" y="1052"/>
                  </a:lnTo>
                  <a:lnTo>
                    <a:pt x="653" y="1049"/>
                  </a:lnTo>
                  <a:lnTo>
                    <a:pt x="648" y="1028"/>
                  </a:lnTo>
                  <a:lnTo>
                    <a:pt x="648" y="1028"/>
                  </a:lnTo>
                  <a:lnTo>
                    <a:pt x="648" y="1012"/>
                  </a:lnTo>
                  <a:lnTo>
                    <a:pt x="647" y="981"/>
                  </a:lnTo>
                  <a:lnTo>
                    <a:pt x="647" y="981"/>
                  </a:lnTo>
                  <a:lnTo>
                    <a:pt x="648" y="967"/>
                  </a:lnTo>
                  <a:lnTo>
                    <a:pt x="650" y="956"/>
                  </a:lnTo>
                  <a:lnTo>
                    <a:pt x="651" y="944"/>
                  </a:lnTo>
                  <a:lnTo>
                    <a:pt x="651" y="933"/>
                  </a:lnTo>
                  <a:lnTo>
                    <a:pt x="651" y="933"/>
                  </a:lnTo>
                  <a:lnTo>
                    <a:pt x="650" y="891"/>
                  </a:lnTo>
                  <a:lnTo>
                    <a:pt x="650" y="861"/>
                  </a:lnTo>
                  <a:lnTo>
                    <a:pt x="650" y="861"/>
                  </a:lnTo>
                  <a:lnTo>
                    <a:pt x="653" y="803"/>
                  </a:lnTo>
                  <a:lnTo>
                    <a:pt x="653" y="803"/>
                  </a:lnTo>
                  <a:lnTo>
                    <a:pt x="653" y="766"/>
                  </a:lnTo>
                  <a:lnTo>
                    <a:pt x="651" y="731"/>
                  </a:lnTo>
                  <a:lnTo>
                    <a:pt x="651" y="731"/>
                  </a:lnTo>
                  <a:lnTo>
                    <a:pt x="650" y="695"/>
                  </a:lnTo>
                  <a:lnTo>
                    <a:pt x="650" y="655"/>
                  </a:lnTo>
                  <a:lnTo>
                    <a:pt x="650" y="655"/>
                  </a:lnTo>
                  <a:lnTo>
                    <a:pt x="650" y="601"/>
                  </a:lnTo>
                  <a:lnTo>
                    <a:pt x="650" y="565"/>
                  </a:lnTo>
                  <a:lnTo>
                    <a:pt x="647" y="532"/>
                  </a:lnTo>
                  <a:lnTo>
                    <a:pt x="647" y="532"/>
                  </a:lnTo>
                  <a:lnTo>
                    <a:pt x="643" y="484"/>
                  </a:lnTo>
                  <a:lnTo>
                    <a:pt x="640" y="469"/>
                  </a:lnTo>
                  <a:lnTo>
                    <a:pt x="637" y="456"/>
                  </a:lnTo>
                  <a:lnTo>
                    <a:pt x="637" y="456"/>
                  </a:lnTo>
                  <a:lnTo>
                    <a:pt x="631" y="445"/>
                  </a:lnTo>
                  <a:lnTo>
                    <a:pt x="624" y="434"/>
                  </a:lnTo>
                  <a:lnTo>
                    <a:pt x="611" y="421"/>
                  </a:lnTo>
                  <a:lnTo>
                    <a:pt x="611" y="421"/>
                  </a:lnTo>
                  <a:lnTo>
                    <a:pt x="602" y="414"/>
                  </a:lnTo>
                  <a:lnTo>
                    <a:pt x="582" y="405"/>
                  </a:lnTo>
                  <a:lnTo>
                    <a:pt x="534" y="384"/>
                  </a:lnTo>
                  <a:lnTo>
                    <a:pt x="534" y="384"/>
                  </a:lnTo>
                  <a:lnTo>
                    <a:pt x="513" y="374"/>
                  </a:lnTo>
                  <a:lnTo>
                    <a:pt x="494" y="365"/>
                  </a:lnTo>
                  <a:lnTo>
                    <a:pt x="478" y="355"/>
                  </a:lnTo>
                  <a:lnTo>
                    <a:pt x="472" y="350"/>
                  </a:lnTo>
                  <a:lnTo>
                    <a:pt x="472" y="350"/>
                  </a:lnTo>
                  <a:lnTo>
                    <a:pt x="465" y="347"/>
                  </a:lnTo>
                  <a:lnTo>
                    <a:pt x="465" y="347"/>
                  </a:lnTo>
                  <a:lnTo>
                    <a:pt x="460" y="337"/>
                  </a:lnTo>
                  <a:lnTo>
                    <a:pt x="456" y="331"/>
                  </a:lnTo>
                  <a:lnTo>
                    <a:pt x="456" y="331"/>
                  </a:lnTo>
                  <a:lnTo>
                    <a:pt x="451" y="326"/>
                  </a:lnTo>
                  <a:lnTo>
                    <a:pt x="451" y="326"/>
                  </a:lnTo>
                  <a:lnTo>
                    <a:pt x="457" y="317"/>
                  </a:lnTo>
                  <a:lnTo>
                    <a:pt x="457" y="317"/>
                  </a:lnTo>
                  <a:lnTo>
                    <a:pt x="464" y="307"/>
                  </a:lnTo>
                  <a:lnTo>
                    <a:pt x="467" y="297"/>
                  </a:lnTo>
                  <a:lnTo>
                    <a:pt x="470" y="289"/>
                  </a:lnTo>
                  <a:lnTo>
                    <a:pt x="472" y="286"/>
                  </a:lnTo>
                  <a:lnTo>
                    <a:pt x="472" y="286"/>
                  </a:lnTo>
                  <a:lnTo>
                    <a:pt x="477" y="283"/>
                  </a:lnTo>
                  <a:lnTo>
                    <a:pt x="480" y="281"/>
                  </a:lnTo>
                  <a:lnTo>
                    <a:pt x="483" y="278"/>
                  </a:lnTo>
                  <a:lnTo>
                    <a:pt x="483" y="278"/>
                  </a:lnTo>
                  <a:lnTo>
                    <a:pt x="483" y="272"/>
                  </a:lnTo>
                  <a:lnTo>
                    <a:pt x="483" y="264"/>
                  </a:lnTo>
                  <a:lnTo>
                    <a:pt x="480" y="254"/>
                  </a:lnTo>
                  <a:lnTo>
                    <a:pt x="480" y="254"/>
                  </a:lnTo>
                  <a:lnTo>
                    <a:pt x="480" y="228"/>
                  </a:lnTo>
                  <a:lnTo>
                    <a:pt x="480" y="228"/>
                  </a:lnTo>
                  <a:lnTo>
                    <a:pt x="481" y="222"/>
                  </a:lnTo>
                  <a:lnTo>
                    <a:pt x="483" y="219"/>
                  </a:lnTo>
                  <a:lnTo>
                    <a:pt x="485" y="217"/>
                  </a:lnTo>
                  <a:lnTo>
                    <a:pt x="486" y="214"/>
                  </a:lnTo>
                  <a:lnTo>
                    <a:pt x="486" y="214"/>
                  </a:lnTo>
                  <a:lnTo>
                    <a:pt x="493" y="196"/>
                  </a:lnTo>
                  <a:lnTo>
                    <a:pt x="493" y="196"/>
                  </a:lnTo>
                  <a:lnTo>
                    <a:pt x="510" y="156"/>
                  </a:lnTo>
                  <a:lnTo>
                    <a:pt x="510" y="156"/>
                  </a:lnTo>
                  <a:lnTo>
                    <a:pt x="513" y="146"/>
                  </a:lnTo>
                  <a:lnTo>
                    <a:pt x="515" y="137"/>
                  </a:lnTo>
                  <a:lnTo>
                    <a:pt x="517" y="111"/>
                  </a:lnTo>
                  <a:lnTo>
                    <a:pt x="517" y="111"/>
                  </a:lnTo>
                  <a:lnTo>
                    <a:pt x="517" y="105"/>
                  </a:lnTo>
                  <a:lnTo>
                    <a:pt x="513" y="97"/>
                  </a:lnTo>
                  <a:lnTo>
                    <a:pt x="510" y="89"/>
                  </a:lnTo>
                  <a:lnTo>
                    <a:pt x="505" y="82"/>
                  </a:lnTo>
                  <a:lnTo>
                    <a:pt x="496" y="72"/>
                  </a:lnTo>
                  <a:lnTo>
                    <a:pt x="486" y="68"/>
                  </a:lnTo>
                  <a:lnTo>
                    <a:pt x="486" y="68"/>
                  </a:lnTo>
                  <a:lnTo>
                    <a:pt x="475" y="64"/>
                  </a:lnTo>
                  <a:lnTo>
                    <a:pt x="468" y="60"/>
                  </a:lnTo>
                  <a:lnTo>
                    <a:pt x="468" y="60"/>
                  </a:lnTo>
                  <a:lnTo>
                    <a:pt x="467" y="56"/>
                  </a:lnTo>
                  <a:lnTo>
                    <a:pt x="467" y="53"/>
                  </a:lnTo>
                  <a:lnTo>
                    <a:pt x="467" y="39"/>
                  </a:lnTo>
                  <a:lnTo>
                    <a:pt x="467" y="39"/>
                  </a:lnTo>
                  <a:lnTo>
                    <a:pt x="465" y="34"/>
                  </a:lnTo>
                  <a:lnTo>
                    <a:pt x="465" y="29"/>
                  </a:lnTo>
                  <a:lnTo>
                    <a:pt x="464" y="26"/>
                  </a:lnTo>
                  <a:lnTo>
                    <a:pt x="460" y="23"/>
                  </a:lnTo>
                  <a:lnTo>
                    <a:pt x="454" y="18"/>
                  </a:lnTo>
                  <a:lnTo>
                    <a:pt x="446" y="15"/>
                  </a:lnTo>
                  <a:lnTo>
                    <a:pt x="446" y="15"/>
                  </a:lnTo>
                  <a:lnTo>
                    <a:pt x="438" y="11"/>
                  </a:lnTo>
                  <a:lnTo>
                    <a:pt x="430" y="11"/>
                  </a:lnTo>
                  <a:lnTo>
                    <a:pt x="424" y="11"/>
                  </a:lnTo>
                  <a:lnTo>
                    <a:pt x="419" y="10"/>
                  </a:lnTo>
                  <a:lnTo>
                    <a:pt x="416" y="7"/>
                  </a:lnTo>
                  <a:lnTo>
                    <a:pt x="416" y="7"/>
                  </a:lnTo>
                  <a:lnTo>
                    <a:pt x="411" y="3"/>
                  </a:lnTo>
                  <a:lnTo>
                    <a:pt x="403" y="0"/>
                  </a:lnTo>
                  <a:lnTo>
                    <a:pt x="393" y="0"/>
                  </a:lnTo>
                  <a:lnTo>
                    <a:pt x="383" y="0"/>
                  </a:lnTo>
                  <a:lnTo>
                    <a:pt x="361" y="2"/>
                  </a:lnTo>
                  <a:lnTo>
                    <a:pt x="340" y="5"/>
                  </a:lnTo>
                  <a:lnTo>
                    <a:pt x="340" y="5"/>
                  </a:lnTo>
                  <a:lnTo>
                    <a:pt x="330" y="8"/>
                  </a:lnTo>
                  <a:lnTo>
                    <a:pt x="319" y="15"/>
                  </a:lnTo>
                  <a:lnTo>
                    <a:pt x="306" y="21"/>
                  </a:lnTo>
                  <a:lnTo>
                    <a:pt x="295" y="29"/>
                  </a:lnTo>
                  <a:lnTo>
                    <a:pt x="284" y="39"/>
                  </a:lnTo>
                  <a:lnTo>
                    <a:pt x="274" y="47"/>
                  </a:lnTo>
                  <a:lnTo>
                    <a:pt x="266" y="56"/>
                  </a:lnTo>
                  <a:lnTo>
                    <a:pt x="261" y="64"/>
                  </a:lnTo>
                  <a:lnTo>
                    <a:pt x="261" y="64"/>
                  </a:lnTo>
                  <a:lnTo>
                    <a:pt x="253" y="80"/>
                  </a:lnTo>
                  <a:lnTo>
                    <a:pt x="247" y="95"/>
                  </a:lnTo>
                  <a:lnTo>
                    <a:pt x="242" y="111"/>
                  </a:lnTo>
                  <a:lnTo>
                    <a:pt x="242" y="111"/>
                  </a:lnTo>
                  <a:lnTo>
                    <a:pt x="239" y="119"/>
                  </a:lnTo>
                  <a:lnTo>
                    <a:pt x="237" y="129"/>
                  </a:lnTo>
                  <a:lnTo>
                    <a:pt x="237" y="140"/>
                  </a:lnTo>
                  <a:lnTo>
                    <a:pt x="237" y="140"/>
                  </a:lnTo>
                  <a:lnTo>
                    <a:pt x="241" y="162"/>
                  </a:lnTo>
                  <a:lnTo>
                    <a:pt x="242" y="172"/>
                  </a:lnTo>
                  <a:lnTo>
                    <a:pt x="242" y="172"/>
                  </a:lnTo>
                  <a:lnTo>
                    <a:pt x="241" y="175"/>
                  </a:lnTo>
                  <a:lnTo>
                    <a:pt x="241" y="185"/>
                  </a:lnTo>
                  <a:lnTo>
                    <a:pt x="241" y="185"/>
                  </a:lnTo>
                  <a:lnTo>
                    <a:pt x="241" y="193"/>
                  </a:lnTo>
                  <a:lnTo>
                    <a:pt x="242" y="203"/>
                  </a:lnTo>
                  <a:lnTo>
                    <a:pt x="245" y="214"/>
                  </a:lnTo>
                  <a:lnTo>
                    <a:pt x="247" y="223"/>
                  </a:lnTo>
                  <a:lnTo>
                    <a:pt x="247" y="223"/>
                  </a:lnTo>
                  <a:lnTo>
                    <a:pt x="249" y="247"/>
                  </a:lnTo>
                  <a:lnTo>
                    <a:pt x="249" y="259"/>
                  </a:lnTo>
                  <a:lnTo>
                    <a:pt x="250" y="268"/>
                  </a:lnTo>
                  <a:lnTo>
                    <a:pt x="250" y="268"/>
                  </a:lnTo>
                  <a:lnTo>
                    <a:pt x="252" y="272"/>
                  </a:lnTo>
                  <a:lnTo>
                    <a:pt x="255" y="273"/>
                  </a:lnTo>
                  <a:lnTo>
                    <a:pt x="260" y="275"/>
                  </a:lnTo>
                  <a:lnTo>
                    <a:pt x="266" y="275"/>
                  </a:lnTo>
                  <a:lnTo>
                    <a:pt x="268" y="276"/>
                  </a:lnTo>
                  <a:lnTo>
                    <a:pt x="268" y="280"/>
                  </a:lnTo>
                  <a:lnTo>
                    <a:pt x="268" y="280"/>
                  </a:lnTo>
                  <a:lnTo>
                    <a:pt x="270" y="286"/>
                  </a:lnTo>
                  <a:lnTo>
                    <a:pt x="273" y="294"/>
                  </a:lnTo>
                  <a:lnTo>
                    <a:pt x="276" y="304"/>
                  </a:lnTo>
                  <a:lnTo>
                    <a:pt x="279" y="313"/>
                  </a:lnTo>
                  <a:lnTo>
                    <a:pt x="279" y="313"/>
                  </a:lnTo>
                  <a:lnTo>
                    <a:pt x="276" y="315"/>
                  </a:lnTo>
                  <a:lnTo>
                    <a:pt x="276" y="315"/>
                  </a:lnTo>
                  <a:lnTo>
                    <a:pt x="273" y="318"/>
                  </a:lnTo>
                  <a:lnTo>
                    <a:pt x="268" y="325"/>
                  </a:lnTo>
                  <a:lnTo>
                    <a:pt x="260" y="345"/>
                  </a:lnTo>
                  <a:lnTo>
                    <a:pt x="260" y="345"/>
                  </a:lnTo>
                  <a:lnTo>
                    <a:pt x="249" y="350"/>
                  </a:lnTo>
                  <a:lnTo>
                    <a:pt x="234" y="358"/>
                  </a:lnTo>
                  <a:lnTo>
                    <a:pt x="218" y="363"/>
                  </a:lnTo>
                  <a:lnTo>
                    <a:pt x="201" y="368"/>
                  </a:lnTo>
                  <a:lnTo>
                    <a:pt x="201" y="368"/>
                  </a:lnTo>
                  <a:lnTo>
                    <a:pt x="188" y="370"/>
                  </a:lnTo>
                  <a:lnTo>
                    <a:pt x="172" y="373"/>
                  </a:lnTo>
                  <a:lnTo>
                    <a:pt x="152" y="379"/>
                  </a:lnTo>
                  <a:lnTo>
                    <a:pt x="133" y="387"/>
                  </a:lnTo>
                  <a:lnTo>
                    <a:pt x="114" y="397"/>
                  </a:lnTo>
                  <a:lnTo>
                    <a:pt x="106" y="403"/>
                  </a:lnTo>
                  <a:lnTo>
                    <a:pt x="98" y="410"/>
                  </a:lnTo>
                  <a:lnTo>
                    <a:pt x="91" y="416"/>
                  </a:lnTo>
                  <a:lnTo>
                    <a:pt x="85" y="424"/>
                  </a:lnTo>
                  <a:lnTo>
                    <a:pt x="82" y="432"/>
                  </a:lnTo>
                  <a:lnTo>
                    <a:pt x="79" y="442"/>
                  </a:lnTo>
                  <a:lnTo>
                    <a:pt x="79" y="442"/>
                  </a:lnTo>
                  <a:lnTo>
                    <a:pt x="72" y="472"/>
                  </a:lnTo>
                  <a:lnTo>
                    <a:pt x="67" y="493"/>
                  </a:lnTo>
                  <a:lnTo>
                    <a:pt x="64" y="508"/>
                  </a:lnTo>
                  <a:lnTo>
                    <a:pt x="64" y="520"/>
                  </a:lnTo>
                  <a:lnTo>
                    <a:pt x="64" y="520"/>
                  </a:lnTo>
                  <a:lnTo>
                    <a:pt x="63" y="557"/>
                  </a:lnTo>
                  <a:lnTo>
                    <a:pt x="59" y="593"/>
                  </a:lnTo>
                  <a:lnTo>
                    <a:pt x="59" y="593"/>
                  </a:lnTo>
                  <a:lnTo>
                    <a:pt x="56" y="607"/>
                  </a:lnTo>
                  <a:lnTo>
                    <a:pt x="51" y="625"/>
                  </a:lnTo>
                  <a:lnTo>
                    <a:pt x="46" y="646"/>
                  </a:lnTo>
                  <a:lnTo>
                    <a:pt x="45" y="657"/>
                  </a:lnTo>
                  <a:lnTo>
                    <a:pt x="45" y="667"/>
                  </a:lnTo>
                  <a:lnTo>
                    <a:pt x="45" y="667"/>
                  </a:lnTo>
                  <a:lnTo>
                    <a:pt x="43" y="694"/>
                  </a:lnTo>
                  <a:lnTo>
                    <a:pt x="40" y="732"/>
                  </a:lnTo>
                  <a:lnTo>
                    <a:pt x="37" y="768"/>
                  </a:lnTo>
                  <a:lnTo>
                    <a:pt x="35" y="790"/>
                  </a:lnTo>
                  <a:lnTo>
                    <a:pt x="35" y="790"/>
                  </a:lnTo>
                  <a:lnTo>
                    <a:pt x="35" y="809"/>
                  </a:lnTo>
                  <a:lnTo>
                    <a:pt x="34" y="816"/>
                  </a:lnTo>
                  <a:lnTo>
                    <a:pt x="30" y="819"/>
                  </a:lnTo>
                  <a:lnTo>
                    <a:pt x="30" y="819"/>
                  </a:lnTo>
                  <a:lnTo>
                    <a:pt x="26" y="824"/>
                  </a:lnTo>
                  <a:lnTo>
                    <a:pt x="21" y="827"/>
                  </a:lnTo>
                  <a:lnTo>
                    <a:pt x="18" y="832"/>
                  </a:lnTo>
                  <a:lnTo>
                    <a:pt x="18" y="835"/>
                  </a:lnTo>
                  <a:lnTo>
                    <a:pt x="19" y="838"/>
                  </a:lnTo>
                  <a:lnTo>
                    <a:pt x="19" y="838"/>
                  </a:lnTo>
                  <a:lnTo>
                    <a:pt x="27" y="848"/>
                  </a:lnTo>
                  <a:lnTo>
                    <a:pt x="30" y="851"/>
                  </a:lnTo>
                  <a:lnTo>
                    <a:pt x="30" y="851"/>
                  </a:lnTo>
                  <a:lnTo>
                    <a:pt x="30" y="856"/>
                  </a:lnTo>
                  <a:lnTo>
                    <a:pt x="27" y="859"/>
                  </a:lnTo>
                  <a:lnTo>
                    <a:pt x="24" y="864"/>
                  </a:lnTo>
                  <a:lnTo>
                    <a:pt x="24" y="864"/>
                  </a:lnTo>
                  <a:lnTo>
                    <a:pt x="19" y="870"/>
                  </a:lnTo>
                  <a:lnTo>
                    <a:pt x="16" y="879"/>
                  </a:lnTo>
                  <a:lnTo>
                    <a:pt x="18" y="887"/>
                  </a:lnTo>
                  <a:lnTo>
                    <a:pt x="19" y="891"/>
                  </a:lnTo>
                  <a:lnTo>
                    <a:pt x="21" y="895"/>
                  </a:lnTo>
                  <a:lnTo>
                    <a:pt x="21" y="895"/>
                  </a:lnTo>
                  <a:lnTo>
                    <a:pt x="26" y="901"/>
                  </a:lnTo>
                  <a:lnTo>
                    <a:pt x="27" y="909"/>
                  </a:lnTo>
                  <a:lnTo>
                    <a:pt x="26" y="914"/>
                  </a:lnTo>
                  <a:lnTo>
                    <a:pt x="22" y="917"/>
                  </a:lnTo>
                  <a:lnTo>
                    <a:pt x="22" y="917"/>
                  </a:lnTo>
                  <a:lnTo>
                    <a:pt x="19" y="920"/>
                  </a:lnTo>
                  <a:lnTo>
                    <a:pt x="18" y="925"/>
                  </a:lnTo>
                  <a:lnTo>
                    <a:pt x="16" y="931"/>
                  </a:lnTo>
                  <a:lnTo>
                    <a:pt x="14" y="940"/>
                  </a:lnTo>
                  <a:lnTo>
                    <a:pt x="14" y="940"/>
                  </a:lnTo>
                  <a:lnTo>
                    <a:pt x="16" y="954"/>
                  </a:lnTo>
                  <a:lnTo>
                    <a:pt x="14" y="959"/>
                  </a:lnTo>
                  <a:lnTo>
                    <a:pt x="13" y="964"/>
                  </a:lnTo>
                  <a:lnTo>
                    <a:pt x="13" y="964"/>
                  </a:lnTo>
                  <a:lnTo>
                    <a:pt x="6" y="973"/>
                  </a:lnTo>
                  <a:lnTo>
                    <a:pt x="5" y="978"/>
                  </a:lnTo>
                  <a:lnTo>
                    <a:pt x="5" y="984"/>
                  </a:lnTo>
                  <a:lnTo>
                    <a:pt x="5" y="984"/>
                  </a:lnTo>
                  <a:lnTo>
                    <a:pt x="6" y="989"/>
                  </a:lnTo>
                  <a:lnTo>
                    <a:pt x="6" y="991"/>
                  </a:lnTo>
                  <a:lnTo>
                    <a:pt x="5" y="991"/>
                  </a:lnTo>
                  <a:lnTo>
                    <a:pt x="3" y="996"/>
                  </a:lnTo>
                  <a:lnTo>
                    <a:pt x="3" y="996"/>
                  </a:lnTo>
                  <a:lnTo>
                    <a:pt x="0" y="1010"/>
                  </a:lnTo>
                  <a:lnTo>
                    <a:pt x="0" y="1017"/>
                  </a:lnTo>
                  <a:lnTo>
                    <a:pt x="2" y="1023"/>
                  </a:lnTo>
                  <a:lnTo>
                    <a:pt x="2" y="1023"/>
                  </a:lnTo>
                  <a:lnTo>
                    <a:pt x="5" y="1031"/>
                  </a:lnTo>
                  <a:lnTo>
                    <a:pt x="5" y="1042"/>
                  </a:lnTo>
                  <a:lnTo>
                    <a:pt x="5" y="1042"/>
                  </a:lnTo>
                  <a:lnTo>
                    <a:pt x="6" y="1052"/>
                  </a:lnTo>
                  <a:lnTo>
                    <a:pt x="8" y="1055"/>
                  </a:lnTo>
                  <a:lnTo>
                    <a:pt x="14" y="1070"/>
                  </a:lnTo>
                  <a:lnTo>
                    <a:pt x="16" y="1121"/>
                  </a:lnTo>
                  <a:lnTo>
                    <a:pt x="16" y="1121"/>
                  </a:lnTo>
                  <a:lnTo>
                    <a:pt x="26" y="1127"/>
                  </a:lnTo>
                  <a:lnTo>
                    <a:pt x="26" y="1127"/>
                  </a:lnTo>
                  <a:lnTo>
                    <a:pt x="30" y="1147"/>
                  </a:lnTo>
                  <a:lnTo>
                    <a:pt x="34" y="1159"/>
                  </a:lnTo>
                  <a:lnTo>
                    <a:pt x="35" y="1172"/>
                  </a:lnTo>
                  <a:lnTo>
                    <a:pt x="35" y="1172"/>
                  </a:lnTo>
                  <a:lnTo>
                    <a:pt x="35" y="1196"/>
                  </a:lnTo>
                  <a:lnTo>
                    <a:pt x="35" y="1206"/>
                  </a:lnTo>
                  <a:lnTo>
                    <a:pt x="38" y="1217"/>
                  </a:lnTo>
                  <a:lnTo>
                    <a:pt x="38" y="1217"/>
                  </a:lnTo>
                  <a:lnTo>
                    <a:pt x="45" y="1237"/>
                  </a:lnTo>
                  <a:lnTo>
                    <a:pt x="51" y="1253"/>
                  </a:lnTo>
                  <a:lnTo>
                    <a:pt x="51" y="1253"/>
                  </a:lnTo>
                  <a:lnTo>
                    <a:pt x="59" y="1269"/>
                  </a:lnTo>
                  <a:lnTo>
                    <a:pt x="71" y="1285"/>
                  </a:lnTo>
                  <a:lnTo>
                    <a:pt x="71" y="1285"/>
                  </a:lnTo>
                  <a:lnTo>
                    <a:pt x="82" y="1301"/>
                  </a:lnTo>
                  <a:lnTo>
                    <a:pt x="87" y="1306"/>
                  </a:lnTo>
                  <a:lnTo>
                    <a:pt x="91" y="1309"/>
                  </a:lnTo>
                  <a:lnTo>
                    <a:pt x="91" y="1309"/>
                  </a:lnTo>
                  <a:lnTo>
                    <a:pt x="95" y="1330"/>
                  </a:lnTo>
                  <a:lnTo>
                    <a:pt x="95" y="1330"/>
                  </a:lnTo>
                  <a:lnTo>
                    <a:pt x="95" y="1344"/>
                  </a:lnTo>
                  <a:lnTo>
                    <a:pt x="95" y="1363"/>
                  </a:lnTo>
                  <a:lnTo>
                    <a:pt x="96" y="1384"/>
                  </a:lnTo>
                  <a:lnTo>
                    <a:pt x="98" y="1404"/>
                  </a:lnTo>
                  <a:lnTo>
                    <a:pt x="98" y="1404"/>
                  </a:lnTo>
                  <a:lnTo>
                    <a:pt x="107" y="1445"/>
                  </a:lnTo>
                  <a:lnTo>
                    <a:pt x="112" y="1468"/>
                  </a:lnTo>
                  <a:lnTo>
                    <a:pt x="117" y="1485"/>
                  </a:lnTo>
                  <a:lnTo>
                    <a:pt x="117" y="1485"/>
                  </a:lnTo>
                  <a:lnTo>
                    <a:pt x="128" y="1516"/>
                  </a:lnTo>
                  <a:lnTo>
                    <a:pt x="132" y="1529"/>
                  </a:lnTo>
                  <a:lnTo>
                    <a:pt x="133" y="1542"/>
                  </a:lnTo>
                  <a:lnTo>
                    <a:pt x="133" y="1542"/>
                  </a:lnTo>
                  <a:lnTo>
                    <a:pt x="130" y="1591"/>
                  </a:lnTo>
                  <a:lnTo>
                    <a:pt x="123" y="1644"/>
                  </a:lnTo>
                  <a:lnTo>
                    <a:pt x="123" y="1644"/>
                  </a:lnTo>
                  <a:lnTo>
                    <a:pt x="123" y="1675"/>
                  </a:lnTo>
                  <a:lnTo>
                    <a:pt x="123" y="1723"/>
                  </a:lnTo>
                  <a:lnTo>
                    <a:pt x="125" y="1819"/>
                  </a:lnTo>
                  <a:lnTo>
                    <a:pt x="125" y="1819"/>
                  </a:lnTo>
                  <a:lnTo>
                    <a:pt x="125" y="1852"/>
                  </a:lnTo>
                  <a:lnTo>
                    <a:pt x="127" y="1884"/>
                  </a:lnTo>
                  <a:lnTo>
                    <a:pt x="127" y="1898"/>
                  </a:lnTo>
                  <a:lnTo>
                    <a:pt x="130" y="1909"/>
                  </a:lnTo>
                  <a:lnTo>
                    <a:pt x="133" y="1921"/>
                  </a:lnTo>
                  <a:lnTo>
                    <a:pt x="136" y="1929"/>
                  </a:lnTo>
                  <a:lnTo>
                    <a:pt x="136" y="1929"/>
                  </a:lnTo>
                  <a:lnTo>
                    <a:pt x="146" y="1940"/>
                  </a:lnTo>
                  <a:lnTo>
                    <a:pt x="152" y="1945"/>
                  </a:lnTo>
                  <a:lnTo>
                    <a:pt x="156" y="1948"/>
                  </a:lnTo>
                  <a:lnTo>
                    <a:pt x="157" y="1953"/>
                  </a:lnTo>
                  <a:lnTo>
                    <a:pt x="157" y="1953"/>
                  </a:lnTo>
                  <a:lnTo>
                    <a:pt x="156" y="1990"/>
                  </a:lnTo>
                  <a:lnTo>
                    <a:pt x="156" y="2025"/>
                  </a:lnTo>
                  <a:lnTo>
                    <a:pt x="156" y="2025"/>
                  </a:lnTo>
                  <a:lnTo>
                    <a:pt x="156" y="2035"/>
                  </a:lnTo>
                  <a:lnTo>
                    <a:pt x="156" y="2035"/>
                  </a:lnTo>
                  <a:lnTo>
                    <a:pt x="151" y="2059"/>
                  </a:lnTo>
                  <a:lnTo>
                    <a:pt x="151" y="2059"/>
                  </a:lnTo>
                  <a:lnTo>
                    <a:pt x="149" y="2065"/>
                  </a:lnTo>
                  <a:lnTo>
                    <a:pt x="146" y="2070"/>
                  </a:lnTo>
                  <a:lnTo>
                    <a:pt x="141" y="2075"/>
                  </a:lnTo>
                  <a:lnTo>
                    <a:pt x="135" y="2080"/>
                  </a:lnTo>
                  <a:lnTo>
                    <a:pt x="120" y="2089"/>
                  </a:lnTo>
                  <a:lnTo>
                    <a:pt x="103" y="2097"/>
                  </a:lnTo>
                  <a:lnTo>
                    <a:pt x="103" y="2097"/>
                  </a:lnTo>
                  <a:lnTo>
                    <a:pt x="85" y="2105"/>
                  </a:lnTo>
                  <a:lnTo>
                    <a:pt x="74" y="2112"/>
                  </a:lnTo>
                  <a:lnTo>
                    <a:pt x="67" y="2118"/>
                  </a:lnTo>
                  <a:lnTo>
                    <a:pt x="67" y="2121"/>
                  </a:lnTo>
                  <a:lnTo>
                    <a:pt x="67" y="2123"/>
                  </a:lnTo>
                  <a:lnTo>
                    <a:pt x="67" y="2123"/>
                  </a:lnTo>
                  <a:lnTo>
                    <a:pt x="72" y="2133"/>
                  </a:lnTo>
                  <a:lnTo>
                    <a:pt x="79" y="2139"/>
                  </a:lnTo>
                  <a:lnTo>
                    <a:pt x="85" y="2144"/>
                  </a:lnTo>
                  <a:lnTo>
                    <a:pt x="93" y="2145"/>
                  </a:lnTo>
                  <a:lnTo>
                    <a:pt x="101" y="2147"/>
                  </a:lnTo>
                  <a:lnTo>
                    <a:pt x="107" y="2147"/>
                  </a:lnTo>
                  <a:lnTo>
                    <a:pt x="123" y="2147"/>
                  </a:lnTo>
                  <a:lnTo>
                    <a:pt x="123" y="2147"/>
                  </a:lnTo>
                  <a:lnTo>
                    <a:pt x="152" y="2147"/>
                  </a:lnTo>
                  <a:lnTo>
                    <a:pt x="192" y="2149"/>
                  </a:lnTo>
                  <a:lnTo>
                    <a:pt x="231" y="2149"/>
                  </a:lnTo>
                  <a:lnTo>
                    <a:pt x="245" y="2149"/>
                  </a:lnTo>
                  <a:lnTo>
                    <a:pt x="257" y="2147"/>
                  </a:lnTo>
                  <a:lnTo>
                    <a:pt x="257" y="2147"/>
                  </a:lnTo>
                  <a:lnTo>
                    <a:pt x="265" y="2147"/>
                  </a:lnTo>
                  <a:lnTo>
                    <a:pt x="274" y="2147"/>
                  </a:lnTo>
                  <a:lnTo>
                    <a:pt x="292" y="2147"/>
                  </a:lnTo>
                  <a:lnTo>
                    <a:pt x="300" y="2147"/>
                  </a:lnTo>
                  <a:lnTo>
                    <a:pt x="308" y="2145"/>
                  </a:lnTo>
                  <a:lnTo>
                    <a:pt x="311" y="2144"/>
                  </a:lnTo>
                  <a:lnTo>
                    <a:pt x="314" y="2139"/>
                  </a:lnTo>
                  <a:lnTo>
                    <a:pt x="314" y="2139"/>
                  </a:lnTo>
                  <a:lnTo>
                    <a:pt x="314" y="2126"/>
                  </a:lnTo>
                  <a:lnTo>
                    <a:pt x="314" y="2126"/>
                  </a:lnTo>
                  <a:lnTo>
                    <a:pt x="314" y="2124"/>
                  </a:lnTo>
                  <a:lnTo>
                    <a:pt x="314" y="2124"/>
                  </a:lnTo>
                  <a:lnTo>
                    <a:pt x="316" y="2121"/>
                  </a:lnTo>
                  <a:lnTo>
                    <a:pt x="316" y="2115"/>
                  </a:lnTo>
                  <a:lnTo>
                    <a:pt x="316" y="2100"/>
                  </a:lnTo>
                  <a:lnTo>
                    <a:pt x="313" y="2063"/>
                  </a:lnTo>
                  <a:lnTo>
                    <a:pt x="310" y="2025"/>
                  </a:lnTo>
                  <a:lnTo>
                    <a:pt x="308" y="2012"/>
                  </a:lnTo>
                  <a:lnTo>
                    <a:pt x="310" y="2004"/>
                  </a:lnTo>
                  <a:lnTo>
                    <a:pt x="310" y="2004"/>
                  </a:lnTo>
                  <a:lnTo>
                    <a:pt x="319" y="1990"/>
                  </a:lnTo>
                  <a:lnTo>
                    <a:pt x="322" y="1982"/>
                  </a:lnTo>
                  <a:lnTo>
                    <a:pt x="326" y="1974"/>
                  </a:lnTo>
                  <a:lnTo>
                    <a:pt x="326" y="1974"/>
                  </a:lnTo>
                  <a:lnTo>
                    <a:pt x="327" y="1956"/>
                  </a:lnTo>
                  <a:lnTo>
                    <a:pt x="327" y="1946"/>
                  </a:lnTo>
                  <a:lnTo>
                    <a:pt x="324" y="1937"/>
                  </a:lnTo>
                  <a:lnTo>
                    <a:pt x="324" y="1937"/>
                  </a:lnTo>
                  <a:lnTo>
                    <a:pt x="322" y="1929"/>
                  </a:lnTo>
                  <a:lnTo>
                    <a:pt x="321" y="1913"/>
                  </a:lnTo>
                  <a:lnTo>
                    <a:pt x="319" y="1871"/>
                  </a:lnTo>
                  <a:lnTo>
                    <a:pt x="318" y="1824"/>
                  </a:lnTo>
                  <a:lnTo>
                    <a:pt x="314" y="1794"/>
                  </a:lnTo>
                  <a:lnTo>
                    <a:pt x="314" y="1794"/>
                  </a:lnTo>
                  <a:lnTo>
                    <a:pt x="311" y="1754"/>
                  </a:lnTo>
                  <a:lnTo>
                    <a:pt x="310" y="1734"/>
                  </a:lnTo>
                  <a:lnTo>
                    <a:pt x="310" y="1734"/>
                  </a:lnTo>
                  <a:lnTo>
                    <a:pt x="316" y="1646"/>
                  </a:lnTo>
                  <a:lnTo>
                    <a:pt x="324" y="1545"/>
                  </a:lnTo>
                  <a:lnTo>
                    <a:pt x="324" y="1545"/>
                  </a:lnTo>
                  <a:lnTo>
                    <a:pt x="329" y="1519"/>
                  </a:lnTo>
                  <a:lnTo>
                    <a:pt x="330" y="1508"/>
                  </a:lnTo>
                  <a:lnTo>
                    <a:pt x="330" y="1497"/>
                  </a:lnTo>
                  <a:lnTo>
                    <a:pt x="330" y="1497"/>
                  </a:lnTo>
                  <a:lnTo>
                    <a:pt x="330" y="1445"/>
                  </a:lnTo>
                  <a:lnTo>
                    <a:pt x="330" y="1416"/>
                  </a:lnTo>
                  <a:lnTo>
                    <a:pt x="330" y="1404"/>
                  </a:lnTo>
                  <a:lnTo>
                    <a:pt x="330" y="1404"/>
                  </a:lnTo>
                  <a:lnTo>
                    <a:pt x="332" y="1404"/>
                  </a:lnTo>
                  <a:lnTo>
                    <a:pt x="334" y="1407"/>
                  </a:lnTo>
                  <a:lnTo>
                    <a:pt x="337" y="1421"/>
                  </a:lnTo>
                  <a:lnTo>
                    <a:pt x="339" y="1439"/>
                  </a:lnTo>
                  <a:lnTo>
                    <a:pt x="340" y="1457"/>
                  </a:lnTo>
                  <a:lnTo>
                    <a:pt x="340" y="1457"/>
                  </a:lnTo>
                  <a:lnTo>
                    <a:pt x="342" y="1503"/>
                  </a:lnTo>
                  <a:lnTo>
                    <a:pt x="345" y="1563"/>
                  </a:lnTo>
                  <a:lnTo>
                    <a:pt x="345" y="1563"/>
                  </a:lnTo>
                  <a:lnTo>
                    <a:pt x="347" y="1596"/>
                  </a:lnTo>
                  <a:lnTo>
                    <a:pt x="350" y="1636"/>
                  </a:lnTo>
                  <a:lnTo>
                    <a:pt x="353" y="1680"/>
                  </a:lnTo>
                  <a:lnTo>
                    <a:pt x="355" y="1723"/>
                  </a:lnTo>
                  <a:lnTo>
                    <a:pt x="355" y="1723"/>
                  </a:lnTo>
                  <a:lnTo>
                    <a:pt x="359" y="1757"/>
                  </a:lnTo>
                  <a:lnTo>
                    <a:pt x="361" y="1789"/>
                  </a:lnTo>
                  <a:lnTo>
                    <a:pt x="363" y="1823"/>
                  </a:lnTo>
                  <a:lnTo>
                    <a:pt x="363" y="1823"/>
                  </a:lnTo>
                  <a:lnTo>
                    <a:pt x="359" y="1855"/>
                  </a:lnTo>
                  <a:lnTo>
                    <a:pt x="356" y="1887"/>
                  </a:lnTo>
                  <a:lnTo>
                    <a:pt x="353" y="1913"/>
                  </a:lnTo>
                  <a:lnTo>
                    <a:pt x="353" y="1922"/>
                  </a:lnTo>
                  <a:lnTo>
                    <a:pt x="355" y="1929"/>
                  </a:lnTo>
                  <a:lnTo>
                    <a:pt x="355" y="1929"/>
                  </a:lnTo>
                  <a:lnTo>
                    <a:pt x="355" y="1933"/>
                  </a:lnTo>
                  <a:lnTo>
                    <a:pt x="355" y="1938"/>
                  </a:lnTo>
                  <a:lnTo>
                    <a:pt x="351" y="1949"/>
                  </a:lnTo>
                  <a:lnTo>
                    <a:pt x="347" y="1961"/>
                  </a:lnTo>
                  <a:lnTo>
                    <a:pt x="343" y="1972"/>
                  </a:lnTo>
                  <a:lnTo>
                    <a:pt x="343" y="1972"/>
                  </a:lnTo>
                  <a:lnTo>
                    <a:pt x="343" y="1983"/>
                  </a:lnTo>
                  <a:lnTo>
                    <a:pt x="347" y="1994"/>
                  </a:lnTo>
                  <a:lnTo>
                    <a:pt x="350" y="2002"/>
                  </a:lnTo>
                  <a:lnTo>
                    <a:pt x="353" y="2009"/>
                  </a:lnTo>
                  <a:lnTo>
                    <a:pt x="353" y="2009"/>
                  </a:lnTo>
                  <a:lnTo>
                    <a:pt x="356" y="2022"/>
                  </a:lnTo>
                  <a:lnTo>
                    <a:pt x="359" y="2044"/>
                  </a:lnTo>
                  <a:lnTo>
                    <a:pt x="359" y="2044"/>
                  </a:lnTo>
                  <a:lnTo>
                    <a:pt x="356" y="2049"/>
                  </a:lnTo>
                  <a:lnTo>
                    <a:pt x="355" y="2054"/>
                  </a:lnTo>
                  <a:lnTo>
                    <a:pt x="355" y="2054"/>
                  </a:lnTo>
                  <a:lnTo>
                    <a:pt x="351" y="2094"/>
                  </a:lnTo>
                  <a:lnTo>
                    <a:pt x="350" y="2129"/>
                  </a:lnTo>
                  <a:lnTo>
                    <a:pt x="350" y="2129"/>
                  </a:lnTo>
                  <a:lnTo>
                    <a:pt x="351" y="2137"/>
                  </a:lnTo>
                  <a:lnTo>
                    <a:pt x="355" y="2144"/>
                  </a:lnTo>
                  <a:lnTo>
                    <a:pt x="361" y="2149"/>
                  </a:lnTo>
                  <a:lnTo>
                    <a:pt x="369" y="2150"/>
                  </a:lnTo>
                  <a:lnTo>
                    <a:pt x="590" y="2150"/>
                  </a:lnTo>
                  <a:lnTo>
                    <a:pt x="590" y="2150"/>
                  </a:lnTo>
                  <a:lnTo>
                    <a:pt x="595" y="2147"/>
                  </a:lnTo>
                  <a:lnTo>
                    <a:pt x="598" y="2145"/>
                  </a:lnTo>
                  <a:lnTo>
                    <a:pt x="600" y="2141"/>
                  </a:lnTo>
                  <a:lnTo>
                    <a:pt x="602" y="2136"/>
                  </a:lnTo>
                  <a:lnTo>
                    <a:pt x="600" y="2128"/>
                  </a:lnTo>
                  <a:lnTo>
                    <a:pt x="595" y="2120"/>
                  </a:lnTo>
                  <a:lnTo>
                    <a:pt x="584" y="2108"/>
                  </a:lnTo>
                  <a:lnTo>
                    <a:pt x="584" y="2108"/>
                  </a:lnTo>
                  <a:lnTo>
                    <a:pt x="571" y="2099"/>
                  </a:lnTo>
                  <a:lnTo>
                    <a:pt x="557" y="2091"/>
                  </a:lnTo>
                  <a:lnTo>
                    <a:pt x="546" y="2086"/>
                  </a:lnTo>
                  <a:lnTo>
                    <a:pt x="534" y="2083"/>
                  </a:lnTo>
                  <a:lnTo>
                    <a:pt x="517" y="2081"/>
                  </a:lnTo>
                  <a:lnTo>
                    <a:pt x="512" y="2081"/>
                  </a:lnTo>
                  <a:lnTo>
                    <a:pt x="507" y="2080"/>
                  </a:lnTo>
                  <a:lnTo>
                    <a:pt x="507" y="2080"/>
                  </a:lnTo>
                  <a:lnTo>
                    <a:pt x="502" y="2072"/>
                  </a:lnTo>
                  <a:lnTo>
                    <a:pt x="496" y="2060"/>
                  </a:lnTo>
                  <a:lnTo>
                    <a:pt x="496" y="2060"/>
                  </a:lnTo>
                  <a:lnTo>
                    <a:pt x="499" y="2059"/>
                  </a:lnTo>
                  <a:lnTo>
                    <a:pt x="501" y="2057"/>
                  </a:lnTo>
                  <a:lnTo>
                    <a:pt x="501" y="2057"/>
                  </a:lnTo>
                  <a:lnTo>
                    <a:pt x="504" y="2049"/>
                  </a:lnTo>
                  <a:lnTo>
                    <a:pt x="507" y="2038"/>
                  </a:lnTo>
                  <a:lnTo>
                    <a:pt x="507" y="2025"/>
                  </a:lnTo>
                  <a:lnTo>
                    <a:pt x="507" y="2014"/>
                  </a:lnTo>
                  <a:lnTo>
                    <a:pt x="507" y="2014"/>
                  </a:lnTo>
                  <a:lnTo>
                    <a:pt x="507" y="2006"/>
                  </a:lnTo>
                  <a:lnTo>
                    <a:pt x="510" y="2002"/>
                  </a:lnTo>
                  <a:lnTo>
                    <a:pt x="512" y="1996"/>
                  </a:lnTo>
                  <a:lnTo>
                    <a:pt x="512" y="1986"/>
                  </a:lnTo>
                  <a:lnTo>
                    <a:pt x="512" y="1986"/>
                  </a:lnTo>
                  <a:lnTo>
                    <a:pt x="509" y="1962"/>
                  </a:lnTo>
                  <a:lnTo>
                    <a:pt x="505" y="1953"/>
                  </a:lnTo>
                  <a:lnTo>
                    <a:pt x="505" y="1948"/>
                  </a:lnTo>
                  <a:lnTo>
                    <a:pt x="505" y="1948"/>
                  </a:lnTo>
                  <a:lnTo>
                    <a:pt x="507" y="1945"/>
                  </a:lnTo>
                  <a:lnTo>
                    <a:pt x="512" y="1941"/>
                  </a:lnTo>
                  <a:lnTo>
                    <a:pt x="525" y="1930"/>
                  </a:lnTo>
                  <a:lnTo>
                    <a:pt x="531" y="1922"/>
                  </a:lnTo>
                  <a:lnTo>
                    <a:pt x="536" y="1913"/>
                  </a:lnTo>
                  <a:lnTo>
                    <a:pt x="541" y="1901"/>
                  </a:lnTo>
                  <a:lnTo>
                    <a:pt x="541" y="1887"/>
                  </a:lnTo>
                  <a:lnTo>
                    <a:pt x="541" y="1887"/>
                  </a:lnTo>
                  <a:lnTo>
                    <a:pt x="541" y="1844"/>
                  </a:lnTo>
                  <a:lnTo>
                    <a:pt x="541" y="1784"/>
                  </a:lnTo>
                  <a:lnTo>
                    <a:pt x="541" y="1683"/>
                  </a:lnTo>
                  <a:lnTo>
                    <a:pt x="541" y="1683"/>
                  </a:lnTo>
                  <a:lnTo>
                    <a:pt x="542" y="1583"/>
                  </a:lnTo>
                  <a:lnTo>
                    <a:pt x="542" y="1505"/>
                  </a:lnTo>
                  <a:lnTo>
                    <a:pt x="542" y="1505"/>
                  </a:lnTo>
                  <a:lnTo>
                    <a:pt x="547" y="1489"/>
                  </a:lnTo>
                  <a:lnTo>
                    <a:pt x="555" y="1458"/>
                  </a:lnTo>
                  <a:lnTo>
                    <a:pt x="562" y="1424"/>
                  </a:lnTo>
                  <a:lnTo>
                    <a:pt x="565" y="1410"/>
                  </a:lnTo>
                  <a:lnTo>
                    <a:pt x="565" y="1397"/>
                  </a:lnTo>
                  <a:lnTo>
                    <a:pt x="565" y="1397"/>
                  </a:lnTo>
                  <a:lnTo>
                    <a:pt x="566" y="1365"/>
                  </a:lnTo>
                  <a:lnTo>
                    <a:pt x="568" y="1320"/>
                  </a:lnTo>
                  <a:lnTo>
                    <a:pt x="568" y="1320"/>
                  </a:lnTo>
                  <a:lnTo>
                    <a:pt x="578" y="1320"/>
                  </a:lnTo>
                  <a:lnTo>
                    <a:pt x="589" y="1318"/>
                  </a:lnTo>
                  <a:lnTo>
                    <a:pt x="600" y="1314"/>
                  </a:lnTo>
                  <a:lnTo>
                    <a:pt x="603" y="1312"/>
                  </a:lnTo>
                  <a:lnTo>
                    <a:pt x="607" y="1309"/>
                  </a:lnTo>
                  <a:lnTo>
                    <a:pt x="607" y="1309"/>
                  </a:lnTo>
                  <a:lnTo>
                    <a:pt x="611" y="1302"/>
                  </a:lnTo>
                  <a:lnTo>
                    <a:pt x="615" y="1296"/>
                  </a:lnTo>
                  <a:lnTo>
                    <a:pt x="618" y="1282"/>
                  </a:lnTo>
                  <a:lnTo>
                    <a:pt x="618" y="1282"/>
                  </a:lnTo>
                  <a:lnTo>
                    <a:pt x="621" y="1273"/>
                  </a:lnTo>
                  <a:lnTo>
                    <a:pt x="626" y="1262"/>
                  </a:lnTo>
                  <a:lnTo>
                    <a:pt x="629" y="1251"/>
                  </a:lnTo>
                  <a:lnTo>
                    <a:pt x="631" y="1246"/>
                  </a:lnTo>
                  <a:lnTo>
                    <a:pt x="631" y="1241"/>
                  </a:lnTo>
                  <a:lnTo>
                    <a:pt x="631" y="1241"/>
                  </a:lnTo>
                  <a:lnTo>
                    <a:pt x="627" y="1222"/>
                  </a:lnTo>
                  <a:lnTo>
                    <a:pt x="627" y="1203"/>
                  </a:lnTo>
                  <a:lnTo>
                    <a:pt x="627" y="1203"/>
                  </a:lnTo>
                  <a:lnTo>
                    <a:pt x="627" y="1184"/>
                  </a:lnTo>
                  <a:lnTo>
                    <a:pt x="627" y="1184"/>
                  </a:lnTo>
                  <a:lnTo>
                    <a:pt x="632" y="1184"/>
                  </a:lnTo>
                  <a:lnTo>
                    <a:pt x="637" y="1182"/>
                  </a:lnTo>
                  <a:lnTo>
                    <a:pt x="640" y="1134"/>
                  </a:lnTo>
                  <a:lnTo>
                    <a:pt x="640" y="1134"/>
                  </a:lnTo>
                  <a:lnTo>
                    <a:pt x="642" y="1135"/>
                  </a:lnTo>
                  <a:lnTo>
                    <a:pt x="645" y="1134"/>
                  </a:lnTo>
                  <a:lnTo>
                    <a:pt x="645" y="1134"/>
                  </a:lnTo>
                  <a:lnTo>
                    <a:pt x="653" y="1127"/>
                  </a:lnTo>
                  <a:lnTo>
                    <a:pt x="653" y="1127"/>
                  </a:lnTo>
                  <a:lnTo>
                    <a:pt x="653" y="1121"/>
                  </a:lnTo>
                  <a:lnTo>
                    <a:pt x="653" y="1116"/>
                  </a:lnTo>
                  <a:lnTo>
                    <a:pt x="650" y="1111"/>
                  </a:lnTo>
                  <a:lnTo>
                    <a:pt x="650" y="1111"/>
                  </a:lnTo>
                  <a:lnTo>
                    <a:pt x="648" y="1107"/>
                  </a:lnTo>
                  <a:lnTo>
                    <a:pt x="647" y="1102"/>
                  </a:lnTo>
                  <a:lnTo>
                    <a:pt x="647" y="1097"/>
                  </a:lnTo>
                  <a:lnTo>
                    <a:pt x="647" y="1097"/>
                  </a:lnTo>
                  <a:close/>
                  <a:moveTo>
                    <a:pt x="83" y="1269"/>
                  </a:moveTo>
                  <a:lnTo>
                    <a:pt x="83" y="1269"/>
                  </a:lnTo>
                  <a:lnTo>
                    <a:pt x="85" y="1275"/>
                  </a:lnTo>
                  <a:lnTo>
                    <a:pt x="85" y="1275"/>
                  </a:lnTo>
                  <a:lnTo>
                    <a:pt x="83" y="1269"/>
                  </a:lnTo>
                  <a:lnTo>
                    <a:pt x="83" y="1269"/>
                  </a:lnTo>
                  <a:close/>
                </a:path>
              </a:pathLst>
            </a:custGeom>
            <a:no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5">
              <a:extLst>
                <a:ext uri="{FF2B5EF4-FFF2-40B4-BE49-F238E27FC236}">
                  <a16:creationId xmlns:a16="http://schemas.microsoft.com/office/drawing/2014/main" id="{8AC8C58F-4A8E-4D3F-BCA9-5B3B3A15B17B}"/>
                </a:ext>
              </a:extLst>
            </p:cNvPr>
            <p:cNvSpPr>
              <a:spLocks/>
            </p:cNvSpPr>
            <p:nvPr/>
          </p:nvSpPr>
          <p:spPr bwMode="auto">
            <a:xfrm>
              <a:off x="6922865" y="1532197"/>
              <a:ext cx="136739" cy="404759"/>
            </a:xfrm>
            <a:custGeom>
              <a:avLst/>
              <a:gdLst>
                <a:gd name="T0" fmla="*/ 698 w 712"/>
                <a:gd name="T1" fmla="*/ 759 h 2222"/>
                <a:gd name="T2" fmla="*/ 694 w 712"/>
                <a:gd name="T3" fmla="*/ 695 h 2222"/>
                <a:gd name="T4" fmla="*/ 685 w 712"/>
                <a:gd name="T5" fmla="*/ 568 h 2222"/>
                <a:gd name="T6" fmla="*/ 664 w 712"/>
                <a:gd name="T7" fmla="*/ 377 h 2222"/>
                <a:gd name="T8" fmla="*/ 558 w 712"/>
                <a:gd name="T9" fmla="*/ 337 h 2222"/>
                <a:gd name="T10" fmla="*/ 468 w 712"/>
                <a:gd name="T11" fmla="*/ 303 h 2222"/>
                <a:gd name="T12" fmla="*/ 436 w 712"/>
                <a:gd name="T13" fmla="*/ 241 h 2222"/>
                <a:gd name="T14" fmla="*/ 462 w 712"/>
                <a:gd name="T15" fmla="*/ 181 h 2222"/>
                <a:gd name="T16" fmla="*/ 455 w 712"/>
                <a:gd name="T17" fmla="*/ 125 h 2222"/>
                <a:gd name="T18" fmla="*/ 422 w 712"/>
                <a:gd name="T19" fmla="*/ 19 h 2222"/>
                <a:gd name="T20" fmla="*/ 284 w 712"/>
                <a:gd name="T21" fmla="*/ 27 h 2222"/>
                <a:gd name="T22" fmla="*/ 251 w 712"/>
                <a:gd name="T23" fmla="*/ 135 h 2222"/>
                <a:gd name="T24" fmla="*/ 255 w 712"/>
                <a:gd name="T25" fmla="*/ 199 h 2222"/>
                <a:gd name="T26" fmla="*/ 279 w 712"/>
                <a:gd name="T27" fmla="*/ 252 h 2222"/>
                <a:gd name="T28" fmla="*/ 227 w 712"/>
                <a:gd name="T29" fmla="*/ 323 h 2222"/>
                <a:gd name="T30" fmla="*/ 81 w 712"/>
                <a:gd name="T31" fmla="*/ 379 h 2222"/>
                <a:gd name="T32" fmla="*/ 62 w 712"/>
                <a:gd name="T33" fmla="*/ 483 h 2222"/>
                <a:gd name="T34" fmla="*/ 20 w 712"/>
                <a:gd name="T35" fmla="*/ 796 h 2222"/>
                <a:gd name="T36" fmla="*/ 9 w 712"/>
                <a:gd name="T37" fmla="*/ 918 h 2222"/>
                <a:gd name="T38" fmla="*/ 20 w 712"/>
                <a:gd name="T39" fmla="*/ 1052 h 2222"/>
                <a:gd name="T40" fmla="*/ 72 w 712"/>
                <a:gd name="T41" fmla="*/ 1134 h 2222"/>
                <a:gd name="T42" fmla="*/ 91 w 712"/>
                <a:gd name="T43" fmla="*/ 1390 h 2222"/>
                <a:gd name="T44" fmla="*/ 120 w 712"/>
                <a:gd name="T45" fmla="*/ 1688 h 2222"/>
                <a:gd name="T46" fmla="*/ 96 w 712"/>
                <a:gd name="T47" fmla="*/ 2038 h 2222"/>
                <a:gd name="T48" fmla="*/ 136 w 712"/>
                <a:gd name="T49" fmla="*/ 2086 h 2222"/>
                <a:gd name="T50" fmla="*/ 125 w 712"/>
                <a:gd name="T51" fmla="*/ 2131 h 2222"/>
                <a:gd name="T52" fmla="*/ 49 w 712"/>
                <a:gd name="T53" fmla="*/ 2190 h 2222"/>
                <a:gd name="T54" fmla="*/ 53 w 712"/>
                <a:gd name="T55" fmla="*/ 2214 h 2222"/>
                <a:gd name="T56" fmla="*/ 224 w 712"/>
                <a:gd name="T57" fmla="*/ 2216 h 2222"/>
                <a:gd name="T58" fmla="*/ 239 w 712"/>
                <a:gd name="T59" fmla="*/ 2219 h 2222"/>
                <a:gd name="T60" fmla="*/ 293 w 712"/>
                <a:gd name="T61" fmla="*/ 2144 h 2222"/>
                <a:gd name="T62" fmla="*/ 285 w 712"/>
                <a:gd name="T63" fmla="*/ 2052 h 2222"/>
                <a:gd name="T64" fmla="*/ 288 w 712"/>
                <a:gd name="T65" fmla="*/ 1893 h 2222"/>
                <a:gd name="T66" fmla="*/ 269 w 712"/>
                <a:gd name="T67" fmla="*/ 1720 h 2222"/>
                <a:gd name="T68" fmla="*/ 284 w 712"/>
                <a:gd name="T69" fmla="*/ 1583 h 2222"/>
                <a:gd name="T70" fmla="*/ 325 w 712"/>
                <a:gd name="T71" fmla="*/ 1360 h 2222"/>
                <a:gd name="T72" fmla="*/ 356 w 712"/>
                <a:gd name="T73" fmla="*/ 1434 h 2222"/>
                <a:gd name="T74" fmla="*/ 401 w 712"/>
                <a:gd name="T75" fmla="*/ 1646 h 2222"/>
                <a:gd name="T76" fmla="*/ 415 w 712"/>
                <a:gd name="T77" fmla="*/ 1941 h 2222"/>
                <a:gd name="T78" fmla="*/ 426 w 712"/>
                <a:gd name="T79" fmla="*/ 2021 h 2222"/>
                <a:gd name="T80" fmla="*/ 415 w 712"/>
                <a:gd name="T81" fmla="*/ 2082 h 2222"/>
                <a:gd name="T82" fmla="*/ 426 w 712"/>
                <a:gd name="T83" fmla="*/ 2113 h 2222"/>
                <a:gd name="T84" fmla="*/ 425 w 712"/>
                <a:gd name="T85" fmla="*/ 2200 h 2222"/>
                <a:gd name="T86" fmla="*/ 478 w 712"/>
                <a:gd name="T87" fmla="*/ 2219 h 2222"/>
                <a:gd name="T88" fmla="*/ 627 w 712"/>
                <a:gd name="T89" fmla="*/ 2221 h 2222"/>
                <a:gd name="T90" fmla="*/ 656 w 712"/>
                <a:gd name="T91" fmla="*/ 2190 h 2222"/>
                <a:gd name="T92" fmla="*/ 553 w 712"/>
                <a:gd name="T93" fmla="*/ 2129 h 2222"/>
                <a:gd name="T94" fmla="*/ 576 w 712"/>
                <a:gd name="T95" fmla="*/ 2119 h 2222"/>
                <a:gd name="T96" fmla="*/ 572 w 712"/>
                <a:gd name="T97" fmla="*/ 2078 h 2222"/>
                <a:gd name="T98" fmla="*/ 572 w 712"/>
                <a:gd name="T99" fmla="*/ 2004 h 2222"/>
                <a:gd name="T100" fmla="*/ 576 w 712"/>
                <a:gd name="T101" fmla="*/ 1750 h 2222"/>
                <a:gd name="T102" fmla="*/ 577 w 712"/>
                <a:gd name="T103" fmla="*/ 1562 h 2222"/>
                <a:gd name="T104" fmla="*/ 593 w 712"/>
                <a:gd name="T105" fmla="*/ 1416 h 2222"/>
                <a:gd name="T106" fmla="*/ 596 w 712"/>
                <a:gd name="T107" fmla="*/ 1214 h 2222"/>
                <a:gd name="T108" fmla="*/ 619 w 712"/>
                <a:gd name="T109" fmla="*/ 1130 h 2222"/>
                <a:gd name="T110" fmla="*/ 659 w 712"/>
                <a:gd name="T111" fmla="*/ 1109 h 2222"/>
                <a:gd name="T112" fmla="*/ 699 w 712"/>
                <a:gd name="T113" fmla="*/ 978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2" h="2222">
                  <a:moveTo>
                    <a:pt x="707" y="828"/>
                  </a:moveTo>
                  <a:lnTo>
                    <a:pt x="707" y="828"/>
                  </a:lnTo>
                  <a:lnTo>
                    <a:pt x="699" y="809"/>
                  </a:lnTo>
                  <a:lnTo>
                    <a:pt x="699" y="809"/>
                  </a:lnTo>
                  <a:lnTo>
                    <a:pt x="698" y="803"/>
                  </a:lnTo>
                  <a:lnTo>
                    <a:pt x="698" y="795"/>
                  </a:lnTo>
                  <a:lnTo>
                    <a:pt x="699" y="775"/>
                  </a:lnTo>
                  <a:lnTo>
                    <a:pt x="699" y="775"/>
                  </a:lnTo>
                  <a:lnTo>
                    <a:pt x="699" y="766"/>
                  </a:lnTo>
                  <a:lnTo>
                    <a:pt x="698" y="759"/>
                  </a:lnTo>
                  <a:lnTo>
                    <a:pt x="696" y="755"/>
                  </a:lnTo>
                  <a:lnTo>
                    <a:pt x="696" y="748"/>
                  </a:lnTo>
                  <a:lnTo>
                    <a:pt x="696" y="748"/>
                  </a:lnTo>
                  <a:lnTo>
                    <a:pt x="696" y="729"/>
                  </a:lnTo>
                  <a:lnTo>
                    <a:pt x="696" y="729"/>
                  </a:lnTo>
                  <a:lnTo>
                    <a:pt x="696" y="721"/>
                  </a:lnTo>
                  <a:lnTo>
                    <a:pt x="696" y="714"/>
                  </a:lnTo>
                  <a:lnTo>
                    <a:pt x="696" y="708"/>
                  </a:lnTo>
                  <a:lnTo>
                    <a:pt x="696" y="708"/>
                  </a:lnTo>
                  <a:lnTo>
                    <a:pt x="694" y="695"/>
                  </a:lnTo>
                  <a:lnTo>
                    <a:pt x="694" y="689"/>
                  </a:lnTo>
                  <a:lnTo>
                    <a:pt x="694" y="689"/>
                  </a:lnTo>
                  <a:lnTo>
                    <a:pt x="694" y="671"/>
                  </a:lnTo>
                  <a:lnTo>
                    <a:pt x="693" y="658"/>
                  </a:lnTo>
                  <a:lnTo>
                    <a:pt x="693" y="645"/>
                  </a:lnTo>
                  <a:lnTo>
                    <a:pt x="693" y="645"/>
                  </a:lnTo>
                  <a:lnTo>
                    <a:pt x="691" y="631"/>
                  </a:lnTo>
                  <a:lnTo>
                    <a:pt x="690" y="610"/>
                  </a:lnTo>
                  <a:lnTo>
                    <a:pt x="688" y="588"/>
                  </a:lnTo>
                  <a:lnTo>
                    <a:pt x="685" y="568"/>
                  </a:lnTo>
                  <a:lnTo>
                    <a:pt x="685" y="568"/>
                  </a:lnTo>
                  <a:lnTo>
                    <a:pt x="675" y="525"/>
                  </a:lnTo>
                  <a:lnTo>
                    <a:pt x="670" y="498"/>
                  </a:lnTo>
                  <a:lnTo>
                    <a:pt x="667" y="475"/>
                  </a:lnTo>
                  <a:lnTo>
                    <a:pt x="667" y="475"/>
                  </a:lnTo>
                  <a:lnTo>
                    <a:pt x="667" y="424"/>
                  </a:lnTo>
                  <a:lnTo>
                    <a:pt x="667" y="398"/>
                  </a:lnTo>
                  <a:lnTo>
                    <a:pt x="665" y="382"/>
                  </a:lnTo>
                  <a:lnTo>
                    <a:pt x="665" y="382"/>
                  </a:lnTo>
                  <a:lnTo>
                    <a:pt x="664" y="377"/>
                  </a:lnTo>
                  <a:lnTo>
                    <a:pt x="662" y="374"/>
                  </a:lnTo>
                  <a:lnTo>
                    <a:pt x="657" y="371"/>
                  </a:lnTo>
                  <a:lnTo>
                    <a:pt x="653" y="368"/>
                  </a:lnTo>
                  <a:lnTo>
                    <a:pt x="638" y="361"/>
                  </a:lnTo>
                  <a:lnTo>
                    <a:pt x="616" y="358"/>
                  </a:lnTo>
                  <a:lnTo>
                    <a:pt x="616" y="358"/>
                  </a:lnTo>
                  <a:lnTo>
                    <a:pt x="595" y="353"/>
                  </a:lnTo>
                  <a:lnTo>
                    <a:pt x="580" y="350"/>
                  </a:lnTo>
                  <a:lnTo>
                    <a:pt x="569" y="344"/>
                  </a:lnTo>
                  <a:lnTo>
                    <a:pt x="558" y="337"/>
                  </a:lnTo>
                  <a:lnTo>
                    <a:pt x="558" y="337"/>
                  </a:lnTo>
                  <a:lnTo>
                    <a:pt x="545" y="329"/>
                  </a:lnTo>
                  <a:lnTo>
                    <a:pt x="529" y="324"/>
                  </a:lnTo>
                  <a:lnTo>
                    <a:pt x="515" y="321"/>
                  </a:lnTo>
                  <a:lnTo>
                    <a:pt x="500" y="321"/>
                  </a:lnTo>
                  <a:lnTo>
                    <a:pt x="500" y="321"/>
                  </a:lnTo>
                  <a:lnTo>
                    <a:pt x="495" y="321"/>
                  </a:lnTo>
                  <a:lnTo>
                    <a:pt x="489" y="319"/>
                  </a:lnTo>
                  <a:lnTo>
                    <a:pt x="479" y="313"/>
                  </a:lnTo>
                  <a:lnTo>
                    <a:pt x="468" y="303"/>
                  </a:lnTo>
                  <a:lnTo>
                    <a:pt x="454" y="294"/>
                  </a:lnTo>
                  <a:lnTo>
                    <a:pt x="454" y="294"/>
                  </a:lnTo>
                  <a:lnTo>
                    <a:pt x="441" y="286"/>
                  </a:lnTo>
                  <a:lnTo>
                    <a:pt x="441" y="286"/>
                  </a:lnTo>
                  <a:lnTo>
                    <a:pt x="439" y="284"/>
                  </a:lnTo>
                  <a:lnTo>
                    <a:pt x="439" y="284"/>
                  </a:lnTo>
                  <a:lnTo>
                    <a:pt x="433" y="279"/>
                  </a:lnTo>
                  <a:lnTo>
                    <a:pt x="433" y="279"/>
                  </a:lnTo>
                  <a:lnTo>
                    <a:pt x="434" y="258"/>
                  </a:lnTo>
                  <a:lnTo>
                    <a:pt x="436" y="241"/>
                  </a:lnTo>
                  <a:lnTo>
                    <a:pt x="436" y="241"/>
                  </a:lnTo>
                  <a:lnTo>
                    <a:pt x="441" y="222"/>
                  </a:lnTo>
                  <a:lnTo>
                    <a:pt x="442" y="212"/>
                  </a:lnTo>
                  <a:lnTo>
                    <a:pt x="444" y="205"/>
                  </a:lnTo>
                  <a:lnTo>
                    <a:pt x="444" y="205"/>
                  </a:lnTo>
                  <a:lnTo>
                    <a:pt x="447" y="204"/>
                  </a:lnTo>
                  <a:lnTo>
                    <a:pt x="454" y="197"/>
                  </a:lnTo>
                  <a:lnTo>
                    <a:pt x="454" y="197"/>
                  </a:lnTo>
                  <a:lnTo>
                    <a:pt x="458" y="191"/>
                  </a:lnTo>
                  <a:lnTo>
                    <a:pt x="462" y="181"/>
                  </a:lnTo>
                  <a:lnTo>
                    <a:pt x="465" y="169"/>
                  </a:lnTo>
                  <a:lnTo>
                    <a:pt x="467" y="154"/>
                  </a:lnTo>
                  <a:lnTo>
                    <a:pt x="467" y="154"/>
                  </a:lnTo>
                  <a:lnTo>
                    <a:pt x="465" y="141"/>
                  </a:lnTo>
                  <a:lnTo>
                    <a:pt x="462" y="136"/>
                  </a:lnTo>
                  <a:lnTo>
                    <a:pt x="460" y="133"/>
                  </a:lnTo>
                  <a:lnTo>
                    <a:pt x="457" y="132"/>
                  </a:lnTo>
                  <a:lnTo>
                    <a:pt x="457" y="132"/>
                  </a:lnTo>
                  <a:lnTo>
                    <a:pt x="455" y="130"/>
                  </a:lnTo>
                  <a:lnTo>
                    <a:pt x="455" y="125"/>
                  </a:lnTo>
                  <a:lnTo>
                    <a:pt x="457" y="106"/>
                  </a:lnTo>
                  <a:lnTo>
                    <a:pt x="458" y="95"/>
                  </a:lnTo>
                  <a:lnTo>
                    <a:pt x="457" y="83"/>
                  </a:lnTo>
                  <a:lnTo>
                    <a:pt x="455" y="71"/>
                  </a:lnTo>
                  <a:lnTo>
                    <a:pt x="452" y="61"/>
                  </a:lnTo>
                  <a:lnTo>
                    <a:pt x="452" y="61"/>
                  </a:lnTo>
                  <a:lnTo>
                    <a:pt x="446" y="50"/>
                  </a:lnTo>
                  <a:lnTo>
                    <a:pt x="439" y="40"/>
                  </a:lnTo>
                  <a:lnTo>
                    <a:pt x="431" y="29"/>
                  </a:lnTo>
                  <a:lnTo>
                    <a:pt x="422" y="19"/>
                  </a:lnTo>
                  <a:lnTo>
                    <a:pt x="409" y="11"/>
                  </a:lnTo>
                  <a:lnTo>
                    <a:pt x="394" y="5"/>
                  </a:lnTo>
                  <a:lnTo>
                    <a:pt x="375" y="2"/>
                  </a:lnTo>
                  <a:lnTo>
                    <a:pt x="354" y="0"/>
                  </a:lnTo>
                  <a:lnTo>
                    <a:pt x="354" y="0"/>
                  </a:lnTo>
                  <a:lnTo>
                    <a:pt x="341" y="2"/>
                  </a:lnTo>
                  <a:lnTo>
                    <a:pt x="327" y="5"/>
                  </a:lnTo>
                  <a:lnTo>
                    <a:pt x="311" y="10"/>
                  </a:lnTo>
                  <a:lnTo>
                    <a:pt x="296" y="18"/>
                  </a:lnTo>
                  <a:lnTo>
                    <a:pt x="284" y="27"/>
                  </a:lnTo>
                  <a:lnTo>
                    <a:pt x="272" y="38"/>
                  </a:lnTo>
                  <a:lnTo>
                    <a:pt x="264" y="51"/>
                  </a:lnTo>
                  <a:lnTo>
                    <a:pt x="261" y="59"/>
                  </a:lnTo>
                  <a:lnTo>
                    <a:pt x="260" y="66"/>
                  </a:lnTo>
                  <a:lnTo>
                    <a:pt x="260" y="66"/>
                  </a:lnTo>
                  <a:lnTo>
                    <a:pt x="256" y="95"/>
                  </a:lnTo>
                  <a:lnTo>
                    <a:pt x="255" y="116"/>
                  </a:lnTo>
                  <a:lnTo>
                    <a:pt x="256" y="135"/>
                  </a:lnTo>
                  <a:lnTo>
                    <a:pt x="256" y="135"/>
                  </a:lnTo>
                  <a:lnTo>
                    <a:pt x="251" y="135"/>
                  </a:lnTo>
                  <a:lnTo>
                    <a:pt x="247" y="136"/>
                  </a:lnTo>
                  <a:lnTo>
                    <a:pt x="247" y="138"/>
                  </a:lnTo>
                  <a:lnTo>
                    <a:pt x="245" y="140"/>
                  </a:lnTo>
                  <a:lnTo>
                    <a:pt x="245" y="140"/>
                  </a:lnTo>
                  <a:lnTo>
                    <a:pt x="245" y="149"/>
                  </a:lnTo>
                  <a:lnTo>
                    <a:pt x="245" y="164"/>
                  </a:lnTo>
                  <a:lnTo>
                    <a:pt x="250" y="185"/>
                  </a:lnTo>
                  <a:lnTo>
                    <a:pt x="250" y="185"/>
                  </a:lnTo>
                  <a:lnTo>
                    <a:pt x="253" y="196"/>
                  </a:lnTo>
                  <a:lnTo>
                    <a:pt x="255" y="199"/>
                  </a:lnTo>
                  <a:lnTo>
                    <a:pt x="256" y="202"/>
                  </a:lnTo>
                  <a:lnTo>
                    <a:pt x="256" y="202"/>
                  </a:lnTo>
                  <a:lnTo>
                    <a:pt x="258" y="205"/>
                  </a:lnTo>
                  <a:lnTo>
                    <a:pt x="260" y="212"/>
                  </a:lnTo>
                  <a:lnTo>
                    <a:pt x="261" y="220"/>
                  </a:lnTo>
                  <a:lnTo>
                    <a:pt x="266" y="228"/>
                  </a:lnTo>
                  <a:lnTo>
                    <a:pt x="266" y="228"/>
                  </a:lnTo>
                  <a:lnTo>
                    <a:pt x="272" y="241"/>
                  </a:lnTo>
                  <a:lnTo>
                    <a:pt x="279" y="252"/>
                  </a:lnTo>
                  <a:lnTo>
                    <a:pt x="279" y="252"/>
                  </a:lnTo>
                  <a:lnTo>
                    <a:pt x="280" y="257"/>
                  </a:lnTo>
                  <a:lnTo>
                    <a:pt x="280" y="260"/>
                  </a:lnTo>
                  <a:lnTo>
                    <a:pt x="282" y="271"/>
                  </a:lnTo>
                  <a:lnTo>
                    <a:pt x="280" y="284"/>
                  </a:lnTo>
                  <a:lnTo>
                    <a:pt x="280" y="284"/>
                  </a:lnTo>
                  <a:lnTo>
                    <a:pt x="274" y="289"/>
                  </a:lnTo>
                  <a:lnTo>
                    <a:pt x="268" y="299"/>
                  </a:lnTo>
                  <a:lnTo>
                    <a:pt x="268" y="299"/>
                  </a:lnTo>
                  <a:lnTo>
                    <a:pt x="245" y="313"/>
                  </a:lnTo>
                  <a:lnTo>
                    <a:pt x="227" y="323"/>
                  </a:lnTo>
                  <a:lnTo>
                    <a:pt x="208" y="331"/>
                  </a:lnTo>
                  <a:lnTo>
                    <a:pt x="208" y="331"/>
                  </a:lnTo>
                  <a:lnTo>
                    <a:pt x="144" y="356"/>
                  </a:lnTo>
                  <a:lnTo>
                    <a:pt x="118" y="368"/>
                  </a:lnTo>
                  <a:lnTo>
                    <a:pt x="107" y="374"/>
                  </a:lnTo>
                  <a:lnTo>
                    <a:pt x="107" y="374"/>
                  </a:lnTo>
                  <a:lnTo>
                    <a:pt x="104" y="374"/>
                  </a:lnTo>
                  <a:lnTo>
                    <a:pt x="101" y="374"/>
                  </a:lnTo>
                  <a:lnTo>
                    <a:pt x="88" y="376"/>
                  </a:lnTo>
                  <a:lnTo>
                    <a:pt x="81" y="379"/>
                  </a:lnTo>
                  <a:lnTo>
                    <a:pt x="75" y="384"/>
                  </a:lnTo>
                  <a:lnTo>
                    <a:pt x="69" y="390"/>
                  </a:lnTo>
                  <a:lnTo>
                    <a:pt x="65" y="401"/>
                  </a:lnTo>
                  <a:lnTo>
                    <a:pt x="65" y="401"/>
                  </a:lnTo>
                  <a:lnTo>
                    <a:pt x="62" y="414"/>
                  </a:lnTo>
                  <a:lnTo>
                    <a:pt x="62" y="425"/>
                  </a:lnTo>
                  <a:lnTo>
                    <a:pt x="62" y="446"/>
                  </a:lnTo>
                  <a:lnTo>
                    <a:pt x="64" y="466"/>
                  </a:lnTo>
                  <a:lnTo>
                    <a:pt x="64" y="475"/>
                  </a:lnTo>
                  <a:lnTo>
                    <a:pt x="62" y="483"/>
                  </a:lnTo>
                  <a:lnTo>
                    <a:pt x="62" y="483"/>
                  </a:lnTo>
                  <a:lnTo>
                    <a:pt x="46" y="586"/>
                  </a:lnTo>
                  <a:lnTo>
                    <a:pt x="30" y="695"/>
                  </a:lnTo>
                  <a:lnTo>
                    <a:pt x="30" y="695"/>
                  </a:lnTo>
                  <a:lnTo>
                    <a:pt x="24" y="729"/>
                  </a:lnTo>
                  <a:lnTo>
                    <a:pt x="22" y="743"/>
                  </a:lnTo>
                  <a:lnTo>
                    <a:pt x="22" y="758"/>
                  </a:lnTo>
                  <a:lnTo>
                    <a:pt x="22" y="758"/>
                  </a:lnTo>
                  <a:lnTo>
                    <a:pt x="22" y="775"/>
                  </a:lnTo>
                  <a:lnTo>
                    <a:pt x="20" y="796"/>
                  </a:lnTo>
                  <a:lnTo>
                    <a:pt x="16" y="819"/>
                  </a:lnTo>
                  <a:lnTo>
                    <a:pt x="9" y="846"/>
                  </a:lnTo>
                  <a:lnTo>
                    <a:pt x="9" y="846"/>
                  </a:lnTo>
                  <a:lnTo>
                    <a:pt x="3" y="872"/>
                  </a:lnTo>
                  <a:lnTo>
                    <a:pt x="0" y="888"/>
                  </a:lnTo>
                  <a:lnTo>
                    <a:pt x="1" y="894"/>
                  </a:lnTo>
                  <a:lnTo>
                    <a:pt x="1" y="901"/>
                  </a:lnTo>
                  <a:lnTo>
                    <a:pt x="6" y="912"/>
                  </a:lnTo>
                  <a:lnTo>
                    <a:pt x="6" y="912"/>
                  </a:lnTo>
                  <a:lnTo>
                    <a:pt x="9" y="918"/>
                  </a:lnTo>
                  <a:lnTo>
                    <a:pt x="11" y="926"/>
                  </a:lnTo>
                  <a:lnTo>
                    <a:pt x="14" y="944"/>
                  </a:lnTo>
                  <a:lnTo>
                    <a:pt x="14" y="960"/>
                  </a:lnTo>
                  <a:lnTo>
                    <a:pt x="16" y="975"/>
                  </a:lnTo>
                  <a:lnTo>
                    <a:pt x="16" y="975"/>
                  </a:lnTo>
                  <a:lnTo>
                    <a:pt x="17" y="991"/>
                  </a:lnTo>
                  <a:lnTo>
                    <a:pt x="16" y="1013"/>
                  </a:lnTo>
                  <a:lnTo>
                    <a:pt x="16" y="1026"/>
                  </a:lnTo>
                  <a:lnTo>
                    <a:pt x="17" y="1039"/>
                  </a:lnTo>
                  <a:lnTo>
                    <a:pt x="20" y="1052"/>
                  </a:lnTo>
                  <a:lnTo>
                    <a:pt x="25" y="1063"/>
                  </a:lnTo>
                  <a:lnTo>
                    <a:pt x="25" y="1063"/>
                  </a:lnTo>
                  <a:lnTo>
                    <a:pt x="35" y="1081"/>
                  </a:lnTo>
                  <a:lnTo>
                    <a:pt x="43" y="1093"/>
                  </a:lnTo>
                  <a:lnTo>
                    <a:pt x="54" y="1106"/>
                  </a:lnTo>
                  <a:lnTo>
                    <a:pt x="54" y="1106"/>
                  </a:lnTo>
                  <a:lnTo>
                    <a:pt x="62" y="1117"/>
                  </a:lnTo>
                  <a:lnTo>
                    <a:pt x="69" y="1126"/>
                  </a:lnTo>
                  <a:lnTo>
                    <a:pt x="72" y="1134"/>
                  </a:lnTo>
                  <a:lnTo>
                    <a:pt x="72" y="1134"/>
                  </a:lnTo>
                  <a:lnTo>
                    <a:pt x="73" y="1150"/>
                  </a:lnTo>
                  <a:lnTo>
                    <a:pt x="75" y="1175"/>
                  </a:lnTo>
                  <a:lnTo>
                    <a:pt x="78" y="1204"/>
                  </a:lnTo>
                  <a:lnTo>
                    <a:pt x="81" y="1231"/>
                  </a:lnTo>
                  <a:lnTo>
                    <a:pt x="81" y="1231"/>
                  </a:lnTo>
                  <a:lnTo>
                    <a:pt x="85" y="1246"/>
                  </a:lnTo>
                  <a:lnTo>
                    <a:pt x="86" y="1260"/>
                  </a:lnTo>
                  <a:lnTo>
                    <a:pt x="88" y="1297"/>
                  </a:lnTo>
                  <a:lnTo>
                    <a:pt x="91" y="1390"/>
                  </a:lnTo>
                  <a:lnTo>
                    <a:pt x="91" y="1390"/>
                  </a:lnTo>
                  <a:lnTo>
                    <a:pt x="93" y="1440"/>
                  </a:lnTo>
                  <a:lnTo>
                    <a:pt x="97" y="1487"/>
                  </a:lnTo>
                  <a:lnTo>
                    <a:pt x="102" y="1530"/>
                  </a:lnTo>
                  <a:lnTo>
                    <a:pt x="104" y="1570"/>
                  </a:lnTo>
                  <a:lnTo>
                    <a:pt x="104" y="1570"/>
                  </a:lnTo>
                  <a:lnTo>
                    <a:pt x="105" y="1604"/>
                  </a:lnTo>
                  <a:lnTo>
                    <a:pt x="109" y="1635"/>
                  </a:lnTo>
                  <a:lnTo>
                    <a:pt x="113" y="1662"/>
                  </a:lnTo>
                  <a:lnTo>
                    <a:pt x="120" y="1688"/>
                  </a:lnTo>
                  <a:lnTo>
                    <a:pt x="120" y="1688"/>
                  </a:lnTo>
                  <a:lnTo>
                    <a:pt x="118" y="1763"/>
                  </a:lnTo>
                  <a:lnTo>
                    <a:pt x="112" y="1866"/>
                  </a:lnTo>
                  <a:lnTo>
                    <a:pt x="112" y="1866"/>
                  </a:lnTo>
                  <a:lnTo>
                    <a:pt x="105" y="1965"/>
                  </a:lnTo>
                  <a:lnTo>
                    <a:pt x="102" y="1993"/>
                  </a:lnTo>
                  <a:lnTo>
                    <a:pt x="99" y="2009"/>
                  </a:lnTo>
                  <a:lnTo>
                    <a:pt x="99" y="2009"/>
                  </a:lnTo>
                  <a:lnTo>
                    <a:pt x="96" y="2018"/>
                  </a:lnTo>
                  <a:lnTo>
                    <a:pt x="94" y="2028"/>
                  </a:lnTo>
                  <a:lnTo>
                    <a:pt x="96" y="2038"/>
                  </a:lnTo>
                  <a:lnTo>
                    <a:pt x="101" y="2047"/>
                  </a:lnTo>
                  <a:lnTo>
                    <a:pt x="101" y="2047"/>
                  </a:lnTo>
                  <a:lnTo>
                    <a:pt x="118" y="2070"/>
                  </a:lnTo>
                  <a:lnTo>
                    <a:pt x="125" y="2076"/>
                  </a:lnTo>
                  <a:lnTo>
                    <a:pt x="128" y="2078"/>
                  </a:lnTo>
                  <a:lnTo>
                    <a:pt x="131" y="2078"/>
                  </a:lnTo>
                  <a:lnTo>
                    <a:pt x="131" y="2078"/>
                  </a:lnTo>
                  <a:lnTo>
                    <a:pt x="133" y="2078"/>
                  </a:lnTo>
                  <a:lnTo>
                    <a:pt x="134" y="2079"/>
                  </a:lnTo>
                  <a:lnTo>
                    <a:pt x="136" y="2086"/>
                  </a:lnTo>
                  <a:lnTo>
                    <a:pt x="138" y="2095"/>
                  </a:lnTo>
                  <a:lnTo>
                    <a:pt x="136" y="2108"/>
                  </a:lnTo>
                  <a:lnTo>
                    <a:pt x="136" y="2108"/>
                  </a:lnTo>
                  <a:lnTo>
                    <a:pt x="136" y="2113"/>
                  </a:lnTo>
                  <a:lnTo>
                    <a:pt x="133" y="2118"/>
                  </a:lnTo>
                  <a:lnTo>
                    <a:pt x="128" y="2123"/>
                  </a:lnTo>
                  <a:lnTo>
                    <a:pt x="125" y="2126"/>
                  </a:lnTo>
                  <a:lnTo>
                    <a:pt x="125" y="2127"/>
                  </a:lnTo>
                  <a:lnTo>
                    <a:pt x="125" y="2131"/>
                  </a:lnTo>
                  <a:lnTo>
                    <a:pt x="125" y="2131"/>
                  </a:lnTo>
                  <a:lnTo>
                    <a:pt x="130" y="2139"/>
                  </a:lnTo>
                  <a:lnTo>
                    <a:pt x="130" y="2139"/>
                  </a:lnTo>
                  <a:lnTo>
                    <a:pt x="133" y="2145"/>
                  </a:lnTo>
                  <a:lnTo>
                    <a:pt x="133" y="2145"/>
                  </a:lnTo>
                  <a:lnTo>
                    <a:pt x="97" y="2161"/>
                  </a:lnTo>
                  <a:lnTo>
                    <a:pt x="70" y="2174"/>
                  </a:lnTo>
                  <a:lnTo>
                    <a:pt x="61" y="2180"/>
                  </a:lnTo>
                  <a:lnTo>
                    <a:pt x="53" y="2187"/>
                  </a:lnTo>
                  <a:lnTo>
                    <a:pt x="53" y="2187"/>
                  </a:lnTo>
                  <a:lnTo>
                    <a:pt x="49" y="2190"/>
                  </a:lnTo>
                  <a:lnTo>
                    <a:pt x="49" y="2195"/>
                  </a:lnTo>
                  <a:lnTo>
                    <a:pt x="51" y="2201"/>
                  </a:lnTo>
                  <a:lnTo>
                    <a:pt x="51" y="2201"/>
                  </a:lnTo>
                  <a:lnTo>
                    <a:pt x="49" y="2203"/>
                  </a:lnTo>
                  <a:lnTo>
                    <a:pt x="46" y="2205"/>
                  </a:lnTo>
                  <a:lnTo>
                    <a:pt x="46" y="2206"/>
                  </a:lnTo>
                  <a:lnTo>
                    <a:pt x="46" y="2209"/>
                  </a:lnTo>
                  <a:lnTo>
                    <a:pt x="48" y="2211"/>
                  </a:lnTo>
                  <a:lnTo>
                    <a:pt x="53" y="2214"/>
                  </a:lnTo>
                  <a:lnTo>
                    <a:pt x="53" y="2214"/>
                  </a:lnTo>
                  <a:lnTo>
                    <a:pt x="57" y="2217"/>
                  </a:lnTo>
                  <a:lnTo>
                    <a:pt x="67" y="2219"/>
                  </a:lnTo>
                  <a:lnTo>
                    <a:pt x="88" y="2221"/>
                  </a:lnTo>
                  <a:lnTo>
                    <a:pt x="115" y="2222"/>
                  </a:lnTo>
                  <a:lnTo>
                    <a:pt x="141" y="2222"/>
                  </a:lnTo>
                  <a:lnTo>
                    <a:pt x="141" y="2222"/>
                  </a:lnTo>
                  <a:lnTo>
                    <a:pt x="176" y="2221"/>
                  </a:lnTo>
                  <a:lnTo>
                    <a:pt x="200" y="2221"/>
                  </a:lnTo>
                  <a:lnTo>
                    <a:pt x="216" y="2217"/>
                  </a:lnTo>
                  <a:lnTo>
                    <a:pt x="224" y="2216"/>
                  </a:lnTo>
                  <a:lnTo>
                    <a:pt x="227" y="2213"/>
                  </a:lnTo>
                  <a:lnTo>
                    <a:pt x="229" y="2209"/>
                  </a:lnTo>
                  <a:lnTo>
                    <a:pt x="229" y="2208"/>
                  </a:lnTo>
                  <a:lnTo>
                    <a:pt x="229" y="2206"/>
                  </a:lnTo>
                  <a:lnTo>
                    <a:pt x="229" y="2206"/>
                  </a:lnTo>
                  <a:lnTo>
                    <a:pt x="231" y="2213"/>
                  </a:lnTo>
                  <a:lnTo>
                    <a:pt x="234" y="2217"/>
                  </a:lnTo>
                  <a:lnTo>
                    <a:pt x="235" y="2219"/>
                  </a:lnTo>
                  <a:lnTo>
                    <a:pt x="239" y="2219"/>
                  </a:lnTo>
                  <a:lnTo>
                    <a:pt x="239" y="2219"/>
                  </a:lnTo>
                  <a:lnTo>
                    <a:pt x="269" y="2221"/>
                  </a:lnTo>
                  <a:lnTo>
                    <a:pt x="279" y="2221"/>
                  </a:lnTo>
                  <a:lnTo>
                    <a:pt x="287" y="2219"/>
                  </a:lnTo>
                  <a:lnTo>
                    <a:pt x="293" y="2217"/>
                  </a:lnTo>
                  <a:lnTo>
                    <a:pt x="296" y="2213"/>
                  </a:lnTo>
                  <a:lnTo>
                    <a:pt x="296" y="2213"/>
                  </a:lnTo>
                  <a:lnTo>
                    <a:pt x="298" y="2200"/>
                  </a:lnTo>
                  <a:lnTo>
                    <a:pt x="296" y="2177"/>
                  </a:lnTo>
                  <a:lnTo>
                    <a:pt x="293" y="2144"/>
                  </a:lnTo>
                  <a:lnTo>
                    <a:pt x="293" y="2144"/>
                  </a:lnTo>
                  <a:lnTo>
                    <a:pt x="292" y="2137"/>
                  </a:lnTo>
                  <a:lnTo>
                    <a:pt x="292" y="2137"/>
                  </a:lnTo>
                  <a:lnTo>
                    <a:pt x="301" y="2119"/>
                  </a:lnTo>
                  <a:lnTo>
                    <a:pt x="306" y="2105"/>
                  </a:lnTo>
                  <a:lnTo>
                    <a:pt x="311" y="2092"/>
                  </a:lnTo>
                  <a:lnTo>
                    <a:pt x="311" y="2092"/>
                  </a:lnTo>
                  <a:lnTo>
                    <a:pt x="309" y="2086"/>
                  </a:lnTo>
                  <a:lnTo>
                    <a:pt x="304" y="2078"/>
                  </a:lnTo>
                  <a:lnTo>
                    <a:pt x="292" y="2062"/>
                  </a:lnTo>
                  <a:lnTo>
                    <a:pt x="285" y="2052"/>
                  </a:lnTo>
                  <a:lnTo>
                    <a:pt x="280" y="2042"/>
                  </a:lnTo>
                  <a:lnTo>
                    <a:pt x="277" y="2033"/>
                  </a:lnTo>
                  <a:lnTo>
                    <a:pt x="277" y="2026"/>
                  </a:lnTo>
                  <a:lnTo>
                    <a:pt x="277" y="2020"/>
                  </a:lnTo>
                  <a:lnTo>
                    <a:pt x="277" y="2020"/>
                  </a:lnTo>
                  <a:lnTo>
                    <a:pt x="287" y="1981"/>
                  </a:lnTo>
                  <a:lnTo>
                    <a:pt x="292" y="1949"/>
                  </a:lnTo>
                  <a:lnTo>
                    <a:pt x="292" y="1949"/>
                  </a:lnTo>
                  <a:lnTo>
                    <a:pt x="292" y="1925"/>
                  </a:lnTo>
                  <a:lnTo>
                    <a:pt x="288" y="1893"/>
                  </a:lnTo>
                  <a:lnTo>
                    <a:pt x="287" y="1875"/>
                  </a:lnTo>
                  <a:lnTo>
                    <a:pt x="284" y="1858"/>
                  </a:lnTo>
                  <a:lnTo>
                    <a:pt x="279" y="1842"/>
                  </a:lnTo>
                  <a:lnTo>
                    <a:pt x="272" y="1826"/>
                  </a:lnTo>
                  <a:lnTo>
                    <a:pt x="272" y="1826"/>
                  </a:lnTo>
                  <a:lnTo>
                    <a:pt x="268" y="1808"/>
                  </a:lnTo>
                  <a:lnTo>
                    <a:pt x="266" y="1790"/>
                  </a:lnTo>
                  <a:lnTo>
                    <a:pt x="264" y="1771"/>
                  </a:lnTo>
                  <a:lnTo>
                    <a:pt x="266" y="1753"/>
                  </a:lnTo>
                  <a:lnTo>
                    <a:pt x="269" y="1720"/>
                  </a:lnTo>
                  <a:lnTo>
                    <a:pt x="272" y="1700"/>
                  </a:lnTo>
                  <a:lnTo>
                    <a:pt x="272" y="1700"/>
                  </a:lnTo>
                  <a:lnTo>
                    <a:pt x="279" y="1678"/>
                  </a:lnTo>
                  <a:lnTo>
                    <a:pt x="282" y="1662"/>
                  </a:lnTo>
                  <a:lnTo>
                    <a:pt x="282" y="1641"/>
                  </a:lnTo>
                  <a:lnTo>
                    <a:pt x="282" y="1641"/>
                  </a:lnTo>
                  <a:lnTo>
                    <a:pt x="280" y="1606"/>
                  </a:lnTo>
                  <a:lnTo>
                    <a:pt x="282" y="1593"/>
                  </a:lnTo>
                  <a:lnTo>
                    <a:pt x="284" y="1583"/>
                  </a:lnTo>
                  <a:lnTo>
                    <a:pt x="284" y="1583"/>
                  </a:lnTo>
                  <a:lnTo>
                    <a:pt x="290" y="1562"/>
                  </a:lnTo>
                  <a:lnTo>
                    <a:pt x="296" y="1524"/>
                  </a:lnTo>
                  <a:lnTo>
                    <a:pt x="304" y="1485"/>
                  </a:lnTo>
                  <a:lnTo>
                    <a:pt x="306" y="1469"/>
                  </a:lnTo>
                  <a:lnTo>
                    <a:pt x="306" y="1459"/>
                  </a:lnTo>
                  <a:lnTo>
                    <a:pt x="306" y="1459"/>
                  </a:lnTo>
                  <a:lnTo>
                    <a:pt x="306" y="1448"/>
                  </a:lnTo>
                  <a:lnTo>
                    <a:pt x="308" y="1434"/>
                  </a:lnTo>
                  <a:lnTo>
                    <a:pt x="316" y="1395"/>
                  </a:lnTo>
                  <a:lnTo>
                    <a:pt x="325" y="1360"/>
                  </a:lnTo>
                  <a:lnTo>
                    <a:pt x="329" y="1349"/>
                  </a:lnTo>
                  <a:lnTo>
                    <a:pt x="332" y="1345"/>
                  </a:lnTo>
                  <a:lnTo>
                    <a:pt x="333" y="1345"/>
                  </a:lnTo>
                  <a:lnTo>
                    <a:pt x="333" y="1345"/>
                  </a:lnTo>
                  <a:lnTo>
                    <a:pt x="333" y="1345"/>
                  </a:lnTo>
                  <a:lnTo>
                    <a:pt x="335" y="1347"/>
                  </a:lnTo>
                  <a:lnTo>
                    <a:pt x="338" y="1355"/>
                  </a:lnTo>
                  <a:lnTo>
                    <a:pt x="345" y="1379"/>
                  </a:lnTo>
                  <a:lnTo>
                    <a:pt x="349" y="1408"/>
                  </a:lnTo>
                  <a:lnTo>
                    <a:pt x="356" y="1434"/>
                  </a:lnTo>
                  <a:lnTo>
                    <a:pt x="356" y="1434"/>
                  </a:lnTo>
                  <a:lnTo>
                    <a:pt x="361" y="1453"/>
                  </a:lnTo>
                  <a:lnTo>
                    <a:pt x="364" y="1466"/>
                  </a:lnTo>
                  <a:lnTo>
                    <a:pt x="364" y="1479"/>
                  </a:lnTo>
                  <a:lnTo>
                    <a:pt x="367" y="1492"/>
                  </a:lnTo>
                  <a:lnTo>
                    <a:pt x="367" y="1492"/>
                  </a:lnTo>
                  <a:lnTo>
                    <a:pt x="381" y="1567"/>
                  </a:lnTo>
                  <a:lnTo>
                    <a:pt x="381" y="1567"/>
                  </a:lnTo>
                  <a:lnTo>
                    <a:pt x="391" y="1607"/>
                  </a:lnTo>
                  <a:lnTo>
                    <a:pt x="401" y="1646"/>
                  </a:lnTo>
                  <a:lnTo>
                    <a:pt x="401" y="1646"/>
                  </a:lnTo>
                  <a:lnTo>
                    <a:pt x="404" y="1667"/>
                  </a:lnTo>
                  <a:lnTo>
                    <a:pt x="409" y="1694"/>
                  </a:lnTo>
                  <a:lnTo>
                    <a:pt x="412" y="1723"/>
                  </a:lnTo>
                  <a:lnTo>
                    <a:pt x="412" y="1755"/>
                  </a:lnTo>
                  <a:lnTo>
                    <a:pt x="412" y="1755"/>
                  </a:lnTo>
                  <a:lnTo>
                    <a:pt x="412" y="1800"/>
                  </a:lnTo>
                  <a:lnTo>
                    <a:pt x="412" y="1863"/>
                  </a:lnTo>
                  <a:lnTo>
                    <a:pt x="414" y="1920"/>
                  </a:lnTo>
                  <a:lnTo>
                    <a:pt x="415" y="1941"/>
                  </a:lnTo>
                  <a:lnTo>
                    <a:pt x="418" y="1954"/>
                  </a:lnTo>
                  <a:lnTo>
                    <a:pt x="418" y="1954"/>
                  </a:lnTo>
                  <a:lnTo>
                    <a:pt x="425" y="1970"/>
                  </a:lnTo>
                  <a:lnTo>
                    <a:pt x="431" y="1988"/>
                  </a:lnTo>
                  <a:lnTo>
                    <a:pt x="436" y="2002"/>
                  </a:lnTo>
                  <a:lnTo>
                    <a:pt x="436" y="2009"/>
                  </a:lnTo>
                  <a:lnTo>
                    <a:pt x="434" y="2012"/>
                  </a:lnTo>
                  <a:lnTo>
                    <a:pt x="434" y="2012"/>
                  </a:lnTo>
                  <a:lnTo>
                    <a:pt x="431" y="2017"/>
                  </a:lnTo>
                  <a:lnTo>
                    <a:pt x="426" y="2021"/>
                  </a:lnTo>
                  <a:lnTo>
                    <a:pt x="415" y="2031"/>
                  </a:lnTo>
                  <a:lnTo>
                    <a:pt x="409" y="2038"/>
                  </a:lnTo>
                  <a:lnTo>
                    <a:pt x="404" y="2044"/>
                  </a:lnTo>
                  <a:lnTo>
                    <a:pt x="401" y="2050"/>
                  </a:lnTo>
                  <a:lnTo>
                    <a:pt x="399" y="2060"/>
                  </a:lnTo>
                  <a:lnTo>
                    <a:pt x="399" y="2060"/>
                  </a:lnTo>
                  <a:lnTo>
                    <a:pt x="401" y="2068"/>
                  </a:lnTo>
                  <a:lnTo>
                    <a:pt x="404" y="2073"/>
                  </a:lnTo>
                  <a:lnTo>
                    <a:pt x="410" y="2079"/>
                  </a:lnTo>
                  <a:lnTo>
                    <a:pt x="415" y="2082"/>
                  </a:lnTo>
                  <a:lnTo>
                    <a:pt x="428" y="2089"/>
                  </a:lnTo>
                  <a:lnTo>
                    <a:pt x="431" y="2091"/>
                  </a:lnTo>
                  <a:lnTo>
                    <a:pt x="433" y="2094"/>
                  </a:lnTo>
                  <a:lnTo>
                    <a:pt x="433" y="2094"/>
                  </a:lnTo>
                  <a:lnTo>
                    <a:pt x="433" y="2095"/>
                  </a:lnTo>
                  <a:lnTo>
                    <a:pt x="433" y="2099"/>
                  </a:lnTo>
                  <a:lnTo>
                    <a:pt x="430" y="2103"/>
                  </a:lnTo>
                  <a:lnTo>
                    <a:pt x="426" y="2108"/>
                  </a:lnTo>
                  <a:lnTo>
                    <a:pt x="425" y="2111"/>
                  </a:lnTo>
                  <a:lnTo>
                    <a:pt x="426" y="2113"/>
                  </a:lnTo>
                  <a:lnTo>
                    <a:pt x="426" y="2113"/>
                  </a:lnTo>
                  <a:lnTo>
                    <a:pt x="426" y="2118"/>
                  </a:lnTo>
                  <a:lnTo>
                    <a:pt x="426" y="2118"/>
                  </a:lnTo>
                  <a:lnTo>
                    <a:pt x="433" y="2127"/>
                  </a:lnTo>
                  <a:lnTo>
                    <a:pt x="434" y="2132"/>
                  </a:lnTo>
                  <a:lnTo>
                    <a:pt x="434" y="2137"/>
                  </a:lnTo>
                  <a:lnTo>
                    <a:pt x="434" y="2137"/>
                  </a:lnTo>
                  <a:lnTo>
                    <a:pt x="431" y="2150"/>
                  </a:lnTo>
                  <a:lnTo>
                    <a:pt x="428" y="2174"/>
                  </a:lnTo>
                  <a:lnTo>
                    <a:pt x="425" y="2200"/>
                  </a:lnTo>
                  <a:lnTo>
                    <a:pt x="425" y="2209"/>
                  </a:lnTo>
                  <a:lnTo>
                    <a:pt x="426" y="2216"/>
                  </a:lnTo>
                  <a:lnTo>
                    <a:pt x="426" y="2216"/>
                  </a:lnTo>
                  <a:lnTo>
                    <a:pt x="428" y="2219"/>
                  </a:lnTo>
                  <a:lnTo>
                    <a:pt x="433" y="2222"/>
                  </a:lnTo>
                  <a:lnTo>
                    <a:pt x="442" y="2222"/>
                  </a:lnTo>
                  <a:lnTo>
                    <a:pt x="450" y="2221"/>
                  </a:lnTo>
                  <a:lnTo>
                    <a:pt x="455" y="2219"/>
                  </a:lnTo>
                  <a:lnTo>
                    <a:pt x="478" y="2219"/>
                  </a:lnTo>
                  <a:lnTo>
                    <a:pt x="478" y="2219"/>
                  </a:lnTo>
                  <a:lnTo>
                    <a:pt x="478" y="2209"/>
                  </a:lnTo>
                  <a:lnTo>
                    <a:pt x="478" y="2209"/>
                  </a:lnTo>
                  <a:lnTo>
                    <a:pt x="486" y="2213"/>
                  </a:lnTo>
                  <a:lnTo>
                    <a:pt x="500" y="2216"/>
                  </a:lnTo>
                  <a:lnTo>
                    <a:pt x="529" y="2217"/>
                  </a:lnTo>
                  <a:lnTo>
                    <a:pt x="572" y="2219"/>
                  </a:lnTo>
                  <a:lnTo>
                    <a:pt x="572" y="2219"/>
                  </a:lnTo>
                  <a:lnTo>
                    <a:pt x="585" y="2219"/>
                  </a:lnTo>
                  <a:lnTo>
                    <a:pt x="613" y="2221"/>
                  </a:lnTo>
                  <a:lnTo>
                    <a:pt x="627" y="2221"/>
                  </a:lnTo>
                  <a:lnTo>
                    <a:pt x="640" y="2219"/>
                  </a:lnTo>
                  <a:lnTo>
                    <a:pt x="649" y="2216"/>
                  </a:lnTo>
                  <a:lnTo>
                    <a:pt x="653" y="2214"/>
                  </a:lnTo>
                  <a:lnTo>
                    <a:pt x="654" y="2213"/>
                  </a:lnTo>
                  <a:lnTo>
                    <a:pt x="654" y="2213"/>
                  </a:lnTo>
                  <a:lnTo>
                    <a:pt x="656" y="2200"/>
                  </a:lnTo>
                  <a:lnTo>
                    <a:pt x="656" y="2193"/>
                  </a:lnTo>
                  <a:lnTo>
                    <a:pt x="656" y="2193"/>
                  </a:lnTo>
                  <a:lnTo>
                    <a:pt x="656" y="2193"/>
                  </a:lnTo>
                  <a:lnTo>
                    <a:pt x="656" y="2190"/>
                  </a:lnTo>
                  <a:lnTo>
                    <a:pt x="651" y="2184"/>
                  </a:lnTo>
                  <a:lnTo>
                    <a:pt x="641" y="2174"/>
                  </a:lnTo>
                  <a:lnTo>
                    <a:pt x="641" y="2174"/>
                  </a:lnTo>
                  <a:lnTo>
                    <a:pt x="630" y="2168"/>
                  </a:lnTo>
                  <a:lnTo>
                    <a:pt x="613" y="2160"/>
                  </a:lnTo>
                  <a:lnTo>
                    <a:pt x="577" y="2145"/>
                  </a:lnTo>
                  <a:lnTo>
                    <a:pt x="577" y="2145"/>
                  </a:lnTo>
                  <a:lnTo>
                    <a:pt x="564" y="2139"/>
                  </a:lnTo>
                  <a:lnTo>
                    <a:pt x="558" y="2135"/>
                  </a:lnTo>
                  <a:lnTo>
                    <a:pt x="553" y="2129"/>
                  </a:lnTo>
                  <a:lnTo>
                    <a:pt x="553" y="2129"/>
                  </a:lnTo>
                  <a:lnTo>
                    <a:pt x="550" y="2127"/>
                  </a:lnTo>
                  <a:lnTo>
                    <a:pt x="550" y="2126"/>
                  </a:lnTo>
                  <a:lnTo>
                    <a:pt x="550" y="2126"/>
                  </a:lnTo>
                  <a:lnTo>
                    <a:pt x="555" y="2124"/>
                  </a:lnTo>
                  <a:lnTo>
                    <a:pt x="563" y="2124"/>
                  </a:lnTo>
                  <a:lnTo>
                    <a:pt x="572" y="2123"/>
                  </a:lnTo>
                  <a:lnTo>
                    <a:pt x="574" y="2121"/>
                  </a:lnTo>
                  <a:lnTo>
                    <a:pt x="576" y="2119"/>
                  </a:lnTo>
                  <a:lnTo>
                    <a:pt x="576" y="2119"/>
                  </a:lnTo>
                  <a:lnTo>
                    <a:pt x="574" y="2116"/>
                  </a:lnTo>
                  <a:lnTo>
                    <a:pt x="572" y="2108"/>
                  </a:lnTo>
                  <a:lnTo>
                    <a:pt x="566" y="2091"/>
                  </a:lnTo>
                  <a:lnTo>
                    <a:pt x="566" y="2091"/>
                  </a:lnTo>
                  <a:lnTo>
                    <a:pt x="566" y="2089"/>
                  </a:lnTo>
                  <a:lnTo>
                    <a:pt x="566" y="2089"/>
                  </a:lnTo>
                  <a:lnTo>
                    <a:pt x="564" y="2084"/>
                  </a:lnTo>
                  <a:lnTo>
                    <a:pt x="566" y="2081"/>
                  </a:lnTo>
                  <a:lnTo>
                    <a:pt x="566" y="2081"/>
                  </a:lnTo>
                  <a:lnTo>
                    <a:pt x="572" y="2078"/>
                  </a:lnTo>
                  <a:lnTo>
                    <a:pt x="582" y="2070"/>
                  </a:lnTo>
                  <a:lnTo>
                    <a:pt x="585" y="2066"/>
                  </a:lnTo>
                  <a:lnTo>
                    <a:pt x="588" y="2062"/>
                  </a:lnTo>
                  <a:lnTo>
                    <a:pt x="590" y="2057"/>
                  </a:lnTo>
                  <a:lnTo>
                    <a:pt x="590" y="2054"/>
                  </a:lnTo>
                  <a:lnTo>
                    <a:pt x="590" y="2054"/>
                  </a:lnTo>
                  <a:lnTo>
                    <a:pt x="584" y="2042"/>
                  </a:lnTo>
                  <a:lnTo>
                    <a:pt x="577" y="2028"/>
                  </a:lnTo>
                  <a:lnTo>
                    <a:pt x="572" y="2012"/>
                  </a:lnTo>
                  <a:lnTo>
                    <a:pt x="572" y="2004"/>
                  </a:lnTo>
                  <a:lnTo>
                    <a:pt x="572" y="1996"/>
                  </a:lnTo>
                  <a:lnTo>
                    <a:pt x="572" y="1996"/>
                  </a:lnTo>
                  <a:lnTo>
                    <a:pt x="577" y="1975"/>
                  </a:lnTo>
                  <a:lnTo>
                    <a:pt x="580" y="1949"/>
                  </a:lnTo>
                  <a:lnTo>
                    <a:pt x="584" y="1922"/>
                  </a:lnTo>
                  <a:lnTo>
                    <a:pt x="584" y="1895"/>
                  </a:lnTo>
                  <a:lnTo>
                    <a:pt x="584" y="1895"/>
                  </a:lnTo>
                  <a:lnTo>
                    <a:pt x="584" y="1863"/>
                  </a:lnTo>
                  <a:lnTo>
                    <a:pt x="580" y="1822"/>
                  </a:lnTo>
                  <a:lnTo>
                    <a:pt x="576" y="1750"/>
                  </a:lnTo>
                  <a:lnTo>
                    <a:pt x="576" y="1750"/>
                  </a:lnTo>
                  <a:lnTo>
                    <a:pt x="571" y="1705"/>
                  </a:lnTo>
                  <a:lnTo>
                    <a:pt x="569" y="1684"/>
                  </a:lnTo>
                  <a:lnTo>
                    <a:pt x="569" y="1660"/>
                  </a:lnTo>
                  <a:lnTo>
                    <a:pt x="569" y="1660"/>
                  </a:lnTo>
                  <a:lnTo>
                    <a:pt x="571" y="1636"/>
                  </a:lnTo>
                  <a:lnTo>
                    <a:pt x="574" y="1612"/>
                  </a:lnTo>
                  <a:lnTo>
                    <a:pt x="576" y="1590"/>
                  </a:lnTo>
                  <a:lnTo>
                    <a:pt x="577" y="1562"/>
                  </a:lnTo>
                  <a:lnTo>
                    <a:pt x="577" y="1562"/>
                  </a:lnTo>
                  <a:lnTo>
                    <a:pt x="577" y="1557"/>
                  </a:lnTo>
                  <a:lnTo>
                    <a:pt x="577" y="1557"/>
                  </a:lnTo>
                  <a:lnTo>
                    <a:pt x="577" y="1548"/>
                  </a:lnTo>
                  <a:lnTo>
                    <a:pt x="577" y="1548"/>
                  </a:lnTo>
                  <a:lnTo>
                    <a:pt x="579" y="1521"/>
                  </a:lnTo>
                  <a:lnTo>
                    <a:pt x="582" y="1490"/>
                  </a:lnTo>
                  <a:lnTo>
                    <a:pt x="582" y="1490"/>
                  </a:lnTo>
                  <a:lnTo>
                    <a:pt x="587" y="1455"/>
                  </a:lnTo>
                  <a:lnTo>
                    <a:pt x="587" y="1455"/>
                  </a:lnTo>
                  <a:lnTo>
                    <a:pt x="593" y="1416"/>
                  </a:lnTo>
                  <a:lnTo>
                    <a:pt x="596" y="1382"/>
                  </a:lnTo>
                  <a:lnTo>
                    <a:pt x="596" y="1382"/>
                  </a:lnTo>
                  <a:lnTo>
                    <a:pt x="598" y="1320"/>
                  </a:lnTo>
                  <a:lnTo>
                    <a:pt x="596" y="1281"/>
                  </a:lnTo>
                  <a:lnTo>
                    <a:pt x="595" y="1252"/>
                  </a:lnTo>
                  <a:lnTo>
                    <a:pt x="595" y="1252"/>
                  </a:lnTo>
                  <a:lnTo>
                    <a:pt x="593" y="1236"/>
                  </a:lnTo>
                  <a:lnTo>
                    <a:pt x="595" y="1225"/>
                  </a:lnTo>
                  <a:lnTo>
                    <a:pt x="596" y="1214"/>
                  </a:lnTo>
                  <a:lnTo>
                    <a:pt x="596" y="1214"/>
                  </a:lnTo>
                  <a:lnTo>
                    <a:pt x="600" y="1190"/>
                  </a:lnTo>
                  <a:lnTo>
                    <a:pt x="603" y="1161"/>
                  </a:lnTo>
                  <a:lnTo>
                    <a:pt x="603" y="1161"/>
                  </a:lnTo>
                  <a:lnTo>
                    <a:pt x="605" y="1158"/>
                  </a:lnTo>
                  <a:lnTo>
                    <a:pt x="605" y="1158"/>
                  </a:lnTo>
                  <a:lnTo>
                    <a:pt x="608" y="1150"/>
                  </a:lnTo>
                  <a:lnTo>
                    <a:pt x="613" y="1143"/>
                  </a:lnTo>
                  <a:lnTo>
                    <a:pt x="617" y="1137"/>
                  </a:lnTo>
                  <a:lnTo>
                    <a:pt x="619" y="1130"/>
                  </a:lnTo>
                  <a:lnTo>
                    <a:pt x="619" y="1130"/>
                  </a:lnTo>
                  <a:lnTo>
                    <a:pt x="624" y="1119"/>
                  </a:lnTo>
                  <a:lnTo>
                    <a:pt x="624" y="1119"/>
                  </a:lnTo>
                  <a:lnTo>
                    <a:pt x="630" y="1122"/>
                  </a:lnTo>
                  <a:lnTo>
                    <a:pt x="630" y="1122"/>
                  </a:lnTo>
                  <a:lnTo>
                    <a:pt x="638" y="1124"/>
                  </a:lnTo>
                  <a:lnTo>
                    <a:pt x="643" y="1124"/>
                  </a:lnTo>
                  <a:lnTo>
                    <a:pt x="643" y="1124"/>
                  </a:lnTo>
                  <a:lnTo>
                    <a:pt x="649" y="1119"/>
                  </a:lnTo>
                  <a:lnTo>
                    <a:pt x="654" y="1116"/>
                  </a:lnTo>
                  <a:lnTo>
                    <a:pt x="659" y="1109"/>
                  </a:lnTo>
                  <a:lnTo>
                    <a:pt x="659" y="1109"/>
                  </a:lnTo>
                  <a:lnTo>
                    <a:pt x="662" y="1130"/>
                  </a:lnTo>
                  <a:lnTo>
                    <a:pt x="662" y="1130"/>
                  </a:lnTo>
                  <a:lnTo>
                    <a:pt x="665" y="1127"/>
                  </a:lnTo>
                  <a:lnTo>
                    <a:pt x="665" y="1127"/>
                  </a:lnTo>
                  <a:lnTo>
                    <a:pt x="670" y="1106"/>
                  </a:lnTo>
                  <a:lnTo>
                    <a:pt x="678" y="1068"/>
                  </a:lnTo>
                  <a:lnTo>
                    <a:pt x="678" y="1068"/>
                  </a:lnTo>
                  <a:lnTo>
                    <a:pt x="691" y="1012"/>
                  </a:lnTo>
                  <a:lnTo>
                    <a:pt x="699" y="978"/>
                  </a:lnTo>
                  <a:lnTo>
                    <a:pt x="704" y="951"/>
                  </a:lnTo>
                  <a:lnTo>
                    <a:pt x="704" y="951"/>
                  </a:lnTo>
                  <a:lnTo>
                    <a:pt x="710" y="902"/>
                  </a:lnTo>
                  <a:lnTo>
                    <a:pt x="712" y="880"/>
                  </a:lnTo>
                  <a:lnTo>
                    <a:pt x="712" y="862"/>
                  </a:lnTo>
                  <a:lnTo>
                    <a:pt x="712" y="862"/>
                  </a:lnTo>
                  <a:lnTo>
                    <a:pt x="710" y="840"/>
                  </a:lnTo>
                  <a:lnTo>
                    <a:pt x="707" y="828"/>
                  </a:lnTo>
                  <a:lnTo>
                    <a:pt x="707" y="828"/>
                  </a:lnTo>
                  <a:close/>
                </a:path>
              </a:pathLst>
            </a:custGeom>
            <a:solidFill>
              <a:srgbClr val="C00000"/>
            </a:solid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6">
              <a:extLst>
                <a:ext uri="{FF2B5EF4-FFF2-40B4-BE49-F238E27FC236}">
                  <a16:creationId xmlns:a16="http://schemas.microsoft.com/office/drawing/2014/main" id="{40EF104B-D933-418C-8B19-7955EB60FE65}"/>
                </a:ext>
              </a:extLst>
            </p:cNvPr>
            <p:cNvSpPr>
              <a:spLocks noEditPoints="1"/>
            </p:cNvSpPr>
            <p:nvPr/>
          </p:nvSpPr>
          <p:spPr bwMode="auto">
            <a:xfrm>
              <a:off x="7079001" y="1545313"/>
              <a:ext cx="125408" cy="391643"/>
            </a:xfrm>
            <a:custGeom>
              <a:avLst/>
              <a:gdLst>
                <a:gd name="T0" fmla="*/ 648 w 653"/>
                <a:gd name="T1" fmla="*/ 1052 h 2150"/>
                <a:gd name="T2" fmla="*/ 651 w 653"/>
                <a:gd name="T3" fmla="*/ 944 h 2150"/>
                <a:gd name="T4" fmla="*/ 651 w 653"/>
                <a:gd name="T5" fmla="*/ 731 h 2150"/>
                <a:gd name="T6" fmla="*/ 643 w 653"/>
                <a:gd name="T7" fmla="*/ 484 h 2150"/>
                <a:gd name="T8" fmla="*/ 582 w 653"/>
                <a:gd name="T9" fmla="*/ 405 h 2150"/>
                <a:gd name="T10" fmla="*/ 465 w 653"/>
                <a:gd name="T11" fmla="*/ 347 h 2150"/>
                <a:gd name="T12" fmla="*/ 467 w 653"/>
                <a:gd name="T13" fmla="*/ 297 h 2150"/>
                <a:gd name="T14" fmla="*/ 483 w 653"/>
                <a:gd name="T15" fmla="*/ 264 h 2150"/>
                <a:gd name="T16" fmla="*/ 486 w 653"/>
                <a:gd name="T17" fmla="*/ 214 h 2150"/>
                <a:gd name="T18" fmla="*/ 517 w 653"/>
                <a:gd name="T19" fmla="*/ 105 h 2150"/>
                <a:gd name="T20" fmla="*/ 468 w 653"/>
                <a:gd name="T21" fmla="*/ 60 h 2150"/>
                <a:gd name="T22" fmla="*/ 454 w 653"/>
                <a:gd name="T23" fmla="*/ 18 h 2150"/>
                <a:gd name="T24" fmla="*/ 411 w 653"/>
                <a:gd name="T25" fmla="*/ 3 h 2150"/>
                <a:gd name="T26" fmla="*/ 306 w 653"/>
                <a:gd name="T27" fmla="*/ 21 h 2150"/>
                <a:gd name="T28" fmla="*/ 242 w 653"/>
                <a:gd name="T29" fmla="*/ 111 h 2150"/>
                <a:gd name="T30" fmla="*/ 241 w 653"/>
                <a:gd name="T31" fmla="*/ 175 h 2150"/>
                <a:gd name="T32" fmla="*/ 249 w 653"/>
                <a:gd name="T33" fmla="*/ 259 h 2150"/>
                <a:gd name="T34" fmla="*/ 268 w 653"/>
                <a:gd name="T35" fmla="*/ 280 h 2150"/>
                <a:gd name="T36" fmla="*/ 268 w 653"/>
                <a:gd name="T37" fmla="*/ 325 h 2150"/>
                <a:gd name="T38" fmla="*/ 172 w 653"/>
                <a:gd name="T39" fmla="*/ 373 h 2150"/>
                <a:gd name="T40" fmla="*/ 79 w 653"/>
                <a:gd name="T41" fmla="*/ 442 h 2150"/>
                <a:gd name="T42" fmla="*/ 59 w 653"/>
                <a:gd name="T43" fmla="*/ 593 h 2150"/>
                <a:gd name="T44" fmla="*/ 37 w 653"/>
                <a:gd name="T45" fmla="*/ 768 h 2150"/>
                <a:gd name="T46" fmla="*/ 18 w 653"/>
                <a:gd name="T47" fmla="*/ 832 h 2150"/>
                <a:gd name="T48" fmla="*/ 24 w 653"/>
                <a:gd name="T49" fmla="*/ 864 h 2150"/>
                <a:gd name="T50" fmla="*/ 27 w 653"/>
                <a:gd name="T51" fmla="*/ 909 h 2150"/>
                <a:gd name="T52" fmla="*/ 16 w 653"/>
                <a:gd name="T53" fmla="*/ 954 h 2150"/>
                <a:gd name="T54" fmla="*/ 6 w 653"/>
                <a:gd name="T55" fmla="*/ 991 h 2150"/>
                <a:gd name="T56" fmla="*/ 5 w 653"/>
                <a:gd name="T57" fmla="*/ 1042 h 2150"/>
                <a:gd name="T58" fmla="*/ 30 w 653"/>
                <a:gd name="T59" fmla="*/ 1147 h 2150"/>
                <a:gd name="T60" fmla="*/ 51 w 653"/>
                <a:gd name="T61" fmla="*/ 1253 h 2150"/>
                <a:gd name="T62" fmla="*/ 95 w 653"/>
                <a:gd name="T63" fmla="*/ 1330 h 2150"/>
                <a:gd name="T64" fmla="*/ 117 w 653"/>
                <a:gd name="T65" fmla="*/ 1485 h 2150"/>
                <a:gd name="T66" fmla="*/ 123 w 653"/>
                <a:gd name="T67" fmla="*/ 1675 h 2150"/>
                <a:gd name="T68" fmla="*/ 136 w 653"/>
                <a:gd name="T69" fmla="*/ 1929 h 2150"/>
                <a:gd name="T70" fmla="*/ 156 w 653"/>
                <a:gd name="T71" fmla="*/ 2025 h 2150"/>
                <a:gd name="T72" fmla="*/ 120 w 653"/>
                <a:gd name="T73" fmla="*/ 2089 h 2150"/>
                <a:gd name="T74" fmla="*/ 72 w 653"/>
                <a:gd name="T75" fmla="*/ 2133 h 2150"/>
                <a:gd name="T76" fmla="*/ 192 w 653"/>
                <a:gd name="T77" fmla="*/ 2149 h 2150"/>
                <a:gd name="T78" fmla="*/ 308 w 653"/>
                <a:gd name="T79" fmla="*/ 2145 h 2150"/>
                <a:gd name="T80" fmla="*/ 316 w 653"/>
                <a:gd name="T81" fmla="*/ 2115 h 2150"/>
                <a:gd name="T82" fmla="*/ 326 w 653"/>
                <a:gd name="T83" fmla="*/ 1974 h 2150"/>
                <a:gd name="T84" fmla="*/ 318 w 653"/>
                <a:gd name="T85" fmla="*/ 1824 h 2150"/>
                <a:gd name="T86" fmla="*/ 329 w 653"/>
                <a:gd name="T87" fmla="*/ 1519 h 2150"/>
                <a:gd name="T88" fmla="*/ 334 w 653"/>
                <a:gd name="T89" fmla="*/ 1407 h 2150"/>
                <a:gd name="T90" fmla="*/ 350 w 653"/>
                <a:gd name="T91" fmla="*/ 1636 h 2150"/>
                <a:gd name="T92" fmla="*/ 356 w 653"/>
                <a:gd name="T93" fmla="*/ 1887 h 2150"/>
                <a:gd name="T94" fmla="*/ 343 w 653"/>
                <a:gd name="T95" fmla="*/ 1972 h 2150"/>
                <a:gd name="T96" fmla="*/ 359 w 653"/>
                <a:gd name="T97" fmla="*/ 2044 h 2150"/>
                <a:gd name="T98" fmla="*/ 361 w 653"/>
                <a:gd name="T99" fmla="*/ 2149 h 2150"/>
                <a:gd name="T100" fmla="*/ 595 w 653"/>
                <a:gd name="T101" fmla="*/ 2120 h 2150"/>
                <a:gd name="T102" fmla="*/ 507 w 653"/>
                <a:gd name="T103" fmla="*/ 2080 h 2150"/>
                <a:gd name="T104" fmla="*/ 507 w 653"/>
                <a:gd name="T105" fmla="*/ 2038 h 2150"/>
                <a:gd name="T106" fmla="*/ 509 w 653"/>
                <a:gd name="T107" fmla="*/ 1962 h 2150"/>
                <a:gd name="T108" fmla="*/ 541 w 653"/>
                <a:gd name="T109" fmla="*/ 1901 h 2150"/>
                <a:gd name="T110" fmla="*/ 542 w 653"/>
                <a:gd name="T111" fmla="*/ 1505 h 2150"/>
                <a:gd name="T112" fmla="*/ 568 w 653"/>
                <a:gd name="T113" fmla="*/ 1320 h 2150"/>
                <a:gd name="T114" fmla="*/ 618 w 653"/>
                <a:gd name="T115" fmla="*/ 1282 h 2150"/>
                <a:gd name="T116" fmla="*/ 627 w 653"/>
                <a:gd name="T117" fmla="*/ 1203 h 2150"/>
                <a:gd name="T118" fmla="*/ 645 w 653"/>
                <a:gd name="T119" fmla="*/ 1134 h 2150"/>
                <a:gd name="T120" fmla="*/ 647 w 653"/>
                <a:gd name="T121" fmla="*/ 1102 h 2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3" h="2150">
                  <a:moveTo>
                    <a:pt x="647" y="1097"/>
                  </a:moveTo>
                  <a:lnTo>
                    <a:pt x="650" y="1082"/>
                  </a:lnTo>
                  <a:lnTo>
                    <a:pt x="650" y="1082"/>
                  </a:lnTo>
                  <a:lnTo>
                    <a:pt x="648" y="1074"/>
                  </a:lnTo>
                  <a:lnTo>
                    <a:pt x="645" y="1068"/>
                  </a:lnTo>
                  <a:lnTo>
                    <a:pt x="645" y="1062"/>
                  </a:lnTo>
                  <a:lnTo>
                    <a:pt x="645" y="1062"/>
                  </a:lnTo>
                  <a:lnTo>
                    <a:pt x="647" y="1055"/>
                  </a:lnTo>
                  <a:lnTo>
                    <a:pt x="648" y="1052"/>
                  </a:lnTo>
                  <a:lnTo>
                    <a:pt x="653" y="1049"/>
                  </a:lnTo>
                  <a:lnTo>
                    <a:pt x="648" y="1028"/>
                  </a:lnTo>
                  <a:lnTo>
                    <a:pt x="648" y="1028"/>
                  </a:lnTo>
                  <a:lnTo>
                    <a:pt x="648" y="1012"/>
                  </a:lnTo>
                  <a:lnTo>
                    <a:pt x="647" y="981"/>
                  </a:lnTo>
                  <a:lnTo>
                    <a:pt x="647" y="981"/>
                  </a:lnTo>
                  <a:lnTo>
                    <a:pt x="648" y="967"/>
                  </a:lnTo>
                  <a:lnTo>
                    <a:pt x="650" y="956"/>
                  </a:lnTo>
                  <a:lnTo>
                    <a:pt x="651" y="944"/>
                  </a:lnTo>
                  <a:lnTo>
                    <a:pt x="651" y="933"/>
                  </a:lnTo>
                  <a:lnTo>
                    <a:pt x="651" y="933"/>
                  </a:lnTo>
                  <a:lnTo>
                    <a:pt x="650" y="891"/>
                  </a:lnTo>
                  <a:lnTo>
                    <a:pt x="650" y="861"/>
                  </a:lnTo>
                  <a:lnTo>
                    <a:pt x="650" y="861"/>
                  </a:lnTo>
                  <a:lnTo>
                    <a:pt x="653" y="803"/>
                  </a:lnTo>
                  <a:lnTo>
                    <a:pt x="653" y="803"/>
                  </a:lnTo>
                  <a:lnTo>
                    <a:pt x="653" y="766"/>
                  </a:lnTo>
                  <a:lnTo>
                    <a:pt x="651" y="731"/>
                  </a:lnTo>
                  <a:lnTo>
                    <a:pt x="651" y="731"/>
                  </a:lnTo>
                  <a:lnTo>
                    <a:pt x="650" y="695"/>
                  </a:lnTo>
                  <a:lnTo>
                    <a:pt x="650" y="655"/>
                  </a:lnTo>
                  <a:lnTo>
                    <a:pt x="650" y="655"/>
                  </a:lnTo>
                  <a:lnTo>
                    <a:pt x="650" y="601"/>
                  </a:lnTo>
                  <a:lnTo>
                    <a:pt x="650" y="565"/>
                  </a:lnTo>
                  <a:lnTo>
                    <a:pt x="647" y="532"/>
                  </a:lnTo>
                  <a:lnTo>
                    <a:pt x="647" y="532"/>
                  </a:lnTo>
                  <a:lnTo>
                    <a:pt x="643" y="484"/>
                  </a:lnTo>
                  <a:lnTo>
                    <a:pt x="640" y="469"/>
                  </a:lnTo>
                  <a:lnTo>
                    <a:pt x="637" y="456"/>
                  </a:lnTo>
                  <a:lnTo>
                    <a:pt x="637" y="456"/>
                  </a:lnTo>
                  <a:lnTo>
                    <a:pt x="631" y="445"/>
                  </a:lnTo>
                  <a:lnTo>
                    <a:pt x="624" y="434"/>
                  </a:lnTo>
                  <a:lnTo>
                    <a:pt x="611" y="421"/>
                  </a:lnTo>
                  <a:lnTo>
                    <a:pt x="611" y="421"/>
                  </a:lnTo>
                  <a:lnTo>
                    <a:pt x="602" y="414"/>
                  </a:lnTo>
                  <a:lnTo>
                    <a:pt x="582" y="405"/>
                  </a:lnTo>
                  <a:lnTo>
                    <a:pt x="534" y="384"/>
                  </a:lnTo>
                  <a:lnTo>
                    <a:pt x="534" y="384"/>
                  </a:lnTo>
                  <a:lnTo>
                    <a:pt x="513" y="374"/>
                  </a:lnTo>
                  <a:lnTo>
                    <a:pt x="494" y="365"/>
                  </a:lnTo>
                  <a:lnTo>
                    <a:pt x="478" y="355"/>
                  </a:lnTo>
                  <a:lnTo>
                    <a:pt x="472" y="350"/>
                  </a:lnTo>
                  <a:lnTo>
                    <a:pt x="472" y="350"/>
                  </a:lnTo>
                  <a:lnTo>
                    <a:pt x="465" y="347"/>
                  </a:lnTo>
                  <a:lnTo>
                    <a:pt x="465" y="347"/>
                  </a:lnTo>
                  <a:lnTo>
                    <a:pt x="460" y="337"/>
                  </a:lnTo>
                  <a:lnTo>
                    <a:pt x="456" y="331"/>
                  </a:lnTo>
                  <a:lnTo>
                    <a:pt x="456" y="331"/>
                  </a:lnTo>
                  <a:lnTo>
                    <a:pt x="451" y="326"/>
                  </a:lnTo>
                  <a:lnTo>
                    <a:pt x="451" y="326"/>
                  </a:lnTo>
                  <a:lnTo>
                    <a:pt x="457" y="317"/>
                  </a:lnTo>
                  <a:lnTo>
                    <a:pt x="457" y="317"/>
                  </a:lnTo>
                  <a:lnTo>
                    <a:pt x="464" y="307"/>
                  </a:lnTo>
                  <a:lnTo>
                    <a:pt x="467" y="297"/>
                  </a:lnTo>
                  <a:lnTo>
                    <a:pt x="470" y="289"/>
                  </a:lnTo>
                  <a:lnTo>
                    <a:pt x="472" y="286"/>
                  </a:lnTo>
                  <a:lnTo>
                    <a:pt x="472" y="286"/>
                  </a:lnTo>
                  <a:lnTo>
                    <a:pt x="477" y="283"/>
                  </a:lnTo>
                  <a:lnTo>
                    <a:pt x="480" y="281"/>
                  </a:lnTo>
                  <a:lnTo>
                    <a:pt x="483" y="278"/>
                  </a:lnTo>
                  <a:lnTo>
                    <a:pt x="483" y="278"/>
                  </a:lnTo>
                  <a:lnTo>
                    <a:pt x="483" y="272"/>
                  </a:lnTo>
                  <a:lnTo>
                    <a:pt x="483" y="264"/>
                  </a:lnTo>
                  <a:lnTo>
                    <a:pt x="480" y="254"/>
                  </a:lnTo>
                  <a:lnTo>
                    <a:pt x="480" y="254"/>
                  </a:lnTo>
                  <a:lnTo>
                    <a:pt x="480" y="228"/>
                  </a:lnTo>
                  <a:lnTo>
                    <a:pt x="480" y="228"/>
                  </a:lnTo>
                  <a:lnTo>
                    <a:pt x="481" y="222"/>
                  </a:lnTo>
                  <a:lnTo>
                    <a:pt x="483" y="219"/>
                  </a:lnTo>
                  <a:lnTo>
                    <a:pt x="485" y="217"/>
                  </a:lnTo>
                  <a:lnTo>
                    <a:pt x="486" y="214"/>
                  </a:lnTo>
                  <a:lnTo>
                    <a:pt x="486" y="214"/>
                  </a:lnTo>
                  <a:lnTo>
                    <a:pt x="493" y="196"/>
                  </a:lnTo>
                  <a:lnTo>
                    <a:pt x="493" y="196"/>
                  </a:lnTo>
                  <a:lnTo>
                    <a:pt x="510" y="156"/>
                  </a:lnTo>
                  <a:lnTo>
                    <a:pt x="510" y="156"/>
                  </a:lnTo>
                  <a:lnTo>
                    <a:pt x="513" y="146"/>
                  </a:lnTo>
                  <a:lnTo>
                    <a:pt x="515" y="137"/>
                  </a:lnTo>
                  <a:lnTo>
                    <a:pt x="517" y="111"/>
                  </a:lnTo>
                  <a:lnTo>
                    <a:pt x="517" y="111"/>
                  </a:lnTo>
                  <a:lnTo>
                    <a:pt x="517" y="105"/>
                  </a:lnTo>
                  <a:lnTo>
                    <a:pt x="513" y="97"/>
                  </a:lnTo>
                  <a:lnTo>
                    <a:pt x="510" y="89"/>
                  </a:lnTo>
                  <a:lnTo>
                    <a:pt x="505" y="82"/>
                  </a:lnTo>
                  <a:lnTo>
                    <a:pt x="496" y="72"/>
                  </a:lnTo>
                  <a:lnTo>
                    <a:pt x="486" y="68"/>
                  </a:lnTo>
                  <a:lnTo>
                    <a:pt x="486" y="68"/>
                  </a:lnTo>
                  <a:lnTo>
                    <a:pt x="475" y="64"/>
                  </a:lnTo>
                  <a:lnTo>
                    <a:pt x="468" y="60"/>
                  </a:lnTo>
                  <a:lnTo>
                    <a:pt x="468" y="60"/>
                  </a:lnTo>
                  <a:lnTo>
                    <a:pt x="467" y="56"/>
                  </a:lnTo>
                  <a:lnTo>
                    <a:pt x="467" y="53"/>
                  </a:lnTo>
                  <a:lnTo>
                    <a:pt x="467" y="39"/>
                  </a:lnTo>
                  <a:lnTo>
                    <a:pt x="467" y="39"/>
                  </a:lnTo>
                  <a:lnTo>
                    <a:pt x="465" y="34"/>
                  </a:lnTo>
                  <a:lnTo>
                    <a:pt x="465" y="29"/>
                  </a:lnTo>
                  <a:lnTo>
                    <a:pt x="464" y="26"/>
                  </a:lnTo>
                  <a:lnTo>
                    <a:pt x="460" y="23"/>
                  </a:lnTo>
                  <a:lnTo>
                    <a:pt x="454" y="18"/>
                  </a:lnTo>
                  <a:lnTo>
                    <a:pt x="446" y="15"/>
                  </a:lnTo>
                  <a:lnTo>
                    <a:pt x="446" y="15"/>
                  </a:lnTo>
                  <a:lnTo>
                    <a:pt x="438" y="11"/>
                  </a:lnTo>
                  <a:lnTo>
                    <a:pt x="430" y="11"/>
                  </a:lnTo>
                  <a:lnTo>
                    <a:pt x="424" y="11"/>
                  </a:lnTo>
                  <a:lnTo>
                    <a:pt x="419" y="10"/>
                  </a:lnTo>
                  <a:lnTo>
                    <a:pt x="416" y="7"/>
                  </a:lnTo>
                  <a:lnTo>
                    <a:pt x="416" y="7"/>
                  </a:lnTo>
                  <a:lnTo>
                    <a:pt x="411" y="3"/>
                  </a:lnTo>
                  <a:lnTo>
                    <a:pt x="403" y="0"/>
                  </a:lnTo>
                  <a:lnTo>
                    <a:pt x="393" y="0"/>
                  </a:lnTo>
                  <a:lnTo>
                    <a:pt x="383" y="0"/>
                  </a:lnTo>
                  <a:lnTo>
                    <a:pt x="361" y="2"/>
                  </a:lnTo>
                  <a:lnTo>
                    <a:pt x="340" y="5"/>
                  </a:lnTo>
                  <a:lnTo>
                    <a:pt x="340" y="5"/>
                  </a:lnTo>
                  <a:lnTo>
                    <a:pt x="330" y="8"/>
                  </a:lnTo>
                  <a:lnTo>
                    <a:pt x="319" y="15"/>
                  </a:lnTo>
                  <a:lnTo>
                    <a:pt x="306" y="21"/>
                  </a:lnTo>
                  <a:lnTo>
                    <a:pt x="295" y="29"/>
                  </a:lnTo>
                  <a:lnTo>
                    <a:pt x="284" y="39"/>
                  </a:lnTo>
                  <a:lnTo>
                    <a:pt x="274" y="47"/>
                  </a:lnTo>
                  <a:lnTo>
                    <a:pt x="266" y="56"/>
                  </a:lnTo>
                  <a:lnTo>
                    <a:pt x="261" y="64"/>
                  </a:lnTo>
                  <a:lnTo>
                    <a:pt x="261" y="64"/>
                  </a:lnTo>
                  <a:lnTo>
                    <a:pt x="253" y="80"/>
                  </a:lnTo>
                  <a:lnTo>
                    <a:pt x="247" y="95"/>
                  </a:lnTo>
                  <a:lnTo>
                    <a:pt x="242" y="111"/>
                  </a:lnTo>
                  <a:lnTo>
                    <a:pt x="242" y="111"/>
                  </a:lnTo>
                  <a:lnTo>
                    <a:pt x="239" y="119"/>
                  </a:lnTo>
                  <a:lnTo>
                    <a:pt x="237" y="129"/>
                  </a:lnTo>
                  <a:lnTo>
                    <a:pt x="237" y="140"/>
                  </a:lnTo>
                  <a:lnTo>
                    <a:pt x="237" y="140"/>
                  </a:lnTo>
                  <a:lnTo>
                    <a:pt x="241" y="162"/>
                  </a:lnTo>
                  <a:lnTo>
                    <a:pt x="242" y="172"/>
                  </a:lnTo>
                  <a:lnTo>
                    <a:pt x="242" y="172"/>
                  </a:lnTo>
                  <a:lnTo>
                    <a:pt x="241" y="175"/>
                  </a:lnTo>
                  <a:lnTo>
                    <a:pt x="241" y="185"/>
                  </a:lnTo>
                  <a:lnTo>
                    <a:pt x="241" y="185"/>
                  </a:lnTo>
                  <a:lnTo>
                    <a:pt x="241" y="193"/>
                  </a:lnTo>
                  <a:lnTo>
                    <a:pt x="242" y="203"/>
                  </a:lnTo>
                  <a:lnTo>
                    <a:pt x="245" y="214"/>
                  </a:lnTo>
                  <a:lnTo>
                    <a:pt x="247" y="223"/>
                  </a:lnTo>
                  <a:lnTo>
                    <a:pt x="247" y="223"/>
                  </a:lnTo>
                  <a:lnTo>
                    <a:pt x="249" y="247"/>
                  </a:lnTo>
                  <a:lnTo>
                    <a:pt x="249" y="259"/>
                  </a:lnTo>
                  <a:lnTo>
                    <a:pt x="250" y="268"/>
                  </a:lnTo>
                  <a:lnTo>
                    <a:pt x="250" y="268"/>
                  </a:lnTo>
                  <a:lnTo>
                    <a:pt x="252" y="272"/>
                  </a:lnTo>
                  <a:lnTo>
                    <a:pt x="255" y="273"/>
                  </a:lnTo>
                  <a:lnTo>
                    <a:pt x="260" y="275"/>
                  </a:lnTo>
                  <a:lnTo>
                    <a:pt x="266" y="275"/>
                  </a:lnTo>
                  <a:lnTo>
                    <a:pt x="268" y="276"/>
                  </a:lnTo>
                  <a:lnTo>
                    <a:pt x="268" y="280"/>
                  </a:lnTo>
                  <a:lnTo>
                    <a:pt x="268" y="280"/>
                  </a:lnTo>
                  <a:lnTo>
                    <a:pt x="270" y="286"/>
                  </a:lnTo>
                  <a:lnTo>
                    <a:pt x="273" y="294"/>
                  </a:lnTo>
                  <a:lnTo>
                    <a:pt x="276" y="304"/>
                  </a:lnTo>
                  <a:lnTo>
                    <a:pt x="279" y="313"/>
                  </a:lnTo>
                  <a:lnTo>
                    <a:pt x="279" y="313"/>
                  </a:lnTo>
                  <a:lnTo>
                    <a:pt x="276" y="315"/>
                  </a:lnTo>
                  <a:lnTo>
                    <a:pt x="276" y="315"/>
                  </a:lnTo>
                  <a:lnTo>
                    <a:pt x="273" y="318"/>
                  </a:lnTo>
                  <a:lnTo>
                    <a:pt x="268" y="325"/>
                  </a:lnTo>
                  <a:lnTo>
                    <a:pt x="260" y="345"/>
                  </a:lnTo>
                  <a:lnTo>
                    <a:pt x="260" y="345"/>
                  </a:lnTo>
                  <a:lnTo>
                    <a:pt x="249" y="350"/>
                  </a:lnTo>
                  <a:lnTo>
                    <a:pt x="234" y="358"/>
                  </a:lnTo>
                  <a:lnTo>
                    <a:pt x="218" y="363"/>
                  </a:lnTo>
                  <a:lnTo>
                    <a:pt x="201" y="368"/>
                  </a:lnTo>
                  <a:lnTo>
                    <a:pt x="201" y="368"/>
                  </a:lnTo>
                  <a:lnTo>
                    <a:pt x="188" y="370"/>
                  </a:lnTo>
                  <a:lnTo>
                    <a:pt x="172" y="373"/>
                  </a:lnTo>
                  <a:lnTo>
                    <a:pt x="152" y="379"/>
                  </a:lnTo>
                  <a:lnTo>
                    <a:pt x="133" y="387"/>
                  </a:lnTo>
                  <a:lnTo>
                    <a:pt x="114" y="397"/>
                  </a:lnTo>
                  <a:lnTo>
                    <a:pt x="106" y="403"/>
                  </a:lnTo>
                  <a:lnTo>
                    <a:pt x="98" y="410"/>
                  </a:lnTo>
                  <a:lnTo>
                    <a:pt x="91" y="416"/>
                  </a:lnTo>
                  <a:lnTo>
                    <a:pt x="85" y="424"/>
                  </a:lnTo>
                  <a:lnTo>
                    <a:pt x="82" y="432"/>
                  </a:lnTo>
                  <a:lnTo>
                    <a:pt x="79" y="442"/>
                  </a:lnTo>
                  <a:lnTo>
                    <a:pt x="79" y="442"/>
                  </a:lnTo>
                  <a:lnTo>
                    <a:pt x="72" y="472"/>
                  </a:lnTo>
                  <a:lnTo>
                    <a:pt x="67" y="493"/>
                  </a:lnTo>
                  <a:lnTo>
                    <a:pt x="64" y="508"/>
                  </a:lnTo>
                  <a:lnTo>
                    <a:pt x="64" y="520"/>
                  </a:lnTo>
                  <a:lnTo>
                    <a:pt x="64" y="520"/>
                  </a:lnTo>
                  <a:lnTo>
                    <a:pt x="63" y="557"/>
                  </a:lnTo>
                  <a:lnTo>
                    <a:pt x="59" y="593"/>
                  </a:lnTo>
                  <a:lnTo>
                    <a:pt x="59" y="593"/>
                  </a:lnTo>
                  <a:lnTo>
                    <a:pt x="56" y="607"/>
                  </a:lnTo>
                  <a:lnTo>
                    <a:pt x="51" y="625"/>
                  </a:lnTo>
                  <a:lnTo>
                    <a:pt x="46" y="646"/>
                  </a:lnTo>
                  <a:lnTo>
                    <a:pt x="45" y="657"/>
                  </a:lnTo>
                  <a:lnTo>
                    <a:pt x="45" y="667"/>
                  </a:lnTo>
                  <a:lnTo>
                    <a:pt x="45" y="667"/>
                  </a:lnTo>
                  <a:lnTo>
                    <a:pt x="43" y="694"/>
                  </a:lnTo>
                  <a:lnTo>
                    <a:pt x="40" y="732"/>
                  </a:lnTo>
                  <a:lnTo>
                    <a:pt x="37" y="768"/>
                  </a:lnTo>
                  <a:lnTo>
                    <a:pt x="35" y="790"/>
                  </a:lnTo>
                  <a:lnTo>
                    <a:pt x="35" y="790"/>
                  </a:lnTo>
                  <a:lnTo>
                    <a:pt x="35" y="809"/>
                  </a:lnTo>
                  <a:lnTo>
                    <a:pt x="34" y="816"/>
                  </a:lnTo>
                  <a:lnTo>
                    <a:pt x="30" y="819"/>
                  </a:lnTo>
                  <a:lnTo>
                    <a:pt x="30" y="819"/>
                  </a:lnTo>
                  <a:lnTo>
                    <a:pt x="26" y="824"/>
                  </a:lnTo>
                  <a:lnTo>
                    <a:pt x="21" y="827"/>
                  </a:lnTo>
                  <a:lnTo>
                    <a:pt x="18" y="832"/>
                  </a:lnTo>
                  <a:lnTo>
                    <a:pt x="18" y="835"/>
                  </a:lnTo>
                  <a:lnTo>
                    <a:pt x="19" y="838"/>
                  </a:lnTo>
                  <a:lnTo>
                    <a:pt x="19" y="838"/>
                  </a:lnTo>
                  <a:lnTo>
                    <a:pt x="27" y="848"/>
                  </a:lnTo>
                  <a:lnTo>
                    <a:pt x="30" y="851"/>
                  </a:lnTo>
                  <a:lnTo>
                    <a:pt x="30" y="851"/>
                  </a:lnTo>
                  <a:lnTo>
                    <a:pt x="30" y="856"/>
                  </a:lnTo>
                  <a:lnTo>
                    <a:pt x="27" y="859"/>
                  </a:lnTo>
                  <a:lnTo>
                    <a:pt x="24" y="864"/>
                  </a:lnTo>
                  <a:lnTo>
                    <a:pt x="24" y="864"/>
                  </a:lnTo>
                  <a:lnTo>
                    <a:pt x="19" y="870"/>
                  </a:lnTo>
                  <a:lnTo>
                    <a:pt x="16" y="879"/>
                  </a:lnTo>
                  <a:lnTo>
                    <a:pt x="18" y="887"/>
                  </a:lnTo>
                  <a:lnTo>
                    <a:pt x="19" y="891"/>
                  </a:lnTo>
                  <a:lnTo>
                    <a:pt x="21" y="895"/>
                  </a:lnTo>
                  <a:lnTo>
                    <a:pt x="21" y="895"/>
                  </a:lnTo>
                  <a:lnTo>
                    <a:pt x="26" y="901"/>
                  </a:lnTo>
                  <a:lnTo>
                    <a:pt x="27" y="909"/>
                  </a:lnTo>
                  <a:lnTo>
                    <a:pt x="26" y="914"/>
                  </a:lnTo>
                  <a:lnTo>
                    <a:pt x="22" y="917"/>
                  </a:lnTo>
                  <a:lnTo>
                    <a:pt x="22" y="917"/>
                  </a:lnTo>
                  <a:lnTo>
                    <a:pt x="19" y="920"/>
                  </a:lnTo>
                  <a:lnTo>
                    <a:pt x="18" y="925"/>
                  </a:lnTo>
                  <a:lnTo>
                    <a:pt x="16" y="931"/>
                  </a:lnTo>
                  <a:lnTo>
                    <a:pt x="14" y="940"/>
                  </a:lnTo>
                  <a:lnTo>
                    <a:pt x="14" y="940"/>
                  </a:lnTo>
                  <a:lnTo>
                    <a:pt x="16" y="954"/>
                  </a:lnTo>
                  <a:lnTo>
                    <a:pt x="14" y="959"/>
                  </a:lnTo>
                  <a:lnTo>
                    <a:pt x="13" y="964"/>
                  </a:lnTo>
                  <a:lnTo>
                    <a:pt x="13" y="964"/>
                  </a:lnTo>
                  <a:lnTo>
                    <a:pt x="6" y="973"/>
                  </a:lnTo>
                  <a:lnTo>
                    <a:pt x="5" y="978"/>
                  </a:lnTo>
                  <a:lnTo>
                    <a:pt x="5" y="984"/>
                  </a:lnTo>
                  <a:lnTo>
                    <a:pt x="5" y="984"/>
                  </a:lnTo>
                  <a:lnTo>
                    <a:pt x="6" y="989"/>
                  </a:lnTo>
                  <a:lnTo>
                    <a:pt x="6" y="991"/>
                  </a:lnTo>
                  <a:lnTo>
                    <a:pt x="5" y="991"/>
                  </a:lnTo>
                  <a:lnTo>
                    <a:pt x="3" y="996"/>
                  </a:lnTo>
                  <a:lnTo>
                    <a:pt x="3" y="996"/>
                  </a:lnTo>
                  <a:lnTo>
                    <a:pt x="0" y="1010"/>
                  </a:lnTo>
                  <a:lnTo>
                    <a:pt x="0" y="1017"/>
                  </a:lnTo>
                  <a:lnTo>
                    <a:pt x="2" y="1023"/>
                  </a:lnTo>
                  <a:lnTo>
                    <a:pt x="2" y="1023"/>
                  </a:lnTo>
                  <a:lnTo>
                    <a:pt x="5" y="1031"/>
                  </a:lnTo>
                  <a:lnTo>
                    <a:pt x="5" y="1042"/>
                  </a:lnTo>
                  <a:lnTo>
                    <a:pt x="5" y="1042"/>
                  </a:lnTo>
                  <a:lnTo>
                    <a:pt x="6" y="1052"/>
                  </a:lnTo>
                  <a:lnTo>
                    <a:pt x="8" y="1055"/>
                  </a:lnTo>
                  <a:lnTo>
                    <a:pt x="14" y="1070"/>
                  </a:lnTo>
                  <a:lnTo>
                    <a:pt x="16" y="1121"/>
                  </a:lnTo>
                  <a:lnTo>
                    <a:pt x="16" y="1121"/>
                  </a:lnTo>
                  <a:lnTo>
                    <a:pt x="26" y="1127"/>
                  </a:lnTo>
                  <a:lnTo>
                    <a:pt x="26" y="1127"/>
                  </a:lnTo>
                  <a:lnTo>
                    <a:pt x="30" y="1147"/>
                  </a:lnTo>
                  <a:lnTo>
                    <a:pt x="34" y="1159"/>
                  </a:lnTo>
                  <a:lnTo>
                    <a:pt x="35" y="1172"/>
                  </a:lnTo>
                  <a:lnTo>
                    <a:pt x="35" y="1172"/>
                  </a:lnTo>
                  <a:lnTo>
                    <a:pt x="35" y="1196"/>
                  </a:lnTo>
                  <a:lnTo>
                    <a:pt x="35" y="1206"/>
                  </a:lnTo>
                  <a:lnTo>
                    <a:pt x="38" y="1217"/>
                  </a:lnTo>
                  <a:lnTo>
                    <a:pt x="38" y="1217"/>
                  </a:lnTo>
                  <a:lnTo>
                    <a:pt x="45" y="1237"/>
                  </a:lnTo>
                  <a:lnTo>
                    <a:pt x="51" y="1253"/>
                  </a:lnTo>
                  <a:lnTo>
                    <a:pt x="51" y="1253"/>
                  </a:lnTo>
                  <a:lnTo>
                    <a:pt x="59" y="1269"/>
                  </a:lnTo>
                  <a:lnTo>
                    <a:pt x="71" y="1285"/>
                  </a:lnTo>
                  <a:lnTo>
                    <a:pt x="71" y="1285"/>
                  </a:lnTo>
                  <a:lnTo>
                    <a:pt x="82" y="1301"/>
                  </a:lnTo>
                  <a:lnTo>
                    <a:pt x="87" y="1306"/>
                  </a:lnTo>
                  <a:lnTo>
                    <a:pt x="91" y="1309"/>
                  </a:lnTo>
                  <a:lnTo>
                    <a:pt x="91" y="1309"/>
                  </a:lnTo>
                  <a:lnTo>
                    <a:pt x="95" y="1330"/>
                  </a:lnTo>
                  <a:lnTo>
                    <a:pt x="95" y="1330"/>
                  </a:lnTo>
                  <a:lnTo>
                    <a:pt x="95" y="1344"/>
                  </a:lnTo>
                  <a:lnTo>
                    <a:pt x="95" y="1363"/>
                  </a:lnTo>
                  <a:lnTo>
                    <a:pt x="96" y="1384"/>
                  </a:lnTo>
                  <a:lnTo>
                    <a:pt x="98" y="1404"/>
                  </a:lnTo>
                  <a:lnTo>
                    <a:pt x="98" y="1404"/>
                  </a:lnTo>
                  <a:lnTo>
                    <a:pt x="107" y="1445"/>
                  </a:lnTo>
                  <a:lnTo>
                    <a:pt x="112" y="1468"/>
                  </a:lnTo>
                  <a:lnTo>
                    <a:pt x="117" y="1485"/>
                  </a:lnTo>
                  <a:lnTo>
                    <a:pt x="117" y="1485"/>
                  </a:lnTo>
                  <a:lnTo>
                    <a:pt x="128" y="1516"/>
                  </a:lnTo>
                  <a:lnTo>
                    <a:pt x="132" y="1529"/>
                  </a:lnTo>
                  <a:lnTo>
                    <a:pt x="133" y="1542"/>
                  </a:lnTo>
                  <a:lnTo>
                    <a:pt x="133" y="1542"/>
                  </a:lnTo>
                  <a:lnTo>
                    <a:pt x="130" y="1591"/>
                  </a:lnTo>
                  <a:lnTo>
                    <a:pt x="123" y="1644"/>
                  </a:lnTo>
                  <a:lnTo>
                    <a:pt x="123" y="1644"/>
                  </a:lnTo>
                  <a:lnTo>
                    <a:pt x="123" y="1675"/>
                  </a:lnTo>
                  <a:lnTo>
                    <a:pt x="123" y="1723"/>
                  </a:lnTo>
                  <a:lnTo>
                    <a:pt x="125" y="1819"/>
                  </a:lnTo>
                  <a:lnTo>
                    <a:pt x="125" y="1819"/>
                  </a:lnTo>
                  <a:lnTo>
                    <a:pt x="125" y="1852"/>
                  </a:lnTo>
                  <a:lnTo>
                    <a:pt x="127" y="1884"/>
                  </a:lnTo>
                  <a:lnTo>
                    <a:pt x="127" y="1898"/>
                  </a:lnTo>
                  <a:lnTo>
                    <a:pt x="130" y="1909"/>
                  </a:lnTo>
                  <a:lnTo>
                    <a:pt x="133" y="1921"/>
                  </a:lnTo>
                  <a:lnTo>
                    <a:pt x="136" y="1929"/>
                  </a:lnTo>
                  <a:lnTo>
                    <a:pt x="136" y="1929"/>
                  </a:lnTo>
                  <a:lnTo>
                    <a:pt x="146" y="1940"/>
                  </a:lnTo>
                  <a:lnTo>
                    <a:pt x="152" y="1945"/>
                  </a:lnTo>
                  <a:lnTo>
                    <a:pt x="156" y="1948"/>
                  </a:lnTo>
                  <a:lnTo>
                    <a:pt x="157" y="1953"/>
                  </a:lnTo>
                  <a:lnTo>
                    <a:pt x="157" y="1953"/>
                  </a:lnTo>
                  <a:lnTo>
                    <a:pt x="156" y="1990"/>
                  </a:lnTo>
                  <a:lnTo>
                    <a:pt x="156" y="2025"/>
                  </a:lnTo>
                  <a:lnTo>
                    <a:pt x="156" y="2025"/>
                  </a:lnTo>
                  <a:lnTo>
                    <a:pt x="156" y="2035"/>
                  </a:lnTo>
                  <a:lnTo>
                    <a:pt x="156" y="2035"/>
                  </a:lnTo>
                  <a:lnTo>
                    <a:pt x="151" y="2059"/>
                  </a:lnTo>
                  <a:lnTo>
                    <a:pt x="151" y="2059"/>
                  </a:lnTo>
                  <a:lnTo>
                    <a:pt x="149" y="2065"/>
                  </a:lnTo>
                  <a:lnTo>
                    <a:pt x="146" y="2070"/>
                  </a:lnTo>
                  <a:lnTo>
                    <a:pt x="141" y="2075"/>
                  </a:lnTo>
                  <a:lnTo>
                    <a:pt x="135" y="2080"/>
                  </a:lnTo>
                  <a:lnTo>
                    <a:pt x="120" y="2089"/>
                  </a:lnTo>
                  <a:lnTo>
                    <a:pt x="103" y="2097"/>
                  </a:lnTo>
                  <a:lnTo>
                    <a:pt x="103" y="2097"/>
                  </a:lnTo>
                  <a:lnTo>
                    <a:pt x="85" y="2105"/>
                  </a:lnTo>
                  <a:lnTo>
                    <a:pt x="74" y="2112"/>
                  </a:lnTo>
                  <a:lnTo>
                    <a:pt x="67" y="2118"/>
                  </a:lnTo>
                  <a:lnTo>
                    <a:pt x="67" y="2121"/>
                  </a:lnTo>
                  <a:lnTo>
                    <a:pt x="67" y="2123"/>
                  </a:lnTo>
                  <a:lnTo>
                    <a:pt x="67" y="2123"/>
                  </a:lnTo>
                  <a:lnTo>
                    <a:pt x="72" y="2133"/>
                  </a:lnTo>
                  <a:lnTo>
                    <a:pt x="79" y="2139"/>
                  </a:lnTo>
                  <a:lnTo>
                    <a:pt x="85" y="2144"/>
                  </a:lnTo>
                  <a:lnTo>
                    <a:pt x="93" y="2145"/>
                  </a:lnTo>
                  <a:lnTo>
                    <a:pt x="101" y="2147"/>
                  </a:lnTo>
                  <a:lnTo>
                    <a:pt x="107" y="2147"/>
                  </a:lnTo>
                  <a:lnTo>
                    <a:pt x="123" y="2147"/>
                  </a:lnTo>
                  <a:lnTo>
                    <a:pt x="123" y="2147"/>
                  </a:lnTo>
                  <a:lnTo>
                    <a:pt x="152" y="2147"/>
                  </a:lnTo>
                  <a:lnTo>
                    <a:pt x="192" y="2149"/>
                  </a:lnTo>
                  <a:lnTo>
                    <a:pt x="231" y="2149"/>
                  </a:lnTo>
                  <a:lnTo>
                    <a:pt x="245" y="2149"/>
                  </a:lnTo>
                  <a:lnTo>
                    <a:pt x="257" y="2147"/>
                  </a:lnTo>
                  <a:lnTo>
                    <a:pt x="257" y="2147"/>
                  </a:lnTo>
                  <a:lnTo>
                    <a:pt x="265" y="2147"/>
                  </a:lnTo>
                  <a:lnTo>
                    <a:pt x="274" y="2147"/>
                  </a:lnTo>
                  <a:lnTo>
                    <a:pt x="292" y="2147"/>
                  </a:lnTo>
                  <a:lnTo>
                    <a:pt x="300" y="2147"/>
                  </a:lnTo>
                  <a:lnTo>
                    <a:pt x="308" y="2145"/>
                  </a:lnTo>
                  <a:lnTo>
                    <a:pt x="311" y="2144"/>
                  </a:lnTo>
                  <a:lnTo>
                    <a:pt x="314" y="2139"/>
                  </a:lnTo>
                  <a:lnTo>
                    <a:pt x="314" y="2139"/>
                  </a:lnTo>
                  <a:lnTo>
                    <a:pt x="314" y="2126"/>
                  </a:lnTo>
                  <a:lnTo>
                    <a:pt x="314" y="2126"/>
                  </a:lnTo>
                  <a:lnTo>
                    <a:pt x="314" y="2124"/>
                  </a:lnTo>
                  <a:lnTo>
                    <a:pt x="314" y="2124"/>
                  </a:lnTo>
                  <a:lnTo>
                    <a:pt x="316" y="2121"/>
                  </a:lnTo>
                  <a:lnTo>
                    <a:pt x="316" y="2115"/>
                  </a:lnTo>
                  <a:lnTo>
                    <a:pt x="316" y="2100"/>
                  </a:lnTo>
                  <a:lnTo>
                    <a:pt x="313" y="2063"/>
                  </a:lnTo>
                  <a:lnTo>
                    <a:pt x="310" y="2025"/>
                  </a:lnTo>
                  <a:lnTo>
                    <a:pt x="308" y="2012"/>
                  </a:lnTo>
                  <a:lnTo>
                    <a:pt x="310" y="2004"/>
                  </a:lnTo>
                  <a:lnTo>
                    <a:pt x="310" y="2004"/>
                  </a:lnTo>
                  <a:lnTo>
                    <a:pt x="319" y="1990"/>
                  </a:lnTo>
                  <a:lnTo>
                    <a:pt x="322" y="1982"/>
                  </a:lnTo>
                  <a:lnTo>
                    <a:pt x="326" y="1974"/>
                  </a:lnTo>
                  <a:lnTo>
                    <a:pt x="326" y="1974"/>
                  </a:lnTo>
                  <a:lnTo>
                    <a:pt x="327" y="1956"/>
                  </a:lnTo>
                  <a:lnTo>
                    <a:pt x="327" y="1946"/>
                  </a:lnTo>
                  <a:lnTo>
                    <a:pt x="324" y="1937"/>
                  </a:lnTo>
                  <a:lnTo>
                    <a:pt x="324" y="1937"/>
                  </a:lnTo>
                  <a:lnTo>
                    <a:pt x="322" y="1929"/>
                  </a:lnTo>
                  <a:lnTo>
                    <a:pt x="321" y="1913"/>
                  </a:lnTo>
                  <a:lnTo>
                    <a:pt x="319" y="1871"/>
                  </a:lnTo>
                  <a:lnTo>
                    <a:pt x="318" y="1824"/>
                  </a:lnTo>
                  <a:lnTo>
                    <a:pt x="314" y="1794"/>
                  </a:lnTo>
                  <a:lnTo>
                    <a:pt x="314" y="1794"/>
                  </a:lnTo>
                  <a:lnTo>
                    <a:pt x="311" y="1754"/>
                  </a:lnTo>
                  <a:lnTo>
                    <a:pt x="310" y="1734"/>
                  </a:lnTo>
                  <a:lnTo>
                    <a:pt x="310" y="1734"/>
                  </a:lnTo>
                  <a:lnTo>
                    <a:pt x="316" y="1646"/>
                  </a:lnTo>
                  <a:lnTo>
                    <a:pt x="324" y="1545"/>
                  </a:lnTo>
                  <a:lnTo>
                    <a:pt x="324" y="1545"/>
                  </a:lnTo>
                  <a:lnTo>
                    <a:pt x="329" y="1519"/>
                  </a:lnTo>
                  <a:lnTo>
                    <a:pt x="330" y="1508"/>
                  </a:lnTo>
                  <a:lnTo>
                    <a:pt x="330" y="1497"/>
                  </a:lnTo>
                  <a:lnTo>
                    <a:pt x="330" y="1497"/>
                  </a:lnTo>
                  <a:lnTo>
                    <a:pt x="330" y="1445"/>
                  </a:lnTo>
                  <a:lnTo>
                    <a:pt x="330" y="1416"/>
                  </a:lnTo>
                  <a:lnTo>
                    <a:pt x="330" y="1404"/>
                  </a:lnTo>
                  <a:lnTo>
                    <a:pt x="330" y="1404"/>
                  </a:lnTo>
                  <a:lnTo>
                    <a:pt x="332" y="1404"/>
                  </a:lnTo>
                  <a:lnTo>
                    <a:pt x="334" y="1407"/>
                  </a:lnTo>
                  <a:lnTo>
                    <a:pt x="337" y="1421"/>
                  </a:lnTo>
                  <a:lnTo>
                    <a:pt x="339" y="1439"/>
                  </a:lnTo>
                  <a:lnTo>
                    <a:pt x="340" y="1457"/>
                  </a:lnTo>
                  <a:lnTo>
                    <a:pt x="340" y="1457"/>
                  </a:lnTo>
                  <a:lnTo>
                    <a:pt x="342" y="1503"/>
                  </a:lnTo>
                  <a:lnTo>
                    <a:pt x="345" y="1563"/>
                  </a:lnTo>
                  <a:lnTo>
                    <a:pt x="345" y="1563"/>
                  </a:lnTo>
                  <a:lnTo>
                    <a:pt x="347" y="1596"/>
                  </a:lnTo>
                  <a:lnTo>
                    <a:pt x="350" y="1636"/>
                  </a:lnTo>
                  <a:lnTo>
                    <a:pt x="353" y="1680"/>
                  </a:lnTo>
                  <a:lnTo>
                    <a:pt x="355" y="1723"/>
                  </a:lnTo>
                  <a:lnTo>
                    <a:pt x="355" y="1723"/>
                  </a:lnTo>
                  <a:lnTo>
                    <a:pt x="359" y="1757"/>
                  </a:lnTo>
                  <a:lnTo>
                    <a:pt x="361" y="1789"/>
                  </a:lnTo>
                  <a:lnTo>
                    <a:pt x="363" y="1823"/>
                  </a:lnTo>
                  <a:lnTo>
                    <a:pt x="363" y="1823"/>
                  </a:lnTo>
                  <a:lnTo>
                    <a:pt x="359" y="1855"/>
                  </a:lnTo>
                  <a:lnTo>
                    <a:pt x="356" y="1887"/>
                  </a:lnTo>
                  <a:lnTo>
                    <a:pt x="353" y="1913"/>
                  </a:lnTo>
                  <a:lnTo>
                    <a:pt x="353" y="1922"/>
                  </a:lnTo>
                  <a:lnTo>
                    <a:pt x="355" y="1929"/>
                  </a:lnTo>
                  <a:lnTo>
                    <a:pt x="355" y="1929"/>
                  </a:lnTo>
                  <a:lnTo>
                    <a:pt x="355" y="1933"/>
                  </a:lnTo>
                  <a:lnTo>
                    <a:pt x="355" y="1938"/>
                  </a:lnTo>
                  <a:lnTo>
                    <a:pt x="351" y="1949"/>
                  </a:lnTo>
                  <a:lnTo>
                    <a:pt x="347" y="1961"/>
                  </a:lnTo>
                  <a:lnTo>
                    <a:pt x="343" y="1972"/>
                  </a:lnTo>
                  <a:lnTo>
                    <a:pt x="343" y="1972"/>
                  </a:lnTo>
                  <a:lnTo>
                    <a:pt x="343" y="1983"/>
                  </a:lnTo>
                  <a:lnTo>
                    <a:pt x="347" y="1994"/>
                  </a:lnTo>
                  <a:lnTo>
                    <a:pt x="350" y="2002"/>
                  </a:lnTo>
                  <a:lnTo>
                    <a:pt x="353" y="2009"/>
                  </a:lnTo>
                  <a:lnTo>
                    <a:pt x="353" y="2009"/>
                  </a:lnTo>
                  <a:lnTo>
                    <a:pt x="356" y="2022"/>
                  </a:lnTo>
                  <a:lnTo>
                    <a:pt x="359" y="2044"/>
                  </a:lnTo>
                  <a:lnTo>
                    <a:pt x="359" y="2044"/>
                  </a:lnTo>
                  <a:lnTo>
                    <a:pt x="356" y="2049"/>
                  </a:lnTo>
                  <a:lnTo>
                    <a:pt x="355" y="2054"/>
                  </a:lnTo>
                  <a:lnTo>
                    <a:pt x="355" y="2054"/>
                  </a:lnTo>
                  <a:lnTo>
                    <a:pt x="351" y="2094"/>
                  </a:lnTo>
                  <a:lnTo>
                    <a:pt x="350" y="2129"/>
                  </a:lnTo>
                  <a:lnTo>
                    <a:pt x="350" y="2129"/>
                  </a:lnTo>
                  <a:lnTo>
                    <a:pt x="351" y="2137"/>
                  </a:lnTo>
                  <a:lnTo>
                    <a:pt x="355" y="2144"/>
                  </a:lnTo>
                  <a:lnTo>
                    <a:pt x="361" y="2149"/>
                  </a:lnTo>
                  <a:lnTo>
                    <a:pt x="369" y="2150"/>
                  </a:lnTo>
                  <a:lnTo>
                    <a:pt x="590" y="2150"/>
                  </a:lnTo>
                  <a:lnTo>
                    <a:pt x="590" y="2150"/>
                  </a:lnTo>
                  <a:lnTo>
                    <a:pt x="595" y="2147"/>
                  </a:lnTo>
                  <a:lnTo>
                    <a:pt x="598" y="2145"/>
                  </a:lnTo>
                  <a:lnTo>
                    <a:pt x="600" y="2141"/>
                  </a:lnTo>
                  <a:lnTo>
                    <a:pt x="602" y="2136"/>
                  </a:lnTo>
                  <a:lnTo>
                    <a:pt x="600" y="2128"/>
                  </a:lnTo>
                  <a:lnTo>
                    <a:pt x="595" y="2120"/>
                  </a:lnTo>
                  <a:lnTo>
                    <a:pt x="584" y="2108"/>
                  </a:lnTo>
                  <a:lnTo>
                    <a:pt x="584" y="2108"/>
                  </a:lnTo>
                  <a:lnTo>
                    <a:pt x="571" y="2099"/>
                  </a:lnTo>
                  <a:lnTo>
                    <a:pt x="557" y="2091"/>
                  </a:lnTo>
                  <a:lnTo>
                    <a:pt x="546" y="2086"/>
                  </a:lnTo>
                  <a:lnTo>
                    <a:pt x="534" y="2083"/>
                  </a:lnTo>
                  <a:lnTo>
                    <a:pt x="517" y="2081"/>
                  </a:lnTo>
                  <a:lnTo>
                    <a:pt x="512" y="2081"/>
                  </a:lnTo>
                  <a:lnTo>
                    <a:pt x="507" y="2080"/>
                  </a:lnTo>
                  <a:lnTo>
                    <a:pt x="507" y="2080"/>
                  </a:lnTo>
                  <a:lnTo>
                    <a:pt x="502" y="2072"/>
                  </a:lnTo>
                  <a:lnTo>
                    <a:pt x="496" y="2060"/>
                  </a:lnTo>
                  <a:lnTo>
                    <a:pt x="496" y="2060"/>
                  </a:lnTo>
                  <a:lnTo>
                    <a:pt x="499" y="2059"/>
                  </a:lnTo>
                  <a:lnTo>
                    <a:pt x="501" y="2057"/>
                  </a:lnTo>
                  <a:lnTo>
                    <a:pt x="501" y="2057"/>
                  </a:lnTo>
                  <a:lnTo>
                    <a:pt x="504" y="2049"/>
                  </a:lnTo>
                  <a:lnTo>
                    <a:pt x="507" y="2038"/>
                  </a:lnTo>
                  <a:lnTo>
                    <a:pt x="507" y="2025"/>
                  </a:lnTo>
                  <a:lnTo>
                    <a:pt x="507" y="2014"/>
                  </a:lnTo>
                  <a:lnTo>
                    <a:pt x="507" y="2014"/>
                  </a:lnTo>
                  <a:lnTo>
                    <a:pt x="507" y="2006"/>
                  </a:lnTo>
                  <a:lnTo>
                    <a:pt x="510" y="2002"/>
                  </a:lnTo>
                  <a:lnTo>
                    <a:pt x="512" y="1996"/>
                  </a:lnTo>
                  <a:lnTo>
                    <a:pt x="512" y="1986"/>
                  </a:lnTo>
                  <a:lnTo>
                    <a:pt x="512" y="1986"/>
                  </a:lnTo>
                  <a:lnTo>
                    <a:pt x="509" y="1962"/>
                  </a:lnTo>
                  <a:lnTo>
                    <a:pt x="505" y="1953"/>
                  </a:lnTo>
                  <a:lnTo>
                    <a:pt x="505" y="1948"/>
                  </a:lnTo>
                  <a:lnTo>
                    <a:pt x="505" y="1948"/>
                  </a:lnTo>
                  <a:lnTo>
                    <a:pt x="507" y="1945"/>
                  </a:lnTo>
                  <a:lnTo>
                    <a:pt x="512" y="1941"/>
                  </a:lnTo>
                  <a:lnTo>
                    <a:pt x="525" y="1930"/>
                  </a:lnTo>
                  <a:lnTo>
                    <a:pt x="531" y="1922"/>
                  </a:lnTo>
                  <a:lnTo>
                    <a:pt x="536" y="1913"/>
                  </a:lnTo>
                  <a:lnTo>
                    <a:pt x="541" y="1901"/>
                  </a:lnTo>
                  <a:lnTo>
                    <a:pt x="541" y="1887"/>
                  </a:lnTo>
                  <a:lnTo>
                    <a:pt x="541" y="1887"/>
                  </a:lnTo>
                  <a:lnTo>
                    <a:pt x="541" y="1844"/>
                  </a:lnTo>
                  <a:lnTo>
                    <a:pt x="541" y="1784"/>
                  </a:lnTo>
                  <a:lnTo>
                    <a:pt x="541" y="1683"/>
                  </a:lnTo>
                  <a:lnTo>
                    <a:pt x="541" y="1683"/>
                  </a:lnTo>
                  <a:lnTo>
                    <a:pt x="542" y="1583"/>
                  </a:lnTo>
                  <a:lnTo>
                    <a:pt x="542" y="1505"/>
                  </a:lnTo>
                  <a:lnTo>
                    <a:pt x="542" y="1505"/>
                  </a:lnTo>
                  <a:lnTo>
                    <a:pt x="547" y="1489"/>
                  </a:lnTo>
                  <a:lnTo>
                    <a:pt x="555" y="1458"/>
                  </a:lnTo>
                  <a:lnTo>
                    <a:pt x="562" y="1424"/>
                  </a:lnTo>
                  <a:lnTo>
                    <a:pt x="565" y="1410"/>
                  </a:lnTo>
                  <a:lnTo>
                    <a:pt x="565" y="1397"/>
                  </a:lnTo>
                  <a:lnTo>
                    <a:pt x="565" y="1397"/>
                  </a:lnTo>
                  <a:lnTo>
                    <a:pt x="566" y="1365"/>
                  </a:lnTo>
                  <a:lnTo>
                    <a:pt x="568" y="1320"/>
                  </a:lnTo>
                  <a:lnTo>
                    <a:pt x="568" y="1320"/>
                  </a:lnTo>
                  <a:lnTo>
                    <a:pt x="578" y="1320"/>
                  </a:lnTo>
                  <a:lnTo>
                    <a:pt x="589" y="1318"/>
                  </a:lnTo>
                  <a:lnTo>
                    <a:pt x="600" y="1314"/>
                  </a:lnTo>
                  <a:lnTo>
                    <a:pt x="603" y="1312"/>
                  </a:lnTo>
                  <a:lnTo>
                    <a:pt x="607" y="1309"/>
                  </a:lnTo>
                  <a:lnTo>
                    <a:pt x="607" y="1309"/>
                  </a:lnTo>
                  <a:lnTo>
                    <a:pt x="611" y="1302"/>
                  </a:lnTo>
                  <a:lnTo>
                    <a:pt x="615" y="1296"/>
                  </a:lnTo>
                  <a:lnTo>
                    <a:pt x="618" y="1282"/>
                  </a:lnTo>
                  <a:lnTo>
                    <a:pt x="618" y="1282"/>
                  </a:lnTo>
                  <a:lnTo>
                    <a:pt x="621" y="1273"/>
                  </a:lnTo>
                  <a:lnTo>
                    <a:pt x="626" y="1262"/>
                  </a:lnTo>
                  <a:lnTo>
                    <a:pt x="629" y="1251"/>
                  </a:lnTo>
                  <a:lnTo>
                    <a:pt x="631" y="1246"/>
                  </a:lnTo>
                  <a:lnTo>
                    <a:pt x="631" y="1241"/>
                  </a:lnTo>
                  <a:lnTo>
                    <a:pt x="631" y="1241"/>
                  </a:lnTo>
                  <a:lnTo>
                    <a:pt x="627" y="1222"/>
                  </a:lnTo>
                  <a:lnTo>
                    <a:pt x="627" y="1203"/>
                  </a:lnTo>
                  <a:lnTo>
                    <a:pt x="627" y="1203"/>
                  </a:lnTo>
                  <a:lnTo>
                    <a:pt x="627" y="1184"/>
                  </a:lnTo>
                  <a:lnTo>
                    <a:pt x="627" y="1184"/>
                  </a:lnTo>
                  <a:lnTo>
                    <a:pt x="632" y="1184"/>
                  </a:lnTo>
                  <a:lnTo>
                    <a:pt x="637" y="1182"/>
                  </a:lnTo>
                  <a:lnTo>
                    <a:pt x="640" y="1134"/>
                  </a:lnTo>
                  <a:lnTo>
                    <a:pt x="640" y="1134"/>
                  </a:lnTo>
                  <a:lnTo>
                    <a:pt x="642" y="1135"/>
                  </a:lnTo>
                  <a:lnTo>
                    <a:pt x="645" y="1134"/>
                  </a:lnTo>
                  <a:lnTo>
                    <a:pt x="645" y="1134"/>
                  </a:lnTo>
                  <a:lnTo>
                    <a:pt x="653" y="1127"/>
                  </a:lnTo>
                  <a:lnTo>
                    <a:pt x="653" y="1127"/>
                  </a:lnTo>
                  <a:lnTo>
                    <a:pt x="653" y="1121"/>
                  </a:lnTo>
                  <a:lnTo>
                    <a:pt x="653" y="1116"/>
                  </a:lnTo>
                  <a:lnTo>
                    <a:pt x="650" y="1111"/>
                  </a:lnTo>
                  <a:lnTo>
                    <a:pt x="650" y="1111"/>
                  </a:lnTo>
                  <a:lnTo>
                    <a:pt x="648" y="1107"/>
                  </a:lnTo>
                  <a:lnTo>
                    <a:pt x="647" y="1102"/>
                  </a:lnTo>
                  <a:lnTo>
                    <a:pt x="647" y="1097"/>
                  </a:lnTo>
                  <a:lnTo>
                    <a:pt x="647" y="1097"/>
                  </a:lnTo>
                  <a:close/>
                  <a:moveTo>
                    <a:pt x="83" y="1269"/>
                  </a:moveTo>
                  <a:lnTo>
                    <a:pt x="83" y="1269"/>
                  </a:lnTo>
                  <a:lnTo>
                    <a:pt x="85" y="1275"/>
                  </a:lnTo>
                  <a:lnTo>
                    <a:pt x="85" y="1275"/>
                  </a:lnTo>
                  <a:lnTo>
                    <a:pt x="83" y="1269"/>
                  </a:lnTo>
                  <a:lnTo>
                    <a:pt x="83" y="1269"/>
                  </a:lnTo>
                  <a:close/>
                </a:path>
              </a:pathLst>
            </a:custGeom>
            <a:no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7">
              <a:extLst>
                <a:ext uri="{FF2B5EF4-FFF2-40B4-BE49-F238E27FC236}">
                  <a16:creationId xmlns:a16="http://schemas.microsoft.com/office/drawing/2014/main" id="{99C74504-9E7B-422E-ADAE-D3541FC3225E}"/>
                </a:ext>
              </a:extLst>
            </p:cNvPr>
            <p:cNvSpPr>
              <a:spLocks noEditPoints="1"/>
            </p:cNvSpPr>
            <p:nvPr/>
          </p:nvSpPr>
          <p:spPr bwMode="auto">
            <a:xfrm>
              <a:off x="7565326" y="1524000"/>
              <a:ext cx="132514" cy="412956"/>
            </a:xfrm>
            <a:custGeom>
              <a:avLst/>
              <a:gdLst>
                <a:gd name="T0" fmla="*/ 676 w 690"/>
                <a:gd name="T1" fmla="*/ 1081 h 2267"/>
                <a:gd name="T2" fmla="*/ 671 w 690"/>
                <a:gd name="T3" fmla="*/ 959 h 2267"/>
                <a:gd name="T4" fmla="*/ 664 w 690"/>
                <a:gd name="T5" fmla="*/ 756 h 2267"/>
                <a:gd name="T6" fmla="*/ 565 w 690"/>
                <a:gd name="T7" fmla="*/ 485 h 2267"/>
                <a:gd name="T8" fmla="*/ 416 w 690"/>
                <a:gd name="T9" fmla="*/ 416 h 2267"/>
                <a:gd name="T10" fmla="*/ 416 w 690"/>
                <a:gd name="T11" fmla="*/ 355 h 2267"/>
                <a:gd name="T12" fmla="*/ 445 w 690"/>
                <a:gd name="T13" fmla="*/ 307 h 2267"/>
                <a:gd name="T14" fmla="*/ 480 w 690"/>
                <a:gd name="T15" fmla="*/ 234 h 2267"/>
                <a:gd name="T16" fmla="*/ 486 w 690"/>
                <a:gd name="T17" fmla="*/ 191 h 2267"/>
                <a:gd name="T18" fmla="*/ 485 w 690"/>
                <a:gd name="T19" fmla="*/ 136 h 2267"/>
                <a:gd name="T20" fmla="*/ 473 w 690"/>
                <a:gd name="T21" fmla="*/ 93 h 2267"/>
                <a:gd name="T22" fmla="*/ 433 w 690"/>
                <a:gd name="T23" fmla="*/ 63 h 2267"/>
                <a:gd name="T24" fmla="*/ 387 w 690"/>
                <a:gd name="T25" fmla="*/ 24 h 2267"/>
                <a:gd name="T26" fmla="*/ 358 w 690"/>
                <a:gd name="T27" fmla="*/ 14 h 2267"/>
                <a:gd name="T28" fmla="*/ 297 w 690"/>
                <a:gd name="T29" fmla="*/ 3 h 2267"/>
                <a:gd name="T30" fmla="*/ 217 w 690"/>
                <a:gd name="T31" fmla="*/ 18 h 2267"/>
                <a:gd name="T32" fmla="*/ 165 w 690"/>
                <a:gd name="T33" fmla="*/ 74 h 2267"/>
                <a:gd name="T34" fmla="*/ 151 w 690"/>
                <a:gd name="T35" fmla="*/ 95 h 2267"/>
                <a:gd name="T36" fmla="*/ 122 w 690"/>
                <a:gd name="T37" fmla="*/ 151 h 2267"/>
                <a:gd name="T38" fmla="*/ 124 w 690"/>
                <a:gd name="T39" fmla="*/ 217 h 2267"/>
                <a:gd name="T40" fmla="*/ 135 w 690"/>
                <a:gd name="T41" fmla="*/ 297 h 2267"/>
                <a:gd name="T42" fmla="*/ 172 w 690"/>
                <a:gd name="T43" fmla="*/ 337 h 2267"/>
                <a:gd name="T44" fmla="*/ 207 w 690"/>
                <a:gd name="T45" fmla="*/ 364 h 2267"/>
                <a:gd name="T46" fmla="*/ 218 w 690"/>
                <a:gd name="T47" fmla="*/ 397 h 2267"/>
                <a:gd name="T48" fmla="*/ 85 w 690"/>
                <a:gd name="T49" fmla="*/ 509 h 2267"/>
                <a:gd name="T50" fmla="*/ 18 w 690"/>
                <a:gd name="T51" fmla="*/ 660 h 2267"/>
                <a:gd name="T52" fmla="*/ 5 w 690"/>
                <a:gd name="T53" fmla="*/ 906 h 2267"/>
                <a:gd name="T54" fmla="*/ 63 w 690"/>
                <a:gd name="T55" fmla="*/ 1140 h 2267"/>
                <a:gd name="T56" fmla="*/ 108 w 690"/>
                <a:gd name="T57" fmla="*/ 1243 h 2267"/>
                <a:gd name="T58" fmla="*/ 141 w 690"/>
                <a:gd name="T59" fmla="*/ 1368 h 2267"/>
                <a:gd name="T60" fmla="*/ 156 w 690"/>
                <a:gd name="T61" fmla="*/ 1631 h 2267"/>
                <a:gd name="T62" fmla="*/ 143 w 690"/>
                <a:gd name="T63" fmla="*/ 1718 h 2267"/>
                <a:gd name="T64" fmla="*/ 143 w 690"/>
                <a:gd name="T65" fmla="*/ 1773 h 2267"/>
                <a:gd name="T66" fmla="*/ 153 w 690"/>
                <a:gd name="T67" fmla="*/ 1975 h 2267"/>
                <a:gd name="T68" fmla="*/ 191 w 690"/>
                <a:gd name="T69" fmla="*/ 2094 h 2267"/>
                <a:gd name="T70" fmla="*/ 189 w 690"/>
                <a:gd name="T71" fmla="*/ 2144 h 2267"/>
                <a:gd name="T72" fmla="*/ 165 w 690"/>
                <a:gd name="T73" fmla="*/ 2174 h 2267"/>
                <a:gd name="T74" fmla="*/ 106 w 690"/>
                <a:gd name="T75" fmla="*/ 2219 h 2267"/>
                <a:gd name="T76" fmla="*/ 215 w 690"/>
                <a:gd name="T77" fmla="*/ 2264 h 2267"/>
                <a:gd name="T78" fmla="*/ 324 w 690"/>
                <a:gd name="T79" fmla="*/ 2206 h 2267"/>
                <a:gd name="T80" fmla="*/ 345 w 690"/>
                <a:gd name="T81" fmla="*/ 2092 h 2267"/>
                <a:gd name="T82" fmla="*/ 321 w 690"/>
                <a:gd name="T83" fmla="*/ 1890 h 2267"/>
                <a:gd name="T84" fmla="*/ 311 w 690"/>
                <a:gd name="T85" fmla="*/ 1737 h 2267"/>
                <a:gd name="T86" fmla="*/ 331 w 690"/>
                <a:gd name="T87" fmla="*/ 1574 h 2267"/>
                <a:gd name="T88" fmla="*/ 368 w 690"/>
                <a:gd name="T89" fmla="*/ 1347 h 2267"/>
                <a:gd name="T90" fmla="*/ 398 w 690"/>
                <a:gd name="T91" fmla="*/ 1477 h 2267"/>
                <a:gd name="T92" fmla="*/ 420 w 690"/>
                <a:gd name="T93" fmla="*/ 1673 h 2267"/>
                <a:gd name="T94" fmla="*/ 432 w 690"/>
                <a:gd name="T95" fmla="*/ 1729 h 2267"/>
                <a:gd name="T96" fmla="*/ 417 w 690"/>
                <a:gd name="T97" fmla="*/ 1898 h 2267"/>
                <a:gd name="T98" fmla="*/ 417 w 690"/>
                <a:gd name="T99" fmla="*/ 2066 h 2267"/>
                <a:gd name="T100" fmla="*/ 430 w 690"/>
                <a:gd name="T101" fmla="*/ 2195 h 2267"/>
                <a:gd name="T102" fmla="*/ 469 w 690"/>
                <a:gd name="T103" fmla="*/ 2261 h 2267"/>
                <a:gd name="T104" fmla="*/ 570 w 690"/>
                <a:gd name="T105" fmla="*/ 2267 h 2267"/>
                <a:gd name="T106" fmla="*/ 648 w 690"/>
                <a:gd name="T107" fmla="*/ 2217 h 2267"/>
                <a:gd name="T108" fmla="*/ 567 w 690"/>
                <a:gd name="T109" fmla="*/ 2166 h 2267"/>
                <a:gd name="T110" fmla="*/ 544 w 690"/>
                <a:gd name="T111" fmla="*/ 2129 h 2267"/>
                <a:gd name="T112" fmla="*/ 560 w 690"/>
                <a:gd name="T113" fmla="*/ 2054 h 2267"/>
                <a:gd name="T114" fmla="*/ 594 w 690"/>
                <a:gd name="T115" fmla="*/ 1760 h 2267"/>
                <a:gd name="T116" fmla="*/ 579 w 690"/>
                <a:gd name="T117" fmla="*/ 1549 h 2267"/>
                <a:gd name="T118" fmla="*/ 647 w 690"/>
                <a:gd name="T119" fmla="*/ 1394 h 2267"/>
                <a:gd name="T120" fmla="*/ 679 w 690"/>
                <a:gd name="T121" fmla="*/ 1256 h 2267"/>
                <a:gd name="T122" fmla="*/ 605 w 690"/>
                <a:gd name="T123" fmla="*/ 1390 h 2267"/>
                <a:gd name="T124" fmla="*/ 603 w 690"/>
                <a:gd name="T125" fmla="*/ 1328 h 2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0" h="2267">
                  <a:moveTo>
                    <a:pt x="680" y="1196"/>
                  </a:moveTo>
                  <a:lnTo>
                    <a:pt x="680" y="1196"/>
                  </a:lnTo>
                  <a:lnTo>
                    <a:pt x="679" y="1190"/>
                  </a:lnTo>
                  <a:lnTo>
                    <a:pt x="680" y="1187"/>
                  </a:lnTo>
                  <a:lnTo>
                    <a:pt x="682" y="1182"/>
                  </a:lnTo>
                  <a:lnTo>
                    <a:pt x="682" y="1175"/>
                  </a:lnTo>
                  <a:lnTo>
                    <a:pt x="682" y="1175"/>
                  </a:lnTo>
                  <a:lnTo>
                    <a:pt x="680" y="1169"/>
                  </a:lnTo>
                  <a:lnTo>
                    <a:pt x="679" y="1166"/>
                  </a:lnTo>
                  <a:lnTo>
                    <a:pt x="677" y="1162"/>
                  </a:lnTo>
                  <a:lnTo>
                    <a:pt x="677" y="1162"/>
                  </a:lnTo>
                  <a:lnTo>
                    <a:pt x="676" y="1124"/>
                  </a:lnTo>
                  <a:lnTo>
                    <a:pt x="676" y="1081"/>
                  </a:lnTo>
                  <a:lnTo>
                    <a:pt x="676" y="1081"/>
                  </a:lnTo>
                  <a:lnTo>
                    <a:pt x="680" y="1048"/>
                  </a:lnTo>
                  <a:lnTo>
                    <a:pt x="684" y="1028"/>
                  </a:lnTo>
                  <a:lnTo>
                    <a:pt x="684" y="1020"/>
                  </a:lnTo>
                  <a:lnTo>
                    <a:pt x="682" y="1013"/>
                  </a:lnTo>
                  <a:lnTo>
                    <a:pt x="682" y="1013"/>
                  </a:lnTo>
                  <a:lnTo>
                    <a:pt x="682" y="1012"/>
                  </a:lnTo>
                  <a:lnTo>
                    <a:pt x="682" y="1013"/>
                  </a:lnTo>
                  <a:lnTo>
                    <a:pt x="682" y="1020"/>
                  </a:lnTo>
                  <a:lnTo>
                    <a:pt x="680" y="1002"/>
                  </a:lnTo>
                  <a:lnTo>
                    <a:pt x="680" y="1002"/>
                  </a:lnTo>
                  <a:lnTo>
                    <a:pt x="676" y="976"/>
                  </a:lnTo>
                  <a:lnTo>
                    <a:pt x="671" y="959"/>
                  </a:lnTo>
                  <a:lnTo>
                    <a:pt x="668" y="944"/>
                  </a:lnTo>
                  <a:lnTo>
                    <a:pt x="664" y="931"/>
                  </a:lnTo>
                  <a:lnTo>
                    <a:pt x="664" y="931"/>
                  </a:lnTo>
                  <a:lnTo>
                    <a:pt x="664" y="906"/>
                  </a:lnTo>
                  <a:lnTo>
                    <a:pt x="663" y="878"/>
                  </a:lnTo>
                  <a:lnTo>
                    <a:pt x="663" y="878"/>
                  </a:lnTo>
                  <a:lnTo>
                    <a:pt x="663" y="840"/>
                  </a:lnTo>
                  <a:lnTo>
                    <a:pt x="663" y="840"/>
                  </a:lnTo>
                  <a:lnTo>
                    <a:pt x="664" y="833"/>
                  </a:lnTo>
                  <a:lnTo>
                    <a:pt x="666" y="812"/>
                  </a:lnTo>
                  <a:lnTo>
                    <a:pt x="668" y="796"/>
                  </a:lnTo>
                  <a:lnTo>
                    <a:pt x="666" y="777"/>
                  </a:lnTo>
                  <a:lnTo>
                    <a:pt x="664" y="756"/>
                  </a:lnTo>
                  <a:lnTo>
                    <a:pt x="660" y="729"/>
                  </a:lnTo>
                  <a:lnTo>
                    <a:pt x="660" y="729"/>
                  </a:lnTo>
                  <a:lnTo>
                    <a:pt x="648" y="674"/>
                  </a:lnTo>
                  <a:lnTo>
                    <a:pt x="636" y="623"/>
                  </a:lnTo>
                  <a:lnTo>
                    <a:pt x="624" y="580"/>
                  </a:lnTo>
                  <a:lnTo>
                    <a:pt x="618" y="564"/>
                  </a:lnTo>
                  <a:lnTo>
                    <a:pt x="611" y="552"/>
                  </a:lnTo>
                  <a:lnTo>
                    <a:pt x="611" y="552"/>
                  </a:lnTo>
                  <a:lnTo>
                    <a:pt x="602" y="531"/>
                  </a:lnTo>
                  <a:lnTo>
                    <a:pt x="591" y="512"/>
                  </a:lnTo>
                  <a:lnTo>
                    <a:pt x="578" y="496"/>
                  </a:lnTo>
                  <a:lnTo>
                    <a:pt x="571" y="490"/>
                  </a:lnTo>
                  <a:lnTo>
                    <a:pt x="565" y="485"/>
                  </a:lnTo>
                  <a:lnTo>
                    <a:pt x="565" y="485"/>
                  </a:lnTo>
                  <a:lnTo>
                    <a:pt x="538" y="469"/>
                  </a:lnTo>
                  <a:lnTo>
                    <a:pt x="525" y="462"/>
                  </a:lnTo>
                  <a:lnTo>
                    <a:pt x="512" y="458"/>
                  </a:lnTo>
                  <a:lnTo>
                    <a:pt x="512" y="458"/>
                  </a:lnTo>
                  <a:lnTo>
                    <a:pt x="477" y="448"/>
                  </a:lnTo>
                  <a:lnTo>
                    <a:pt x="459" y="442"/>
                  </a:lnTo>
                  <a:lnTo>
                    <a:pt x="453" y="437"/>
                  </a:lnTo>
                  <a:lnTo>
                    <a:pt x="448" y="434"/>
                  </a:lnTo>
                  <a:lnTo>
                    <a:pt x="448" y="434"/>
                  </a:lnTo>
                  <a:lnTo>
                    <a:pt x="440" y="427"/>
                  </a:lnTo>
                  <a:lnTo>
                    <a:pt x="430" y="422"/>
                  </a:lnTo>
                  <a:lnTo>
                    <a:pt x="416" y="416"/>
                  </a:lnTo>
                  <a:lnTo>
                    <a:pt x="416" y="416"/>
                  </a:lnTo>
                  <a:lnTo>
                    <a:pt x="409" y="405"/>
                  </a:lnTo>
                  <a:lnTo>
                    <a:pt x="401" y="393"/>
                  </a:lnTo>
                  <a:lnTo>
                    <a:pt x="385" y="377"/>
                  </a:lnTo>
                  <a:lnTo>
                    <a:pt x="385" y="377"/>
                  </a:lnTo>
                  <a:lnTo>
                    <a:pt x="387" y="366"/>
                  </a:lnTo>
                  <a:lnTo>
                    <a:pt x="387" y="366"/>
                  </a:lnTo>
                  <a:lnTo>
                    <a:pt x="393" y="366"/>
                  </a:lnTo>
                  <a:lnTo>
                    <a:pt x="400" y="364"/>
                  </a:lnTo>
                  <a:lnTo>
                    <a:pt x="403" y="360"/>
                  </a:lnTo>
                  <a:lnTo>
                    <a:pt x="403" y="360"/>
                  </a:lnTo>
                  <a:lnTo>
                    <a:pt x="408" y="356"/>
                  </a:lnTo>
                  <a:lnTo>
                    <a:pt x="416" y="355"/>
                  </a:lnTo>
                  <a:lnTo>
                    <a:pt x="422" y="352"/>
                  </a:lnTo>
                  <a:lnTo>
                    <a:pt x="427" y="348"/>
                  </a:lnTo>
                  <a:lnTo>
                    <a:pt x="427" y="348"/>
                  </a:lnTo>
                  <a:lnTo>
                    <a:pt x="430" y="342"/>
                  </a:lnTo>
                  <a:lnTo>
                    <a:pt x="437" y="336"/>
                  </a:lnTo>
                  <a:lnTo>
                    <a:pt x="443" y="329"/>
                  </a:lnTo>
                  <a:lnTo>
                    <a:pt x="445" y="326"/>
                  </a:lnTo>
                  <a:lnTo>
                    <a:pt x="446" y="323"/>
                  </a:lnTo>
                  <a:lnTo>
                    <a:pt x="446" y="323"/>
                  </a:lnTo>
                  <a:lnTo>
                    <a:pt x="445" y="316"/>
                  </a:lnTo>
                  <a:lnTo>
                    <a:pt x="443" y="313"/>
                  </a:lnTo>
                  <a:lnTo>
                    <a:pt x="443" y="310"/>
                  </a:lnTo>
                  <a:lnTo>
                    <a:pt x="445" y="307"/>
                  </a:lnTo>
                  <a:lnTo>
                    <a:pt x="445" y="307"/>
                  </a:lnTo>
                  <a:lnTo>
                    <a:pt x="454" y="300"/>
                  </a:lnTo>
                  <a:lnTo>
                    <a:pt x="457" y="297"/>
                  </a:lnTo>
                  <a:lnTo>
                    <a:pt x="459" y="292"/>
                  </a:lnTo>
                  <a:lnTo>
                    <a:pt x="459" y="292"/>
                  </a:lnTo>
                  <a:lnTo>
                    <a:pt x="459" y="286"/>
                  </a:lnTo>
                  <a:lnTo>
                    <a:pt x="459" y="281"/>
                  </a:lnTo>
                  <a:lnTo>
                    <a:pt x="457" y="275"/>
                  </a:lnTo>
                  <a:lnTo>
                    <a:pt x="467" y="262"/>
                  </a:lnTo>
                  <a:lnTo>
                    <a:pt x="465" y="246"/>
                  </a:lnTo>
                  <a:lnTo>
                    <a:pt x="465" y="246"/>
                  </a:lnTo>
                  <a:lnTo>
                    <a:pt x="473" y="239"/>
                  </a:lnTo>
                  <a:lnTo>
                    <a:pt x="480" y="234"/>
                  </a:lnTo>
                  <a:lnTo>
                    <a:pt x="481" y="230"/>
                  </a:lnTo>
                  <a:lnTo>
                    <a:pt x="483" y="226"/>
                  </a:lnTo>
                  <a:lnTo>
                    <a:pt x="483" y="226"/>
                  </a:lnTo>
                  <a:lnTo>
                    <a:pt x="486" y="214"/>
                  </a:lnTo>
                  <a:lnTo>
                    <a:pt x="486" y="209"/>
                  </a:lnTo>
                  <a:lnTo>
                    <a:pt x="485" y="204"/>
                  </a:lnTo>
                  <a:lnTo>
                    <a:pt x="485" y="204"/>
                  </a:lnTo>
                  <a:lnTo>
                    <a:pt x="483" y="201"/>
                  </a:lnTo>
                  <a:lnTo>
                    <a:pt x="485" y="199"/>
                  </a:lnTo>
                  <a:lnTo>
                    <a:pt x="486" y="197"/>
                  </a:lnTo>
                  <a:lnTo>
                    <a:pt x="488" y="194"/>
                  </a:lnTo>
                  <a:lnTo>
                    <a:pt x="488" y="194"/>
                  </a:lnTo>
                  <a:lnTo>
                    <a:pt x="486" y="191"/>
                  </a:lnTo>
                  <a:lnTo>
                    <a:pt x="485" y="186"/>
                  </a:lnTo>
                  <a:lnTo>
                    <a:pt x="481" y="185"/>
                  </a:lnTo>
                  <a:lnTo>
                    <a:pt x="480" y="180"/>
                  </a:lnTo>
                  <a:lnTo>
                    <a:pt x="480" y="180"/>
                  </a:lnTo>
                  <a:lnTo>
                    <a:pt x="481" y="177"/>
                  </a:lnTo>
                  <a:lnTo>
                    <a:pt x="483" y="173"/>
                  </a:lnTo>
                  <a:lnTo>
                    <a:pt x="485" y="170"/>
                  </a:lnTo>
                  <a:lnTo>
                    <a:pt x="485" y="170"/>
                  </a:lnTo>
                  <a:lnTo>
                    <a:pt x="488" y="161"/>
                  </a:lnTo>
                  <a:lnTo>
                    <a:pt x="489" y="153"/>
                  </a:lnTo>
                  <a:lnTo>
                    <a:pt x="489" y="146"/>
                  </a:lnTo>
                  <a:lnTo>
                    <a:pt x="489" y="146"/>
                  </a:lnTo>
                  <a:lnTo>
                    <a:pt x="485" y="136"/>
                  </a:lnTo>
                  <a:lnTo>
                    <a:pt x="483" y="132"/>
                  </a:lnTo>
                  <a:lnTo>
                    <a:pt x="485" y="127"/>
                  </a:lnTo>
                  <a:lnTo>
                    <a:pt x="485" y="127"/>
                  </a:lnTo>
                  <a:lnTo>
                    <a:pt x="489" y="120"/>
                  </a:lnTo>
                  <a:lnTo>
                    <a:pt x="489" y="117"/>
                  </a:lnTo>
                  <a:lnTo>
                    <a:pt x="488" y="114"/>
                  </a:lnTo>
                  <a:lnTo>
                    <a:pt x="488" y="114"/>
                  </a:lnTo>
                  <a:lnTo>
                    <a:pt x="485" y="109"/>
                  </a:lnTo>
                  <a:lnTo>
                    <a:pt x="485" y="106"/>
                  </a:lnTo>
                  <a:lnTo>
                    <a:pt x="483" y="103"/>
                  </a:lnTo>
                  <a:lnTo>
                    <a:pt x="480" y="100"/>
                  </a:lnTo>
                  <a:lnTo>
                    <a:pt x="480" y="100"/>
                  </a:lnTo>
                  <a:lnTo>
                    <a:pt x="473" y="93"/>
                  </a:lnTo>
                  <a:lnTo>
                    <a:pt x="473" y="93"/>
                  </a:lnTo>
                  <a:lnTo>
                    <a:pt x="470" y="83"/>
                  </a:lnTo>
                  <a:lnTo>
                    <a:pt x="467" y="77"/>
                  </a:lnTo>
                  <a:lnTo>
                    <a:pt x="464" y="75"/>
                  </a:lnTo>
                  <a:lnTo>
                    <a:pt x="462" y="74"/>
                  </a:lnTo>
                  <a:lnTo>
                    <a:pt x="462" y="74"/>
                  </a:lnTo>
                  <a:lnTo>
                    <a:pt x="457" y="71"/>
                  </a:lnTo>
                  <a:lnTo>
                    <a:pt x="454" y="67"/>
                  </a:lnTo>
                  <a:lnTo>
                    <a:pt x="449" y="64"/>
                  </a:lnTo>
                  <a:lnTo>
                    <a:pt x="445" y="63"/>
                  </a:lnTo>
                  <a:lnTo>
                    <a:pt x="445" y="63"/>
                  </a:lnTo>
                  <a:lnTo>
                    <a:pt x="438" y="63"/>
                  </a:lnTo>
                  <a:lnTo>
                    <a:pt x="433" y="63"/>
                  </a:lnTo>
                  <a:lnTo>
                    <a:pt x="429" y="66"/>
                  </a:lnTo>
                  <a:lnTo>
                    <a:pt x="429" y="51"/>
                  </a:lnTo>
                  <a:lnTo>
                    <a:pt x="429" y="51"/>
                  </a:lnTo>
                  <a:lnTo>
                    <a:pt x="425" y="45"/>
                  </a:lnTo>
                  <a:lnTo>
                    <a:pt x="420" y="42"/>
                  </a:lnTo>
                  <a:lnTo>
                    <a:pt x="414" y="40"/>
                  </a:lnTo>
                  <a:lnTo>
                    <a:pt x="414" y="40"/>
                  </a:lnTo>
                  <a:lnTo>
                    <a:pt x="408" y="37"/>
                  </a:lnTo>
                  <a:lnTo>
                    <a:pt x="404" y="34"/>
                  </a:lnTo>
                  <a:lnTo>
                    <a:pt x="401" y="29"/>
                  </a:lnTo>
                  <a:lnTo>
                    <a:pt x="401" y="29"/>
                  </a:lnTo>
                  <a:lnTo>
                    <a:pt x="393" y="24"/>
                  </a:lnTo>
                  <a:lnTo>
                    <a:pt x="387" y="24"/>
                  </a:lnTo>
                  <a:lnTo>
                    <a:pt x="384" y="24"/>
                  </a:lnTo>
                  <a:lnTo>
                    <a:pt x="380" y="26"/>
                  </a:lnTo>
                  <a:lnTo>
                    <a:pt x="380" y="26"/>
                  </a:lnTo>
                  <a:lnTo>
                    <a:pt x="377" y="29"/>
                  </a:lnTo>
                  <a:lnTo>
                    <a:pt x="377" y="27"/>
                  </a:lnTo>
                  <a:lnTo>
                    <a:pt x="376" y="26"/>
                  </a:lnTo>
                  <a:lnTo>
                    <a:pt x="376" y="22"/>
                  </a:lnTo>
                  <a:lnTo>
                    <a:pt x="376" y="22"/>
                  </a:lnTo>
                  <a:lnTo>
                    <a:pt x="372" y="19"/>
                  </a:lnTo>
                  <a:lnTo>
                    <a:pt x="369" y="18"/>
                  </a:lnTo>
                  <a:lnTo>
                    <a:pt x="364" y="16"/>
                  </a:lnTo>
                  <a:lnTo>
                    <a:pt x="364" y="16"/>
                  </a:lnTo>
                  <a:lnTo>
                    <a:pt x="358" y="14"/>
                  </a:lnTo>
                  <a:lnTo>
                    <a:pt x="355" y="13"/>
                  </a:lnTo>
                  <a:lnTo>
                    <a:pt x="347" y="8"/>
                  </a:lnTo>
                  <a:lnTo>
                    <a:pt x="347" y="8"/>
                  </a:lnTo>
                  <a:lnTo>
                    <a:pt x="342" y="6"/>
                  </a:lnTo>
                  <a:lnTo>
                    <a:pt x="337" y="6"/>
                  </a:lnTo>
                  <a:lnTo>
                    <a:pt x="334" y="6"/>
                  </a:lnTo>
                  <a:lnTo>
                    <a:pt x="327" y="6"/>
                  </a:lnTo>
                  <a:lnTo>
                    <a:pt x="327" y="6"/>
                  </a:lnTo>
                  <a:lnTo>
                    <a:pt x="319" y="6"/>
                  </a:lnTo>
                  <a:lnTo>
                    <a:pt x="311" y="3"/>
                  </a:lnTo>
                  <a:lnTo>
                    <a:pt x="303" y="0"/>
                  </a:lnTo>
                  <a:lnTo>
                    <a:pt x="303" y="0"/>
                  </a:lnTo>
                  <a:lnTo>
                    <a:pt x="297" y="3"/>
                  </a:lnTo>
                  <a:lnTo>
                    <a:pt x="281" y="6"/>
                  </a:lnTo>
                  <a:lnTo>
                    <a:pt x="281" y="6"/>
                  </a:lnTo>
                  <a:lnTo>
                    <a:pt x="268" y="6"/>
                  </a:lnTo>
                  <a:lnTo>
                    <a:pt x="262" y="6"/>
                  </a:lnTo>
                  <a:lnTo>
                    <a:pt x="242" y="16"/>
                  </a:lnTo>
                  <a:lnTo>
                    <a:pt x="242" y="16"/>
                  </a:lnTo>
                  <a:lnTo>
                    <a:pt x="238" y="13"/>
                  </a:lnTo>
                  <a:lnTo>
                    <a:pt x="233" y="11"/>
                  </a:lnTo>
                  <a:lnTo>
                    <a:pt x="231" y="11"/>
                  </a:lnTo>
                  <a:lnTo>
                    <a:pt x="228" y="13"/>
                  </a:lnTo>
                  <a:lnTo>
                    <a:pt x="228" y="13"/>
                  </a:lnTo>
                  <a:lnTo>
                    <a:pt x="223" y="16"/>
                  </a:lnTo>
                  <a:lnTo>
                    <a:pt x="217" y="18"/>
                  </a:lnTo>
                  <a:lnTo>
                    <a:pt x="210" y="21"/>
                  </a:lnTo>
                  <a:lnTo>
                    <a:pt x="209" y="24"/>
                  </a:lnTo>
                  <a:lnTo>
                    <a:pt x="207" y="26"/>
                  </a:lnTo>
                  <a:lnTo>
                    <a:pt x="207" y="26"/>
                  </a:lnTo>
                  <a:lnTo>
                    <a:pt x="204" y="32"/>
                  </a:lnTo>
                  <a:lnTo>
                    <a:pt x="201" y="37"/>
                  </a:lnTo>
                  <a:lnTo>
                    <a:pt x="196" y="42"/>
                  </a:lnTo>
                  <a:lnTo>
                    <a:pt x="191" y="45"/>
                  </a:lnTo>
                  <a:lnTo>
                    <a:pt x="191" y="45"/>
                  </a:lnTo>
                  <a:lnTo>
                    <a:pt x="181" y="53"/>
                  </a:lnTo>
                  <a:lnTo>
                    <a:pt x="177" y="56"/>
                  </a:lnTo>
                  <a:lnTo>
                    <a:pt x="165" y="74"/>
                  </a:lnTo>
                  <a:lnTo>
                    <a:pt x="165" y="74"/>
                  </a:lnTo>
                  <a:lnTo>
                    <a:pt x="159" y="74"/>
                  </a:lnTo>
                  <a:lnTo>
                    <a:pt x="156" y="72"/>
                  </a:lnTo>
                  <a:lnTo>
                    <a:pt x="154" y="69"/>
                  </a:lnTo>
                  <a:lnTo>
                    <a:pt x="156" y="67"/>
                  </a:lnTo>
                  <a:lnTo>
                    <a:pt x="156" y="67"/>
                  </a:lnTo>
                  <a:lnTo>
                    <a:pt x="153" y="69"/>
                  </a:lnTo>
                  <a:lnTo>
                    <a:pt x="149" y="74"/>
                  </a:lnTo>
                  <a:lnTo>
                    <a:pt x="148" y="75"/>
                  </a:lnTo>
                  <a:lnTo>
                    <a:pt x="146" y="80"/>
                  </a:lnTo>
                  <a:lnTo>
                    <a:pt x="146" y="83"/>
                  </a:lnTo>
                  <a:lnTo>
                    <a:pt x="148" y="87"/>
                  </a:lnTo>
                  <a:lnTo>
                    <a:pt x="148" y="87"/>
                  </a:lnTo>
                  <a:lnTo>
                    <a:pt x="151" y="95"/>
                  </a:lnTo>
                  <a:lnTo>
                    <a:pt x="151" y="100"/>
                  </a:lnTo>
                  <a:lnTo>
                    <a:pt x="148" y="104"/>
                  </a:lnTo>
                  <a:lnTo>
                    <a:pt x="143" y="108"/>
                  </a:lnTo>
                  <a:lnTo>
                    <a:pt x="143" y="108"/>
                  </a:lnTo>
                  <a:lnTo>
                    <a:pt x="135" y="111"/>
                  </a:lnTo>
                  <a:lnTo>
                    <a:pt x="127" y="119"/>
                  </a:lnTo>
                  <a:lnTo>
                    <a:pt x="122" y="127"/>
                  </a:lnTo>
                  <a:lnTo>
                    <a:pt x="120" y="132"/>
                  </a:lnTo>
                  <a:lnTo>
                    <a:pt x="120" y="135"/>
                  </a:lnTo>
                  <a:lnTo>
                    <a:pt x="120" y="135"/>
                  </a:lnTo>
                  <a:lnTo>
                    <a:pt x="124" y="143"/>
                  </a:lnTo>
                  <a:lnTo>
                    <a:pt x="124" y="148"/>
                  </a:lnTo>
                  <a:lnTo>
                    <a:pt x="122" y="151"/>
                  </a:lnTo>
                  <a:lnTo>
                    <a:pt x="119" y="156"/>
                  </a:lnTo>
                  <a:lnTo>
                    <a:pt x="119" y="156"/>
                  </a:lnTo>
                  <a:lnTo>
                    <a:pt x="112" y="157"/>
                  </a:lnTo>
                  <a:lnTo>
                    <a:pt x="108" y="159"/>
                  </a:lnTo>
                  <a:lnTo>
                    <a:pt x="106" y="159"/>
                  </a:lnTo>
                  <a:lnTo>
                    <a:pt x="106" y="161"/>
                  </a:lnTo>
                  <a:lnTo>
                    <a:pt x="109" y="165"/>
                  </a:lnTo>
                  <a:lnTo>
                    <a:pt x="109" y="165"/>
                  </a:lnTo>
                  <a:lnTo>
                    <a:pt x="112" y="173"/>
                  </a:lnTo>
                  <a:lnTo>
                    <a:pt x="112" y="180"/>
                  </a:lnTo>
                  <a:lnTo>
                    <a:pt x="112" y="186"/>
                  </a:lnTo>
                  <a:lnTo>
                    <a:pt x="109" y="204"/>
                  </a:lnTo>
                  <a:lnTo>
                    <a:pt x="124" y="217"/>
                  </a:lnTo>
                  <a:lnTo>
                    <a:pt x="124" y="217"/>
                  </a:lnTo>
                  <a:lnTo>
                    <a:pt x="125" y="225"/>
                  </a:lnTo>
                  <a:lnTo>
                    <a:pt x="125" y="233"/>
                  </a:lnTo>
                  <a:lnTo>
                    <a:pt x="128" y="239"/>
                  </a:lnTo>
                  <a:lnTo>
                    <a:pt x="128" y="239"/>
                  </a:lnTo>
                  <a:lnTo>
                    <a:pt x="132" y="242"/>
                  </a:lnTo>
                  <a:lnTo>
                    <a:pt x="135" y="247"/>
                  </a:lnTo>
                  <a:lnTo>
                    <a:pt x="138" y="252"/>
                  </a:lnTo>
                  <a:lnTo>
                    <a:pt x="138" y="257"/>
                  </a:lnTo>
                  <a:lnTo>
                    <a:pt x="138" y="257"/>
                  </a:lnTo>
                  <a:lnTo>
                    <a:pt x="136" y="270"/>
                  </a:lnTo>
                  <a:lnTo>
                    <a:pt x="136" y="276"/>
                  </a:lnTo>
                  <a:lnTo>
                    <a:pt x="135" y="297"/>
                  </a:lnTo>
                  <a:lnTo>
                    <a:pt x="149" y="308"/>
                  </a:lnTo>
                  <a:lnTo>
                    <a:pt x="149" y="308"/>
                  </a:lnTo>
                  <a:lnTo>
                    <a:pt x="151" y="313"/>
                  </a:lnTo>
                  <a:lnTo>
                    <a:pt x="154" y="318"/>
                  </a:lnTo>
                  <a:lnTo>
                    <a:pt x="159" y="321"/>
                  </a:lnTo>
                  <a:lnTo>
                    <a:pt x="159" y="321"/>
                  </a:lnTo>
                  <a:lnTo>
                    <a:pt x="165" y="323"/>
                  </a:lnTo>
                  <a:lnTo>
                    <a:pt x="170" y="323"/>
                  </a:lnTo>
                  <a:lnTo>
                    <a:pt x="173" y="323"/>
                  </a:lnTo>
                  <a:lnTo>
                    <a:pt x="175" y="328"/>
                  </a:lnTo>
                  <a:lnTo>
                    <a:pt x="175" y="328"/>
                  </a:lnTo>
                  <a:lnTo>
                    <a:pt x="173" y="332"/>
                  </a:lnTo>
                  <a:lnTo>
                    <a:pt x="172" y="337"/>
                  </a:lnTo>
                  <a:lnTo>
                    <a:pt x="170" y="340"/>
                  </a:lnTo>
                  <a:lnTo>
                    <a:pt x="172" y="342"/>
                  </a:lnTo>
                  <a:lnTo>
                    <a:pt x="173" y="344"/>
                  </a:lnTo>
                  <a:lnTo>
                    <a:pt x="177" y="347"/>
                  </a:lnTo>
                  <a:lnTo>
                    <a:pt x="177" y="347"/>
                  </a:lnTo>
                  <a:lnTo>
                    <a:pt x="194" y="355"/>
                  </a:lnTo>
                  <a:lnTo>
                    <a:pt x="199" y="356"/>
                  </a:lnTo>
                  <a:lnTo>
                    <a:pt x="204" y="355"/>
                  </a:lnTo>
                  <a:lnTo>
                    <a:pt x="204" y="355"/>
                  </a:lnTo>
                  <a:lnTo>
                    <a:pt x="205" y="355"/>
                  </a:lnTo>
                  <a:lnTo>
                    <a:pt x="205" y="356"/>
                  </a:lnTo>
                  <a:lnTo>
                    <a:pt x="205" y="360"/>
                  </a:lnTo>
                  <a:lnTo>
                    <a:pt x="207" y="364"/>
                  </a:lnTo>
                  <a:lnTo>
                    <a:pt x="209" y="366"/>
                  </a:lnTo>
                  <a:lnTo>
                    <a:pt x="213" y="368"/>
                  </a:lnTo>
                  <a:lnTo>
                    <a:pt x="213" y="368"/>
                  </a:lnTo>
                  <a:lnTo>
                    <a:pt x="220" y="369"/>
                  </a:lnTo>
                  <a:lnTo>
                    <a:pt x="225" y="368"/>
                  </a:lnTo>
                  <a:lnTo>
                    <a:pt x="230" y="366"/>
                  </a:lnTo>
                  <a:lnTo>
                    <a:pt x="230" y="366"/>
                  </a:lnTo>
                  <a:lnTo>
                    <a:pt x="230" y="374"/>
                  </a:lnTo>
                  <a:lnTo>
                    <a:pt x="230" y="374"/>
                  </a:lnTo>
                  <a:lnTo>
                    <a:pt x="226" y="377"/>
                  </a:lnTo>
                  <a:lnTo>
                    <a:pt x="223" y="381"/>
                  </a:lnTo>
                  <a:lnTo>
                    <a:pt x="220" y="387"/>
                  </a:lnTo>
                  <a:lnTo>
                    <a:pt x="218" y="397"/>
                  </a:lnTo>
                  <a:lnTo>
                    <a:pt x="218" y="397"/>
                  </a:lnTo>
                  <a:lnTo>
                    <a:pt x="215" y="411"/>
                  </a:lnTo>
                  <a:lnTo>
                    <a:pt x="210" y="421"/>
                  </a:lnTo>
                  <a:lnTo>
                    <a:pt x="204" y="427"/>
                  </a:lnTo>
                  <a:lnTo>
                    <a:pt x="199" y="432"/>
                  </a:lnTo>
                  <a:lnTo>
                    <a:pt x="199" y="432"/>
                  </a:lnTo>
                  <a:lnTo>
                    <a:pt x="196" y="438"/>
                  </a:lnTo>
                  <a:lnTo>
                    <a:pt x="196" y="438"/>
                  </a:lnTo>
                  <a:lnTo>
                    <a:pt x="185" y="445"/>
                  </a:lnTo>
                  <a:lnTo>
                    <a:pt x="185" y="445"/>
                  </a:lnTo>
                  <a:lnTo>
                    <a:pt x="157" y="462"/>
                  </a:lnTo>
                  <a:lnTo>
                    <a:pt x="127" y="482"/>
                  </a:lnTo>
                  <a:lnTo>
                    <a:pt x="85" y="509"/>
                  </a:lnTo>
                  <a:lnTo>
                    <a:pt x="85" y="509"/>
                  </a:lnTo>
                  <a:lnTo>
                    <a:pt x="77" y="514"/>
                  </a:lnTo>
                  <a:lnTo>
                    <a:pt x="67" y="520"/>
                  </a:lnTo>
                  <a:lnTo>
                    <a:pt x="58" y="530"/>
                  </a:lnTo>
                  <a:lnTo>
                    <a:pt x="51" y="538"/>
                  </a:lnTo>
                  <a:lnTo>
                    <a:pt x="47" y="546"/>
                  </a:lnTo>
                  <a:lnTo>
                    <a:pt x="47" y="546"/>
                  </a:lnTo>
                  <a:lnTo>
                    <a:pt x="37" y="570"/>
                  </a:lnTo>
                  <a:lnTo>
                    <a:pt x="29" y="601"/>
                  </a:lnTo>
                  <a:lnTo>
                    <a:pt x="21" y="631"/>
                  </a:lnTo>
                  <a:lnTo>
                    <a:pt x="19" y="647"/>
                  </a:lnTo>
                  <a:lnTo>
                    <a:pt x="18" y="660"/>
                  </a:lnTo>
                  <a:lnTo>
                    <a:pt x="18" y="660"/>
                  </a:lnTo>
                  <a:lnTo>
                    <a:pt x="19" y="682"/>
                  </a:lnTo>
                  <a:lnTo>
                    <a:pt x="21" y="698"/>
                  </a:lnTo>
                  <a:lnTo>
                    <a:pt x="21" y="713"/>
                  </a:lnTo>
                  <a:lnTo>
                    <a:pt x="21" y="721"/>
                  </a:lnTo>
                  <a:lnTo>
                    <a:pt x="18" y="729"/>
                  </a:lnTo>
                  <a:lnTo>
                    <a:pt x="18" y="729"/>
                  </a:lnTo>
                  <a:lnTo>
                    <a:pt x="11" y="759"/>
                  </a:lnTo>
                  <a:lnTo>
                    <a:pt x="5" y="804"/>
                  </a:lnTo>
                  <a:lnTo>
                    <a:pt x="0" y="853"/>
                  </a:lnTo>
                  <a:lnTo>
                    <a:pt x="0" y="872"/>
                  </a:lnTo>
                  <a:lnTo>
                    <a:pt x="2" y="886"/>
                  </a:lnTo>
                  <a:lnTo>
                    <a:pt x="2" y="886"/>
                  </a:lnTo>
                  <a:lnTo>
                    <a:pt x="5" y="906"/>
                  </a:lnTo>
                  <a:lnTo>
                    <a:pt x="10" y="915"/>
                  </a:lnTo>
                  <a:lnTo>
                    <a:pt x="13" y="923"/>
                  </a:lnTo>
                  <a:lnTo>
                    <a:pt x="15" y="931"/>
                  </a:lnTo>
                  <a:lnTo>
                    <a:pt x="15" y="931"/>
                  </a:lnTo>
                  <a:lnTo>
                    <a:pt x="21" y="978"/>
                  </a:lnTo>
                  <a:lnTo>
                    <a:pt x="27" y="1029"/>
                  </a:lnTo>
                  <a:lnTo>
                    <a:pt x="27" y="1029"/>
                  </a:lnTo>
                  <a:lnTo>
                    <a:pt x="29" y="1047"/>
                  </a:lnTo>
                  <a:lnTo>
                    <a:pt x="32" y="1066"/>
                  </a:lnTo>
                  <a:lnTo>
                    <a:pt x="39" y="1085"/>
                  </a:lnTo>
                  <a:lnTo>
                    <a:pt x="45" y="1105"/>
                  </a:lnTo>
                  <a:lnTo>
                    <a:pt x="45" y="1105"/>
                  </a:lnTo>
                  <a:lnTo>
                    <a:pt x="63" y="1140"/>
                  </a:lnTo>
                  <a:lnTo>
                    <a:pt x="63" y="1140"/>
                  </a:lnTo>
                  <a:lnTo>
                    <a:pt x="63" y="1146"/>
                  </a:lnTo>
                  <a:lnTo>
                    <a:pt x="61" y="1158"/>
                  </a:lnTo>
                  <a:lnTo>
                    <a:pt x="61" y="1172"/>
                  </a:lnTo>
                  <a:lnTo>
                    <a:pt x="63" y="1179"/>
                  </a:lnTo>
                  <a:lnTo>
                    <a:pt x="66" y="1183"/>
                  </a:lnTo>
                  <a:lnTo>
                    <a:pt x="66" y="1183"/>
                  </a:lnTo>
                  <a:lnTo>
                    <a:pt x="80" y="1198"/>
                  </a:lnTo>
                  <a:lnTo>
                    <a:pt x="87" y="1206"/>
                  </a:lnTo>
                  <a:lnTo>
                    <a:pt x="93" y="1215"/>
                  </a:lnTo>
                  <a:lnTo>
                    <a:pt x="93" y="1215"/>
                  </a:lnTo>
                  <a:lnTo>
                    <a:pt x="103" y="1236"/>
                  </a:lnTo>
                  <a:lnTo>
                    <a:pt x="108" y="1243"/>
                  </a:lnTo>
                  <a:lnTo>
                    <a:pt x="111" y="1246"/>
                  </a:lnTo>
                  <a:lnTo>
                    <a:pt x="111" y="1246"/>
                  </a:lnTo>
                  <a:lnTo>
                    <a:pt x="116" y="1246"/>
                  </a:lnTo>
                  <a:lnTo>
                    <a:pt x="116" y="1246"/>
                  </a:lnTo>
                  <a:lnTo>
                    <a:pt x="119" y="1256"/>
                  </a:lnTo>
                  <a:lnTo>
                    <a:pt x="125" y="1270"/>
                  </a:lnTo>
                  <a:lnTo>
                    <a:pt x="125" y="1270"/>
                  </a:lnTo>
                  <a:lnTo>
                    <a:pt x="132" y="1283"/>
                  </a:lnTo>
                  <a:lnTo>
                    <a:pt x="135" y="1296"/>
                  </a:lnTo>
                  <a:lnTo>
                    <a:pt x="138" y="1309"/>
                  </a:lnTo>
                  <a:lnTo>
                    <a:pt x="141" y="1318"/>
                  </a:lnTo>
                  <a:lnTo>
                    <a:pt x="141" y="1318"/>
                  </a:lnTo>
                  <a:lnTo>
                    <a:pt x="141" y="1368"/>
                  </a:lnTo>
                  <a:lnTo>
                    <a:pt x="143" y="1419"/>
                  </a:lnTo>
                  <a:lnTo>
                    <a:pt x="143" y="1419"/>
                  </a:lnTo>
                  <a:lnTo>
                    <a:pt x="143" y="1450"/>
                  </a:lnTo>
                  <a:lnTo>
                    <a:pt x="144" y="1482"/>
                  </a:lnTo>
                  <a:lnTo>
                    <a:pt x="144" y="1513"/>
                  </a:lnTo>
                  <a:lnTo>
                    <a:pt x="148" y="1537"/>
                  </a:lnTo>
                  <a:lnTo>
                    <a:pt x="148" y="1537"/>
                  </a:lnTo>
                  <a:lnTo>
                    <a:pt x="156" y="1577"/>
                  </a:lnTo>
                  <a:lnTo>
                    <a:pt x="159" y="1594"/>
                  </a:lnTo>
                  <a:lnTo>
                    <a:pt x="159" y="1610"/>
                  </a:lnTo>
                  <a:lnTo>
                    <a:pt x="159" y="1610"/>
                  </a:lnTo>
                  <a:lnTo>
                    <a:pt x="157" y="1623"/>
                  </a:lnTo>
                  <a:lnTo>
                    <a:pt x="156" y="1631"/>
                  </a:lnTo>
                  <a:lnTo>
                    <a:pt x="156" y="1638"/>
                  </a:lnTo>
                  <a:lnTo>
                    <a:pt x="156" y="1647"/>
                  </a:lnTo>
                  <a:lnTo>
                    <a:pt x="156" y="1647"/>
                  </a:lnTo>
                  <a:lnTo>
                    <a:pt x="154" y="1659"/>
                  </a:lnTo>
                  <a:lnTo>
                    <a:pt x="151" y="1668"/>
                  </a:lnTo>
                  <a:lnTo>
                    <a:pt x="149" y="1678"/>
                  </a:lnTo>
                  <a:lnTo>
                    <a:pt x="151" y="1688"/>
                  </a:lnTo>
                  <a:lnTo>
                    <a:pt x="151" y="1688"/>
                  </a:lnTo>
                  <a:lnTo>
                    <a:pt x="154" y="1700"/>
                  </a:lnTo>
                  <a:lnTo>
                    <a:pt x="153" y="1704"/>
                  </a:lnTo>
                  <a:lnTo>
                    <a:pt x="149" y="1710"/>
                  </a:lnTo>
                  <a:lnTo>
                    <a:pt x="149" y="1710"/>
                  </a:lnTo>
                  <a:lnTo>
                    <a:pt x="143" y="1718"/>
                  </a:lnTo>
                  <a:lnTo>
                    <a:pt x="138" y="1723"/>
                  </a:lnTo>
                  <a:lnTo>
                    <a:pt x="135" y="1726"/>
                  </a:lnTo>
                  <a:lnTo>
                    <a:pt x="135" y="1729"/>
                  </a:lnTo>
                  <a:lnTo>
                    <a:pt x="136" y="1731"/>
                  </a:lnTo>
                  <a:lnTo>
                    <a:pt x="136" y="1731"/>
                  </a:lnTo>
                  <a:lnTo>
                    <a:pt x="141" y="1741"/>
                  </a:lnTo>
                  <a:lnTo>
                    <a:pt x="141" y="1741"/>
                  </a:lnTo>
                  <a:lnTo>
                    <a:pt x="144" y="1747"/>
                  </a:lnTo>
                  <a:lnTo>
                    <a:pt x="144" y="1747"/>
                  </a:lnTo>
                  <a:lnTo>
                    <a:pt x="146" y="1750"/>
                  </a:lnTo>
                  <a:lnTo>
                    <a:pt x="146" y="1755"/>
                  </a:lnTo>
                  <a:lnTo>
                    <a:pt x="144" y="1766"/>
                  </a:lnTo>
                  <a:lnTo>
                    <a:pt x="143" y="1773"/>
                  </a:lnTo>
                  <a:lnTo>
                    <a:pt x="138" y="1781"/>
                  </a:lnTo>
                  <a:lnTo>
                    <a:pt x="138" y="1781"/>
                  </a:lnTo>
                  <a:lnTo>
                    <a:pt x="135" y="1790"/>
                  </a:lnTo>
                  <a:lnTo>
                    <a:pt x="133" y="1800"/>
                  </a:lnTo>
                  <a:lnTo>
                    <a:pt x="133" y="1811"/>
                  </a:lnTo>
                  <a:lnTo>
                    <a:pt x="135" y="1821"/>
                  </a:lnTo>
                  <a:lnTo>
                    <a:pt x="140" y="1843"/>
                  </a:lnTo>
                  <a:lnTo>
                    <a:pt x="144" y="1867"/>
                  </a:lnTo>
                  <a:lnTo>
                    <a:pt x="144" y="1867"/>
                  </a:lnTo>
                  <a:lnTo>
                    <a:pt x="149" y="1919"/>
                  </a:lnTo>
                  <a:lnTo>
                    <a:pt x="151" y="1946"/>
                  </a:lnTo>
                  <a:lnTo>
                    <a:pt x="153" y="1975"/>
                  </a:lnTo>
                  <a:lnTo>
                    <a:pt x="153" y="1975"/>
                  </a:lnTo>
                  <a:lnTo>
                    <a:pt x="154" y="2005"/>
                  </a:lnTo>
                  <a:lnTo>
                    <a:pt x="156" y="2033"/>
                  </a:lnTo>
                  <a:lnTo>
                    <a:pt x="161" y="2054"/>
                  </a:lnTo>
                  <a:lnTo>
                    <a:pt x="164" y="2065"/>
                  </a:lnTo>
                  <a:lnTo>
                    <a:pt x="164" y="2065"/>
                  </a:lnTo>
                  <a:lnTo>
                    <a:pt x="169" y="2070"/>
                  </a:lnTo>
                  <a:lnTo>
                    <a:pt x="175" y="2073"/>
                  </a:lnTo>
                  <a:lnTo>
                    <a:pt x="180" y="2075"/>
                  </a:lnTo>
                  <a:lnTo>
                    <a:pt x="183" y="2076"/>
                  </a:lnTo>
                  <a:lnTo>
                    <a:pt x="183" y="2076"/>
                  </a:lnTo>
                  <a:lnTo>
                    <a:pt x="186" y="2079"/>
                  </a:lnTo>
                  <a:lnTo>
                    <a:pt x="189" y="2086"/>
                  </a:lnTo>
                  <a:lnTo>
                    <a:pt x="191" y="2094"/>
                  </a:lnTo>
                  <a:lnTo>
                    <a:pt x="191" y="2102"/>
                  </a:lnTo>
                  <a:lnTo>
                    <a:pt x="191" y="2102"/>
                  </a:lnTo>
                  <a:lnTo>
                    <a:pt x="188" y="2116"/>
                  </a:lnTo>
                  <a:lnTo>
                    <a:pt x="186" y="2124"/>
                  </a:lnTo>
                  <a:lnTo>
                    <a:pt x="186" y="2131"/>
                  </a:lnTo>
                  <a:lnTo>
                    <a:pt x="186" y="2131"/>
                  </a:lnTo>
                  <a:lnTo>
                    <a:pt x="188" y="2134"/>
                  </a:lnTo>
                  <a:lnTo>
                    <a:pt x="189" y="2136"/>
                  </a:lnTo>
                  <a:lnTo>
                    <a:pt x="189" y="2136"/>
                  </a:lnTo>
                  <a:lnTo>
                    <a:pt x="194" y="2139"/>
                  </a:lnTo>
                  <a:lnTo>
                    <a:pt x="194" y="2140"/>
                  </a:lnTo>
                  <a:lnTo>
                    <a:pt x="191" y="2142"/>
                  </a:lnTo>
                  <a:lnTo>
                    <a:pt x="189" y="2144"/>
                  </a:lnTo>
                  <a:lnTo>
                    <a:pt x="189" y="2144"/>
                  </a:lnTo>
                  <a:lnTo>
                    <a:pt x="188" y="2147"/>
                  </a:lnTo>
                  <a:lnTo>
                    <a:pt x="185" y="2150"/>
                  </a:lnTo>
                  <a:lnTo>
                    <a:pt x="181" y="2153"/>
                  </a:lnTo>
                  <a:lnTo>
                    <a:pt x="181" y="2156"/>
                  </a:lnTo>
                  <a:lnTo>
                    <a:pt x="181" y="2156"/>
                  </a:lnTo>
                  <a:lnTo>
                    <a:pt x="181" y="2161"/>
                  </a:lnTo>
                  <a:lnTo>
                    <a:pt x="180" y="2166"/>
                  </a:lnTo>
                  <a:lnTo>
                    <a:pt x="177" y="2171"/>
                  </a:lnTo>
                  <a:lnTo>
                    <a:pt x="177" y="2171"/>
                  </a:lnTo>
                  <a:lnTo>
                    <a:pt x="175" y="2171"/>
                  </a:lnTo>
                  <a:lnTo>
                    <a:pt x="169" y="2172"/>
                  </a:lnTo>
                  <a:lnTo>
                    <a:pt x="165" y="2174"/>
                  </a:lnTo>
                  <a:lnTo>
                    <a:pt x="161" y="2176"/>
                  </a:lnTo>
                  <a:lnTo>
                    <a:pt x="159" y="2180"/>
                  </a:lnTo>
                  <a:lnTo>
                    <a:pt x="156" y="2185"/>
                  </a:lnTo>
                  <a:lnTo>
                    <a:pt x="156" y="2185"/>
                  </a:lnTo>
                  <a:lnTo>
                    <a:pt x="154" y="2190"/>
                  </a:lnTo>
                  <a:lnTo>
                    <a:pt x="148" y="2193"/>
                  </a:lnTo>
                  <a:lnTo>
                    <a:pt x="141" y="2197"/>
                  </a:lnTo>
                  <a:lnTo>
                    <a:pt x="133" y="2197"/>
                  </a:lnTo>
                  <a:lnTo>
                    <a:pt x="117" y="2200"/>
                  </a:lnTo>
                  <a:lnTo>
                    <a:pt x="112" y="2203"/>
                  </a:lnTo>
                  <a:lnTo>
                    <a:pt x="109" y="2208"/>
                  </a:lnTo>
                  <a:lnTo>
                    <a:pt x="109" y="2208"/>
                  </a:lnTo>
                  <a:lnTo>
                    <a:pt x="106" y="2219"/>
                  </a:lnTo>
                  <a:lnTo>
                    <a:pt x="106" y="2233"/>
                  </a:lnTo>
                  <a:lnTo>
                    <a:pt x="106" y="2245"/>
                  </a:lnTo>
                  <a:lnTo>
                    <a:pt x="108" y="2250"/>
                  </a:lnTo>
                  <a:lnTo>
                    <a:pt x="111" y="2254"/>
                  </a:lnTo>
                  <a:lnTo>
                    <a:pt x="111" y="2254"/>
                  </a:lnTo>
                  <a:lnTo>
                    <a:pt x="116" y="2258"/>
                  </a:lnTo>
                  <a:lnTo>
                    <a:pt x="120" y="2261"/>
                  </a:lnTo>
                  <a:lnTo>
                    <a:pt x="135" y="2264"/>
                  </a:lnTo>
                  <a:lnTo>
                    <a:pt x="154" y="2264"/>
                  </a:lnTo>
                  <a:lnTo>
                    <a:pt x="177" y="2262"/>
                  </a:lnTo>
                  <a:lnTo>
                    <a:pt x="177" y="2262"/>
                  </a:lnTo>
                  <a:lnTo>
                    <a:pt x="196" y="2262"/>
                  </a:lnTo>
                  <a:lnTo>
                    <a:pt x="215" y="2264"/>
                  </a:lnTo>
                  <a:lnTo>
                    <a:pt x="233" y="2264"/>
                  </a:lnTo>
                  <a:lnTo>
                    <a:pt x="249" y="2264"/>
                  </a:lnTo>
                  <a:lnTo>
                    <a:pt x="249" y="2264"/>
                  </a:lnTo>
                  <a:lnTo>
                    <a:pt x="276" y="2264"/>
                  </a:lnTo>
                  <a:lnTo>
                    <a:pt x="302" y="2264"/>
                  </a:lnTo>
                  <a:lnTo>
                    <a:pt x="321" y="2262"/>
                  </a:lnTo>
                  <a:lnTo>
                    <a:pt x="326" y="2261"/>
                  </a:lnTo>
                  <a:lnTo>
                    <a:pt x="327" y="2261"/>
                  </a:lnTo>
                  <a:lnTo>
                    <a:pt x="327" y="2259"/>
                  </a:lnTo>
                  <a:lnTo>
                    <a:pt x="327" y="2259"/>
                  </a:lnTo>
                  <a:lnTo>
                    <a:pt x="326" y="2232"/>
                  </a:lnTo>
                  <a:lnTo>
                    <a:pt x="324" y="2206"/>
                  </a:lnTo>
                  <a:lnTo>
                    <a:pt x="324" y="2206"/>
                  </a:lnTo>
                  <a:lnTo>
                    <a:pt x="324" y="2200"/>
                  </a:lnTo>
                  <a:lnTo>
                    <a:pt x="324" y="2197"/>
                  </a:lnTo>
                  <a:lnTo>
                    <a:pt x="324" y="2197"/>
                  </a:lnTo>
                  <a:lnTo>
                    <a:pt x="327" y="2163"/>
                  </a:lnTo>
                  <a:lnTo>
                    <a:pt x="331" y="2139"/>
                  </a:lnTo>
                  <a:lnTo>
                    <a:pt x="332" y="2129"/>
                  </a:lnTo>
                  <a:lnTo>
                    <a:pt x="334" y="2124"/>
                  </a:lnTo>
                  <a:lnTo>
                    <a:pt x="334" y="2124"/>
                  </a:lnTo>
                  <a:lnTo>
                    <a:pt x="339" y="2118"/>
                  </a:lnTo>
                  <a:lnTo>
                    <a:pt x="342" y="2108"/>
                  </a:lnTo>
                  <a:lnTo>
                    <a:pt x="343" y="2095"/>
                  </a:lnTo>
                  <a:lnTo>
                    <a:pt x="343" y="2095"/>
                  </a:lnTo>
                  <a:lnTo>
                    <a:pt x="345" y="2092"/>
                  </a:lnTo>
                  <a:lnTo>
                    <a:pt x="347" y="2089"/>
                  </a:lnTo>
                  <a:lnTo>
                    <a:pt x="345" y="2083"/>
                  </a:lnTo>
                  <a:lnTo>
                    <a:pt x="343" y="2075"/>
                  </a:lnTo>
                  <a:lnTo>
                    <a:pt x="340" y="2065"/>
                  </a:lnTo>
                  <a:lnTo>
                    <a:pt x="332" y="2050"/>
                  </a:lnTo>
                  <a:lnTo>
                    <a:pt x="323" y="2034"/>
                  </a:lnTo>
                  <a:lnTo>
                    <a:pt x="323" y="2034"/>
                  </a:lnTo>
                  <a:lnTo>
                    <a:pt x="321" y="2030"/>
                  </a:lnTo>
                  <a:lnTo>
                    <a:pt x="321" y="2018"/>
                  </a:lnTo>
                  <a:lnTo>
                    <a:pt x="319" y="1981"/>
                  </a:lnTo>
                  <a:lnTo>
                    <a:pt x="319" y="1911"/>
                  </a:lnTo>
                  <a:lnTo>
                    <a:pt x="319" y="1911"/>
                  </a:lnTo>
                  <a:lnTo>
                    <a:pt x="321" y="1890"/>
                  </a:lnTo>
                  <a:lnTo>
                    <a:pt x="323" y="1874"/>
                  </a:lnTo>
                  <a:lnTo>
                    <a:pt x="324" y="1859"/>
                  </a:lnTo>
                  <a:lnTo>
                    <a:pt x="324" y="1847"/>
                  </a:lnTo>
                  <a:lnTo>
                    <a:pt x="324" y="1847"/>
                  </a:lnTo>
                  <a:lnTo>
                    <a:pt x="318" y="1816"/>
                  </a:lnTo>
                  <a:lnTo>
                    <a:pt x="318" y="1816"/>
                  </a:lnTo>
                  <a:lnTo>
                    <a:pt x="318" y="1806"/>
                  </a:lnTo>
                  <a:lnTo>
                    <a:pt x="319" y="1785"/>
                  </a:lnTo>
                  <a:lnTo>
                    <a:pt x="319" y="1761"/>
                  </a:lnTo>
                  <a:lnTo>
                    <a:pt x="318" y="1750"/>
                  </a:lnTo>
                  <a:lnTo>
                    <a:pt x="316" y="1744"/>
                  </a:lnTo>
                  <a:lnTo>
                    <a:pt x="316" y="1744"/>
                  </a:lnTo>
                  <a:lnTo>
                    <a:pt x="311" y="1737"/>
                  </a:lnTo>
                  <a:lnTo>
                    <a:pt x="308" y="1734"/>
                  </a:lnTo>
                  <a:lnTo>
                    <a:pt x="300" y="1729"/>
                  </a:lnTo>
                  <a:lnTo>
                    <a:pt x="299" y="1726"/>
                  </a:lnTo>
                  <a:lnTo>
                    <a:pt x="297" y="1724"/>
                  </a:lnTo>
                  <a:lnTo>
                    <a:pt x="297" y="1721"/>
                  </a:lnTo>
                  <a:lnTo>
                    <a:pt x="300" y="1718"/>
                  </a:lnTo>
                  <a:lnTo>
                    <a:pt x="300" y="1718"/>
                  </a:lnTo>
                  <a:lnTo>
                    <a:pt x="305" y="1710"/>
                  </a:lnTo>
                  <a:lnTo>
                    <a:pt x="308" y="1696"/>
                  </a:lnTo>
                  <a:lnTo>
                    <a:pt x="318" y="1655"/>
                  </a:lnTo>
                  <a:lnTo>
                    <a:pt x="326" y="1610"/>
                  </a:lnTo>
                  <a:lnTo>
                    <a:pt x="331" y="1574"/>
                  </a:lnTo>
                  <a:lnTo>
                    <a:pt x="331" y="1574"/>
                  </a:lnTo>
                  <a:lnTo>
                    <a:pt x="332" y="1546"/>
                  </a:lnTo>
                  <a:lnTo>
                    <a:pt x="337" y="1519"/>
                  </a:lnTo>
                  <a:lnTo>
                    <a:pt x="345" y="1479"/>
                  </a:lnTo>
                  <a:lnTo>
                    <a:pt x="345" y="1479"/>
                  </a:lnTo>
                  <a:lnTo>
                    <a:pt x="348" y="1461"/>
                  </a:lnTo>
                  <a:lnTo>
                    <a:pt x="355" y="1427"/>
                  </a:lnTo>
                  <a:lnTo>
                    <a:pt x="355" y="1427"/>
                  </a:lnTo>
                  <a:lnTo>
                    <a:pt x="360" y="1400"/>
                  </a:lnTo>
                  <a:lnTo>
                    <a:pt x="361" y="1376"/>
                  </a:lnTo>
                  <a:lnTo>
                    <a:pt x="363" y="1357"/>
                  </a:lnTo>
                  <a:lnTo>
                    <a:pt x="364" y="1350"/>
                  </a:lnTo>
                  <a:lnTo>
                    <a:pt x="368" y="1347"/>
                  </a:lnTo>
                  <a:lnTo>
                    <a:pt x="368" y="1347"/>
                  </a:lnTo>
                  <a:lnTo>
                    <a:pt x="371" y="1347"/>
                  </a:lnTo>
                  <a:lnTo>
                    <a:pt x="376" y="1347"/>
                  </a:lnTo>
                  <a:lnTo>
                    <a:pt x="376" y="1347"/>
                  </a:lnTo>
                  <a:lnTo>
                    <a:pt x="377" y="1350"/>
                  </a:lnTo>
                  <a:lnTo>
                    <a:pt x="380" y="1354"/>
                  </a:lnTo>
                  <a:lnTo>
                    <a:pt x="382" y="1360"/>
                  </a:lnTo>
                  <a:lnTo>
                    <a:pt x="382" y="1366"/>
                  </a:lnTo>
                  <a:lnTo>
                    <a:pt x="382" y="1366"/>
                  </a:lnTo>
                  <a:lnTo>
                    <a:pt x="384" y="1389"/>
                  </a:lnTo>
                  <a:lnTo>
                    <a:pt x="388" y="1424"/>
                  </a:lnTo>
                  <a:lnTo>
                    <a:pt x="393" y="1458"/>
                  </a:lnTo>
                  <a:lnTo>
                    <a:pt x="398" y="1477"/>
                  </a:lnTo>
                  <a:lnTo>
                    <a:pt x="398" y="1477"/>
                  </a:lnTo>
                  <a:lnTo>
                    <a:pt x="400" y="1485"/>
                  </a:lnTo>
                  <a:lnTo>
                    <a:pt x="401" y="1500"/>
                  </a:lnTo>
                  <a:lnTo>
                    <a:pt x="403" y="1540"/>
                  </a:lnTo>
                  <a:lnTo>
                    <a:pt x="404" y="1585"/>
                  </a:lnTo>
                  <a:lnTo>
                    <a:pt x="406" y="1620"/>
                  </a:lnTo>
                  <a:lnTo>
                    <a:pt x="406" y="1620"/>
                  </a:lnTo>
                  <a:lnTo>
                    <a:pt x="408" y="1631"/>
                  </a:lnTo>
                  <a:lnTo>
                    <a:pt x="411" y="1639"/>
                  </a:lnTo>
                  <a:lnTo>
                    <a:pt x="416" y="1652"/>
                  </a:lnTo>
                  <a:lnTo>
                    <a:pt x="420" y="1662"/>
                  </a:lnTo>
                  <a:lnTo>
                    <a:pt x="422" y="1667"/>
                  </a:lnTo>
                  <a:lnTo>
                    <a:pt x="420" y="1673"/>
                  </a:lnTo>
                  <a:lnTo>
                    <a:pt x="420" y="1673"/>
                  </a:lnTo>
                  <a:lnTo>
                    <a:pt x="419" y="1683"/>
                  </a:lnTo>
                  <a:lnTo>
                    <a:pt x="416" y="1691"/>
                  </a:lnTo>
                  <a:lnTo>
                    <a:pt x="416" y="1694"/>
                  </a:lnTo>
                  <a:lnTo>
                    <a:pt x="416" y="1697"/>
                  </a:lnTo>
                  <a:lnTo>
                    <a:pt x="419" y="1702"/>
                  </a:lnTo>
                  <a:lnTo>
                    <a:pt x="422" y="1707"/>
                  </a:lnTo>
                  <a:lnTo>
                    <a:pt x="422" y="1707"/>
                  </a:lnTo>
                  <a:lnTo>
                    <a:pt x="429" y="1713"/>
                  </a:lnTo>
                  <a:lnTo>
                    <a:pt x="433" y="1718"/>
                  </a:lnTo>
                  <a:lnTo>
                    <a:pt x="435" y="1720"/>
                  </a:lnTo>
                  <a:lnTo>
                    <a:pt x="435" y="1721"/>
                  </a:lnTo>
                  <a:lnTo>
                    <a:pt x="432" y="1729"/>
                  </a:lnTo>
                  <a:lnTo>
                    <a:pt x="432" y="1729"/>
                  </a:lnTo>
                  <a:lnTo>
                    <a:pt x="422" y="1752"/>
                  </a:lnTo>
                  <a:lnTo>
                    <a:pt x="419" y="1761"/>
                  </a:lnTo>
                  <a:lnTo>
                    <a:pt x="419" y="1761"/>
                  </a:lnTo>
                  <a:lnTo>
                    <a:pt x="412" y="1787"/>
                  </a:lnTo>
                  <a:lnTo>
                    <a:pt x="409" y="1806"/>
                  </a:lnTo>
                  <a:lnTo>
                    <a:pt x="409" y="1814"/>
                  </a:lnTo>
                  <a:lnTo>
                    <a:pt x="409" y="1819"/>
                  </a:lnTo>
                  <a:lnTo>
                    <a:pt x="409" y="1819"/>
                  </a:lnTo>
                  <a:lnTo>
                    <a:pt x="412" y="1829"/>
                  </a:lnTo>
                  <a:lnTo>
                    <a:pt x="414" y="1838"/>
                  </a:lnTo>
                  <a:lnTo>
                    <a:pt x="416" y="1869"/>
                  </a:lnTo>
                  <a:lnTo>
                    <a:pt x="416" y="1869"/>
                  </a:lnTo>
                  <a:lnTo>
                    <a:pt x="417" y="1898"/>
                  </a:lnTo>
                  <a:lnTo>
                    <a:pt x="417" y="1924"/>
                  </a:lnTo>
                  <a:lnTo>
                    <a:pt x="417" y="1924"/>
                  </a:lnTo>
                  <a:lnTo>
                    <a:pt x="419" y="1943"/>
                  </a:lnTo>
                  <a:lnTo>
                    <a:pt x="422" y="1969"/>
                  </a:lnTo>
                  <a:lnTo>
                    <a:pt x="424" y="1994"/>
                  </a:lnTo>
                  <a:lnTo>
                    <a:pt x="424" y="2015"/>
                  </a:lnTo>
                  <a:lnTo>
                    <a:pt x="424" y="2015"/>
                  </a:lnTo>
                  <a:lnTo>
                    <a:pt x="425" y="2020"/>
                  </a:lnTo>
                  <a:lnTo>
                    <a:pt x="425" y="2034"/>
                  </a:lnTo>
                  <a:lnTo>
                    <a:pt x="425" y="2042"/>
                  </a:lnTo>
                  <a:lnTo>
                    <a:pt x="424" y="2050"/>
                  </a:lnTo>
                  <a:lnTo>
                    <a:pt x="420" y="2058"/>
                  </a:lnTo>
                  <a:lnTo>
                    <a:pt x="417" y="2066"/>
                  </a:lnTo>
                  <a:lnTo>
                    <a:pt x="417" y="2066"/>
                  </a:lnTo>
                  <a:lnTo>
                    <a:pt x="412" y="2075"/>
                  </a:lnTo>
                  <a:lnTo>
                    <a:pt x="409" y="2083"/>
                  </a:lnTo>
                  <a:lnTo>
                    <a:pt x="406" y="2092"/>
                  </a:lnTo>
                  <a:lnTo>
                    <a:pt x="406" y="2102"/>
                  </a:lnTo>
                  <a:lnTo>
                    <a:pt x="406" y="2113"/>
                  </a:lnTo>
                  <a:lnTo>
                    <a:pt x="408" y="2123"/>
                  </a:lnTo>
                  <a:lnTo>
                    <a:pt x="412" y="2144"/>
                  </a:lnTo>
                  <a:lnTo>
                    <a:pt x="412" y="2144"/>
                  </a:lnTo>
                  <a:lnTo>
                    <a:pt x="419" y="2163"/>
                  </a:lnTo>
                  <a:lnTo>
                    <a:pt x="425" y="2179"/>
                  </a:lnTo>
                  <a:lnTo>
                    <a:pt x="429" y="2189"/>
                  </a:lnTo>
                  <a:lnTo>
                    <a:pt x="430" y="2195"/>
                  </a:lnTo>
                  <a:lnTo>
                    <a:pt x="430" y="2195"/>
                  </a:lnTo>
                  <a:lnTo>
                    <a:pt x="430" y="2200"/>
                  </a:lnTo>
                  <a:lnTo>
                    <a:pt x="433" y="2203"/>
                  </a:lnTo>
                  <a:lnTo>
                    <a:pt x="433" y="2203"/>
                  </a:lnTo>
                  <a:lnTo>
                    <a:pt x="433" y="2213"/>
                  </a:lnTo>
                  <a:lnTo>
                    <a:pt x="432" y="2230"/>
                  </a:lnTo>
                  <a:lnTo>
                    <a:pt x="430" y="2250"/>
                  </a:lnTo>
                  <a:lnTo>
                    <a:pt x="430" y="2259"/>
                  </a:lnTo>
                  <a:lnTo>
                    <a:pt x="430" y="2259"/>
                  </a:lnTo>
                  <a:lnTo>
                    <a:pt x="433" y="2261"/>
                  </a:lnTo>
                  <a:lnTo>
                    <a:pt x="438" y="2262"/>
                  </a:lnTo>
                  <a:lnTo>
                    <a:pt x="454" y="2261"/>
                  </a:lnTo>
                  <a:lnTo>
                    <a:pt x="469" y="2261"/>
                  </a:lnTo>
                  <a:lnTo>
                    <a:pt x="473" y="2261"/>
                  </a:lnTo>
                  <a:lnTo>
                    <a:pt x="478" y="2262"/>
                  </a:lnTo>
                  <a:lnTo>
                    <a:pt x="478" y="2262"/>
                  </a:lnTo>
                  <a:lnTo>
                    <a:pt x="480" y="2264"/>
                  </a:lnTo>
                  <a:lnTo>
                    <a:pt x="483" y="2266"/>
                  </a:lnTo>
                  <a:lnTo>
                    <a:pt x="493" y="2262"/>
                  </a:lnTo>
                  <a:lnTo>
                    <a:pt x="506" y="2261"/>
                  </a:lnTo>
                  <a:lnTo>
                    <a:pt x="514" y="2261"/>
                  </a:lnTo>
                  <a:lnTo>
                    <a:pt x="523" y="2262"/>
                  </a:lnTo>
                  <a:lnTo>
                    <a:pt x="523" y="2262"/>
                  </a:lnTo>
                  <a:lnTo>
                    <a:pt x="533" y="2266"/>
                  </a:lnTo>
                  <a:lnTo>
                    <a:pt x="544" y="2267"/>
                  </a:lnTo>
                  <a:lnTo>
                    <a:pt x="570" y="2267"/>
                  </a:lnTo>
                  <a:lnTo>
                    <a:pt x="599" y="2267"/>
                  </a:lnTo>
                  <a:lnTo>
                    <a:pt x="624" y="2264"/>
                  </a:lnTo>
                  <a:lnTo>
                    <a:pt x="624" y="2264"/>
                  </a:lnTo>
                  <a:lnTo>
                    <a:pt x="634" y="2261"/>
                  </a:lnTo>
                  <a:lnTo>
                    <a:pt x="640" y="2258"/>
                  </a:lnTo>
                  <a:lnTo>
                    <a:pt x="647" y="2254"/>
                  </a:lnTo>
                  <a:lnTo>
                    <a:pt x="650" y="2250"/>
                  </a:lnTo>
                  <a:lnTo>
                    <a:pt x="652" y="2245"/>
                  </a:lnTo>
                  <a:lnTo>
                    <a:pt x="653" y="2240"/>
                  </a:lnTo>
                  <a:lnTo>
                    <a:pt x="652" y="2225"/>
                  </a:lnTo>
                  <a:lnTo>
                    <a:pt x="652" y="2225"/>
                  </a:lnTo>
                  <a:lnTo>
                    <a:pt x="652" y="2221"/>
                  </a:lnTo>
                  <a:lnTo>
                    <a:pt x="648" y="2217"/>
                  </a:lnTo>
                  <a:lnTo>
                    <a:pt x="644" y="2213"/>
                  </a:lnTo>
                  <a:lnTo>
                    <a:pt x="636" y="2211"/>
                  </a:lnTo>
                  <a:lnTo>
                    <a:pt x="626" y="2209"/>
                  </a:lnTo>
                  <a:lnTo>
                    <a:pt x="607" y="2206"/>
                  </a:lnTo>
                  <a:lnTo>
                    <a:pt x="599" y="2205"/>
                  </a:lnTo>
                  <a:lnTo>
                    <a:pt x="592" y="2203"/>
                  </a:lnTo>
                  <a:lnTo>
                    <a:pt x="592" y="2203"/>
                  </a:lnTo>
                  <a:lnTo>
                    <a:pt x="583" y="2193"/>
                  </a:lnTo>
                  <a:lnTo>
                    <a:pt x="575" y="2184"/>
                  </a:lnTo>
                  <a:lnTo>
                    <a:pt x="568" y="2176"/>
                  </a:lnTo>
                  <a:lnTo>
                    <a:pt x="565" y="2169"/>
                  </a:lnTo>
                  <a:lnTo>
                    <a:pt x="565" y="2169"/>
                  </a:lnTo>
                  <a:lnTo>
                    <a:pt x="567" y="2166"/>
                  </a:lnTo>
                  <a:lnTo>
                    <a:pt x="568" y="2163"/>
                  </a:lnTo>
                  <a:lnTo>
                    <a:pt x="571" y="2161"/>
                  </a:lnTo>
                  <a:lnTo>
                    <a:pt x="560" y="2155"/>
                  </a:lnTo>
                  <a:lnTo>
                    <a:pt x="560" y="2155"/>
                  </a:lnTo>
                  <a:lnTo>
                    <a:pt x="560" y="2150"/>
                  </a:lnTo>
                  <a:lnTo>
                    <a:pt x="560" y="2150"/>
                  </a:lnTo>
                  <a:lnTo>
                    <a:pt x="562" y="2145"/>
                  </a:lnTo>
                  <a:lnTo>
                    <a:pt x="560" y="2139"/>
                  </a:lnTo>
                  <a:lnTo>
                    <a:pt x="560" y="2139"/>
                  </a:lnTo>
                  <a:lnTo>
                    <a:pt x="557" y="2136"/>
                  </a:lnTo>
                  <a:lnTo>
                    <a:pt x="550" y="2134"/>
                  </a:lnTo>
                  <a:lnTo>
                    <a:pt x="546" y="2131"/>
                  </a:lnTo>
                  <a:lnTo>
                    <a:pt x="544" y="2129"/>
                  </a:lnTo>
                  <a:lnTo>
                    <a:pt x="544" y="2124"/>
                  </a:lnTo>
                  <a:lnTo>
                    <a:pt x="544" y="2124"/>
                  </a:lnTo>
                  <a:lnTo>
                    <a:pt x="544" y="2116"/>
                  </a:lnTo>
                  <a:lnTo>
                    <a:pt x="546" y="2110"/>
                  </a:lnTo>
                  <a:lnTo>
                    <a:pt x="547" y="2102"/>
                  </a:lnTo>
                  <a:lnTo>
                    <a:pt x="547" y="2102"/>
                  </a:lnTo>
                  <a:lnTo>
                    <a:pt x="550" y="2099"/>
                  </a:lnTo>
                  <a:lnTo>
                    <a:pt x="557" y="2089"/>
                  </a:lnTo>
                  <a:lnTo>
                    <a:pt x="563" y="2076"/>
                  </a:lnTo>
                  <a:lnTo>
                    <a:pt x="563" y="2070"/>
                  </a:lnTo>
                  <a:lnTo>
                    <a:pt x="563" y="2063"/>
                  </a:lnTo>
                  <a:lnTo>
                    <a:pt x="563" y="2063"/>
                  </a:lnTo>
                  <a:lnTo>
                    <a:pt x="560" y="2054"/>
                  </a:lnTo>
                  <a:lnTo>
                    <a:pt x="560" y="2042"/>
                  </a:lnTo>
                  <a:lnTo>
                    <a:pt x="562" y="2031"/>
                  </a:lnTo>
                  <a:lnTo>
                    <a:pt x="565" y="2017"/>
                  </a:lnTo>
                  <a:lnTo>
                    <a:pt x="565" y="2017"/>
                  </a:lnTo>
                  <a:lnTo>
                    <a:pt x="587" y="1906"/>
                  </a:lnTo>
                  <a:lnTo>
                    <a:pt x="600" y="1837"/>
                  </a:lnTo>
                  <a:lnTo>
                    <a:pt x="603" y="1813"/>
                  </a:lnTo>
                  <a:lnTo>
                    <a:pt x="605" y="1800"/>
                  </a:lnTo>
                  <a:lnTo>
                    <a:pt x="605" y="1800"/>
                  </a:lnTo>
                  <a:lnTo>
                    <a:pt x="600" y="1777"/>
                  </a:lnTo>
                  <a:lnTo>
                    <a:pt x="597" y="1768"/>
                  </a:lnTo>
                  <a:lnTo>
                    <a:pt x="594" y="1760"/>
                  </a:lnTo>
                  <a:lnTo>
                    <a:pt x="594" y="1760"/>
                  </a:lnTo>
                  <a:lnTo>
                    <a:pt x="587" y="1744"/>
                  </a:lnTo>
                  <a:lnTo>
                    <a:pt x="584" y="1734"/>
                  </a:lnTo>
                  <a:lnTo>
                    <a:pt x="584" y="1734"/>
                  </a:lnTo>
                  <a:lnTo>
                    <a:pt x="586" y="1718"/>
                  </a:lnTo>
                  <a:lnTo>
                    <a:pt x="587" y="1704"/>
                  </a:lnTo>
                  <a:lnTo>
                    <a:pt x="586" y="1689"/>
                  </a:lnTo>
                  <a:lnTo>
                    <a:pt x="586" y="1689"/>
                  </a:lnTo>
                  <a:lnTo>
                    <a:pt x="581" y="1670"/>
                  </a:lnTo>
                  <a:lnTo>
                    <a:pt x="579" y="1662"/>
                  </a:lnTo>
                  <a:lnTo>
                    <a:pt x="578" y="1654"/>
                  </a:lnTo>
                  <a:lnTo>
                    <a:pt x="578" y="1654"/>
                  </a:lnTo>
                  <a:lnTo>
                    <a:pt x="578" y="1591"/>
                  </a:lnTo>
                  <a:lnTo>
                    <a:pt x="579" y="1549"/>
                  </a:lnTo>
                  <a:lnTo>
                    <a:pt x="581" y="1524"/>
                  </a:lnTo>
                  <a:lnTo>
                    <a:pt x="581" y="1524"/>
                  </a:lnTo>
                  <a:lnTo>
                    <a:pt x="592" y="1456"/>
                  </a:lnTo>
                  <a:lnTo>
                    <a:pt x="592" y="1456"/>
                  </a:lnTo>
                  <a:lnTo>
                    <a:pt x="595" y="1439"/>
                  </a:lnTo>
                  <a:lnTo>
                    <a:pt x="595" y="1439"/>
                  </a:lnTo>
                  <a:lnTo>
                    <a:pt x="608" y="1431"/>
                  </a:lnTo>
                  <a:lnTo>
                    <a:pt x="621" y="1421"/>
                  </a:lnTo>
                  <a:lnTo>
                    <a:pt x="621" y="1421"/>
                  </a:lnTo>
                  <a:lnTo>
                    <a:pt x="637" y="1408"/>
                  </a:lnTo>
                  <a:lnTo>
                    <a:pt x="642" y="1402"/>
                  </a:lnTo>
                  <a:lnTo>
                    <a:pt x="647" y="1394"/>
                  </a:lnTo>
                  <a:lnTo>
                    <a:pt x="647" y="1394"/>
                  </a:lnTo>
                  <a:lnTo>
                    <a:pt x="655" y="1379"/>
                  </a:lnTo>
                  <a:lnTo>
                    <a:pt x="660" y="1363"/>
                  </a:lnTo>
                  <a:lnTo>
                    <a:pt x="660" y="1363"/>
                  </a:lnTo>
                  <a:lnTo>
                    <a:pt x="666" y="1333"/>
                  </a:lnTo>
                  <a:lnTo>
                    <a:pt x="666" y="1333"/>
                  </a:lnTo>
                  <a:lnTo>
                    <a:pt x="668" y="1320"/>
                  </a:lnTo>
                  <a:lnTo>
                    <a:pt x="668" y="1305"/>
                  </a:lnTo>
                  <a:lnTo>
                    <a:pt x="668" y="1305"/>
                  </a:lnTo>
                  <a:lnTo>
                    <a:pt x="666" y="1285"/>
                  </a:lnTo>
                  <a:lnTo>
                    <a:pt x="666" y="1285"/>
                  </a:lnTo>
                  <a:lnTo>
                    <a:pt x="671" y="1283"/>
                  </a:lnTo>
                  <a:lnTo>
                    <a:pt x="671" y="1283"/>
                  </a:lnTo>
                  <a:lnTo>
                    <a:pt x="679" y="1256"/>
                  </a:lnTo>
                  <a:lnTo>
                    <a:pt x="685" y="1233"/>
                  </a:lnTo>
                  <a:lnTo>
                    <a:pt x="690" y="1215"/>
                  </a:lnTo>
                  <a:lnTo>
                    <a:pt x="690" y="1215"/>
                  </a:lnTo>
                  <a:lnTo>
                    <a:pt x="690" y="1207"/>
                  </a:lnTo>
                  <a:lnTo>
                    <a:pt x="687" y="1203"/>
                  </a:lnTo>
                  <a:lnTo>
                    <a:pt x="684" y="1201"/>
                  </a:lnTo>
                  <a:lnTo>
                    <a:pt x="680" y="1196"/>
                  </a:lnTo>
                  <a:lnTo>
                    <a:pt x="680" y="1196"/>
                  </a:lnTo>
                  <a:close/>
                  <a:moveTo>
                    <a:pt x="600" y="1392"/>
                  </a:moveTo>
                  <a:lnTo>
                    <a:pt x="600" y="1392"/>
                  </a:lnTo>
                  <a:lnTo>
                    <a:pt x="600" y="1390"/>
                  </a:lnTo>
                  <a:lnTo>
                    <a:pt x="600" y="1390"/>
                  </a:lnTo>
                  <a:lnTo>
                    <a:pt x="605" y="1390"/>
                  </a:lnTo>
                  <a:lnTo>
                    <a:pt x="605" y="1390"/>
                  </a:lnTo>
                  <a:lnTo>
                    <a:pt x="600" y="1392"/>
                  </a:lnTo>
                  <a:lnTo>
                    <a:pt x="600" y="1392"/>
                  </a:lnTo>
                  <a:close/>
                  <a:moveTo>
                    <a:pt x="607" y="1344"/>
                  </a:moveTo>
                  <a:lnTo>
                    <a:pt x="607" y="1344"/>
                  </a:lnTo>
                  <a:lnTo>
                    <a:pt x="607" y="1355"/>
                  </a:lnTo>
                  <a:lnTo>
                    <a:pt x="605" y="1365"/>
                  </a:lnTo>
                  <a:lnTo>
                    <a:pt x="605" y="1365"/>
                  </a:lnTo>
                  <a:lnTo>
                    <a:pt x="603" y="1366"/>
                  </a:lnTo>
                  <a:lnTo>
                    <a:pt x="603" y="1366"/>
                  </a:lnTo>
                  <a:lnTo>
                    <a:pt x="603" y="1346"/>
                  </a:lnTo>
                  <a:lnTo>
                    <a:pt x="603" y="1328"/>
                  </a:lnTo>
                  <a:lnTo>
                    <a:pt x="603" y="1328"/>
                  </a:lnTo>
                  <a:lnTo>
                    <a:pt x="603" y="1326"/>
                  </a:lnTo>
                  <a:lnTo>
                    <a:pt x="603" y="1326"/>
                  </a:lnTo>
                  <a:lnTo>
                    <a:pt x="607" y="1331"/>
                  </a:lnTo>
                  <a:lnTo>
                    <a:pt x="607" y="1336"/>
                  </a:lnTo>
                  <a:lnTo>
                    <a:pt x="607" y="1339"/>
                  </a:lnTo>
                  <a:lnTo>
                    <a:pt x="607" y="1344"/>
                  </a:lnTo>
                  <a:lnTo>
                    <a:pt x="607" y="1344"/>
                  </a:lnTo>
                  <a:close/>
                </a:path>
              </a:pathLst>
            </a:custGeom>
            <a:no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8">
              <a:extLst>
                <a:ext uri="{FF2B5EF4-FFF2-40B4-BE49-F238E27FC236}">
                  <a16:creationId xmlns:a16="http://schemas.microsoft.com/office/drawing/2014/main" id="{8888DFC6-4E41-4958-AED9-8A5BE5B841B5}"/>
                </a:ext>
              </a:extLst>
            </p:cNvPr>
            <p:cNvSpPr>
              <a:spLocks noEditPoints="1"/>
            </p:cNvSpPr>
            <p:nvPr/>
          </p:nvSpPr>
          <p:spPr bwMode="auto">
            <a:xfrm>
              <a:off x="7716648" y="1539848"/>
              <a:ext cx="132898" cy="397473"/>
            </a:xfrm>
            <a:custGeom>
              <a:avLst/>
              <a:gdLst>
                <a:gd name="T0" fmla="*/ 673 w 692"/>
                <a:gd name="T1" fmla="*/ 2132 h 2182"/>
                <a:gd name="T2" fmla="*/ 602 w 692"/>
                <a:gd name="T3" fmla="*/ 2074 h 2182"/>
                <a:gd name="T4" fmla="*/ 615 w 692"/>
                <a:gd name="T5" fmla="*/ 1997 h 2182"/>
                <a:gd name="T6" fmla="*/ 612 w 692"/>
                <a:gd name="T7" fmla="*/ 1838 h 2182"/>
                <a:gd name="T8" fmla="*/ 591 w 692"/>
                <a:gd name="T9" fmla="*/ 1639 h 2182"/>
                <a:gd name="T10" fmla="*/ 560 w 692"/>
                <a:gd name="T11" fmla="*/ 1588 h 2182"/>
                <a:gd name="T12" fmla="*/ 578 w 692"/>
                <a:gd name="T13" fmla="*/ 1426 h 2182"/>
                <a:gd name="T14" fmla="*/ 583 w 692"/>
                <a:gd name="T15" fmla="*/ 1162 h 2182"/>
                <a:gd name="T16" fmla="*/ 588 w 692"/>
                <a:gd name="T17" fmla="*/ 992 h 2182"/>
                <a:gd name="T18" fmla="*/ 631 w 692"/>
                <a:gd name="T19" fmla="*/ 812 h 2182"/>
                <a:gd name="T20" fmla="*/ 634 w 692"/>
                <a:gd name="T21" fmla="*/ 708 h 2182"/>
                <a:gd name="T22" fmla="*/ 612 w 692"/>
                <a:gd name="T23" fmla="*/ 525 h 2182"/>
                <a:gd name="T24" fmla="*/ 596 w 692"/>
                <a:gd name="T25" fmla="*/ 414 h 2182"/>
                <a:gd name="T26" fmla="*/ 564 w 692"/>
                <a:gd name="T27" fmla="*/ 355 h 2182"/>
                <a:gd name="T28" fmla="*/ 432 w 692"/>
                <a:gd name="T29" fmla="*/ 308 h 2182"/>
                <a:gd name="T30" fmla="*/ 384 w 692"/>
                <a:gd name="T31" fmla="*/ 290 h 2182"/>
                <a:gd name="T32" fmla="*/ 424 w 692"/>
                <a:gd name="T33" fmla="*/ 208 h 2182"/>
                <a:gd name="T34" fmla="*/ 429 w 692"/>
                <a:gd name="T35" fmla="*/ 138 h 2182"/>
                <a:gd name="T36" fmla="*/ 418 w 692"/>
                <a:gd name="T37" fmla="*/ 80 h 2182"/>
                <a:gd name="T38" fmla="*/ 350 w 692"/>
                <a:gd name="T39" fmla="*/ 3 h 2182"/>
                <a:gd name="T40" fmla="*/ 235 w 692"/>
                <a:gd name="T41" fmla="*/ 30 h 2182"/>
                <a:gd name="T42" fmla="*/ 204 w 692"/>
                <a:gd name="T43" fmla="*/ 106 h 2182"/>
                <a:gd name="T44" fmla="*/ 177 w 692"/>
                <a:gd name="T45" fmla="*/ 123 h 2182"/>
                <a:gd name="T46" fmla="*/ 198 w 692"/>
                <a:gd name="T47" fmla="*/ 200 h 2182"/>
                <a:gd name="T48" fmla="*/ 211 w 692"/>
                <a:gd name="T49" fmla="*/ 271 h 2182"/>
                <a:gd name="T50" fmla="*/ 166 w 692"/>
                <a:gd name="T51" fmla="*/ 322 h 2182"/>
                <a:gd name="T52" fmla="*/ 93 w 692"/>
                <a:gd name="T53" fmla="*/ 367 h 2182"/>
                <a:gd name="T54" fmla="*/ 2 w 692"/>
                <a:gd name="T55" fmla="*/ 446 h 2182"/>
                <a:gd name="T56" fmla="*/ 15 w 692"/>
                <a:gd name="T57" fmla="*/ 677 h 2182"/>
                <a:gd name="T58" fmla="*/ 53 w 692"/>
                <a:gd name="T59" fmla="*/ 801 h 2182"/>
                <a:gd name="T60" fmla="*/ 64 w 692"/>
                <a:gd name="T61" fmla="*/ 918 h 2182"/>
                <a:gd name="T62" fmla="*/ 48 w 692"/>
                <a:gd name="T63" fmla="*/ 1047 h 2182"/>
                <a:gd name="T64" fmla="*/ 92 w 692"/>
                <a:gd name="T65" fmla="*/ 1207 h 2182"/>
                <a:gd name="T66" fmla="*/ 113 w 692"/>
                <a:gd name="T67" fmla="*/ 1251 h 2182"/>
                <a:gd name="T68" fmla="*/ 111 w 692"/>
                <a:gd name="T69" fmla="*/ 1361 h 2182"/>
                <a:gd name="T70" fmla="*/ 114 w 692"/>
                <a:gd name="T71" fmla="*/ 1454 h 2182"/>
                <a:gd name="T72" fmla="*/ 121 w 692"/>
                <a:gd name="T73" fmla="*/ 1562 h 2182"/>
                <a:gd name="T74" fmla="*/ 101 w 692"/>
                <a:gd name="T75" fmla="*/ 1678 h 2182"/>
                <a:gd name="T76" fmla="*/ 98 w 692"/>
                <a:gd name="T77" fmla="*/ 1867 h 2182"/>
                <a:gd name="T78" fmla="*/ 111 w 692"/>
                <a:gd name="T79" fmla="*/ 1971 h 2182"/>
                <a:gd name="T80" fmla="*/ 113 w 692"/>
                <a:gd name="T81" fmla="*/ 2049 h 2182"/>
                <a:gd name="T82" fmla="*/ 114 w 692"/>
                <a:gd name="T83" fmla="*/ 2113 h 2182"/>
                <a:gd name="T84" fmla="*/ 32 w 692"/>
                <a:gd name="T85" fmla="*/ 2142 h 2182"/>
                <a:gd name="T86" fmla="*/ 31 w 692"/>
                <a:gd name="T87" fmla="*/ 2175 h 2182"/>
                <a:gd name="T88" fmla="*/ 230 w 692"/>
                <a:gd name="T89" fmla="*/ 2130 h 2182"/>
                <a:gd name="T90" fmla="*/ 257 w 692"/>
                <a:gd name="T91" fmla="*/ 1888 h 2182"/>
                <a:gd name="T92" fmla="*/ 263 w 692"/>
                <a:gd name="T93" fmla="*/ 1766 h 2182"/>
                <a:gd name="T94" fmla="*/ 284 w 692"/>
                <a:gd name="T95" fmla="*/ 1604 h 2182"/>
                <a:gd name="T96" fmla="*/ 297 w 692"/>
                <a:gd name="T97" fmla="*/ 1548 h 2182"/>
                <a:gd name="T98" fmla="*/ 331 w 692"/>
                <a:gd name="T99" fmla="*/ 1289 h 2182"/>
                <a:gd name="T100" fmla="*/ 353 w 692"/>
                <a:gd name="T101" fmla="*/ 1234 h 2182"/>
                <a:gd name="T102" fmla="*/ 395 w 692"/>
                <a:gd name="T103" fmla="*/ 1352 h 2182"/>
                <a:gd name="T104" fmla="*/ 395 w 692"/>
                <a:gd name="T105" fmla="*/ 1408 h 2182"/>
                <a:gd name="T106" fmla="*/ 406 w 692"/>
                <a:gd name="T107" fmla="*/ 1469 h 2182"/>
                <a:gd name="T108" fmla="*/ 421 w 692"/>
                <a:gd name="T109" fmla="*/ 1589 h 2182"/>
                <a:gd name="T110" fmla="*/ 424 w 692"/>
                <a:gd name="T111" fmla="*/ 1698 h 2182"/>
                <a:gd name="T112" fmla="*/ 445 w 692"/>
                <a:gd name="T113" fmla="*/ 1869 h 2182"/>
                <a:gd name="T114" fmla="*/ 446 w 692"/>
                <a:gd name="T115" fmla="*/ 1994 h 2182"/>
                <a:gd name="T116" fmla="*/ 430 w 692"/>
                <a:gd name="T117" fmla="*/ 2018 h 2182"/>
                <a:gd name="T118" fmla="*/ 432 w 692"/>
                <a:gd name="T119" fmla="*/ 2140 h 2182"/>
                <a:gd name="T120" fmla="*/ 437 w 692"/>
                <a:gd name="T121" fmla="*/ 2179 h 2182"/>
                <a:gd name="T122" fmla="*/ 360 w 692"/>
                <a:gd name="T123" fmla="*/ 631 h 2182"/>
                <a:gd name="T124" fmla="*/ 382 w 692"/>
                <a:gd name="T125" fmla="*/ 297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2" h="2182">
                  <a:moveTo>
                    <a:pt x="684" y="2171"/>
                  </a:moveTo>
                  <a:lnTo>
                    <a:pt x="684" y="2171"/>
                  </a:lnTo>
                  <a:lnTo>
                    <a:pt x="685" y="2164"/>
                  </a:lnTo>
                  <a:lnTo>
                    <a:pt x="687" y="2159"/>
                  </a:lnTo>
                  <a:lnTo>
                    <a:pt x="689" y="2151"/>
                  </a:lnTo>
                  <a:lnTo>
                    <a:pt x="687" y="2145"/>
                  </a:lnTo>
                  <a:lnTo>
                    <a:pt x="682" y="2138"/>
                  </a:lnTo>
                  <a:lnTo>
                    <a:pt x="677" y="2135"/>
                  </a:lnTo>
                  <a:lnTo>
                    <a:pt x="673" y="2132"/>
                  </a:lnTo>
                  <a:lnTo>
                    <a:pt x="658" y="2129"/>
                  </a:lnTo>
                  <a:lnTo>
                    <a:pt x="658" y="2129"/>
                  </a:lnTo>
                  <a:lnTo>
                    <a:pt x="633" y="2126"/>
                  </a:lnTo>
                  <a:lnTo>
                    <a:pt x="623" y="2122"/>
                  </a:lnTo>
                  <a:lnTo>
                    <a:pt x="616" y="2119"/>
                  </a:lnTo>
                  <a:lnTo>
                    <a:pt x="612" y="2113"/>
                  </a:lnTo>
                  <a:lnTo>
                    <a:pt x="608" y="2103"/>
                  </a:lnTo>
                  <a:lnTo>
                    <a:pt x="602" y="2074"/>
                  </a:lnTo>
                  <a:lnTo>
                    <a:pt x="602" y="2074"/>
                  </a:lnTo>
                  <a:lnTo>
                    <a:pt x="602" y="2073"/>
                  </a:lnTo>
                  <a:lnTo>
                    <a:pt x="602" y="2073"/>
                  </a:lnTo>
                  <a:lnTo>
                    <a:pt x="599" y="2039"/>
                  </a:lnTo>
                  <a:lnTo>
                    <a:pt x="597" y="2013"/>
                  </a:lnTo>
                  <a:lnTo>
                    <a:pt x="597" y="2013"/>
                  </a:lnTo>
                  <a:lnTo>
                    <a:pt x="599" y="2008"/>
                  </a:lnTo>
                  <a:lnTo>
                    <a:pt x="602" y="2007"/>
                  </a:lnTo>
                  <a:lnTo>
                    <a:pt x="608" y="2000"/>
                  </a:lnTo>
                  <a:lnTo>
                    <a:pt x="615" y="1997"/>
                  </a:lnTo>
                  <a:lnTo>
                    <a:pt x="616" y="1994"/>
                  </a:lnTo>
                  <a:lnTo>
                    <a:pt x="616" y="1992"/>
                  </a:lnTo>
                  <a:lnTo>
                    <a:pt x="616" y="1992"/>
                  </a:lnTo>
                  <a:lnTo>
                    <a:pt x="616" y="1971"/>
                  </a:lnTo>
                  <a:lnTo>
                    <a:pt x="615" y="1931"/>
                  </a:lnTo>
                  <a:lnTo>
                    <a:pt x="615" y="1931"/>
                  </a:lnTo>
                  <a:lnTo>
                    <a:pt x="615" y="1904"/>
                  </a:lnTo>
                  <a:lnTo>
                    <a:pt x="613" y="1872"/>
                  </a:lnTo>
                  <a:lnTo>
                    <a:pt x="612" y="1838"/>
                  </a:lnTo>
                  <a:lnTo>
                    <a:pt x="608" y="1822"/>
                  </a:lnTo>
                  <a:lnTo>
                    <a:pt x="605" y="1808"/>
                  </a:lnTo>
                  <a:lnTo>
                    <a:pt x="605" y="1808"/>
                  </a:lnTo>
                  <a:lnTo>
                    <a:pt x="602" y="1792"/>
                  </a:lnTo>
                  <a:lnTo>
                    <a:pt x="599" y="1772"/>
                  </a:lnTo>
                  <a:lnTo>
                    <a:pt x="596" y="1731"/>
                  </a:lnTo>
                  <a:lnTo>
                    <a:pt x="592" y="1671"/>
                  </a:lnTo>
                  <a:lnTo>
                    <a:pt x="592" y="1671"/>
                  </a:lnTo>
                  <a:lnTo>
                    <a:pt x="591" y="1639"/>
                  </a:lnTo>
                  <a:lnTo>
                    <a:pt x="589" y="1621"/>
                  </a:lnTo>
                  <a:lnTo>
                    <a:pt x="588" y="1610"/>
                  </a:lnTo>
                  <a:lnTo>
                    <a:pt x="588" y="1610"/>
                  </a:lnTo>
                  <a:lnTo>
                    <a:pt x="586" y="1607"/>
                  </a:lnTo>
                  <a:lnTo>
                    <a:pt x="583" y="1604"/>
                  </a:lnTo>
                  <a:lnTo>
                    <a:pt x="573" y="1597"/>
                  </a:lnTo>
                  <a:lnTo>
                    <a:pt x="564" y="1593"/>
                  </a:lnTo>
                  <a:lnTo>
                    <a:pt x="560" y="1591"/>
                  </a:lnTo>
                  <a:lnTo>
                    <a:pt x="560" y="1588"/>
                  </a:lnTo>
                  <a:lnTo>
                    <a:pt x="560" y="1588"/>
                  </a:lnTo>
                  <a:lnTo>
                    <a:pt x="562" y="1546"/>
                  </a:lnTo>
                  <a:lnTo>
                    <a:pt x="562" y="1512"/>
                  </a:lnTo>
                  <a:lnTo>
                    <a:pt x="565" y="1480"/>
                  </a:lnTo>
                  <a:lnTo>
                    <a:pt x="565" y="1480"/>
                  </a:lnTo>
                  <a:lnTo>
                    <a:pt x="568" y="1458"/>
                  </a:lnTo>
                  <a:lnTo>
                    <a:pt x="572" y="1443"/>
                  </a:lnTo>
                  <a:lnTo>
                    <a:pt x="578" y="1426"/>
                  </a:lnTo>
                  <a:lnTo>
                    <a:pt x="578" y="1426"/>
                  </a:lnTo>
                  <a:lnTo>
                    <a:pt x="580" y="1409"/>
                  </a:lnTo>
                  <a:lnTo>
                    <a:pt x="580" y="1382"/>
                  </a:lnTo>
                  <a:lnTo>
                    <a:pt x="580" y="1328"/>
                  </a:lnTo>
                  <a:lnTo>
                    <a:pt x="580" y="1328"/>
                  </a:lnTo>
                  <a:lnTo>
                    <a:pt x="578" y="1255"/>
                  </a:lnTo>
                  <a:lnTo>
                    <a:pt x="578" y="1210"/>
                  </a:lnTo>
                  <a:lnTo>
                    <a:pt x="580" y="1178"/>
                  </a:lnTo>
                  <a:lnTo>
                    <a:pt x="580" y="1178"/>
                  </a:lnTo>
                  <a:lnTo>
                    <a:pt x="583" y="1162"/>
                  </a:lnTo>
                  <a:lnTo>
                    <a:pt x="586" y="1154"/>
                  </a:lnTo>
                  <a:lnTo>
                    <a:pt x="588" y="1145"/>
                  </a:lnTo>
                  <a:lnTo>
                    <a:pt x="586" y="1130"/>
                  </a:lnTo>
                  <a:lnTo>
                    <a:pt x="586" y="1130"/>
                  </a:lnTo>
                  <a:lnTo>
                    <a:pt x="592" y="1119"/>
                  </a:lnTo>
                  <a:lnTo>
                    <a:pt x="592" y="1119"/>
                  </a:lnTo>
                  <a:lnTo>
                    <a:pt x="592" y="1106"/>
                  </a:lnTo>
                  <a:lnTo>
                    <a:pt x="592" y="1077"/>
                  </a:lnTo>
                  <a:lnTo>
                    <a:pt x="588" y="992"/>
                  </a:lnTo>
                  <a:lnTo>
                    <a:pt x="581" y="900"/>
                  </a:lnTo>
                  <a:lnTo>
                    <a:pt x="578" y="865"/>
                  </a:lnTo>
                  <a:lnTo>
                    <a:pt x="575" y="844"/>
                  </a:lnTo>
                  <a:lnTo>
                    <a:pt x="575" y="844"/>
                  </a:lnTo>
                  <a:lnTo>
                    <a:pt x="604" y="835"/>
                  </a:lnTo>
                  <a:lnTo>
                    <a:pt x="615" y="830"/>
                  </a:lnTo>
                  <a:lnTo>
                    <a:pt x="621" y="825"/>
                  </a:lnTo>
                  <a:lnTo>
                    <a:pt x="628" y="819"/>
                  </a:lnTo>
                  <a:lnTo>
                    <a:pt x="631" y="812"/>
                  </a:lnTo>
                  <a:lnTo>
                    <a:pt x="633" y="803"/>
                  </a:lnTo>
                  <a:lnTo>
                    <a:pt x="633" y="791"/>
                  </a:lnTo>
                  <a:lnTo>
                    <a:pt x="633" y="791"/>
                  </a:lnTo>
                  <a:lnTo>
                    <a:pt x="633" y="753"/>
                  </a:lnTo>
                  <a:lnTo>
                    <a:pt x="634" y="740"/>
                  </a:lnTo>
                  <a:lnTo>
                    <a:pt x="636" y="733"/>
                  </a:lnTo>
                  <a:lnTo>
                    <a:pt x="636" y="733"/>
                  </a:lnTo>
                  <a:lnTo>
                    <a:pt x="636" y="724"/>
                  </a:lnTo>
                  <a:lnTo>
                    <a:pt x="634" y="708"/>
                  </a:lnTo>
                  <a:lnTo>
                    <a:pt x="633" y="692"/>
                  </a:lnTo>
                  <a:lnTo>
                    <a:pt x="633" y="677"/>
                  </a:lnTo>
                  <a:lnTo>
                    <a:pt x="633" y="677"/>
                  </a:lnTo>
                  <a:lnTo>
                    <a:pt x="631" y="655"/>
                  </a:lnTo>
                  <a:lnTo>
                    <a:pt x="628" y="619"/>
                  </a:lnTo>
                  <a:lnTo>
                    <a:pt x="620" y="554"/>
                  </a:lnTo>
                  <a:lnTo>
                    <a:pt x="620" y="554"/>
                  </a:lnTo>
                  <a:lnTo>
                    <a:pt x="616" y="538"/>
                  </a:lnTo>
                  <a:lnTo>
                    <a:pt x="612" y="525"/>
                  </a:lnTo>
                  <a:lnTo>
                    <a:pt x="608" y="514"/>
                  </a:lnTo>
                  <a:lnTo>
                    <a:pt x="607" y="502"/>
                  </a:lnTo>
                  <a:lnTo>
                    <a:pt x="607" y="502"/>
                  </a:lnTo>
                  <a:lnTo>
                    <a:pt x="605" y="485"/>
                  </a:lnTo>
                  <a:lnTo>
                    <a:pt x="604" y="457"/>
                  </a:lnTo>
                  <a:lnTo>
                    <a:pt x="600" y="430"/>
                  </a:lnTo>
                  <a:lnTo>
                    <a:pt x="597" y="420"/>
                  </a:lnTo>
                  <a:lnTo>
                    <a:pt x="596" y="414"/>
                  </a:lnTo>
                  <a:lnTo>
                    <a:pt x="596" y="414"/>
                  </a:lnTo>
                  <a:lnTo>
                    <a:pt x="592" y="409"/>
                  </a:lnTo>
                  <a:lnTo>
                    <a:pt x="591" y="403"/>
                  </a:lnTo>
                  <a:lnTo>
                    <a:pt x="589" y="388"/>
                  </a:lnTo>
                  <a:lnTo>
                    <a:pt x="588" y="374"/>
                  </a:lnTo>
                  <a:lnTo>
                    <a:pt x="586" y="367"/>
                  </a:lnTo>
                  <a:lnTo>
                    <a:pt x="583" y="364"/>
                  </a:lnTo>
                  <a:lnTo>
                    <a:pt x="583" y="364"/>
                  </a:lnTo>
                  <a:lnTo>
                    <a:pt x="576" y="359"/>
                  </a:lnTo>
                  <a:lnTo>
                    <a:pt x="564" y="355"/>
                  </a:lnTo>
                  <a:lnTo>
                    <a:pt x="528" y="345"/>
                  </a:lnTo>
                  <a:lnTo>
                    <a:pt x="491" y="335"/>
                  </a:lnTo>
                  <a:lnTo>
                    <a:pt x="466" y="330"/>
                  </a:lnTo>
                  <a:lnTo>
                    <a:pt x="466" y="330"/>
                  </a:lnTo>
                  <a:lnTo>
                    <a:pt x="461" y="330"/>
                  </a:lnTo>
                  <a:lnTo>
                    <a:pt x="454" y="327"/>
                  </a:lnTo>
                  <a:lnTo>
                    <a:pt x="446" y="319"/>
                  </a:lnTo>
                  <a:lnTo>
                    <a:pt x="437" y="311"/>
                  </a:lnTo>
                  <a:lnTo>
                    <a:pt x="432" y="308"/>
                  </a:lnTo>
                  <a:lnTo>
                    <a:pt x="429" y="306"/>
                  </a:lnTo>
                  <a:lnTo>
                    <a:pt x="429" y="306"/>
                  </a:lnTo>
                  <a:lnTo>
                    <a:pt x="408" y="300"/>
                  </a:lnTo>
                  <a:lnTo>
                    <a:pt x="400" y="295"/>
                  </a:lnTo>
                  <a:lnTo>
                    <a:pt x="393" y="294"/>
                  </a:lnTo>
                  <a:lnTo>
                    <a:pt x="393" y="294"/>
                  </a:lnTo>
                  <a:lnTo>
                    <a:pt x="387" y="292"/>
                  </a:lnTo>
                  <a:lnTo>
                    <a:pt x="384" y="290"/>
                  </a:lnTo>
                  <a:lnTo>
                    <a:pt x="384" y="290"/>
                  </a:lnTo>
                  <a:lnTo>
                    <a:pt x="397" y="271"/>
                  </a:lnTo>
                  <a:lnTo>
                    <a:pt x="397" y="271"/>
                  </a:lnTo>
                  <a:lnTo>
                    <a:pt x="408" y="258"/>
                  </a:lnTo>
                  <a:lnTo>
                    <a:pt x="411" y="252"/>
                  </a:lnTo>
                  <a:lnTo>
                    <a:pt x="413" y="244"/>
                  </a:lnTo>
                  <a:lnTo>
                    <a:pt x="413" y="244"/>
                  </a:lnTo>
                  <a:lnTo>
                    <a:pt x="416" y="234"/>
                  </a:lnTo>
                  <a:lnTo>
                    <a:pt x="418" y="226"/>
                  </a:lnTo>
                  <a:lnTo>
                    <a:pt x="424" y="208"/>
                  </a:lnTo>
                  <a:lnTo>
                    <a:pt x="424" y="208"/>
                  </a:lnTo>
                  <a:lnTo>
                    <a:pt x="427" y="192"/>
                  </a:lnTo>
                  <a:lnTo>
                    <a:pt x="430" y="172"/>
                  </a:lnTo>
                  <a:lnTo>
                    <a:pt x="430" y="172"/>
                  </a:lnTo>
                  <a:lnTo>
                    <a:pt x="432" y="160"/>
                  </a:lnTo>
                  <a:lnTo>
                    <a:pt x="430" y="151"/>
                  </a:lnTo>
                  <a:lnTo>
                    <a:pt x="429" y="141"/>
                  </a:lnTo>
                  <a:lnTo>
                    <a:pt x="429" y="141"/>
                  </a:lnTo>
                  <a:lnTo>
                    <a:pt x="429" y="138"/>
                  </a:lnTo>
                  <a:lnTo>
                    <a:pt x="429" y="131"/>
                  </a:lnTo>
                  <a:lnTo>
                    <a:pt x="429" y="131"/>
                  </a:lnTo>
                  <a:lnTo>
                    <a:pt x="427" y="128"/>
                  </a:lnTo>
                  <a:lnTo>
                    <a:pt x="424" y="127"/>
                  </a:lnTo>
                  <a:lnTo>
                    <a:pt x="421" y="127"/>
                  </a:lnTo>
                  <a:lnTo>
                    <a:pt x="421" y="127"/>
                  </a:lnTo>
                  <a:lnTo>
                    <a:pt x="419" y="110"/>
                  </a:lnTo>
                  <a:lnTo>
                    <a:pt x="418" y="80"/>
                  </a:lnTo>
                  <a:lnTo>
                    <a:pt x="418" y="80"/>
                  </a:lnTo>
                  <a:lnTo>
                    <a:pt x="418" y="72"/>
                  </a:lnTo>
                  <a:lnTo>
                    <a:pt x="413" y="61"/>
                  </a:lnTo>
                  <a:lnTo>
                    <a:pt x="406" y="48"/>
                  </a:lnTo>
                  <a:lnTo>
                    <a:pt x="397" y="35"/>
                  </a:lnTo>
                  <a:lnTo>
                    <a:pt x="385" y="22"/>
                  </a:lnTo>
                  <a:lnTo>
                    <a:pt x="377" y="17"/>
                  </a:lnTo>
                  <a:lnTo>
                    <a:pt x="369" y="11"/>
                  </a:lnTo>
                  <a:lnTo>
                    <a:pt x="360" y="8"/>
                  </a:lnTo>
                  <a:lnTo>
                    <a:pt x="350" y="3"/>
                  </a:lnTo>
                  <a:lnTo>
                    <a:pt x="339" y="1"/>
                  </a:lnTo>
                  <a:lnTo>
                    <a:pt x="328" y="0"/>
                  </a:lnTo>
                  <a:lnTo>
                    <a:pt x="328" y="0"/>
                  </a:lnTo>
                  <a:lnTo>
                    <a:pt x="305" y="0"/>
                  </a:lnTo>
                  <a:lnTo>
                    <a:pt x="286" y="1"/>
                  </a:lnTo>
                  <a:lnTo>
                    <a:pt x="268" y="8"/>
                  </a:lnTo>
                  <a:lnTo>
                    <a:pt x="255" y="14"/>
                  </a:lnTo>
                  <a:lnTo>
                    <a:pt x="244" y="22"/>
                  </a:lnTo>
                  <a:lnTo>
                    <a:pt x="235" y="30"/>
                  </a:lnTo>
                  <a:lnTo>
                    <a:pt x="225" y="43"/>
                  </a:lnTo>
                  <a:lnTo>
                    <a:pt x="225" y="43"/>
                  </a:lnTo>
                  <a:lnTo>
                    <a:pt x="222" y="49"/>
                  </a:lnTo>
                  <a:lnTo>
                    <a:pt x="219" y="58"/>
                  </a:lnTo>
                  <a:lnTo>
                    <a:pt x="214" y="75"/>
                  </a:lnTo>
                  <a:lnTo>
                    <a:pt x="209" y="102"/>
                  </a:lnTo>
                  <a:lnTo>
                    <a:pt x="209" y="102"/>
                  </a:lnTo>
                  <a:lnTo>
                    <a:pt x="207" y="106"/>
                  </a:lnTo>
                  <a:lnTo>
                    <a:pt x="204" y="106"/>
                  </a:lnTo>
                  <a:lnTo>
                    <a:pt x="199" y="106"/>
                  </a:lnTo>
                  <a:lnTo>
                    <a:pt x="196" y="106"/>
                  </a:lnTo>
                  <a:lnTo>
                    <a:pt x="196" y="106"/>
                  </a:lnTo>
                  <a:lnTo>
                    <a:pt x="186" y="109"/>
                  </a:lnTo>
                  <a:lnTo>
                    <a:pt x="183" y="112"/>
                  </a:lnTo>
                  <a:lnTo>
                    <a:pt x="178" y="117"/>
                  </a:lnTo>
                  <a:lnTo>
                    <a:pt x="178" y="117"/>
                  </a:lnTo>
                  <a:lnTo>
                    <a:pt x="178" y="120"/>
                  </a:lnTo>
                  <a:lnTo>
                    <a:pt x="177" y="123"/>
                  </a:lnTo>
                  <a:lnTo>
                    <a:pt x="178" y="131"/>
                  </a:lnTo>
                  <a:lnTo>
                    <a:pt x="182" y="149"/>
                  </a:lnTo>
                  <a:lnTo>
                    <a:pt x="182" y="149"/>
                  </a:lnTo>
                  <a:lnTo>
                    <a:pt x="182" y="165"/>
                  </a:lnTo>
                  <a:lnTo>
                    <a:pt x="182" y="173"/>
                  </a:lnTo>
                  <a:lnTo>
                    <a:pt x="183" y="181"/>
                  </a:lnTo>
                  <a:lnTo>
                    <a:pt x="183" y="181"/>
                  </a:lnTo>
                  <a:lnTo>
                    <a:pt x="190" y="191"/>
                  </a:lnTo>
                  <a:lnTo>
                    <a:pt x="198" y="200"/>
                  </a:lnTo>
                  <a:lnTo>
                    <a:pt x="209" y="212"/>
                  </a:lnTo>
                  <a:lnTo>
                    <a:pt x="209" y="212"/>
                  </a:lnTo>
                  <a:lnTo>
                    <a:pt x="212" y="236"/>
                  </a:lnTo>
                  <a:lnTo>
                    <a:pt x="215" y="250"/>
                  </a:lnTo>
                  <a:lnTo>
                    <a:pt x="217" y="261"/>
                  </a:lnTo>
                  <a:lnTo>
                    <a:pt x="217" y="261"/>
                  </a:lnTo>
                  <a:lnTo>
                    <a:pt x="219" y="266"/>
                  </a:lnTo>
                  <a:lnTo>
                    <a:pt x="219" y="266"/>
                  </a:lnTo>
                  <a:lnTo>
                    <a:pt x="211" y="271"/>
                  </a:lnTo>
                  <a:lnTo>
                    <a:pt x="206" y="276"/>
                  </a:lnTo>
                  <a:lnTo>
                    <a:pt x="201" y="281"/>
                  </a:lnTo>
                  <a:lnTo>
                    <a:pt x="199" y="287"/>
                  </a:lnTo>
                  <a:lnTo>
                    <a:pt x="199" y="287"/>
                  </a:lnTo>
                  <a:lnTo>
                    <a:pt x="188" y="303"/>
                  </a:lnTo>
                  <a:lnTo>
                    <a:pt x="188" y="303"/>
                  </a:lnTo>
                  <a:lnTo>
                    <a:pt x="182" y="313"/>
                  </a:lnTo>
                  <a:lnTo>
                    <a:pt x="174" y="319"/>
                  </a:lnTo>
                  <a:lnTo>
                    <a:pt x="166" y="322"/>
                  </a:lnTo>
                  <a:lnTo>
                    <a:pt x="158" y="326"/>
                  </a:lnTo>
                  <a:lnTo>
                    <a:pt x="158" y="326"/>
                  </a:lnTo>
                  <a:lnTo>
                    <a:pt x="153" y="329"/>
                  </a:lnTo>
                  <a:lnTo>
                    <a:pt x="146" y="334"/>
                  </a:lnTo>
                  <a:lnTo>
                    <a:pt x="132" y="345"/>
                  </a:lnTo>
                  <a:lnTo>
                    <a:pt x="114" y="358"/>
                  </a:lnTo>
                  <a:lnTo>
                    <a:pt x="103" y="364"/>
                  </a:lnTo>
                  <a:lnTo>
                    <a:pt x="93" y="367"/>
                  </a:lnTo>
                  <a:lnTo>
                    <a:pt x="93" y="367"/>
                  </a:lnTo>
                  <a:lnTo>
                    <a:pt x="56" y="387"/>
                  </a:lnTo>
                  <a:lnTo>
                    <a:pt x="29" y="403"/>
                  </a:lnTo>
                  <a:lnTo>
                    <a:pt x="20" y="411"/>
                  </a:lnTo>
                  <a:lnTo>
                    <a:pt x="13" y="417"/>
                  </a:lnTo>
                  <a:lnTo>
                    <a:pt x="13" y="417"/>
                  </a:lnTo>
                  <a:lnTo>
                    <a:pt x="3" y="433"/>
                  </a:lnTo>
                  <a:lnTo>
                    <a:pt x="0" y="440"/>
                  </a:lnTo>
                  <a:lnTo>
                    <a:pt x="2" y="446"/>
                  </a:lnTo>
                  <a:lnTo>
                    <a:pt x="2" y="446"/>
                  </a:lnTo>
                  <a:lnTo>
                    <a:pt x="3" y="457"/>
                  </a:lnTo>
                  <a:lnTo>
                    <a:pt x="5" y="475"/>
                  </a:lnTo>
                  <a:lnTo>
                    <a:pt x="7" y="525"/>
                  </a:lnTo>
                  <a:lnTo>
                    <a:pt x="7" y="525"/>
                  </a:lnTo>
                  <a:lnTo>
                    <a:pt x="8" y="594"/>
                  </a:lnTo>
                  <a:lnTo>
                    <a:pt x="10" y="631"/>
                  </a:lnTo>
                  <a:lnTo>
                    <a:pt x="13" y="658"/>
                  </a:lnTo>
                  <a:lnTo>
                    <a:pt x="13" y="658"/>
                  </a:lnTo>
                  <a:lnTo>
                    <a:pt x="15" y="677"/>
                  </a:lnTo>
                  <a:lnTo>
                    <a:pt x="16" y="692"/>
                  </a:lnTo>
                  <a:lnTo>
                    <a:pt x="16" y="705"/>
                  </a:lnTo>
                  <a:lnTo>
                    <a:pt x="18" y="716"/>
                  </a:lnTo>
                  <a:lnTo>
                    <a:pt x="18" y="716"/>
                  </a:lnTo>
                  <a:lnTo>
                    <a:pt x="26" y="738"/>
                  </a:lnTo>
                  <a:lnTo>
                    <a:pt x="37" y="764"/>
                  </a:lnTo>
                  <a:lnTo>
                    <a:pt x="37" y="764"/>
                  </a:lnTo>
                  <a:lnTo>
                    <a:pt x="45" y="782"/>
                  </a:lnTo>
                  <a:lnTo>
                    <a:pt x="53" y="801"/>
                  </a:lnTo>
                  <a:lnTo>
                    <a:pt x="64" y="835"/>
                  </a:lnTo>
                  <a:lnTo>
                    <a:pt x="64" y="835"/>
                  </a:lnTo>
                  <a:lnTo>
                    <a:pt x="74" y="856"/>
                  </a:lnTo>
                  <a:lnTo>
                    <a:pt x="81" y="870"/>
                  </a:lnTo>
                  <a:lnTo>
                    <a:pt x="81" y="870"/>
                  </a:lnTo>
                  <a:lnTo>
                    <a:pt x="81" y="875"/>
                  </a:lnTo>
                  <a:lnTo>
                    <a:pt x="79" y="881"/>
                  </a:lnTo>
                  <a:lnTo>
                    <a:pt x="71" y="900"/>
                  </a:lnTo>
                  <a:lnTo>
                    <a:pt x="64" y="918"/>
                  </a:lnTo>
                  <a:lnTo>
                    <a:pt x="63" y="926"/>
                  </a:lnTo>
                  <a:lnTo>
                    <a:pt x="63" y="929"/>
                  </a:lnTo>
                  <a:lnTo>
                    <a:pt x="63" y="929"/>
                  </a:lnTo>
                  <a:lnTo>
                    <a:pt x="69" y="939"/>
                  </a:lnTo>
                  <a:lnTo>
                    <a:pt x="74" y="942"/>
                  </a:lnTo>
                  <a:lnTo>
                    <a:pt x="74" y="942"/>
                  </a:lnTo>
                  <a:lnTo>
                    <a:pt x="68" y="965"/>
                  </a:lnTo>
                  <a:lnTo>
                    <a:pt x="55" y="1018"/>
                  </a:lnTo>
                  <a:lnTo>
                    <a:pt x="48" y="1047"/>
                  </a:lnTo>
                  <a:lnTo>
                    <a:pt x="44" y="1074"/>
                  </a:lnTo>
                  <a:lnTo>
                    <a:pt x="42" y="1098"/>
                  </a:lnTo>
                  <a:lnTo>
                    <a:pt x="42" y="1106"/>
                  </a:lnTo>
                  <a:lnTo>
                    <a:pt x="42" y="1114"/>
                  </a:lnTo>
                  <a:lnTo>
                    <a:pt x="42" y="1114"/>
                  </a:lnTo>
                  <a:lnTo>
                    <a:pt x="47" y="1125"/>
                  </a:lnTo>
                  <a:lnTo>
                    <a:pt x="53" y="1141"/>
                  </a:lnTo>
                  <a:lnTo>
                    <a:pt x="71" y="1175"/>
                  </a:lnTo>
                  <a:lnTo>
                    <a:pt x="92" y="1207"/>
                  </a:lnTo>
                  <a:lnTo>
                    <a:pt x="101" y="1220"/>
                  </a:lnTo>
                  <a:lnTo>
                    <a:pt x="109" y="1228"/>
                  </a:lnTo>
                  <a:lnTo>
                    <a:pt x="109" y="1228"/>
                  </a:lnTo>
                  <a:lnTo>
                    <a:pt x="114" y="1230"/>
                  </a:lnTo>
                  <a:lnTo>
                    <a:pt x="114" y="1230"/>
                  </a:lnTo>
                  <a:lnTo>
                    <a:pt x="114" y="1231"/>
                  </a:lnTo>
                  <a:lnTo>
                    <a:pt x="114" y="1231"/>
                  </a:lnTo>
                  <a:lnTo>
                    <a:pt x="113" y="1241"/>
                  </a:lnTo>
                  <a:lnTo>
                    <a:pt x="113" y="1251"/>
                  </a:lnTo>
                  <a:lnTo>
                    <a:pt x="113" y="1251"/>
                  </a:lnTo>
                  <a:lnTo>
                    <a:pt x="111" y="1283"/>
                  </a:lnTo>
                  <a:lnTo>
                    <a:pt x="108" y="1310"/>
                  </a:lnTo>
                  <a:lnTo>
                    <a:pt x="108" y="1310"/>
                  </a:lnTo>
                  <a:lnTo>
                    <a:pt x="106" y="1323"/>
                  </a:lnTo>
                  <a:lnTo>
                    <a:pt x="106" y="1336"/>
                  </a:lnTo>
                  <a:lnTo>
                    <a:pt x="106" y="1350"/>
                  </a:lnTo>
                  <a:lnTo>
                    <a:pt x="111" y="1361"/>
                  </a:lnTo>
                  <a:lnTo>
                    <a:pt x="111" y="1361"/>
                  </a:lnTo>
                  <a:lnTo>
                    <a:pt x="114" y="1373"/>
                  </a:lnTo>
                  <a:lnTo>
                    <a:pt x="117" y="1385"/>
                  </a:lnTo>
                  <a:lnTo>
                    <a:pt x="117" y="1400"/>
                  </a:lnTo>
                  <a:lnTo>
                    <a:pt x="116" y="1413"/>
                  </a:lnTo>
                  <a:lnTo>
                    <a:pt x="116" y="1413"/>
                  </a:lnTo>
                  <a:lnTo>
                    <a:pt x="113" y="1434"/>
                  </a:lnTo>
                  <a:lnTo>
                    <a:pt x="113" y="1443"/>
                  </a:lnTo>
                  <a:lnTo>
                    <a:pt x="114" y="1454"/>
                  </a:lnTo>
                  <a:lnTo>
                    <a:pt x="114" y="1454"/>
                  </a:lnTo>
                  <a:lnTo>
                    <a:pt x="117" y="1467"/>
                  </a:lnTo>
                  <a:lnTo>
                    <a:pt x="121" y="1477"/>
                  </a:lnTo>
                  <a:lnTo>
                    <a:pt x="124" y="1485"/>
                  </a:lnTo>
                  <a:lnTo>
                    <a:pt x="125" y="1496"/>
                  </a:lnTo>
                  <a:lnTo>
                    <a:pt x="125" y="1496"/>
                  </a:lnTo>
                  <a:lnTo>
                    <a:pt x="124" y="1536"/>
                  </a:lnTo>
                  <a:lnTo>
                    <a:pt x="124" y="1536"/>
                  </a:lnTo>
                  <a:lnTo>
                    <a:pt x="124" y="1552"/>
                  </a:lnTo>
                  <a:lnTo>
                    <a:pt x="121" y="1562"/>
                  </a:lnTo>
                  <a:lnTo>
                    <a:pt x="117" y="1573"/>
                  </a:lnTo>
                  <a:lnTo>
                    <a:pt x="117" y="1573"/>
                  </a:lnTo>
                  <a:lnTo>
                    <a:pt x="113" y="1584"/>
                  </a:lnTo>
                  <a:lnTo>
                    <a:pt x="109" y="1596"/>
                  </a:lnTo>
                  <a:lnTo>
                    <a:pt x="106" y="1617"/>
                  </a:lnTo>
                  <a:lnTo>
                    <a:pt x="106" y="1617"/>
                  </a:lnTo>
                  <a:lnTo>
                    <a:pt x="105" y="1644"/>
                  </a:lnTo>
                  <a:lnTo>
                    <a:pt x="101" y="1678"/>
                  </a:lnTo>
                  <a:lnTo>
                    <a:pt x="101" y="1678"/>
                  </a:lnTo>
                  <a:lnTo>
                    <a:pt x="101" y="1697"/>
                  </a:lnTo>
                  <a:lnTo>
                    <a:pt x="101" y="1715"/>
                  </a:lnTo>
                  <a:lnTo>
                    <a:pt x="105" y="1750"/>
                  </a:lnTo>
                  <a:lnTo>
                    <a:pt x="105" y="1750"/>
                  </a:lnTo>
                  <a:lnTo>
                    <a:pt x="106" y="1782"/>
                  </a:lnTo>
                  <a:lnTo>
                    <a:pt x="105" y="1798"/>
                  </a:lnTo>
                  <a:lnTo>
                    <a:pt x="105" y="1817"/>
                  </a:lnTo>
                  <a:lnTo>
                    <a:pt x="105" y="1817"/>
                  </a:lnTo>
                  <a:lnTo>
                    <a:pt x="98" y="1867"/>
                  </a:lnTo>
                  <a:lnTo>
                    <a:pt x="97" y="1891"/>
                  </a:lnTo>
                  <a:lnTo>
                    <a:pt x="97" y="1902"/>
                  </a:lnTo>
                  <a:lnTo>
                    <a:pt x="100" y="1912"/>
                  </a:lnTo>
                  <a:lnTo>
                    <a:pt x="100" y="1912"/>
                  </a:lnTo>
                  <a:lnTo>
                    <a:pt x="109" y="1947"/>
                  </a:lnTo>
                  <a:lnTo>
                    <a:pt x="113" y="1962"/>
                  </a:lnTo>
                  <a:lnTo>
                    <a:pt x="113" y="1968"/>
                  </a:lnTo>
                  <a:lnTo>
                    <a:pt x="111" y="1971"/>
                  </a:lnTo>
                  <a:lnTo>
                    <a:pt x="111" y="1971"/>
                  </a:lnTo>
                  <a:lnTo>
                    <a:pt x="105" y="1975"/>
                  </a:lnTo>
                  <a:lnTo>
                    <a:pt x="101" y="1981"/>
                  </a:lnTo>
                  <a:lnTo>
                    <a:pt x="98" y="1988"/>
                  </a:lnTo>
                  <a:lnTo>
                    <a:pt x="100" y="1996"/>
                  </a:lnTo>
                  <a:lnTo>
                    <a:pt x="100" y="1996"/>
                  </a:lnTo>
                  <a:lnTo>
                    <a:pt x="105" y="2016"/>
                  </a:lnTo>
                  <a:lnTo>
                    <a:pt x="111" y="2036"/>
                  </a:lnTo>
                  <a:lnTo>
                    <a:pt x="111" y="2036"/>
                  </a:lnTo>
                  <a:lnTo>
                    <a:pt x="113" y="2049"/>
                  </a:lnTo>
                  <a:lnTo>
                    <a:pt x="113" y="2069"/>
                  </a:lnTo>
                  <a:lnTo>
                    <a:pt x="113" y="2098"/>
                  </a:lnTo>
                  <a:lnTo>
                    <a:pt x="113" y="2098"/>
                  </a:lnTo>
                  <a:lnTo>
                    <a:pt x="113" y="2100"/>
                  </a:lnTo>
                  <a:lnTo>
                    <a:pt x="113" y="2100"/>
                  </a:lnTo>
                  <a:lnTo>
                    <a:pt x="116" y="2102"/>
                  </a:lnTo>
                  <a:lnTo>
                    <a:pt x="116" y="2102"/>
                  </a:lnTo>
                  <a:lnTo>
                    <a:pt x="116" y="2106"/>
                  </a:lnTo>
                  <a:lnTo>
                    <a:pt x="114" y="2113"/>
                  </a:lnTo>
                  <a:lnTo>
                    <a:pt x="109" y="2119"/>
                  </a:lnTo>
                  <a:lnTo>
                    <a:pt x="101" y="2124"/>
                  </a:lnTo>
                  <a:lnTo>
                    <a:pt x="101" y="2124"/>
                  </a:lnTo>
                  <a:lnTo>
                    <a:pt x="92" y="2127"/>
                  </a:lnTo>
                  <a:lnTo>
                    <a:pt x="81" y="2129"/>
                  </a:lnTo>
                  <a:lnTo>
                    <a:pt x="56" y="2132"/>
                  </a:lnTo>
                  <a:lnTo>
                    <a:pt x="45" y="2135"/>
                  </a:lnTo>
                  <a:lnTo>
                    <a:pt x="36" y="2138"/>
                  </a:lnTo>
                  <a:lnTo>
                    <a:pt x="32" y="2142"/>
                  </a:lnTo>
                  <a:lnTo>
                    <a:pt x="29" y="2145"/>
                  </a:lnTo>
                  <a:lnTo>
                    <a:pt x="28" y="2150"/>
                  </a:lnTo>
                  <a:lnTo>
                    <a:pt x="28" y="2154"/>
                  </a:lnTo>
                  <a:lnTo>
                    <a:pt x="28" y="2154"/>
                  </a:lnTo>
                  <a:lnTo>
                    <a:pt x="31" y="2164"/>
                  </a:lnTo>
                  <a:lnTo>
                    <a:pt x="32" y="2171"/>
                  </a:lnTo>
                  <a:lnTo>
                    <a:pt x="36" y="2174"/>
                  </a:lnTo>
                  <a:lnTo>
                    <a:pt x="36" y="2174"/>
                  </a:lnTo>
                  <a:lnTo>
                    <a:pt x="31" y="2175"/>
                  </a:lnTo>
                  <a:lnTo>
                    <a:pt x="29" y="2179"/>
                  </a:lnTo>
                  <a:lnTo>
                    <a:pt x="28" y="2182"/>
                  </a:lnTo>
                  <a:lnTo>
                    <a:pt x="231" y="2182"/>
                  </a:lnTo>
                  <a:lnTo>
                    <a:pt x="231" y="2182"/>
                  </a:lnTo>
                  <a:lnTo>
                    <a:pt x="235" y="2172"/>
                  </a:lnTo>
                  <a:lnTo>
                    <a:pt x="235" y="2163"/>
                  </a:lnTo>
                  <a:lnTo>
                    <a:pt x="235" y="2153"/>
                  </a:lnTo>
                  <a:lnTo>
                    <a:pt x="235" y="2153"/>
                  </a:lnTo>
                  <a:lnTo>
                    <a:pt x="230" y="2130"/>
                  </a:lnTo>
                  <a:lnTo>
                    <a:pt x="227" y="2113"/>
                  </a:lnTo>
                  <a:lnTo>
                    <a:pt x="227" y="2113"/>
                  </a:lnTo>
                  <a:lnTo>
                    <a:pt x="239" y="2061"/>
                  </a:lnTo>
                  <a:lnTo>
                    <a:pt x="254" y="2010"/>
                  </a:lnTo>
                  <a:lnTo>
                    <a:pt x="254" y="2010"/>
                  </a:lnTo>
                  <a:lnTo>
                    <a:pt x="255" y="2000"/>
                  </a:lnTo>
                  <a:lnTo>
                    <a:pt x="257" y="1986"/>
                  </a:lnTo>
                  <a:lnTo>
                    <a:pt x="257" y="1951"/>
                  </a:lnTo>
                  <a:lnTo>
                    <a:pt x="257" y="1888"/>
                  </a:lnTo>
                  <a:lnTo>
                    <a:pt x="257" y="1888"/>
                  </a:lnTo>
                  <a:lnTo>
                    <a:pt x="257" y="1878"/>
                  </a:lnTo>
                  <a:lnTo>
                    <a:pt x="257" y="1872"/>
                  </a:lnTo>
                  <a:lnTo>
                    <a:pt x="254" y="1862"/>
                  </a:lnTo>
                  <a:lnTo>
                    <a:pt x="251" y="1854"/>
                  </a:lnTo>
                  <a:lnTo>
                    <a:pt x="251" y="1849"/>
                  </a:lnTo>
                  <a:lnTo>
                    <a:pt x="251" y="1845"/>
                  </a:lnTo>
                  <a:lnTo>
                    <a:pt x="251" y="1845"/>
                  </a:lnTo>
                  <a:lnTo>
                    <a:pt x="263" y="1766"/>
                  </a:lnTo>
                  <a:lnTo>
                    <a:pt x="276" y="1673"/>
                  </a:lnTo>
                  <a:lnTo>
                    <a:pt x="276" y="1673"/>
                  </a:lnTo>
                  <a:lnTo>
                    <a:pt x="281" y="1642"/>
                  </a:lnTo>
                  <a:lnTo>
                    <a:pt x="281" y="1637"/>
                  </a:lnTo>
                  <a:lnTo>
                    <a:pt x="280" y="1633"/>
                  </a:lnTo>
                  <a:lnTo>
                    <a:pt x="280" y="1633"/>
                  </a:lnTo>
                  <a:lnTo>
                    <a:pt x="278" y="1626"/>
                  </a:lnTo>
                  <a:lnTo>
                    <a:pt x="278" y="1621"/>
                  </a:lnTo>
                  <a:lnTo>
                    <a:pt x="284" y="1604"/>
                  </a:lnTo>
                  <a:lnTo>
                    <a:pt x="284" y="1604"/>
                  </a:lnTo>
                  <a:lnTo>
                    <a:pt x="291" y="1586"/>
                  </a:lnTo>
                  <a:lnTo>
                    <a:pt x="294" y="1581"/>
                  </a:lnTo>
                  <a:lnTo>
                    <a:pt x="294" y="1573"/>
                  </a:lnTo>
                  <a:lnTo>
                    <a:pt x="294" y="1573"/>
                  </a:lnTo>
                  <a:lnTo>
                    <a:pt x="294" y="1560"/>
                  </a:lnTo>
                  <a:lnTo>
                    <a:pt x="294" y="1556"/>
                  </a:lnTo>
                  <a:lnTo>
                    <a:pt x="297" y="1548"/>
                  </a:lnTo>
                  <a:lnTo>
                    <a:pt x="297" y="1548"/>
                  </a:lnTo>
                  <a:lnTo>
                    <a:pt x="299" y="1538"/>
                  </a:lnTo>
                  <a:lnTo>
                    <a:pt x="299" y="1530"/>
                  </a:lnTo>
                  <a:lnTo>
                    <a:pt x="297" y="1522"/>
                  </a:lnTo>
                  <a:lnTo>
                    <a:pt x="305" y="1496"/>
                  </a:lnTo>
                  <a:lnTo>
                    <a:pt x="308" y="1461"/>
                  </a:lnTo>
                  <a:lnTo>
                    <a:pt x="308" y="1461"/>
                  </a:lnTo>
                  <a:lnTo>
                    <a:pt x="323" y="1340"/>
                  </a:lnTo>
                  <a:lnTo>
                    <a:pt x="323" y="1340"/>
                  </a:lnTo>
                  <a:lnTo>
                    <a:pt x="331" y="1289"/>
                  </a:lnTo>
                  <a:lnTo>
                    <a:pt x="331" y="1289"/>
                  </a:lnTo>
                  <a:lnTo>
                    <a:pt x="337" y="1257"/>
                  </a:lnTo>
                  <a:lnTo>
                    <a:pt x="342" y="1241"/>
                  </a:lnTo>
                  <a:lnTo>
                    <a:pt x="345" y="1230"/>
                  </a:lnTo>
                  <a:lnTo>
                    <a:pt x="345" y="1230"/>
                  </a:lnTo>
                  <a:lnTo>
                    <a:pt x="350" y="1226"/>
                  </a:lnTo>
                  <a:lnTo>
                    <a:pt x="350" y="1226"/>
                  </a:lnTo>
                  <a:lnTo>
                    <a:pt x="352" y="1230"/>
                  </a:lnTo>
                  <a:lnTo>
                    <a:pt x="353" y="1234"/>
                  </a:lnTo>
                  <a:lnTo>
                    <a:pt x="357" y="1246"/>
                  </a:lnTo>
                  <a:lnTo>
                    <a:pt x="357" y="1246"/>
                  </a:lnTo>
                  <a:lnTo>
                    <a:pt x="369" y="1279"/>
                  </a:lnTo>
                  <a:lnTo>
                    <a:pt x="377" y="1303"/>
                  </a:lnTo>
                  <a:lnTo>
                    <a:pt x="384" y="1326"/>
                  </a:lnTo>
                  <a:lnTo>
                    <a:pt x="384" y="1326"/>
                  </a:lnTo>
                  <a:lnTo>
                    <a:pt x="389" y="1340"/>
                  </a:lnTo>
                  <a:lnTo>
                    <a:pt x="392" y="1347"/>
                  </a:lnTo>
                  <a:lnTo>
                    <a:pt x="395" y="1352"/>
                  </a:lnTo>
                  <a:lnTo>
                    <a:pt x="397" y="1358"/>
                  </a:lnTo>
                  <a:lnTo>
                    <a:pt x="397" y="1358"/>
                  </a:lnTo>
                  <a:lnTo>
                    <a:pt x="397" y="1369"/>
                  </a:lnTo>
                  <a:lnTo>
                    <a:pt x="397" y="1381"/>
                  </a:lnTo>
                  <a:lnTo>
                    <a:pt x="395" y="1405"/>
                  </a:lnTo>
                  <a:lnTo>
                    <a:pt x="395" y="1405"/>
                  </a:lnTo>
                  <a:lnTo>
                    <a:pt x="395" y="1408"/>
                  </a:lnTo>
                  <a:lnTo>
                    <a:pt x="395" y="1408"/>
                  </a:lnTo>
                  <a:lnTo>
                    <a:pt x="395" y="1408"/>
                  </a:lnTo>
                  <a:lnTo>
                    <a:pt x="395" y="1408"/>
                  </a:lnTo>
                  <a:lnTo>
                    <a:pt x="397" y="1413"/>
                  </a:lnTo>
                  <a:lnTo>
                    <a:pt x="397" y="1413"/>
                  </a:lnTo>
                  <a:lnTo>
                    <a:pt x="398" y="1417"/>
                  </a:lnTo>
                  <a:lnTo>
                    <a:pt x="401" y="1422"/>
                  </a:lnTo>
                  <a:lnTo>
                    <a:pt x="405" y="1427"/>
                  </a:lnTo>
                  <a:lnTo>
                    <a:pt x="406" y="1434"/>
                  </a:lnTo>
                  <a:lnTo>
                    <a:pt x="406" y="1434"/>
                  </a:lnTo>
                  <a:lnTo>
                    <a:pt x="406" y="1469"/>
                  </a:lnTo>
                  <a:lnTo>
                    <a:pt x="408" y="1493"/>
                  </a:lnTo>
                  <a:lnTo>
                    <a:pt x="409" y="1517"/>
                  </a:lnTo>
                  <a:lnTo>
                    <a:pt x="409" y="1517"/>
                  </a:lnTo>
                  <a:lnTo>
                    <a:pt x="413" y="1538"/>
                  </a:lnTo>
                  <a:lnTo>
                    <a:pt x="416" y="1554"/>
                  </a:lnTo>
                  <a:lnTo>
                    <a:pt x="421" y="1575"/>
                  </a:lnTo>
                  <a:lnTo>
                    <a:pt x="421" y="1575"/>
                  </a:lnTo>
                  <a:lnTo>
                    <a:pt x="421" y="1581"/>
                  </a:lnTo>
                  <a:lnTo>
                    <a:pt x="421" y="1589"/>
                  </a:lnTo>
                  <a:lnTo>
                    <a:pt x="419" y="1597"/>
                  </a:lnTo>
                  <a:lnTo>
                    <a:pt x="419" y="1602"/>
                  </a:lnTo>
                  <a:lnTo>
                    <a:pt x="419" y="1602"/>
                  </a:lnTo>
                  <a:lnTo>
                    <a:pt x="419" y="1609"/>
                  </a:lnTo>
                  <a:lnTo>
                    <a:pt x="419" y="1617"/>
                  </a:lnTo>
                  <a:lnTo>
                    <a:pt x="419" y="1634"/>
                  </a:lnTo>
                  <a:lnTo>
                    <a:pt x="419" y="1634"/>
                  </a:lnTo>
                  <a:lnTo>
                    <a:pt x="421" y="1671"/>
                  </a:lnTo>
                  <a:lnTo>
                    <a:pt x="424" y="1698"/>
                  </a:lnTo>
                  <a:lnTo>
                    <a:pt x="426" y="1711"/>
                  </a:lnTo>
                  <a:lnTo>
                    <a:pt x="429" y="1724"/>
                  </a:lnTo>
                  <a:lnTo>
                    <a:pt x="429" y="1724"/>
                  </a:lnTo>
                  <a:lnTo>
                    <a:pt x="440" y="1771"/>
                  </a:lnTo>
                  <a:lnTo>
                    <a:pt x="443" y="1792"/>
                  </a:lnTo>
                  <a:lnTo>
                    <a:pt x="446" y="1809"/>
                  </a:lnTo>
                  <a:lnTo>
                    <a:pt x="446" y="1809"/>
                  </a:lnTo>
                  <a:lnTo>
                    <a:pt x="446" y="1833"/>
                  </a:lnTo>
                  <a:lnTo>
                    <a:pt x="445" y="1869"/>
                  </a:lnTo>
                  <a:lnTo>
                    <a:pt x="443" y="1904"/>
                  </a:lnTo>
                  <a:lnTo>
                    <a:pt x="443" y="1933"/>
                  </a:lnTo>
                  <a:lnTo>
                    <a:pt x="443" y="1933"/>
                  </a:lnTo>
                  <a:lnTo>
                    <a:pt x="446" y="1963"/>
                  </a:lnTo>
                  <a:lnTo>
                    <a:pt x="446" y="1963"/>
                  </a:lnTo>
                  <a:lnTo>
                    <a:pt x="445" y="1979"/>
                  </a:lnTo>
                  <a:lnTo>
                    <a:pt x="446" y="1992"/>
                  </a:lnTo>
                  <a:lnTo>
                    <a:pt x="446" y="1992"/>
                  </a:lnTo>
                  <a:lnTo>
                    <a:pt x="446" y="1994"/>
                  </a:lnTo>
                  <a:lnTo>
                    <a:pt x="446" y="1994"/>
                  </a:lnTo>
                  <a:lnTo>
                    <a:pt x="443" y="1997"/>
                  </a:lnTo>
                  <a:lnTo>
                    <a:pt x="440" y="2000"/>
                  </a:lnTo>
                  <a:lnTo>
                    <a:pt x="434" y="2005"/>
                  </a:lnTo>
                  <a:lnTo>
                    <a:pt x="432" y="2007"/>
                  </a:lnTo>
                  <a:lnTo>
                    <a:pt x="429" y="2010"/>
                  </a:lnTo>
                  <a:lnTo>
                    <a:pt x="429" y="2013"/>
                  </a:lnTo>
                  <a:lnTo>
                    <a:pt x="430" y="2018"/>
                  </a:lnTo>
                  <a:lnTo>
                    <a:pt x="430" y="2018"/>
                  </a:lnTo>
                  <a:lnTo>
                    <a:pt x="438" y="2037"/>
                  </a:lnTo>
                  <a:lnTo>
                    <a:pt x="442" y="2050"/>
                  </a:lnTo>
                  <a:lnTo>
                    <a:pt x="440" y="2058"/>
                  </a:lnTo>
                  <a:lnTo>
                    <a:pt x="437" y="2068"/>
                  </a:lnTo>
                  <a:lnTo>
                    <a:pt x="437" y="2068"/>
                  </a:lnTo>
                  <a:lnTo>
                    <a:pt x="435" y="2074"/>
                  </a:lnTo>
                  <a:lnTo>
                    <a:pt x="434" y="2085"/>
                  </a:lnTo>
                  <a:lnTo>
                    <a:pt x="432" y="2108"/>
                  </a:lnTo>
                  <a:lnTo>
                    <a:pt x="432" y="2140"/>
                  </a:lnTo>
                  <a:lnTo>
                    <a:pt x="432" y="2140"/>
                  </a:lnTo>
                  <a:lnTo>
                    <a:pt x="432" y="2142"/>
                  </a:lnTo>
                  <a:lnTo>
                    <a:pt x="432" y="2142"/>
                  </a:lnTo>
                  <a:lnTo>
                    <a:pt x="435" y="2142"/>
                  </a:lnTo>
                  <a:lnTo>
                    <a:pt x="435" y="2142"/>
                  </a:lnTo>
                  <a:lnTo>
                    <a:pt x="434" y="2151"/>
                  </a:lnTo>
                  <a:lnTo>
                    <a:pt x="434" y="2161"/>
                  </a:lnTo>
                  <a:lnTo>
                    <a:pt x="435" y="2172"/>
                  </a:lnTo>
                  <a:lnTo>
                    <a:pt x="437" y="2179"/>
                  </a:lnTo>
                  <a:lnTo>
                    <a:pt x="440" y="2182"/>
                  </a:lnTo>
                  <a:lnTo>
                    <a:pt x="478" y="2182"/>
                  </a:lnTo>
                  <a:lnTo>
                    <a:pt x="692" y="2182"/>
                  </a:lnTo>
                  <a:lnTo>
                    <a:pt x="692" y="2182"/>
                  </a:lnTo>
                  <a:lnTo>
                    <a:pt x="690" y="2177"/>
                  </a:lnTo>
                  <a:lnTo>
                    <a:pt x="689" y="2174"/>
                  </a:lnTo>
                  <a:lnTo>
                    <a:pt x="684" y="2171"/>
                  </a:lnTo>
                  <a:lnTo>
                    <a:pt x="684" y="2171"/>
                  </a:lnTo>
                  <a:close/>
                  <a:moveTo>
                    <a:pt x="360" y="631"/>
                  </a:moveTo>
                  <a:lnTo>
                    <a:pt x="360" y="631"/>
                  </a:lnTo>
                  <a:lnTo>
                    <a:pt x="363" y="644"/>
                  </a:lnTo>
                  <a:lnTo>
                    <a:pt x="363" y="644"/>
                  </a:lnTo>
                  <a:lnTo>
                    <a:pt x="360" y="631"/>
                  </a:lnTo>
                  <a:lnTo>
                    <a:pt x="360" y="631"/>
                  </a:lnTo>
                  <a:close/>
                  <a:moveTo>
                    <a:pt x="382" y="308"/>
                  </a:moveTo>
                  <a:lnTo>
                    <a:pt x="382" y="308"/>
                  </a:lnTo>
                  <a:lnTo>
                    <a:pt x="382" y="297"/>
                  </a:lnTo>
                  <a:lnTo>
                    <a:pt x="382" y="297"/>
                  </a:lnTo>
                  <a:lnTo>
                    <a:pt x="384" y="292"/>
                  </a:lnTo>
                  <a:lnTo>
                    <a:pt x="384" y="292"/>
                  </a:lnTo>
                  <a:lnTo>
                    <a:pt x="382" y="308"/>
                  </a:lnTo>
                  <a:lnTo>
                    <a:pt x="382" y="308"/>
                  </a:lnTo>
                  <a:close/>
                </a:path>
              </a:pathLst>
            </a:custGeom>
            <a:no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9">
              <a:extLst>
                <a:ext uri="{FF2B5EF4-FFF2-40B4-BE49-F238E27FC236}">
                  <a16:creationId xmlns:a16="http://schemas.microsoft.com/office/drawing/2014/main" id="{BFFCD37F-BA5E-423D-8006-47D2E87A75A0}"/>
                </a:ext>
              </a:extLst>
            </p:cNvPr>
            <p:cNvSpPr>
              <a:spLocks noEditPoints="1"/>
            </p:cNvSpPr>
            <p:nvPr/>
          </p:nvSpPr>
          <p:spPr bwMode="auto">
            <a:xfrm>
              <a:off x="7409903" y="1530740"/>
              <a:ext cx="135395" cy="407127"/>
            </a:xfrm>
            <a:custGeom>
              <a:avLst/>
              <a:gdLst>
                <a:gd name="T0" fmla="*/ 462 w 705"/>
                <a:gd name="T1" fmla="*/ 310 h 2235"/>
                <a:gd name="T2" fmla="*/ 425 w 705"/>
                <a:gd name="T3" fmla="*/ 279 h 2235"/>
                <a:gd name="T4" fmla="*/ 449 w 705"/>
                <a:gd name="T5" fmla="*/ 213 h 2235"/>
                <a:gd name="T6" fmla="*/ 457 w 705"/>
                <a:gd name="T7" fmla="*/ 148 h 2235"/>
                <a:gd name="T8" fmla="*/ 438 w 705"/>
                <a:gd name="T9" fmla="*/ 58 h 2235"/>
                <a:gd name="T10" fmla="*/ 305 w 705"/>
                <a:gd name="T11" fmla="*/ 6 h 2235"/>
                <a:gd name="T12" fmla="*/ 228 w 705"/>
                <a:gd name="T13" fmla="*/ 143 h 2235"/>
                <a:gd name="T14" fmla="*/ 228 w 705"/>
                <a:gd name="T15" fmla="*/ 173 h 2235"/>
                <a:gd name="T16" fmla="*/ 238 w 705"/>
                <a:gd name="T17" fmla="*/ 223 h 2235"/>
                <a:gd name="T18" fmla="*/ 252 w 705"/>
                <a:gd name="T19" fmla="*/ 300 h 2235"/>
                <a:gd name="T20" fmla="*/ 60 w 705"/>
                <a:gd name="T21" fmla="*/ 403 h 2235"/>
                <a:gd name="T22" fmla="*/ 8 w 705"/>
                <a:gd name="T23" fmla="*/ 809 h 2235"/>
                <a:gd name="T24" fmla="*/ 26 w 705"/>
                <a:gd name="T25" fmla="*/ 901 h 2235"/>
                <a:gd name="T26" fmla="*/ 35 w 705"/>
                <a:gd name="T27" fmla="*/ 1000 h 2235"/>
                <a:gd name="T28" fmla="*/ 72 w 705"/>
                <a:gd name="T29" fmla="*/ 1071 h 2235"/>
                <a:gd name="T30" fmla="*/ 76 w 705"/>
                <a:gd name="T31" fmla="*/ 1095 h 2235"/>
                <a:gd name="T32" fmla="*/ 88 w 705"/>
                <a:gd name="T33" fmla="*/ 1154 h 2235"/>
                <a:gd name="T34" fmla="*/ 114 w 705"/>
                <a:gd name="T35" fmla="*/ 1275 h 2235"/>
                <a:gd name="T36" fmla="*/ 137 w 705"/>
                <a:gd name="T37" fmla="*/ 1451 h 2235"/>
                <a:gd name="T38" fmla="*/ 148 w 705"/>
                <a:gd name="T39" fmla="*/ 1678 h 2235"/>
                <a:gd name="T40" fmla="*/ 141 w 705"/>
                <a:gd name="T41" fmla="*/ 1867 h 2235"/>
                <a:gd name="T42" fmla="*/ 133 w 705"/>
                <a:gd name="T43" fmla="*/ 2036 h 2235"/>
                <a:gd name="T44" fmla="*/ 141 w 705"/>
                <a:gd name="T45" fmla="*/ 2119 h 2235"/>
                <a:gd name="T46" fmla="*/ 74 w 705"/>
                <a:gd name="T47" fmla="*/ 2169 h 2235"/>
                <a:gd name="T48" fmla="*/ 0 w 705"/>
                <a:gd name="T49" fmla="*/ 2209 h 2235"/>
                <a:gd name="T50" fmla="*/ 199 w 705"/>
                <a:gd name="T51" fmla="*/ 2233 h 2235"/>
                <a:gd name="T52" fmla="*/ 287 w 705"/>
                <a:gd name="T53" fmla="*/ 2219 h 2235"/>
                <a:gd name="T54" fmla="*/ 271 w 705"/>
                <a:gd name="T55" fmla="*/ 2102 h 2235"/>
                <a:gd name="T56" fmla="*/ 262 w 705"/>
                <a:gd name="T57" fmla="*/ 1999 h 2235"/>
                <a:gd name="T58" fmla="*/ 263 w 705"/>
                <a:gd name="T59" fmla="*/ 1903 h 2235"/>
                <a:gd name="T60" fmla="*/ 300 w 705"/>
                <a:gd name="T61" fmla="*/ 1573 h 2235"/>
                <a:gd name="T62" fmla="*/ 319 w 705"/>
                <a:gd name="T63" fmla="*/ 1299 h 2235"/>
                <a:gd name="T64" fmla="*/ 348 w 705"/>
                <a:gd name="T65" fmla="*/ 1228 h 2235"/>
                <a:gd name="T66" fmla="*/ 360 w 705"/>
                <a:gd name="T67" fmla="*/ 1337 h 2235"/>
                <a:gd name="T68" fmla="*/ 355 w 705"/>
                <a:gd name="T69" fmla="*/ 1466 h 2235"/>
                <a:gd name="T70" fmla="*/ 347 w 705"/>
                <a:gd name="T71" fmla="*/ 1599 h 2235"/>
                <a:gd name="T72" fmla="*/ 353 w 705"/>
                <a:gd name="T73" fmla="*/ 1696 h 2235"/>
                <a:gd name="T74" fmla="*/ 344 w 705"/>
                <a:gd name="T75" fmla="*/ 1911 h 2235"/>
                <a:gd name="T76" fmla="*/ 332 w 705"/>
                <a:gd name="T77" fmla="*/ 1989 h 2235"/>
                <a:gd name="T78" fmla="*/ 336 w 705"/>
                <a:gd name="T79" fmla="*/ 2082 h 2235"/>
                <a:gd name="T80" fmla="*/ 348 w 705"/>
                <a:gd name="T81" fmla="*/ 2168 h 2235"/>
                <a:gd name="T82" fmla="*/ 369 w 705"/>
                <a:gd name="T83" fmla="*/ 2235 h 2235"/>
                <a:gd name="T84" fmla="*/ 520 w 705"/>
                <a:gd name="T85" fmla="*/ 2179 h 2235"/>
                <a:gd name="T86" fmla="*/ 464 w 705"/>
                <a:gd name="T87" fmla="*/ 2145 h 2235"/>
                <a:gd name="T88" fmla="*/ 454 w 705"/>
                <a:gd name="T89" fmla="*/ 2063 h 2235"/>
                <a:gd name="T90" fmla="*/ 480 w 705"/>
                <a:gd name="T91" fmla="*/ 2017 h 2235"/>
                <a:gd name="T92" fmla="*/ 493 w 705"/>
                <a:gd name="T93" fmla="*/ 1869 h 2235"/>
                <a:gd name="T94" fmla="*/ 490 w 705"/>
                <a:gd name="T95" fmla="*/ 1663 h 2235"/>
                <a:gd name="T96" fmla="*/ 522 w 705"/>
                <a:gd name="T97" fmla="*/ 1512 h 2235"/>
                <a:gd name="T98" fmla="*/ 581 w 705"/>
                <a:gd name="T99" fmla="*/ 1248 h 2235"/>
                <a:gd name="T100" fmla="*/ 615 w 705"/>
                <a:gd name="T101" fmla="*/ 1148 h 2235"/>
                <a:gd name="T102" fmla="*/ 639 w 705"/>
                <a:gd name="T103" fmla="*/ 1071 h 2235"/>
                <a:gd name="T104" fmla="*/ 676 w 705"/>
                <a:gd name="T105" fmla="*/ 950 h 2235"/>
                <a:gd name="T106" fmla="*/ 695 w 705"/>
                <a:gd name="T107" fmla="*/ 851 h 2235"/>
                <a:gd name="T108" fmla="*/ 671 w 705"/>
                <a:gd name="T109" fmla="*/ 551 h 2235"/>
                <a:gd name="T110" fmla="*/ 555 w 705"/>
                <a:gd name="T111" fmla="*/ 840 h 2235"/>
                <a:gd name="T112" fmla="*/ 544 w 705"/>
                <a:gd name="T113" fmla="*/ 722 h 2235"/>
                <a:gd name="T114" fmla="*/ 554 w 705"/>
                <a:gd name="T115" fmla="*/ 625 h 2235"/>
                <a:gd name="T116" fmla="*/ 557 w 705"/>
                <a:gd name="T117" fmla="*/ 671 h 2235"/>
                <a:gd name="T118" fmla="*/ 567 w 705"/>
                <a:gd name="T119" fmla="*/ 739 h 2235"/>
                <a:gd name="T120" fmla="*/ 578 w 705"/>
                <a:gd name="T121" fmla="*/ 792 h 2235"/>
                <a:gd name="T122" fmla="*/ 578 w 705"/>
                <a:gd name="T123" fmla="*/ 817 h 2235"/>
                <a:gd name="T124" fmla="*/ 567 w 705"/>
                <a:gd name="T125" fmla="*/ 861 h 2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5" h="2235">
                  <a:moveTo>
                    <a:pt x="618" y="372"/>
                  </a:moveTo>
                  <a:lnTo>
                    <a:pt x="618" y="372"/>
                  </a:lnTo>
                  <a:lnTo>
                    <a:pt x="578" y="358"/>
                  </a:lnTo>
                  <a:lnTo>
                    <a:pt x="578" y="358"/>
                  </a:lnTo>
                  <a:lnTo>
                    <a:pt x="547" y="345"/>
                  </a:lnTo>
                  <a:lnTo>
                    <a:pt x="515" y="327"/>
                  </a:lnTo>
                  <a:lnTo>
                    <a:pt x="515" y="327"/>
                  </a:lnTo>
                  <a:lnTo>
                    <a:pt x="509" y="323"/>
                  </a:lnTo>
                  <a:lnTo>
                    <a:pt x="499" y="319"/>
                  </a:lnTo>
                  <a:lnTo>
                    <a:pt x="482" y="315"/>
                  </a:lnTo>
                  <a:lnTo>
                    <a:pt x="462" y="310"/>
                  </a:lnTo>
                  <a:lnTo>
                    <a:pt x="449" y="307"/>
                  </a:lnTo>
                  <a:lnTo>
                    <a:pt x="449" y="307"/>
                  </a:lnTo>
                  <a:lnTo>
                    <a:pt x="440" y="302"/>
                  </a:lnTo>
                  <a:lnTo>
                    <a:pt x="433" y="295"/>
                  </a:lnTo>
                  <a:lnTo>
                    <a:pt x="430" y="289"/>
                  </a:lnTo>
                  <a:lnTo>
                    <a:pt x="427" y="284"/>
                  </a:lnTo>
                  <a:lnTo>
                    <a:pt x="427" y="284"/>
                  </a:lnTo>
                  <a:lnTo>
                    <a:pt x="424" y="283"/>
                  </a:lnTo>
                  <a:lnTo>
                    <a:pt x="424" y="283"/>
                  </a:lnTo>
                  <a:lnTo>
                    <a:pt x="425" y="279"/>
                  </a:lnTo>
                  <a:lnTo>
                    <a:pt x="425" y="279"/>
                  </a:lnTo>
                  <a:lnTo>
                    <a:pt x="433" y="258"/>
                  </a:lnTo>
                  <a:lnTo>
                    <a:pt x="433" y="258"/>
                  </a:lnTo>
                  <a:lnTo>
                    <a:pt x="435" y="249"/>
                  </a:lnTo>
                  <a:lnTo>
                    <a:pt x="435" y="238"/>
                  </a:lnTo>
                  <a:lnTo>
                    <a:pt x="435" y="222"/>
                  </a:lnTo>
                  <a:lnTo>
                    <a:pt x="435" y="222"/>
                  </a:lnTo>
                  <a:lnTo>
                    <a:pt x="437" y="223"/>
                  </a:lnTo>
                  <a:lnTo>
                    <a:pt x="441" y="222"/>
                  </a:lnTo>
                  <a:lnTo>
                    <a:pt x="445" y="222"/>
                  </a:lnTo>
                  <a:lnTo>
                    <a:pt x="446" y="218"/>
                  </a:lnTo>
                  <a:lnTo>
                    <a:pt x="449" y="213"/>
                  </a:lnTo>
                  <a:lnTo>
                    <a:pt x="451" y="205"/>
                  </a:lnTo>
                  <a:lnTo>
                    <a:pt x="451" y="205"/>
                  </a:lnTo>
                  <a:lnTo>
                    <a:pt x="454" y="191"/>
                  </a:lnTo>
                  <a:lnTo>
                    <a:pt x="457" y="181"/>
                  </a:lnTo>
                  <a:lnTo>
                    <a:pt x="459" y="173"/>
                  </a:lnTo>
                  <a:lnTo>
                    <a:pt x="461" y="167"/>
                  </a:lnTo>
                  <a:lnTo>
                    <a:pt x="461" y="167"/>
                  </a:lnTo>
                  <a:lnTo>
                    <a:pt x="461" y="160"/>
                  </a:lnTo>
                  <a:lnTo>
                    <a:pt x="461" y="152"/>
                  </a:lnTo>
                  <a:lnTo>
                    <a:pt x="459" y="149"/>
                  </a:lnTo>
                  <a:lnTo>
                    <a:pt x="457" y="148"/>
                  </a:lnTo>
                  <a:lnTo>
                    <a:pt x="454" y="144"/>
                  </a:lnTo>
                  <a:lnTo>
                    <a:pt x="451" y="144"/>
                  </a:lnTo>
                  <a:lnTo>
                    <a:pt x="446" y="143"/>
                  </a:lnTo>
                  <a:lnTo>
                    <a:pt x="446" y="143"/>
                  </a:lnTo>
                  <a:lnTo>
                    <a:pt x="448" y="133"/>
                  </a:lnTo>
                  <a:lnTo>
                    <a:pt x="449" y="111"/>
                  </a:lnTo>
                  <a:lnTo>
                    <a:pt x="449" y="98"/>
                  </a:lnTo>
                  <a:lnTo>
                    <a:pt x="448" y="83"/>
                  </a:lnTo>
                  <a:lnTo>
                    <a:pt x="443" y="69"/>
                  </a:lnTo>
                  <a:lnTo>
                    <a:pt x="438" y="58"/>
                  </a:lnTo>
                  <a:lnTo>
                    <a:pt x="438" y="58"/>
                  </a:lnTo>
                  <a:lnTo>
                    <a:pt x="430" y="46"/>
                  </a:lnTo>
                  <a:lnTo>
                    <a:pt x="421" y="37"/>
                  </a:lnTo>
                  <a:lnTo>
                    <a:pt x="411" y="27"/>
                  </a:lnTo>
                  <a:lnTo>
                    <a:pt x="398" y="18"/>
                  </a:lnTo>
                  <a:lnTo>
                    <a:pt x="385" y="11"/>
                  </a:lnTo>
                  <a:lnTo>
                    <a:pt x="371" y="5"/>
                  </a:lnTo>
                  <a:lnTo>
                    <a:pt x="356" y="2"/>
                  </a:lnTo>
                  <a:lnTo>
                    <a:pt x="340" y="0"/>
                  </a:lnTo>
                  <a:lnTo>
                    <a:pt x="340" y="0"/>
                  </a:lnTo>
                  <a:lnTo>
                    <a:pt x="323" y="2"/>
                  </a:lnTo>
                  <a:lnTo>
                    <a:pt x="305" y="6"/>
                  </a:lnTo>
                  <a:lnTo>
                    <a:pt x="286" y="14"/>
                  </a:lnTo>
                  <a:lnTo>
                    <a:pt x="270" y="24"/>
                  </a:lnTo>
                  <a:lnTo>
                    <a:pt x="255" y="35"/>
                  </a:lnTo>
                  <a:lnTo>
                    <a:pt x="244" y="48"/>
                  </a:lnTo>
                  <a:lnTo>
                    <a:pt x="239" y="56"/>
                  </a:lnTo>
                  <a:lnTo>
                    <a:pt x="236" y="63"/>
                  </a:lnTo>
                  <a:lnTo>
                    <a:pt x="233" y="71"/>
                  </a:lnTo>
                  <a:lnTo>
                    <a:pt x="233" y="77"/>
                  </a:lnTo>
                  <a:lnTo>
                    <a:pt x="233" y="77"/>
                  </a:lnTo>
                  <a:lnTo>
                    <a:pt x="228" y="127"/>
                  </a:lnTo>
                  <a:lnTo>
                    <a:pt x="228" y="143"/>
                  </a:lnTo>
                  <a:lnTo>
                    <a:pt x="230" y="152"/>
                  </a:lnTo>
                  <a:lnTo>
                    <a:pt x="230" y="152"/>
                  </a:lnTo>
                  <a:lnTo>
                    <a:pt x="225" y="152"/>
                  </a:lnTo>
                  <a:lnTo>
                    <a:pt x="222" y="152"/>
                  </a:lnTo>
                  <a:lnTo>
                    <a:pt x="220" y="154"/>
                  </a:lnTo>
                  <a:lnTo>
                    <a:pt x="220" y="156"/>
                  </a:lnTo>
                  <a:lnTo>
                    <a:pt x="220" y="156"/>
                  </a:lnTo>
                  <a:lnTo>
                    <a:pt x="220" y="160"/>
                  </a:lnTo>
                  <a:lnTo>
                    <a:pt x="223" y="164"/>
                  </a:lnTo>
                  <a:lnTo>
                    <a:pt x="225" y="169"/>
                  </a:lnTo>
                  <a:lnTo>
                    <a:pt x="228" y="173"/>
                  </a:lnTo>
                  <a:lnTo>
                    <a:pt x="228" y="173"/>
                  </a:lnTo>
                  <a:lnTo>
                    <a:pt x="230" y="181"/>
                  </a:lnTo>
                  <a:lnTo>
                    <a:pt x="228" y="188"/>
                  </a:lnTo>
                  <a:lnTo>
                    <a:pt x="228" y="194"/>
                  </a:lnTo>
                  <a:lnTo>
                    <a:pt x="228" y="199"/>
                  </a:lnTo>
                  <a:lnTo>
                    <a:pt x="228" y="199"/>
                  </a:lnTo>
                  <a:lnTo>
                    <a:pt x="231" y="207"/>
                  </a:lnTo>
                  <a:lnTo>
                    <a:pt x="234" y="209"/>
                  </a:lnTo>
                  <a:lnTo>
                    <a:pt x="234" y="209"/>
                  </a:lnTo>
                  <a:lnTo>
                    <a:pt x="236" y="213"/>
                  </a:lnTo>
                  <a:lnTo>
                    <a:pt x="238" y="223"/>
                  </a:lnTo>
                  <a:lnTo>
                    <a:pt x="238" y="246"/>
                  </a:lnTo>
                  <a:lnTo>
                    <a:pt x="238" y="246"/>
                  </a:lnTo>
                  <a:lnTo>
                    <a:pt x="239" y="257"/>
                  </a:lnTo>
                  <a:lnTo>
                    <a:pt x="244" y="270"/>
                  </a:lnTo>
                  <a:lnTo>
                    <a:pt x="250" y="281"/>
                  </a:lnTo>
                  <a:lnTo>
                    <a:pt x="255" y="287"/>
                  </a:lnTo>
                  <a:lnTo>
                    <a:pt x="255" y="287"/>
                  </a:lnTo>
                  <a:lnTo>
                    <a:pt x="262" y="295"/>
                  </a:lnTo>
                  <a:lnTo>
                    <a:pt x="262" y="295"/>
                  </a:lnTo>
                  <a:lnTo>
                    <a:pt x="252" y="300"/>
                  </a:lnTo>
                  <a:lnTo>
                    <a:pt x="252" y="300"/>
                  </a:lnTo>
                  <a:lnTo>
                    <a:pt x="238" y="307"/>
                  </a:lnTo>
                  <a:lnTo>
                    <a:pt x="209" y="316"/>
                  </a:lnTo>
                  <a:lnTo>
                    <a:pt x="177" y="329"/>
                  </a:lnTo>
                  <a:lnTo>
                    <a:pt x="148" y="342"/>
                  </a:lnTo>
                  <a:lnTo>
                    <a:pt x="148" y="342"/>
                  </a:lnTo>
                  <a:lnTo>
                    <a:pt x="98" y="364"/>
                  </a:lnTo>
                  <a:lnTo>
                    <a:pt x="79" y="376"/>
                  </a:lnTo>
                  <a:lnTo>
                    <a:pt x="68" y="384"/>
                  </a:lnTo>
                  <a:lnTo>
                    <a:pt x="68" y="384"/>
                  </a:lnTo>
                  <a:lnTo>
                    <a:pt x="64" y="390"/>
                  </a:lnTo>
                  <a:lnTo>
                    <a:pt x="60" y="403"/>
                  </a:lnTo>
                  <a:lnTo>
                    <a:pt x="47" y="443"/>
                  </a:lnTo>
                  <a:lnTo>
                    <a:pt x="39" y="469"/>
                  </a:lnTo>
                  <a:lnTo>
                    <a:pt x="34" y="496"/>
                  </a:lnTo>
                  <a:lnTo>
                    <a:pt x="27" y="525"/>
                  </a:lnTo>
                  <a:lnTo>
                    <a:pt x="23" y="554"/>
                  </a:lnTo>
                  <a:lnTo>
                    <a:pt x="23" y="554"/>
                  </a:lnTo>
                  <a:lnTo>
                    <a:pt x="16" y="625"/>
                  </a:lnTo>
                  <a:lnTo>
                    <a:pt x="11" y="703"/>
                  </a:lnTo>
                  <a:lnTo>
                    <a:pt x="8" y="771"/>
                  </a:lnTo>
                  <a:lnTo>
                    <a:pt x="8" y="809"/>
                  </a:lnTo>
                  <a:lnTo>
                    <a:pt x="8" y="809"/>
                  </a:lnTo>
                  <a:lnTo>
                    <a:pt x="7" y="824"/>
                  </a:lnTo>
                  <a:lnTo>
                    <a:pt x="5" y="836"/>
                  </a:lnTo>
                  <a:lnTo>
                    <a:pt x="7" y="848"/>
                  </a:lnTo>
                  <a:lnTo>
                    <a:pt x="8" y="851"/>
                  </a:lnTo>
                  <a:lnTo>
                    <a:pt x="10" y="856"/>
                  </a:lnTo>
                  <a:lnTo>
                    <a:pt x="10" y="856"/>
                  </a:lnTo>
                  <a:lnTo>
                    <a:pt x="23" y="867"/>
                  </a:lnTo>
                  <a:lnTo>
                    <a:pt x="26" y="872"/>
                  </a:lnTo>
                  <a:lnTo>
                    <a:pt x="27" y="878"/>
                  </a:lnTo>
                  <a:lnTo>
                    <a:pt x="27" y="878"/>
                  </a:lnTo>
                  <a:lnTo>
                    <a:pt x="26" y="901"/>
                  </a:lnTo>
                  <a:lnTo>
                    <a:pt x="27" y="915"/>
                  </a:lnTo>
                  <a:lnTo>
                    <a:pt x="29" y="922"/>
                  </a:lnTo>
                  <a:lnTo>
                    <a:pt x="31" y="926"/>
                  </a:lnTo>
                  <a:lnTo>
                    <a:pt x="31" y="926"/>
                  </a:lnTo>
                  <a:lnTo>
                    <a:pt x="35" y="936"/>
                  </a:lnTo>
                  <a:lnTo>
                    <a:pt x="40" y="950"/>
                  </a:lnTo>
                  <a:lnTo>
                    <a:pt x="45" y="965"/>
                  </a:lnTo>
                  <a:lnTo>
                    <a:pt x="45" y="971"/>
                  </a:lnTo>
                  <a:lnTo>
                    <a:pt x="43" y="976"/>
                  </a:lnTo>
                  <a:lnTo>
                    <a:pt x="43" y="976"/>
                  </a:lnTo>
                  <a:lnTo>
                    <a:pt x="35" y="1000"/>
                  </a:lnTo>
                  <a:lnTo>
                    <a:pt x="34" y="1011"/>
                  </a:lnTo>
                  <a:lnTo>
                    <a:pt x="35" y="1016"/>
                  </a:lnTo>
                  <a:lnTo>
                    <a:pt x="37" y="1021"/>
                  </a:lnTo>
                  <a:lnTo>
                    <a:pt x="37" y="1021"/>
                  </a:lnTo>
                  <a:lnTo>
                    <a:pt x="45" y="1031"/>
                  </a:lnTo>
                  <a:lnTo>
                    <a:pt x="53" y="1044"/>
                  </a:lnTo>
                  <a:lnTo>
                    <a:pt x="63" y="1056"/>
                  </a:lnTo>
                  <a:lnTo>
                    <a:pt x="69" y="1066"/>
                  </a:lnTo>
                  <a:lnTo>
                    <a:pt x="69" y="1066"/>
                  </a:lnTo>
                  <a:lnTo>
                    <a:pt x="72" y="1068"/>
                  </a:lnTo>
                  <a:lnTo>
                    <a:pt x="72" y="1071"/>
                  </a:lnTo>
                  <a:lnTo>
                    <a:pt x="72" y="1074"/>
                  </a:lnTo>
                  <a:lnTo>
                    <a:pt x="72" y="1074"/>
                  </a:lnTo>
                  <a:lnTo>
                    <a:pt x="71" y="1076"/>
                  </a:lnTo>
                  <a:lnTo>
                    <a:pt x="71" y="1076"/>
                  </a:lnTo>
                  <a:lnTo>
                    <a:pt x="72" y="1076"/>
                  </a:lnTo>
                  <a:lnTo>
                    <a:pt x="72" y="1076"/>
                  </a:lnTo>
                  <a:lnTo>
                    <a:pt x="71" y="1079"/>
                  </a:lnTo>
                  <a:lnTo>
                    <a:pt x="71" y="1082"/>
                  </a:lnTo>
                  <a:lnTo>
                    <a:pt x="71" y="1082"/>
                  </a:lnTo>
                  <a:lnTo>
                    <a:pt x="74" y="1089"/>
                  </a:lnTo>
                  <a:lnTo>
                    <a:pt x="76" y="1095"/>
                  </a:lnTo>
                  <a:lnTo>
                    <a:pt x="79" y="1103"/>
                  </a:lnTo>
                  <a:lnTo>
                    <a:pt x="85" y="1114"/>
                  </a:lnTo>
                  <a:lnTo>
                    <a:pt x="85" y="1114"/>
                  </a:lnTo>
                  <a:lnTo>
                    <a:pt x="88" y="1119"/>
                  </a:lnTo>
                  <a:lnTo>
                    <a:pt x="90" y="1125"/>
                  </a:lnTo>
                  <a:lnTo>
                    <a:pt x="92" y="1135"/>
                  </a:lnTo>
                  <a:lnTo>
                    <a:pt x="92" y="1135"/>
                  </a:lnTo>
                  <a:lnTo>
                    <a:pt x="88" y="1146"/>
                  </a:lnTo>
                  <a:lnTo>
                    <a:pt x="87" y="1151"/>
                  </a:lnTo>
                  <a:lnTo>
                    <a:pt x="88" y="1154"/>
                  </a:lnTo>
                  <a:lnTo>
                    <a:pt x="88" y="1154"/>
                  </a:lnTo>
                  <a:lnTo>
                    <a:pt x="104" y="1174"/>
                  </a:lnTo>
                  <a:lnTo>
                    <a:pt x="112" y="1188"/>
                  </a:lnTo>
                  <a:lnTo>
                    <a:pt x="114" y="1193"/>
                  </a:lnTo>
                  <a:lnTo>
                    <a:pt x="114" y="1199"/>
                  </a:lnTo>
                  <a:lnTo>
                    <a:pt x="114" y="1199"/>
                  </a:lnTo>
                  <a:lnTo>
                    <a:pt x="112" y="1214"/>
                  </a:lnTo>
                  <a:lnTo>
                    <a:pt x="109" y="1233"/>
                  </a:lnTo>
                  <a:lnTo>
                    <a:pt x="109" y="1256"/>
                  </a:lnTo>
                  <a:lnTo>
                    <a:pt x="111" y="1265"/>
                  </a:lnTo>
                  <a:lnTo>
                    <a:pt x="114" y="1275"/>
                  </a:lnTo>
                  <a:lnTo>
                    <a:pt x="114" y="1275"/>
                  </a:lnTo>
                  <a:lnTo>
                    <a:pt x="120" y="1289"/>
                  </a:lnTo>
                  <a:lnTo>
                    <a:pt x="125" y="1305"/>
                  </a:lnTo>
                  <a:lnTo>
                    <a:pt x="129" y="1326"/>
                  </a:lnTo>
                  <a:lnTo>
                    <a:pt x="130" y="1353"/>
                  </a:lnTo>
                  <a:lnTo>
                    <a:pt x="130" y="1353"/>
                  </a:lnTo>
                  <a:lnTo>
                    <a:pt x="132" y="1378"/>
                  </a:lnTo>
                  <a:lnTo>
                    <a:pt x="135" y="1395"/>
                  </a:lnTo>
                  <a:lnTo>
                    <a:pt x="137" y="1408"/>
                  </a:lnTo>
                  <a:lnTo>
                    <a:pt x="138" y="1424"/>
                  </a:lnTo>
                  <a:lnTo>
                    <a:pt x="138" y="1424"/>
                  </a:lnTo>
                  <a:lnTo>
                    <a:pt x="137" y="1451"/>
                  </a:lnTo>
                  <a:lnTo>
                    <a:pt x="137" y="1488"/>
                  </a:lnTo>
                  <a:lnTo>
                    <a:pt x="137" y="1524"/>
                  </a:lnTo>
                  <a:lnTo>
                    <a:pt x="140" y="1549"/>
                  </a:lnTo>
                  <a:lnTo>
                    <a:pt x="140" y="1549"/>
                  </a:lnTo>
                  <a:lnTo>
                    <a:pt x="145" y="1570"/>
                  </a:lnTo>
                  <a:lnTo>
                    <a:pt x="149" y="1596"/>
                  </a:lnTo>
                  <a:lnTo>
                    <a:pt x="151" y="1612"/>
                  </a:lnTo>
                  <a:lnTo>
                    <a:pt x="151" y="1630"/>
                  </a:lnTo>
                  <a:lnTo>
                    <a:pt x="149" y="1652"/>
                  </a:lnTo>
                  <a:lnTo>
                    <a:pt x="148" y="1678"/>
                  </a:lnTo>
                  <a:lnTo>
                    <a:pt x="148" y="1678"/>
                  </a:lnTo>
                  <a:lnTo>
                    <a:pt x="140" y="1726"/>
                  </a:lnTo>
                  <a:lnTo>
                    <a:pt x="133" y="1763"/>
                  </a:lnTo>
                  <a:lnTo>
                    <a:pt x="129" y="1790"/>
                  </a:lnTo>
                  <a:lnTo>
                    <a:pt x="127" y="1805"/>
                  </a:lnTo>
                  <a:lnTo>
                    <a:pt x="127" y="1805"/>
                  </a:lnTo>
                  <a:lnTo>
                    <a:pt x="129" y="1811"/>
                  </a:lnTo>
                  <a:lnTo>
                    <a:pt x="130" y="1816"/>
                  </a:lnTo>
                  <a:lnTo>
                    <a:pt x="137" y="1832"/>
                  </a:lnTo>
                  <a:lnTo>
                    <a:pt x="138" y="1842"/>
                  </a:lnTo>
                  <a:lnTo>
                    <a:pt x="141" y="1853"/>
                  </a:lnTo>
                  <a:lnTo>
                    <a:pt x="141" y="1867"/>
                  </a:lnTo>
                  <a:lnTo>
                    <a:pt x="141" y="1883"/>
                  </a:lnTo>
                  <a:lnTo>
                    <a:pt x="141" y="1883"/>
                  </a:lnTo>
                  <a:lnTo>
                    <a:pt x="140" y="1911"/>
                  </a:lnTo>
                  <a:lnTo>
                    <a:pt x="140" y="1930"/>
                  </a:lnTo>
                  <a:lnTo>
                    <a:pt x="140" y="1941"/>
                  </a:lnTo>
                  <a:lnTo>
                    <a:pt x="138" y="1956"/>
                  </a:lnTo>
                  <a:lnTo>
                    <a:pt x="138" y="1956"/>
                  </a:lnTo>
                  <a:lnTo>
                    <a:pt x="135" y="1975"/>
                  </a:lnTo>
                  <a:lnTo>
                    <a:pt x="133" y="2001"/>
                  </a:lnTo>
                  <a:lnTo>
                    <a:pt x="133" y="2025"/>
                  </a:lnTo>
                  <a:lnTo>
                    <a:pt x="133" y="2036"/>
                  </a:lnTo>
                  <a:lnTo>
                    <a:pt x="133" y="2036"/>
                  </a:lnTo>
                  <a:lnTo>
                    <a:pt x="141" y="2046"/>
                  </a:lnTo>
                  <a:lnTo>
                    <a:pt x="145" y="2050"/>
                  </a:lnTo>
                  <a:lnTo>
                    <a:pt x="145" y="2058"/>
                  </a:lnTo>
                  <a:lnTo>
                    <a:pt x="145" y="2058"/>
                  </a:lnTo>
                  <a:lnTo>
                    <a:pt x="145" y="2071"/>
                  </a:lnTo>
                  <a:lnTo>
                    <a:pt x="141" y="2090"/>
                  </a:lnTo>
                  <a:lnTo>
                    <a:pt x="140" y="2107"/>
                  </a:lnTo>
                  <a:lnTo>
                    <a:pt x="140" y="2115"/>
                  </a:lnTo>
                  <a:lnTo>
                    <a:pt x="141" y="2119"/>
                  </a:lnTo>
                  <a:lnTo>
                    <a:pt x="141" y="2119"/>
                  </a:lnTo>
                  <a:lnTo>
                    <a:pt x="143" y="2123"/>
                  </a:lnTo>
                  <a:lnTo>
                    <a:pt x="143" y="2123"/>
                  </a:lnTo>
                  <a:lnTo>
                    <a:pt x="145" y="2123"/>
                  </a:lnTo>
                  <a:lnTo>
                    <a:pt x="145" y="2123"/>
                  </a:lnTo>
                  <a:lnTo>
                    <a:pt x="141" y="2127"/>
                  </a:lnTo>
                  <a:lnTo>
                    <a:pt x="132" y="2137"/>
                  </a:lnTo>
                  <a:lnTo>
                    <a:pt x="116" y="2150"/>
                  </a:lnTo>
                  <a:lnTo>
                    <a:pt x="96" y="2163"/>
                  </a:lnTo>
                  <a:lnTo>
                    <a:pt x="96" y="2163"/>
                  </a:lnTo>
                  <a:lnTo>
                    <a:pt x="85" y="2168"/>
                  </a:lnTo>
                  <a:lnTo>
                    <a:pt x="74" y="2169"/>
                  </a:lnTo>
                  <a:lnTo>
                    <a:pt x="61" y="2169"/>
                  </a:lnTo>
                  <a:lnTo>
                    <a:pt x="50" y="2169"/>
                  </a:lnTo>
                  <a:lnTo>
                    <a:pt x="29" y="2168"/>
                  </a:lnTo>
                  <a:lnTo>
                    <a:pt x="23" y="2168"/>
                  </a:lnTo>
                  <a:lnTo>
                    <a:pt x="18" y="2171"/>
                  </a:lnTo>
                  <a:lnTo>
                    <a:pt x="18" y="2171"/>
                  </a:lnTo>
                  <a:lnTo>
                    <a:pt x="10" y="2180"/>
                  </a:lnTo>
                  <a:lnTo>
                    <a:pt x="3" y="2192"/>
                  </a:lnTo>
                  <a:lnTo>
                    <a:pt x="0" y="2198"/>
                  </a:lnTo>
                  <a:lnTo>
                    <a:pt x="0" y="2203"/>
                  </a:lnTo>
                  <a:lnTo>
                    <a:pt x="0" y="2209"/>
                  </a:lnTo>
                  <a:lnTo>
                    <a:pt x="2" y="2214"/>
                  </a:lnTo>
                  <a:lnTo>
                    <a:pt x="2" y="2214"/>
                  </a:lnTo>
                  <a:lnTo>
                    <a:pt x="7" y="2217"/>
                  </a:lnTo>
                  <a:lnTo>
                    <a:pt x="13" y="2221"/>
                  </a:lnTo>
                  <a:lnTo>
                    <a:pt x="23" y="2224"/>
                  </a:lnTo>
                  <a:lnTo>
                    <a:pt x="37" y="2227"/>
                  </a:lnTo>
                  <a:lnTo>
                    <a:pt x="76" y="2232"/>
                  </a:lnTo>
                  <a:lnTo>
                    <a:pt x="130" y="2233"/>
                  </a:lnTo>
                  <a:lnTo>
                    <a:pt x="130" y="2233"/>
                  </a:lnTo>
                  <a:lnTo>
                    <a:pt x="177" y="2235"/>
                  </a:lnTo>
                  <a:lnTo>
                    <a:pt x="199" y="2233"/>
                  </a:lnTo>
                  <a:lnTo>
                    <a:pt x="199" y="2233"/>
                  </a:lnTo>
                  <a:lnTo>
                    <a:pt x="234" y="2235"/>
                  </a:lnTo>
                  <a:lnTo>
                    <a:pt x="234" y="2235"/>
                  </a:lnTo>
                  <a:lnTo>
                    <a:pt x="242" y="2235"/>
                  </a:lnTo>
                  <a:lnTo>
                    <a:pt x="258" y="2235"/>
                  </a:lnTo>
                  <a:lnTo>
                    <a:pt x="268" y="2233"/>
                  </a:lnTo>
                  <a:lnTo>
                    <a:pt x="276" y="2230"/>
                  </a:lnTo>
                  <a:lnTo>
                    <a:pt x="284" y="2225"/>
                  </a:lnTo>
                  <a:lnTo>
                    <a:pt x="286" y="2224"/>
                  </a:lnTo>
                  <a:lnTo>
                    <a:pt x="287" y="2219"/>
                  </a:lnTo>
                  <a:lnTo>
                    <a:pt x="287" y="2219"/>
                  </a:lnTo>
                  <a:lnTo>
                    <a:pt x="287" y="2213"/>
                  </a:lnTo>
                  <a:lnTo>
                    <a:pt x="289" y="2206"/>
                  </a:lnTo>
                  <a:lnTo>
                    <a:pt x="286" y="2188"/>
                  </a:lnTo>
                  <a:lnTo>
                    <a:pt x="283" y="2172"/>
                  </a:lnTo>
                  <a:lnTo>
                    <a:pt x="278" y="2156"/>
                  </a:lnTo>
                  <a:lnTo>
                    <a:pt x="278" y="2156"/>
                  </a:lnTo>
                  <a:lnTo>
                    <a:pt x="279" y="2150"/>
                  </a:lnTo>
                  <a:lnTo>
                    <a:pt x="276" y="2143"/>
                  </a:lnTo>
                  <a:lnTo>
                    <a:pt x="276" y="2143"/>
                  </a:lnTo>
                  <a:lnTo>
                    <a:pt x="275" y="2129"/>
                  </a:lnTo>
                  <a:lnTo>
                    <a:pt x="271" y="2102"/>
                  </a:lnTo>
                  <a:lnTo>
                    <a:pt x="271" y="2074"/>
                  </a:lnTo>
                  <a:lnTo>
                    <a:pt x="271" y="2063"/>
                  </a:lnTo>
                  <a:lnTo>
                    <a:pt x="273" y="2055"/>
                  </a:lnTo>
                  <a:lnTo>
                    <a:pt x="273" y="2055"/>
                  </a:lnTo>
                  <a:lnTo>
                    <a:pt x="276" y="2047"/>
                  </a:lnTo>
                  <a:lnTo>
                    <a:pt x="276" y="2038"/>
                  </a:lnTo>
                  <a:lnTo>
                    <a:pt x="275" y="2028"/>
                  </a:lnTo>
                  <a:lnTo>
                    <a:pt x="275" y="2028"/>
                  </a:lnTo>
                  <a:lnTo>
                    <a:pt x="273" y="2023"/>
                  </a:lnTo>
                  <a:lnTo>
                    <a:pt x="267" y="2013"/>
                  </a:lnTo>
                  <a:lnTo>
                    <a:pt x="262" y="1999"/>
                  </a:lnTo>
                  <a:lnTo>
                    <a:pt x="260" y="1991"/>
                  </a:lnTo>
                  <a:lnTo>
                    <a:pt x="260" y="1983"/>
                  </a:lnTo>
                  <a:lnTo>
                    <a:pt x="260" y="1983"/>
                  </a:lnTo>
                  <a:lnTo>
                    <a:pt x="258" y="1965"/>
                  </a:lnTo>
                  <a:lnTo>
                    <a:pt x="257" y="1948"/>
                  </a:lnTo>
                  <a:lnTo>
                    <a:pt x="255" y="1932"/>
                  </a:lnTo>
                  <a:lnTo>
                    <a:pt x="255" y="1924"/>
                  </a:lnTo>
                  <a:lnTo>
                    <a:pt x="257" y="1915"/>
                  </a:lnTo>
                  <a:lnTo>
                    <a:pt x="257" y="1915"/>
                  </a:lnTo>
                  <a:lnTo>
                    <a:pt x="258" y="1909"/>
                  </a:lnTo>
                  <a:lnTo>
                    <a:pt x="263" y="1903"/>
                  </a:lnTo>
                  <a:lnTo>
                    <a:pt x="267" y="1895"/>
                  </a:lnTo>
                  <a:lnTo>
                    <a:pt x="270" y="1885"/>
                  </a:lnTo>
                  <a:lnTo>
                    <a:pt x="275" y="1872"/>
                  </a:lnTo>
                  <a:lnTo>
                    <a:pt x="278" y="1853"/>
                  </a:lnTo>
                  <a:lnTo>
                    <a:pt x="281" y="1826"/>
                  </a:lnTo>
                  <a:lnTo>
                    <a:pt x="283" y="1792"/>
                  </a:lnTo>
                  <a:lnTo>
                    <a:pt x="283" y="1792"/>
                  </a:lnTo>
                  <a:lnTo>
                    <a:pt x="287" y="1718"/>
                  </a:lnTo>
                  <a:lnTo>
                    <a:pt x="291" y="1657"/>
                  </a:lnTo>
                  <a:lnTo>
                    <a:pt x="295" y="1607"/>
                  </a:lnTo>
                  <a:lnTo>
                    <a:pt x="300" y="1573"/>
                  </a:lnTo>
                  <a:lnTo>
                    <a:pt x="300" y="1573"/>
                  </a:lnTo>
                  <a:lnTo>
                    <a:pt x="303" y="1543"/>
                  </a:lnTo>
                  <a:lnTo>
                    <a:pt x="307" y="1504"/>
                  </a:lnTo>
                  <a:lnTo>
                    <a:pt x="307" y="1463"/>
                  </a:lnTo>
                  <a:lnTo>
                    <a:pt x="305" y="1424"/>
                  </a:lnTo>
                  <a:lnTo>
                    <a:pt x="305" y="1424"/>
                  </a:lnTo>
                  <a:lnTo>
                    <a:pt x="305" y="1405"/>
                  </a:lnTo>
                  <a:lnTo>
                    <a:pt x="307" y="1386"/>
                  </a:lnTo>
                  <a:lnTo>
                    <a:pt x="311" y="1349"/>
                  </a:lnTo>
                  <a:lnTo>
                    <a:pt x="319" y="1299"/>
                  </a:lnTo>
                  <a:lnTo>
                    <a:pt x="319" y="1299"/>
                  </a:lnTo>
                  <a:lnTo>
                    <a:pt x="323" y="1289"/>
                  </a:lnTo>
                  <a:lnTo>
                    <a:pt x="326" y="1280"/>
                  </a:lnTo>
                  <a:lnTo>
                    <a:pt x="329" y="1268"/>
                  </a:lnTo>
                  <a:lnTo>
                    <a:pt x="329" y="1260"/>
                  </a:lnTo>
                  <a:lnTo>
                    <a:pt x="329" y="1260"/>
                  </a:lnTo>
                  <a:lnTo>
                    <a:pt x="331" y="1251"/>
                  </a:lnTo>
                  <a:lnTo>
                    <a:pt x="332" y="1243"/>
                  </a:lnTo>
                  <a:lnTo>
                    <a:pt x="337" y="1235"/>
                  </a:lnTo>
                  <a:lnTo>
                    <a:pt x="337" y="1235"/>
                  </a:lnTo>
                  <a:lnTo>
                    <a:pt x="342" y="1230"/>
                  </a:lnTo>
                  <a:lnTo>
                    <a:pt x="348" y="1228"/>
                  </a:lnTo>
                  <a:lnTo>
                    <a:pt x="352" y="1228"/>
                  </a:lnTo>
                  <a:lnTo>
                    <a:pt x="355" y="1230"/>
                  </a:lnTo>
                  <a:lnTo>
                    <a:pt x="355" y="1230"/>
                  </a:lnTo>
                  <a:lnTo>
                    <a:pt x="355" y="1228"/>
                  </a:lnTo>
                  <a:lnTo>
                    <a:pt x="356" y="1231"/>
                  </a:lnTo>
                  <a:lnTo>
                    <a:pt x="360" y="1239"/>
                  </a:lnTo>
                  <a:lnTo>
                    <a:pt x="360" y="1257"/>
                  </a:lnTo>
                  <a:lnTo>
                    <a:pt x="360" y="1257"/>
                  </a:lnTo>
                  <a:lnTo>
                    <a:pt x="360" y="1283"/>
                  </a:lnTo>
                  <a:lnTo>
                    <a:pt x="360" y="1310"/>
                  </a:lnTo>
                  <a:lnTo>
                    <a:pt x="360" y="1337"/>
                  </a:lnTo>
                  <a:lnTo>
                    <a:pt x="360" y="1365"/>
                  </a:lnTo>
                  <a:lnTo>
                    <a:pt x="360" y="1365"/>
                  </a:lnTo>
                  <a:lnTo>
                    <a:pt x="361" y="1400"/>
                  </a:lnTo>
                  <a:lnTo>
                    <a:pt x="360" y="1410"/>
                  </a:lnTo>
                  <a:lnTo>
                    <a:pt x="356" y="1419"/>
                  </a:lnTo>
                  <a:lnTo>
                    <a:pt x="356" y="1419"/>
                  </a:lnTo>
                  <a:lnTo>
                    <a:pt x="353" y="1429"/>
                  </a:lnTo>
                  <a:lnTo>
                    <a:pt x="352" y="1442"/>
                  </a:lnTo>
                  <a:lnTo>
                    <a:pt x="352" y="1455"/>
                  </a:lnTo>
                  <a:lnTo>
                    <a:pt x="355" y="1466"/>
                  </a:lnTo>
                  <a:lnTo>
                    <a:pt x="355" y="1466"/>
                  </a:lnTo>
                  <a:lnTo>
                    <a:pt x="356" y="1471"/>
                  </a:lnTo>
                  <a:lnTo>
                    <a:pt x="356" y="1476"/>
                  </a:lnTo>
                  <a:lnTo>
                    <a:pt x="353" y="1487"/>
                  </a:lnTo>
                  <a:lnTo>
                    <a:pt x="350" y="1500"/>
                  </a:lnTo>
                  <a:lnTo>
                    <a:pt x="347" y="1512"/>
                  </a:lnTo>
                  <a:lnTo>
                    <a:pt x="347" y="1512"/>
                  </a:lnTo>
                  <a:lnTo>
                    <a:pt x="345" y="1553"/>
                  </a:lnTo>
                  <a:lnTo>
                    <a:pt x="345" y="1588"/>
                  </a:lnTo>
                  <a:lnTo>
                    <a:pt x="345" y="1588"/>
                  </a:lnTo>
                  <a:lnTo>
                    <a:pt x="345" y="1593"/>
                  </a:lnTo>
                  <a:lnTo>
                    <a:pt x="347" y="1599"/>
                  </a:lnTo>
                  <a:lnTo>
                    <a:pt x="353" y="1612"/>
                  </a:lnTo>
                  <a:lnTo>
                    <a:pt x="358" y="1623"/>
                  </a:lnTo>
                  <a:lnTo>
                    <a:pt x="360" y="1630"/>
                  </a:lnTo>
                  <a:lnTo>
                    <a:pt x="360" y="1633"/>
                  </a:lnTo>
                  <a:lnTo>
                    <a:pt x="360" y="1633"/>
                  </a:lnTo>
                  <a:lnTo>
                    <a:pt x="356" y="1649"/>
                  </a:lnTo>
                  <a:lnTo>
                    <a:pt x="355" y="1660"/>
                  </a:lnTo>
                  <a:lnTo>
                    <a:pt x="356" y="1675"/>
                  </a:lnTo>
                  <a:lnTo>
                    <a:pt x="356" y="1675"/>
                  </a:lnTo>
                  <a:lnTo>
                    <a:pt x="355" y="1687"/>
                  </a:lnTo>
                  <a:lnTo>
                    <a:pt x="353" y="1696"/>
                  </a:lnTo>
                  <a:lnTo>
                    <a:pt x="350" y="1704"/>
                  </a:lnTo>
                  <a:lnTo>
                    <a:pt x="348" y="1716"/>
                  </a:lnTo>
                  <a:lnTo>
                    <a:pt x="348" y="1716"/>
                  </a:lnTo>
                  <a:lnTo>
                    <a:pt x="352" y="1785"/>
                  </a:lnTo>
                  <a:lnTo>
                    <a:pt x="352" y="1785"/>
                  </a:lnTo>
                  <a:lnTo>
                    <a:pt x="352" y="1838"/>
                  </a:lnTo>
                  <a:lnTo>
                    <a:pt x="353" y="1867"/>
                  </a:lnTo>
                  <a:lnTo>
                    <a:pt x="352" y="1885"/>
                  </a:lnTo>
                  <a:lnTo>
                    <a:pt x="352" y="1885"/>
                  </a:lnTo>
                  <a:lnTo>
                    <a:pt x="348" y="1896"/>
                  </a:lnTo>
                  <a:lnTo>
                    <a:pt x="344" y="1911"/>
                  </a:lnTo>
                  <a:lnTo>
                    <a:pt x="344" y="1911"/>
                  </a:lnTo>
                  <a:lnTo>
                    <a:pt x="344" y="1924"/>
                  </a:lnTo>
                  <a:lnTo>
                    <a:pt x="344" y="1940"/>
                  </a:lnTo>
                  <a:lnTo>
                    <a:pt x="342" y="1956"/>
                  </a:lnTo>
                  <a:lnTo>
                    <a:pt x="340" y="1962"/>
                  </a:lnTo>
                  <a:lnTo>
                    <a:pt x="339" y="1967"/>
                  </a:lnTo>
                  <a:lnTo>
                    <a:pt x="339" y="1967"/>
                  </a:lnTo>
                  <a:lnTo>
                    <a:pt x="334" y="1981"/>
                  </a:lnTo>
                  <a:lnTo>
                    <a:pt x="332" y="1986"/>
                  </a:lnTo>
                  <a:lnTo>
                    <a:pt x="332" y="1989"/>
                  </a:lnTo>
                  <a:lnTo>
                    <a:pt x="332" y="1989"/>
                  </a:lnTo>
                  <a:lnTo>
                    <a:pt x="337" y="1999"/>
                  </a:lnTo>
                  <a:lnTo>
                    <a:pt x="339" y="2005"/>
                  </a:lnTo>
                  <a:lnTo>
                    <a:pt x="337" y="2010"/>
                  </a:lnTo>
                  <a:lnTo>
                    <a:pt x="336" y="2015"/>
                  </a:lnTo>
                  <a:lnTo>
                    <a:pt x="336" y="2015"/>
                  </a:lnTo>
                  <a:lnTo>
                    <a:pt x="331" y="2025"/>
                  </a:lnTo>
                  <a:lnTo>
                    <a:pt x="327" y="2034"/>
                  </a:lnTo>
                  <a:lnTo>
                    <a:pt x="326" y="2046"/>
                  </a:lnTo>
                  <a:lnTo>
                    <a:pt x="327" y="2058"/>
                  </a:lnTo>
                  <a:lnTo>
                    <a:pt x="327" y="2058"/>
                  </a:lnTo>
                  <a:lnTo>
                    <a:pt x="336" y="2082"/>
                  </a:lnTo>
                  <a:lnTo>
                    <a:pt x="336" y="2082"/>
                  </a:lnTo>
                  <a:lnTo>
                    <a:pt x="342" y="2097"/>
                  </a:lnTo>
                  <a:lnTo>
                    <a:pt x="342" y="2097"/>
                  </a:lnTo>
                  <a:lnTo>
                    <a:pt x="342" y="2103"/>
                  </a:lnTo>
                  <a:lnTo>
                    <a:pt x="342" y="2107"/>
                  </a:lnTo>
                  <a:lnTo>
                    <a:pt x="342" y="2107"/>
                  </a:lnTo>
                  <a:lnTo>
                    <a:pt x="345" y="2111"/>
                  </a:lnTo>
                  <a:lnTo>
                    <a:pt x="348" y="2119"/>
                  </a:lnTo>
                  <a:lnTo>
                    <a:pt x="352" y="2134"/>
                  </a:lnTo>
                  <a:lnTo>
                    <a:pt x="352" y="2134"/>
                  </a:lnTo>
                  <a:lnTo>
                    <a:pt x="348" y="2168"/>
                  </a:lnTo>
                  <a:lnTo>
                    <a:pt x="347" y="2188"/>
                  </a:lnTo>
                  <a:lnTo>
                    <a:pt x="347" y="2208"/>
                  </a:lnTo>
                  <a:lnTo>
                    <a:pt x="347" y="2208"/>
                  </a:lnTo>
                  <a:lnTo>
                    <a:pt x="348" y="2216"/>
                  </a:lnTo>
                  <a:lnTo>
                    <a:pt x="350" y="2224"/>
                  </a:lnTo>
                  <a:lnTo>
                    <a:pt x="352" y="2229"/>
                  </a:lnTo>
                  <a:lnTo>
                    <a:pt x="355" y="2232"/>
                  </a:lnTo>
                  <a:lnTo>
                    <a:pt x="358" y="2233"/>
                  </a:lnTo>
                  <a:lnTo>
                    <a:pt x="361" y="2235"/>
                  </a:lnTo>
                  <a:lnTo>
                    <a:pt x="369" y="2235"/>
                  </a:lnTo>
                  <a:lnTo>
                    <a:pt x="369" y="2235"/>
                  </a:lnTo>
                  <a:lnTo>
                    <a:pt x="539" y="2235"/>
                  </a:lnTo>
                  <a:lnTo>
                    <a:pt x="539" y="2235"/>
                  </a:lnTo>
                  <a:lnTo>
                    <a:pt x="543" y="2230"/>
                  </a:lnTo>
                  <a:lnTo>
                    <a:pt x="546" y="2219"/>
                  </a:lnTo>
                  <a:lnTo>
                    <a:pt x="547" y="2213"/>
                  </a:lnTo>
                  <a:lnTo>
                    <a:pt x="546" y="2204"/>
                  </a:lnTo>
                  <a:lnTo>
                    <a:pt x="543" y="2196"/>
                  </a:lnTo>
                  <a:lnTo>
                    <a:pt x="536" y="2190"/>
                  </a:lnTo>
                  <a:lnTo>
                    <a:pt x="536" y="2190"/>
                  </a:lnTo>
                  <a:lnTo>
                    <a:pt x="528" y="2184"/>
                  </a:lnTo>
                  <a:lnTo>
                    <a:pt x="520" y="2179"/>
                  </a:lnTo>
                  <a:lnTo>
                    <a:pt x="514" y="2177"/>
                  </a:lnTo>
                  <a:lnTo>
                    <a:pt x="507" y="2176"/>
                  </a:lnTo>
                  <a:lnTo>
                    <a:pt x="496" y="2174"/>
                  </a:lnTo>
                  <a:lnTo>
                    <a:pt x="488" y="2172"/>
                  </a:lnTo>
                  <a:lnTo>
                    <a:pt x="488" y="2172"/>
                  </a:lnTo>
                  <a:lnTo>
                    <a:pt x="482" y="2169"/>
                  </a:lnTo>
                  <a:lnTo>
                    <a:pt x="475" y="2161"/>
                  </a:lnTo>
                  <a:lnTo>
                    <a:pt x="469" y="2155"/>
                  </a:lnTo>
                  <a:lnTo>
                    <a:pt x="467" y="2150"/>
                  </a:lnTo>
                  <a:lnTo>
                    <a:pt x="467" y="2150"/>
                  </a:lnTo>
                  <a:lnTo>
                    <a:pt x="464" y="2145"/>
                  </a:lnTo>
                  <a:lnTo>
                    <a:pt x="461" y="2142"/>
                  </a:lnTo>
                  <a:lnTo>
                    <a:pt x="461" y="2142"/>
                  </a:lnTo>
                  <a:lnTo>
                    <a:pt x="461" y="2142"/>
                  </a:lnTo>
                  <a:lnTo>
                    <a:pt x="461" y="2142"/>
                  </a:lnTo>
                  <a:lnTo>
                    <a:pt x="456" y="2124"/>
                  </a:lnTo>
                  <a:lnTo>
                    <a:pt x="453" y="2111"/>
                  </a:lnTo>
                  <a:lnTo>
                    <a:pt x="453" y="2111"/>
                  </a:lnTo>
                  <a:lnTo>
                    <a:pt x="454" y="2100"/>
                  </a:lnTo>
                  <a:lnTo>
                    <a:pt x="454" y="2086"/>
                  </a:lnTo>
                  <a:lnTo>
                    <a:pt x="454" y="2063"/>
                  </a:lnTo>
                  <a:lnTo>
                    <a:pt x="454" y="2063"/>
                  </a:lnTo>
                  <a:lnTo>
                    <a:pt x="454" y="2060"/>
                  </a:lnTo>
                  <a:lnTo>
                    <a:pt x="456" y="2057"/>
                  </a:lnTo>
                  <a:lnTo>
                    <a:pt x="462" y="2054"/>
                  </a:lnTo>
                  <a:lnTo>
                    <a:pt x="469" y="2052"/>
                  </a:lnTo>
                  <a:lnTo>
                    <a:pt x="470" y="2049"/>
                  </a:lnTo>
                  <a:lnTo>
                    <a:pt x="474" y="2047"/>
                  </a:lnTo>
                  <a:lnTo>
                    <a:pt x="474" y="2047"/>
                  </a:lnTo>
                  <a:lnTo>
                    <a:pt x="474" y="2041"/>
                  </a:lnTo>
                  <a:lnTo>
                    <a:pt x="475" y="2033"/>
                  </a:lnTo>
                  <a:lnTo>
                    <a:pt x="477" y="2025"/>
                  </a:lnTo>
                  <a:lnTo>
                    <a:pt x="480" y="2017"/>
                  </a:lnTo>
                  <a:lnTo>
                    <a:pt x="480" y="2017"/>
                  </a:lnTo>
                  <a:lnTo>
                    <a:pt x="483" y="2012"/>
                  </a:lnTo>
                  <a:lnTo>
                    <a:pt x="490" y="1996"/>
                  </a:lnTo>
                  <a:lnTo>
                    <a:pt x="493" y="1985"/>
                  </a:lnTo>
                  <a:lnTo>
                    <a:pt x="496" y="1973"/>
                  </a:lnTo>
                  <a:lnTo>
                    <a:pt x="498" y="1959"/>
                  </a:lnTo>
                  <a:lnTo>
                    <a:pt x="499" y="1943"/>
                  </a:lnTo>
                  <a:lnTo>
                    <a:pt x="499" y="1943"/>
                  </a:lnTo>
                  <a:lnTo>
                    <a:pt x="498" y="1915"/>
                  </a:lnTo>
                  <a:lnTo>
                    <a:pt x="496" y="1891"/>
                  </a:lnTo>
                  <a:lnTo>
                    <a:pt x="493" y="1869"/>
                  </a:lnTo>
                  <a:lnTo>
                    <a:pt x="493" y="1842"/>
                  </a:lnTo>
                  <a:lnTo>
                    <a:pt x="493" y="1842"/>
                  </a:lnTo>
                  <a:lnTo>
                    <a:pt x="493" y="1805"/>
                  </a:lnTo>
                  <a:lnTo>
                    <a:pt x="493" y="1761"/>
                  </a:lnTo>
                  <a:lnTo>
                    <a:pt x="490" y="1697"/>
                  </a:lnTo>
                  <a:lnTo>
                    <a:pt x="490" y="1697"/>
                  </a:lnTo>
                  <a:lnTo>
                    <a:pt x="488" y="1687"/>
                  </a:lnTo>
                  <a:lnTo>
                    <a:pt x="486" y="1679"/>
                  </a:lnTo>
                  <a:lnTo>
                    <a:pt x="486" y="1673"/>
                  </a:lnTo>
                  <a:lnTo>
                    <a:pt x="490" y="1663"/>
                  </a:lnTo>
                  <a:lnTo>
                    <a:pt x="490" y="1663"/>
                  </a:lnTo>
                  <a:lnTo>
                    <a:pt x="496" y="1646"/>
                  </a:lnTo>
                  <a:lnTo>
                    <a:pt x="501" y="1620"/>
                  </a:lnTo>
                  <a:lnTo>
                    <a:pt x="504" y="1593"/>
                  </a:lnTo>
                  <a:lnTo>
                    <a:pt x="506" y="1581"/>
                  </a:lnTo>
                  <a:lnTo>
                    <a:pt x="504" y="1570"/>
                  </a:lnTo>
                  <a:lnTo>
                    <a:pt x="504" y="1570"/>
                  </a:lnTo>
                  <a:lnTo>
                    <a:pt x="504" y="1562"/>
                  </a:lnTo>
                  <a:lnTo>
                    <a:pt x="506" y="1554"/>
                  </a:lnTo>
                  <a:lnTo>
                    <a:pt x="512" y="1538"/>
                  </a:lnTo>
                  <a:lnTo>
                    <a:pt x="518" y="1522"/>
                  </a:lnTo>
                  <a:lnTo>
                    <a:pt x="522" y="1512"/>
                  </a:lnTo>
                  <a:lnTo>
                    <a:pt x="525" y="1503"/>
                  </a:lnTo>
                  <a:lnTo>
                    <a:pt x="525" y="1503"/>
                  </a:lnTo>
                  <a:lnTo>
                    <a:pt x="538" y="1431"/>
                  </a:lnTo>
                  <a:lnTo>
                    <a:pt x="552" y="1350"/>
                  </a:lnTo>
                  <a:lnTo>
                    <a:pt x="552" y="1350"/>
                  </a:lnTo>
                  <a:lnTo>
                    <a:pt x="555" y="1329"/>
                  </a:lnTo>
                  <a:lnTo>
                    <a:pt x="562" y="1315"/>
                  </a:lnTo>
                  <a:lnTo>
                    <a:pt x="567" y="1301"/>
                  </a:lnTo>
                  <a:lnTo>
                    <a:pt x="571" y="1284"/>
                  </a:lnTo>
                  <a:lnTo>
                    <a:pt x="571" y="1284"/>
                  </a:lnTo>
                  <a:lnTo>
                    <a:pt x="581" y="1248"/>
                  </a:lnTo>
                  <a:lnTo>
                    <a:pt x="584" y="1233"/>
                  </a:lnTo>
                  <a:lnTo>
                    <a:pt x="589" y="1222"/>
                  </a:lnTo>
                  <a:lnTo>
                    <a:pt x="589" y="1222"/>
                  </a:lnTo>
                  <a:lnTo>
                    <a:pt x="597" y="1211"/>
                  </a:lnTo>
                  <a:lnTo>
                    <a:pt x="604" y="1195"/>
                  </a:lnTo>
                  <a:lnTo>
                    <a:pt x="610" y="1177"/>
                  </a:lnTo>
                  <a:lnTo>
                    <a:pt x="613" y="1162"/>
                  </a:lnTo>
                  <a:lnTo>
                    <a:pt x="613" y="1162"/>
                  </a:lnTo>
                  <a:lnTo>
                    <a:pt x="613" y="1145"/>
                  </a:lnTo>
                  <a:lnTo>
                    <a:pt x="615" y="1148"/>
                  </a:lnTo>
                  <a:lnTo>
                    <a:pt x="615" y="1148"/>
                  </a:lnTo>
                  <a:lnTo>
                    <a:pt x="637" y="1092"/>
                  </a:lnTo>
                  <a:lnTo>
                    <a:pt x="637" y="1092"/>
                  </a:lnTo>
                  <a:lnTo>
                    <a:pt x="640" y="1087"/>
                  </a:lnTo>
                  <a:lnTo>
                    <a:pt x="644" y="1084"/>
                  </a:lnTo>
                  <a:lnTo>
                    <a:pt x="647" y="1082"/>
                  </a:lnTo>
                  <a:lnTo>
                    <a:pt x="647" y="1079"/>
                  </a:lnTo>
                  <a:lnTo>
                    <a:pt x="647" y="1079"/>
                  </a:lnTo>
                  <a:lnTo>
                    <a:pt x="645" y="1074"/>
                  </a:lnTo>
                  <a:lnTo>
                    <a:pt x="642" y="1073"/>
                  </a:lnTo>
                  <a:lnTo>
                    <a:pt x="639" y="1071"/>
                  </a:lnTo>
                  <a:lnTo>
                    <a:pt x="639" y="1071"/>
                  </a:lnTo>
                  <a:lnTo>
                    <a:pt x="655" y="1048"/>
                  </a:lnTo>
                  <a:lnTo>
                    <a:pt x="668" y="1031"/>
                  </a:lnTo>
                  <a:lnTo>
                    <a:pt x="676" y="1018"/>
                  </a:lnTo>
                  <a:lnTo>
                    <a:pt x="676" y="1018"/>
                  </a:lnTo>
                  <a:lnTo>
                    <a:pt x="677" y="1010"/>
                  </a:lnTo>
                  <a:lnTo>
                    <a:pt x="677" y="1000"/>
                  </a:lnTo>
                  <a:lnTo>
                    <a:pt x="671" y="981"/>
                  </a:lnTo>
                  <a:lnTo>
                    <a:pt x="671" y="981"/>
                  </a:lnTo>
                  <a:lnTo>
                    <a:pt x="669" y="971"/>
                  </a:lnTo>
                  <a:lnTo>
                    <a:pt x="671" y="963"/>
                  </a:lnTo>
                  <a:lnTo>
                    <a:pt x="676" y="950"/>
                  </a:lnTo>
                  <a:lnTo>
                    <a:pt x="676" y="950"/>
                  </a:lnTo>
                  <a:lnTo>
                    <a:pt x="681" y="920"/>
                  </a:lnTo>
                  <a:lnTo>
                    <a:pt x="684" y="901"/>
                  </a:lnTo>
                  <a:lnTo>
                    <a:pt x="684" y="886"/>
                  </a:lnTo>
                  <a:lnTo>
                    <a:pt x="684" y="886"/>
                  </a:lnTo>
                  <a:lnTo>
                    <a:pt x="684" y="877"/>
                  </a:lnTo>
                  <a:lnTo>
                    <a:pt x="685" y="867"/>
                  </a:lnTo>
                  <a:lnTo>
                    <a:pt x="687" y="859"/>
                  </a:lnTo>
                  <a:lnTo>
                    <a:pt x="687" y="859"/>
                  </a:lnTo>
                  <a:lnTo>
                    <a:pt x="689" y="856"/>
                  </a:lnTo>
                  <a:lnTo>
                    <a:pt x="695" y="851"/>
                  </a:lnTo>
                  <a:lnTo>
                    <a:pt x="701" y="843"/>
                  </a:lnTo>
                  <a:lnTo>
                    <a:pt x="705" y="836"/>
                  </a:lnTo>
                  <a:lnTo>
                    <a:pt x="705" y="832"/>
                  </a:lnTo>
                  <a:lnTo>
                    <a:pt x="705" y="832"/>
                  </a:lnTo>
                  <a:lnTo>
                    <a:pt x="703" y="811"/>
                  </a:lnTo>
                  <a:lnTo>
                    <a:pt x="701" y="801"/>
                  </a:lnTo>
                  <a:lnTo>
                    <a:pt x="701" y="801"/>
                  </a:lnTo>
                  <a:lnTo>
                    <a:pt x="697" y="748"/>
                  </a:lnTo>
                  <a:lnTo>
                    <a:pt x="690" y="692"/>
                  </a:lnTo>
                  <a:lnTo>
                    <a:pt x="682" y="623"/>
                  </a:lnTo>
                  <a:lnTo>
                    <a:pt x="671" y="551"/>
                  </a:lnTo>
                  <a:lnTo>
                    <a:pt x="663" y="515"/>
                  </a:lnTo>
                  <a:lnTo>
                    <a:pt x="655" y="480"/>
                  </a:lnTo>
                  <a:lnTo>
                    <a:pt x="647" y="448"/>
                  </a:lnTo>
                  <a:lnTo>
                    <a:pt x="637" y="419"/>
                  </a:lnTo>
                  <a:lnTo>
                    <a:pt x="628" y="393"/>
                  </a:lnTo>
                  <a:lnTo>
                    <a:pt x="618" y="372"/>
                  </a:lnTo>
                  <a:lnTo>
                    <a:pt x="618" y="372"/>
                  </a:lnTo>
                  <a:close/>
                  <a:moveTo>
                    <a:pt x="563" y="851"/>
                  </a:moveTo>
                  <a:lnTo>
                    <a:pt x="563" y="851"/>
                  </a:lnTo>
                  <a:lnTo>
                    <a:pt x="559" y="843"/>
                  </a:lnTo>
                  <a:lnTo>
                    <a:pt x="555" y="840"/>
                  </a:lnTo>
                  <a:lnTo>
                    <a:pt x="551" y="836"/>
                  </a:lnTo>
                  <a:lnTo>
                    <a:pt x="546" y="833"/>
                  </a:lnTo>
                  <a:lnTo>
                    <a:pt x="546" y="833"/>
                  </a:lnTo>
                  <a:lnTo>
                    <a:pt x="543" y="828"/>
                  </a:lnTo>
                  <a:lnTo>
                    <a:pt x="541" y="822"/>
                  </a:lnTo>
                  <a:lnTo>
                    <a:pt x="543" y="806"/>
                  </a:lnTo>
                  <a:lnTo>
                    <a:pt x="543" y="806"/>
                  </a:lnTo>
                  <a:lnTo>
                    <a:pt x="544" y="790"/>
                  </a:lnTo>
                  <a:lnTo>
                    <a:pt x="544" y="764"/>
                  </a:lnTo>
                  <a:lnTo>
                    <a:pt x="544" y="722"/>
                  </a:lnTo>
                  <a:lnTo>
                    <a:pt x="544" y="722"/>
                  </a:lnTo>
                  <a:lnTo>
                    <a:pt x="543" y="692"/>
                  </a:lnTo>
                  <a:lnTo>
                    <a:pt x="541" y="665"/>
                  </a:lnTo>
                  <a:lnTo>
                    <a:pt x="541" y="665"/>
                  </a:lnTo>
                  <a:lnTo>
                    <a:pt x="541" y="641"/>
                  </a:lnTo>
                  <a:lnTo>
                    <a:pt x="544" y="626"/>
                  </a:lnTo>
                  <a:lnTo>
                    <a:pt x="546" y="621"/>
                  </a:lnTo>
                  <a:lnTo>
                    <a:pt x="549" y="618"/>
                  </a:lnTo>
                  <a:lnTo>
                    <a:pt x="549" y="618"/>
                  </a:lnTo>
                  <a:lnTo>
                    <a:pt x="551" y="618"/>
                  </a:lnTo>
                  <a:lnTo>
                    <a:pt x="552" y="618"/>
                  </a:lnTo>
                  <a:lnTo>
                    <a:pt x="554" y="625"/>
                  </a:lnTo>
                  <a:lnTo>
                    <a:pt x="554" y="625"/>
                  </a:lnTo>
                  <a:lnTo>
                    <a:pt x="549" y="641"/>
                  </a:lnTo>
                  <a:lnTo>
                    <a:pt x="547" y="649"/>
                  </a:lnTo>
                  <a:lnTo>
                    <a:pt x="547" y="652"/>
                  </a:lnTo>
                  <a:lnTo>
                    <a:pt x="549" y="653"/>
                  </a:lnTo>
                  <a:lnTo>
                    <a:pt x="549" y="653"/>
                  </a:lnTo>
                  <a:lnTo>
                    <a:pt x="549" y="657"/>
                  </a:lnTo>
                  <a:lnTo>
                    <a:pt x="549" y="657"/>
                  </a:lnTo>
                  <a:lnTo>
                    <a:pt x="552" y="663"/>
                  </a:lnTo>
                  <a:lnTo>
                    <a:pt x="557" y="671"/>
                  </a:lnTo>
                  <a:lnTo>
                    <a:pt x="557" y="671"/>
                  </a:lnTo>
                  <a:lnTo>
                    <a:pt x="559" y="678"/>
                  </a:lnTo>
                  <a:lnTo>
                    <a:pt x="559" y="682"/>
                  </a:lnTo>
                  <a:lnTo>
                    <a:pt x="557" y="689"/>
                  </a:lnTo>
                  <a:lnTo>
                    <a:pt x="557" y="695"/>
                  </a:lnTo>
                  <a:lnTo>
                    <a:pt x="557" y="695"/>
                  </a:lnTo>
                  <a:lnTo>
                    <a:pt x="559" y="702"/>
                  </a:lnTo>
                  <a:lnTo>
                    <a:pt x="560" y="705"/>
                  </a:lnTo>
                  <a:lnTo>
                    <a:pt x="563" y="710"/>
                  </a:lnTo>
                  <a:lnTo>
                    <a:pt x="565" y="718"/>
                  </a:lnTo>
                  <a:lnTo>
                    <a:pt x="565" y="718"/>
                  </a:lnTo>
                  <a:lnTo>
                    <a:pt x="567" y="739"/>
                  </a:lnTo>
                  <a:lnTo>
                    <a:pt x="568" y="758"/>
                  </a:lnTo>
                  <a:lnTo>
                    <a:pt x="568" y="758"/>
                  </a:lnTo>
                  <a:lnTo>
                    <a:pt x="570" y="766"/>
                  </a:lnTo>
                  <a:lnTo>
                    <a:pt x="573" y="769"/>
                  </a:lnTo>
                  <a:lnTo>
                    <a:pt x="576" y="772"/>
                  </a:lnTo>
                  <a:lnTo>
                    <a:pt x="579" y="779"/>
                  </a:lnTo>
                  <a:lnTo>
                    <a:pt x="579" y="779"/>
                  </a:lnTo>
                  <a:lnTo>
                    <a:pt x="581" y="783"/>
                  </a:lnTo>
                  <a:lnTo>
                    <a:pt x="581" y="787"/>
                  </a:lnTo>
                  <a:lnTo>
                    <a:pt x="579" y="790"/>
                  </a:lnTo>
                  <a:lnTo>
                    <a:pt x="578" y="792"/>
                  </a:lnTo>
                  <a:lnTo>
                    <a:pt x="573" y="793"/>
                  </a:lnTo>
                  <a:lnTo>
                    <a:pt x="570" y="796"/>
                  </a:lnTo>
                  <a:lnTo>
                    <a:pt x="568" y="798"/>
                  </a:lnTo>
                  <a:lnTo>
                    <a:pt x="568" y="798"/>
                  </a:lnTo>
                  <a:lnTo>
                    <a:pt x="567" y="801"/>
                  </a:lnTo>
                  <a:lnTo>
                    <a:pt x="567" y="803"/>
                  </a:lnTo>
                  <a:lnTo>
                    <a:pt x="570" y="806"/>
                  </a:lnTo>
                  <a:lnTo>
                    <a:pt x="575" y="809"/>
                  </a:lnTo>
                  <a:lnTo>
                    <a:pt x="576" y="812"/>
                  </a:lnTo>
                  <a:lnTo>
                    <a:pt x="578" y="817"/>
                  </a:lnTo>
                  <a:lnTo>
                    <a:pt x="578" y="817"/>
                  </a:lnTo>
                  <a:lnTo>
                    <a:pt x="579" y="824"/>
                  </a:lnTo>
                  <a:lnTo>
                    <a:pt x="579" y="832"/>
                  </a:lnTo>
                  <a:lnTo>
                    <a:pt x="576" y="849"/>
                  </a:lnTo>
                  <a:lnTo>
                    <a:pt x="573" y="865"/>
                  </a:lnTo>
                  <a:lnTo>
                    <a:pt x="570" y="870"/>
                  </a:lnTo>
                  <a:lnTo>
                    <a:pt x="568" y="872"/>
                  </a:lnTo>
                  <a:lnTo>
                    <a:pt x="568" y="872"/>
                  </a:lnTo>
                  <a:lnTo>
                    <a:pt x="567" y="872"/>
                  </a:lnTo>
                  <a:lnTo>
                    <a:pt x="565" y="872"/>
                  </a:lnTo>
                  <a:lnTo>
                    <a:pt x="565" y="867"/>
                  </a:lnTo>
                  <a:lnTo>
                    <a:pt x="567" y="861"/>
                  </a:lnTo>
                  <a:lnTo>
                    <a:pt x="565" y="856"/>
                  </a:lnTo>
                  <a:lnTo>
                    <a:pt x="563" y="851"/>
                  </a:lnTo>
                  <a:lnTo>
                    <a:pt x="563" y="851"/>
                  </a:lnTo>
                  <a:close/>
                </a:path>
              </a:pathLst>
            </a:custGeom>
            <a:no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14">
              <a:extLst>
                <a:ext uri="{FF2B5EF4-FFF2-40B4-BE49-F238E27FC236}">
                  <a16:creationId xmlns:a16="http://schemas.microsoft.com/office/drawing/2014/main" id="{21B447AE-7B42-4D62-99D7-58F2F45E324D}"/>
                </a:ext>
              </a:extLst>
            </p:cNvPr>
            <p:cNvSpPr>
              <a:spLocks/>
            </p:cNvSpPr>
            <p:nvPr/>
          </p:nvSpPr>
          <p:spPr bwMode="auto">
            <a:xfrm>
              <a:off x="7233025" y="1533655"/>
              <a:ext cx="155944" cy="403848"/>
            </a:xfrm>
            <a:custGeom>
              <a:avLst/>
              <a:gdLst>
                <a:gd name="T0" fmla="*/ 732 w 812"/>
                <a:gd name="T1" fmla="*/ 2124 h 2217"/>
                <a:gd name="T2" fmla="*/ 673 w 812"/>
                <a:gd name="T3" fmla="*/ 1681 h 2217"/>
                <a:gd name="T4" fmla="*/ 655 w 812"/>
                <a:gd name="T5" fmla="*/ 1575 h 2217"/>
                <a:gd name="T6" fmla="*/ 670 w 812"/>
                <a:gd name="T7" fmla="*/ 1368 h 2217"/>
                <a:gd name="T8" fmla="*/ 658 w 812"/>
                <a:gd name="T9" fmla="*/ 1296 h 2217"/>
                <a:gd name="T10" fmla="*/ 710 w 812"/>
                <a:gd name="T11" fmla="*/ 1328 h 2217"/>
                <a:gd name="T12" fmla="*/ 726 w 812"/>
                <a:gd name="T13" fmla="*/ 1195 h 2217"/>
                <a:gd name="T14" fmla="*/ 763 w 812"/>
                <a:gd name="T15" fmla="*/ 954 h 2217"/>
                <a:gd name="T16" fmla="*/ 748 w 812"/>
                <a:gd name="T17" fmla="*/ 747 h 2217"/>
                <a:gd name="T18" fmla="*/ 716 w 812"/>
                <a:gd name="T19" fmla="*/ 474 h 2217"/>
                <a:gd name="T20" fmla="*/ 593 w 812"/>
                <a:gd name="T21" fmla="*/ 419 h 2217"/>
                <a:gd name="T22" fmla="*/ 520 w 812"/>
                <a:gd name="T23" fmla="*/ 350 h 2217"/>
                <a:gd name="T24" fmla="*/ 554 w 812"/>
                <a:gd name="T25" fmla="*/ 291 h 2217"/>
                <a:gd name="T26" fmla="*/ 581 w 812"/>
                <a:gd name="T27" fmla="*/ 226 h 2217"/>
                <a:gd name="T28" fmla="*/ 580 w 812"/>
                <a:gd name="T29" fmla="*/ 202 h 2217"/>
                <a:gd name="T30" fmla="*/ 575 w 812"/>
                <a:gd name="T31" fmla="*/ 149 h 2217"/>
                <a:gd name="T32" fmla="*/ 559 w 812"/>
                <a:gd name="T33" fmla="*/ 63 h 2217"/>
                <a:gd name="T34" fmla="*/ 540 w 812"/>
                <a:gd name="T35" fmla="*/ 37 h 2217"/>
                <a:gd name="T36" fmla="*/ 522 w 812"/>
                <a:gd name="T37" fmla="*/ 32 h 2217"/>
                <a:gd name="T38" fmla="*/ 508 w 812"/>
                <a:gd name="T39" fmla="*/ 24 h 2217"/>
                <a:gd name="T40" fmla="*/ 499 w 812"/>
                <a:gd name="T41" fmla="*/ 0 h 2217"/>
                <a:gd name="T42" fmla="*/ 480 w 812"/>
                <a:gd name="T43" fmla="*/ 13 h 2217"/>
                <a:gd name="T44" fmla="*/ 459 w 812"/>
                <a:gd name="T45" fmla="*/ 18 h 2217"/>
                <a:gd name="T46" fmla="*/ 392 w 812"/>
                <a:gd name="T47" fmla="*/ 61 h 2217"/>
                <a:gd name="T48" fmla="*/ 355 w 812"/>
                <a:gd name="T49" fmla="*/ 122 h 2217"/>
                <a:gd name="T50" fmla="*/ 341 w 812"/>
                <a:gd name="T51" fmla="*/ 193 h 2217"/>
                <a:gd name="T52" fmla="*/ 347 w 812"/>
                <a:gd name="T53" fmla="*/ 244 h 2217"/>
                <a:gd name="T54" fmla="*/ 376 w 812"/>
                <a:gd name="T55" fmla="*/ 273 h 2217"/>
                <a:gd name="T56" fmla="*/ 382 w 812"/>
                <a:gd name="T57" fmla="*/ 339 h 2217"/>
                <a:gd name="T58" fmla="*/ 313 w 812"/>
                <a:gd name="T59" fmla="*/ 400 h 2217"/>
                <a:gd name="T60" fmla="*/ 159 w 812"/>
                <a:gd name="T61" fmla="*/ 443 h 2217"/>
                <a:gd name="T62" fmla="*/ 140 w 812"/>
                <a:gd name="T63" fmla="*/ 520 h 2217"/>
                <a:gd name="T64" fmla="*/ 116 w 812"/>
                <a:gd name="T65" fmla="*/ 615 h 2217"/>
                <a:gd name="T66" fmla="*/ 87 w 812"/>
                <a:gd name="T67" fmla="*/ 803 h 2217"/>
                <a:gd name="T68" fmla="*/ 77 w 812"/>
                <a:gd name="T69" fmla="*/ 904 h 2217"/>
                <a:gd name="T70" fmla="*/ 74 w 812"/>
                <a:gd name="T71" fmla="*/ 1008 h 2217"/>
                <a:gd name="T72" fmla="*/ 69 w 812"/>
                <a:gd name="T73" fmla="*/ 1105 h 2217"/>
                <a:gd name="T74" fmla="*/ 85 w 812"/>
                <a:gd name="T75" fmla="*/ 1201 h 2217"/>
                <a:gd name="T76" fmla="*/ 122 w 812"/>
                <a:gd name="T77" fmla="*/ 1276 h 2217"/>
                <a:gd name="T78" fmla="*/ 153 w 812"/>
                <a:gd name="T79" fmla="*/ 1458 h 2217"/>
                <a:gd name="T80" fmla="*/ 130 w 812"/>
                <a:gd name="T81" fmla="*/ 1827 h 2217"/>
                <a:gd name="T82" fmla="*/ 114 w 812"/>
                <a:gd name="T83" fmla="*/ 2083 h 2217"/>
                <a:gd name="T84" fmla="*/ 97 w 812"/>
                <a:gd name="T85" fmla="*/ 2155 h 2217"/>
                <a:gd name="T86" fmla="*/ 18 w 812"/>
                <a:gd name="T87" fmla="*/ 2166 h 2217"/>
                <a:gd name="T88" fmla="*/ 2 w 812"/>
                <a:gd name="T89" fmla="*/ 2206 h 2217"/>
                <a:gd name="T90" fmla="*/ 188 w 812"/>
                <a:gd name="T91" fmla="*/ 2217 h 2217"/>
                <a:gd name="T92" fmla="*/ 214 w 812"/>
                <a:gd name="T93" fmla="*/ 2211 h 2217"/>
                <a:gd name="T94" fmla="*/ 273 w 812"/>
                <a:gd name="T95" fmla="*/ 2217 h 2217"/>
                <a:gd name="T96" fmla="*/ 260 w 812"/>
                <a:gd name="T97" fmla="*/ 2131 h 2217"/>
                <a:gd name="T98" fmla="*/ 291 w 812"/>
                <a:gd name="T99" fmla="*/ 1838 h 2217"/>
                <a:gd name="T100" fmla="*/ 321 w 812"/>
                <a:gd name="T101" fmla="*/ 1562 h 2217"/>
                <a:gd name="T102" fmla="*/ 373 w 812"/>
                <a:gd name="T103" fmla="*/ 1365 h 2217"/>
                <a:gd name="T104" fmla="*/ 440 w 812"/>
                <a:gd name="T105" fmla="*/ 1381 h 2217"/>
                <a:gd name="T106" fmla="*/ 488 w 812"/>
                <a:gd name="T107" fmla="*/ 1657 h 2217"/>
                <a:gd name="T108" fmla="*/ 562 w 812"/>
                <a:gd name="T109" fmla="*/ 2022 h 2217"/>
                <a:gd name="T110" fmla="*/ 594 w 812"/>
                <a:gd name="T111" fmla="*/ 2163 h 2217"/>
                <a:gd name="T112" fmla="*/ 785 w 812"/>
                <a:gd name="T113" fmla="*/ 2216 h 2217"/>
                <a:gd name="T114" fmla="*/ 812 w 812"/>
                <a:gd name="T115" fmla="*/ 2187 h 2217"/>
                <a:gd name="T116" fmla="*/ 787 w 812"/>
                <a:gd name="T117" fmla="*/ 2168 h 2217"/>
                <a:gd name="T118" fmla="*/ 743 w 812"/>
                <a:gd name="T119" fmla="*/ 2148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2" h="2217">
                  <a:moveTo>
                    <a:pt x="743" y="2148"/>
                  </a:moveTo>
                  <a:lnTo>
                    <a:pt x="743" y="2148"/>
                  </a:lnTo>
                  <a:lnTo>
                    <a:pt x="742" y="2139"/>
                  </a:lnTo>
                  <a:lnTo>
                    <a:pt x="739" y="2132"/>
                  </a:lnTo>
                  <a:lnTo>
                    <a:pt x="735" y="2127"/>
                  </a:lnTo>
                  <a:lnTo>
                    <a:pt x="732" y="2124"/>
                  </a:lnTo>
                  <a:lnTo>
                    <a:pt x="732" y="2124"/>
                  </a:lnTo>
                  <a:lnTo>
                    <a:pt x="743" y="2121"/>
                  </a:lnTo>
                  <a:lnTo>
                    <a:pt x="743" y="2121"/>
                  </a:lnTo>
                  <a:lnTo>
                    <a:pt x="692" y="1838"/>
                  </a:lnTo>
                  <a:lnTo>
                    <a:pt x="692" y="1838"/>
                  </a:lnTo>
                  <a:lnTo>
                    <a:pt x="686" y="1787"/>
                  </a:lnTo>
                  <a:lnTo>
                    <a:pt x="679" y="1732"/>
                  </a:lnTo>
                  <a:lnTo>
                    <a:pt x="673" y="1681"/>
                  </a:lnTo>
                  <a:lnTo>
                    <a:pt x="668" y="1660"/>
                  </a:lnTo>
                  <a:lnTo>
                    <a:pt x="663" y="1641"/>
                  </a:lnTo>
                  <a:lnTo>
                    <a:pt x="663" y="1641"/>
                  </a:lnTo>
                  <a:lnTo>
                    <a:pt x="660" y="1623"/>
                  </a:lnTo>
                  <a:lnTo>
                    <a:pt x="657" y="1606"/>
                  </a:lnTo>
                  <a:lnTo>
                    <a:pt x="655" y="1590"/>
                  </a:lnTo>
                  <a:lnTo>
                    <a:pt x="655" y="1575"/>
                  </a:lnTo>
                  <a:lnTo>
                    <a:pt x="655" y="1546"/>
                  </a:lnTo>
                  <a:lnTo>
                    <a:pt x="655" y="1519"/>
                  </a:lnTo>
                  <a:lnTo>
                    <a:pt x="655" y="1519"/>
                  </a:lnTo>
                  <a:lnTo>
                    <a:pt x="657" y="1503"/>
                  </a:lnTo>
                  <a:lnTo>
                    <a:pt x="658" y="1479"/>
                  </a:lnTo>
                  <a:lnTo>
                    <a:pt x="665" y="1423"/>
                  </a:lnTo>
                  <a:lnTo>
                    <a:pt x="670" y="1368"/>
                  </a:lnTo>
                  <a:lnTo>
                    <a:pt x="671" y="1349"/>
                  </a:lnTo>
                  <a:lnTo>
                    <a:pt x="671" y="1337"/>
                  </a:lnTo>
                  <a:lnTo>
                    <a:pt x="671" y="1337"/>
                  </a:lnTo>
                  <a:lnTo>
                    <a:pt x="668" y="1323"/>
                  </a:lnTo>
                  <a:lnTo>
                    <a:pt x="663" y="1310"/>
                  </a:lnTo>
                  <a:lnTo>
                    <a:pt x="658" y="1296"/>
                  </a:lnTo>
                  <a:lnTo>
                    <a:pt x="658" y="1296"/>
                  </a:lnTo>
                  <a:lnTo>
                    <a:pt x="662" y="1301"/>
                  </a:lnTo>
                  <a:lnTo>
                    <a:pt x="673" y="1310"/>
                  </a:lnTo>
                  <a:lnTo>
                    <a:pt x="687" y="1321"/>
                  </a:lnTo>
                  <a:lnTo>
                    <a:pt x="695" y="1325"/>
                  </a:lnTo>
                  <a:lnTo>
                    <a:pt x="703" y="1328"/>
                  </a:lnTo>
                  <a:lnTo>
                    <a:pt x="703" y="1328"/>
                  </a:lnTo>
                  <a:lnTo>
                    <a:pt x="710" y="1328"/>
                  </a:lnTo>
                  <a:lnTo>
                    <a:pt x="716" y="1326"/>
                  </a:lnTo>
                  <a:lnTo>
                    <a:pt x="723" y="1323"/>
                  </a:lnTo>
                  <a:lnTo>
                    <a:pt x="727" y="1320"/>
                  </a:lnTo>
                  <a:lnTo>
                    <a:pt x="735" y="1312"/>
                  </a:lnTo>
                  <a:lnTo>
                    <a:pt x="737" y="1309"/>
                  </a:lnTo>
                  <a:lnTo>
                    <a:pt x="737" y="1309"/>
                  </a:lnTo>
                  <a:lnTo>
                    <a:pt x="726" y="1195"/>
                  </a:lnTo>
                  <a:lnTo>
                    <a:pt x="726" y="1195"/>
                  </a:lnTo>
                  <a:lnTo>
                    <a:pt x="745" y="1116"/>
                  </a:lnTo>
                  <a:lnTo>
                    <a:pt x="758" y="1053"/>
                  </a:lnTo>
                  <a:lnTo>
                    <a:pt x="761" y="1028"/>
                  </a:lnTo>
                  <a:lnTo>
                    <a:pt x="763" y="1007"/>
                  </a:lnTo>
                  <a:lnTo>
                    <a:pt x="763" y="1007"/>
                  </a:lnTo>
                  <a:lnTo>
                    <a:pt x="763" y="954"/>
                  </a:lnTo>
                  <a:lnTo>
                    <a:pt x="766" y="918"/>
                  </a:lnTo>
                  <a:lnTo>
                    <a:pt x="766" y="918"/>
                  </a:lnTo>
                  <a:lnTo>
                    <a:pt x="766" y="909"/>
                  </a:lnTo>
                  <a:lnTo>
                    <a:pt x="766" y="898"/>
                  </a:lnTo>
                  <a:lnTo>
                    <a:pt x="763" y="870"/>
                  </a:lnTo>
                  <a:lnTo>
                    <a:pt x="763" y="870"/>
                  </a:lnTo>
                  <a:lnTo>
                    <a:pt x="748" y="747"/>
                  </a:lnTo>
                  <a:lnTo>
                    <a:pt x="732" y="620"/>
                  </a:lnTo>
                  <a:lnTo>
                    <a:pt x="732" y="620"/>
                  </a:lnTo>
                  <a:lnTo>
                    <a:pt x="729" y="589"/>
                  </a:lnTo>
                  <a:lnTo>
                    <a:pt x="724" y="544"/>
                  </a:lnTo>
                  <a:lnTo>
                    <a:pt x="719" y="501"/>
                  </a:lnTo>
                  <a:lnTo>
                    <a:pt x="716" y="474"/>
                  </a:lnTo>
                  <a:lnTo>
                    <a:pt x="716" y="474"/>
                  </a:lnTo>
                  <a:lnTo>
                    <a:pt x="713" y="467"/>
                  </a:lnTo>
                  <a:lnTo>
                    <a:pt x="707" y="462"/>
                  </a:lnTo>
                  <a:lnTo>
                    <a:pt x="698" y="458"/>
                  </a:lnTo>
                  <a:lnTo>
                    <a:pt x="687" y="453"/>
                  </a:lnTo>
                  <a:lnTo>
                    <a:pt x="646" y="440"/>
                  </a:lnTo>
                  <a:lnTo>
                    <a:pt x="646" y="440"/>
                  </a:lnTo>
                  <a:lnTo>
                    <a:pt x="593" y="419"/>
                  </a:lnTo>
                  <a:lnTo>
                    <a:pt x="552" y="400"/>
                  </a:lnTo>
                  <a:lnTo>
                    <a:pt x="552" y="400"/>
                  </a:lnTo>
                  <a:lnTo>
                    <a:pt x="544" y="392"/>
                  </a:lnTo>
                  <a:lnTo>
                    <a:pt x="535" y="379"/>
                  </a:lnTo>
                  <a:lnTo>
                    <a:pt x="517" y="360"/>
                  </a:lnTo>
                  <a:lnTo>
                    <a:pt x="517" y="360"/>
                  </a:lnTo>
                  <a:lnTo>
                    <a:pt x="520" y="350"/>
                  </a:lnTo>
                  <a:lnTo>
                    <a:pt x="524" y="340"/>
                  </a:lnTo>
                  <a:lnTo>
                    <a:pt x="530" y="331"/>
                  </a:lnTo>
                  <a:lnTo>
                    <a:pt x="538" y="321"/>
                  </a:lnTo>
                  <a:lnTo>
                    <a:pt x="538" y="321"/>
                  </a:lnTo>
                  <a:lnTo>
                    <a:pt x="544" y="311"/>
                  </a:lnTo>
                  <a:lnTo>
                    <a:pt x="549" y="302"/>
                  </a:lnTo>
                  <a:lnTo>
                    <a:pt x="554" y="291"/>
                  </a:lnTo>
                  <a:lnTo>
                    <a:pt x="554" y="291"/>
                  </a:lnTo>
                  <a:lnTo>
                    <a:pt x="556" y="289"/>
                  </a:lnTo>
                  <a:lnTo>
                    <a:pt x="559" y="284"/>
                  </a:lnTo>
                  <a:lnTo>
                    <a:pt x="564" y="270"/>
                  </a:lnTo>
                  <a:lnTo>
                    <a:pt x="573" y="241"/>
                  </a:lnTo>
                  <a:lnTo>
                    <a:pt x="573" y="241"/>
                  </a:lnTo>
                  <a:lnTo>
                    <a:pt x="581" y="226"/>
                  </a:lnTo>
                  <a:lnTo>
                    <a:pt x="583" y="217"/>
                  </a:lnTo>
                  <a:lnTo>
                    <a:pt x="586" y="209"/>
                  </a:lnTo>
                  <a:lnTo>
                    <a:pt x="586" y="209"/>
                  </a:lnTo>
                  <a:lnTo>
                    <a:pt x="586" y="204"/>
                  </a:lnTo>
                  <a:lnTo>
                    <a:pt x="585" y="202"/>
                  </a:lnTo>
                  <a:lnTo>
                    <a:pt x="581" y="202"/>
                  </a:lnTo>
                  <a:lnTo>
                    <a:pt x="580" y="202"/>
                  </a:lnTo>
                  <a:lnTo>
                    <a:pt x="575" y="204"/>
                  </a:lnTo>
                  <a:lnTo>
                    <a:pt x="573" y="204"/>
                  </a:lnTo>
                  <a:lnTo>
                    <a:pt x="573" y="201"/>
                  </a:lnTo>
                  <a:lnTo>
                    <a:pt x="573" y="201"/>
                  </a:lnTo>
                  <a:lnTo>
                    <a:pt x="575" y="180"/>
                  </a:lnTo>
                  <a:lnTo>
                    <a:pt x="575" y="149"/>
                  </a:lnTo>
                  <a:lnTo>
                    <a:pt x="575" y="149"/>
                  </a:lnTo>
                  <a:lnTo>
                    <a:pt x="573" y="114"/>
                  </a:lnTo>
                  <a:lnTo>
                    <a:pt x="568" y="87"/>
                  </a:lnTo>
                  <a:lnTo>
                    <a:pt x="568" y="87"/>
                  </a:lnTo>
                  <a:lnTo>
                    <a:pt x="564" y="63"/>
                  </a:lnTo>
                  <a:lnTo>
                    <a:pt x="560" y="50"/>
                  </a:lnTo>
                  <a:lnTo>
                    <a:pt x="559" y="63"/>
                  </a:lnTo>
                  <a:lnTo>
                    <a:pt x="559" y="63"/>
                  </a:lnTo>
                  <a:lnTo>
                    <a:pt x="554" y="59"/>
                  </a:lnTo>
                  <a:lnTo>
                    <a:pt x="551" y="55"/>
                  </a:lnTo>
                  <a:lnTo>
                    <a:pt x="548" y="51"/>
                  </a:lnTo>
                  <a:lnTo>
                    <a:pt x="548" y="51"/>
                  </a:lnTo>
                  <a:lnTo>
                    <a:pt x="538" y="30"/>
                  </a:lnTo>
                  <a:lnTo>
                    <a:pt x="538" y="30"/>
                  </a:lnTo>
                  <a:lnTo>
                    <a:pt x="540" y="37"/>
                  </a:lnTo>
                  <a:lnTo>
                    <a:pt x="538" y="40"/>
                  </a:lnTo>
                  <a:lnTo>
                    <a:pt x="538" y="40"/>
                  </a:lnTo>
                  <a:lnTo>
                    <a:pt x="536" y="39"/>
                  </a:lnTo>
                  <a:lnTo>
                    <a:pt x="536" y="39"/>
                  </a:lnTo>
                  <a:lnTo>
                    <a:pt x="528" y="27"/>
                  </a:lnTo>
                  <a:lnTo>
                    <a:pt x="525" y="19"/>
                  </a:lnTo>
                  <a:lnTo>
                    <a:pt x="522" y="32"/>
                  </a:lnTo>
                  <a:lnTo>
                    <a:pt x="522" y="32"/>
                  </a:lnTo>
                  <a:lnTo>
                    <a:pt x="519" y="27"/>
                  </a:lnTo>
                  <a:lnTo>
                    <a:pt x="516" y="21"/>
                  </a:lnTo>
                  <a:lnTo>
                    <a:pt x="514" y="14"/>
                  </a:lnTo>
                  <a:lnTo>
                    <a:pt x="514" y="14"/>
                  </a:lnTo>
                  <a:lnTo>
                    <a:pt x="509" y="21"/>
                  </a:lnTo>
                  <a:lnTo>
                    <a:pt x="508" y="24"/>
                  </a:lnTo>
                  <a:lnTo>
                    <a:pt x="506" y="26"/>
                  </a:lnTo>
                  <a:lnTo>
                    <a:pt x="504" y="24"/>
                  </a:lnTo>
                  <a:lnTo>
                    <a:pt x="504" y="24"/>
                  </a:lnTo>
                  <a:lnTo>
                    <a:pt x="501" y="19"/>
                  </a:lnTo>
                  <a:lnTo>
                    <a:pt x="501" y="11"/>
                  </a:lnTo>
                  <a:lnTo>
                    <a:pt x="499" y="0"/>
                  </a:lnTo>
                  <a:lnTo>
                    <a:pt x="499" y="0"/>
                  </a:lnTo>
                  <a:lnTo>
                    <a:pt x="493" y="13"/>
                  </a:lnTo>
                  <a:lnTo>
                    <a:pt x="488" y="21"/>
                  </a:lnTo>
                  <a:lnTo>
                    <a:pt x="485" y="22"/>
                  </a:lnTo>
                  <a:lnTo>
                    <a:pt x="483" y="24"/>
                  </a:lnTo>
                  <a:lnTo>
                    <a:pt x="483" y="24"/>
                  </a:lnTo>
                  <a:lnTo>
                    <a:pt x="480" y="19"/>
                  </a:lnTo>
                  <a:lnTo>
                    <a:pt x="480" y="13"/>
                  </a:lnTo>
                  <a:lnTo>
                    <a:pt x="480" y="5"/>
                  </a:lnTo>
                  <a:lnTo>
                    <a:pt x="480" y="5"/>
                  </a:lnTo>
                  <a:lnTo>
                    <a:pt x="474" y="11"/>
                  </a:lnTo>
                  <a:lnTo>
                    <a:pt x="467" y="19"/>
                  </a:lnTo>
                  <a:lnTo>
                    <a:pt x="463" y="29"/>
                  </a:lnTo>
                  <a:lnTo>
                    <a:pt x="467" y="8"/>
                  </a:lnTo>
                  <a:lnTo>
                    <a:pt x="459" y="18"/>
                  </a:lnTo>
                  <a:lnTo>
                    <a:pt x="459" y="18"/>
                  </a:lnTo>
                  <a:lnTo>
                    <a:pt x="456" y="22"/>
                  </a:lnTo>
                  <a:lnTo>
                    <a:pt x="450" y="27"/>
                  </a:lnTo>
                  <a:lnTo>
                    <a:pt x="435" y="35"/>
                  </a:lnTo>
                  <a:lnTo>
                    <a:pt x="405" y="51"/>
                  </a:lnTo>
                  <a:lnTo>
                    <a:pt x="405" y="51"/>
                  </a:lnTo>
                  <a:lnTo>
                    <a:pt x="392" y="61"/>
                  </a:lnTo>
                  <a:lnTo>
                    <a:pt x="378" y="74"/>
                  </a:lnTo>
                  <a:lnTo>
                    <a:pt x="371" y="82"/>
                  </a:lnTo>
                  <a:lnTo>
                    <a:pt x="366" y="92"/>
                  </a:lnTo>
                  <a:lnTo>
                    <a:pt x="361" y="101"/>
                  </a:lnTo>
                  <a:lnTo>
                    <a:pt x="358" y="111"/>
                  </a:lnTo>
                  <a:lnTo>
                    <a:pt x="358" y="111"/>
                  </a:lnTo>
                  <a:lnTo>
                    <a:pt x="355" y="122"/>
                  </a:lnTo>
                  <a:lnTo>
                    <a:pt x="355" y="135"/>
                  </a:lnTo>
                  <a:lnTo>
                    <a:pt x="355" y="161"/>
                  </a:lnTo>
                  <a:lnTo>
                    <a:pt x="357" y="189"/>
                  </a:lnTo>
                  <a:lnTo>
                    <a:pt x="357" y="189"/>
                  </a:lnTo>
                  <a:lnTo>
                    <a:pt x="344" y="191"/>
                  </a:lnTo>
                  <a:lnTo>
                    <a:pt x="344" y="191"/>
                  </a:lnTo>
                  <a:lnTo>
                    <a:pt x="341" y="193"/>
                  </a:lnTo>
                  <a:lnTo>
                    <a:pt x="339" y="194"/>
                  </a:lnTo>
                  <a:lnTo>
                    <a:pt x="337" y="197"/>
                  </a:lnTo>
                  <a:lnTo>
                    <a:pt x="337" y="202"/>
                  </a:lnTo>
                  <a:lnTo>
                    <a:pt x="341" y="215"/>
                  </a:lnTo>
                  <a:lnTo>
                    <a:pt x="341" y="215"/>
                  </a:lnTo>
                  <a:lnTo>
                    <a:pt x="342" y="231"/>
                  </a:lnTo>
                  <a:lnTo>
                    <a:pt x="347" y="244"/>
                  </a:lnTo>
                  <a:lnTo>
                    <a:pt x="353" y="260"/>
                  </a:lnTo>
                  <a:lnTo>
                    <a:pt x="353" y="260"/>
                  </a:lnTo>
                  <a:lnTo>
                    <a:pt x="357" y="267"/>
                  </a:lnTo>
                  <a:lnTo>
                    <a:pt x="361" y="271"/>
                  </a:lnTo>
                  <a:lnTo>
                    <a:pt x="365" y="273"/>
                  </a:lnTo>
                  <a:lnTo>
                    <a:pt x="370" y="275"/>
                  </a:lnTo>
                  <a:lnTo>
                    <a:pt x="376" y="273"/>
                  </a:lnTo>
                  <a:lnTo>
                    <a:pt x="378" y="273"/>
                  </a:lnTo>
                  <a:lnTo>
                    <a:pt x="378" y="273"/>
                  </a:lnTo>
                  <a:lnTo>
                    <a:pt x="381" y="295"/>
                  </a:lnTo>
                  <a:lnTo>
                    <a:pt x="382" y="308"/>
                  </a:lnTo>
                  <a:lnTo>
                    <a:pt x="384" y="318"/>
                  </a:lnTo>
                  <a:lnTo>
                    <a:pt x="384" y="318"/>
                  </a:lnTo>
                  <a:lnTo>
                    <a:pt x="382" y="339"/>
                  </a:lnTo>
                  <a:lnTo>
                    <a:pt x="382" y="339"/>
                  </a:lnTo>
                  <a:lnTo>
                    <a:pt x="373" y="345"/>
                  </a:lnTo>
                  <a:lnTo>
                    <a:pt x="373" y="345"/>
                  </a:lnTo>
                  <a:lnTo>
                    <a:pt x="329" y="392"/>
                  </a:lnTo>
                  <a:lnTo>
                    <a:pt x="329" y="392"/>
                  </a:lnTo>
                  <a:lnTo>
                    <a:pt x="323" y="395"/>
                  </a:lnTo>
                  <a:lnTo>
                    <a:pt x="313" y="400"/>
                  </a:lnTo>
                  <a:lnTo>
                    <a:pt x="283" y="409"/>
                  </a:lnTo>
                  <a:lnTo>
                    <a:pt x="251" y="419"/>
                  </a:lnTo>
                  <a:lnTo>
                    <a:pt x="223" y="424"/>
                  </a:lnTo>
                  <a:lnTo>
                    <a:pt x="223" y="424"/>
                  </a:lnTo>
                  <a:lnTo>
                    <a:pt x="203" y="429"/>
                  </a:lnTo>
                  <a:lnTo>
                    <a:pt x="179" y="435"/>
                  </a:lnTo>
                  <a:lnTo>
                    <a:pt x="159" y="443"/>
                  </a:lnTo>
                  <a:lnTo>
                    <a:pt x="154" y="445"/>
                  </a:lnTo>
                  <a:lnTo>
                    <a:pt x="151" y="448"/>
                  </a:lnTo>
                  <a:lnTo>
                    <a:pt x="151" y="448"/>
                  </a:lnTo>
                  <a:lnTo>
                    <a:pt x="146" y="477"/>
                  </a:lnTo>
                  <a:lnTo>
                    <a:pt x="142" y="499"/>
                  </a:lnTo>
                  <a:lnTo>
                    <a:pt x="140" y="520"/>
                  </a:lnTo>
                  <a:lnTo>
                    <a:pt x="140" y="520"/>
                  </a:lnTo>
                  <a:lnTo>
                    <a:pt x="138" y="530"/>
                  </a:lnTo>
                  <a:lnTo>
                    <a:pt x="137" y="539"/>
                  </a:lnTo>
                  <a:lnTo>
                    <a:pt x="129" y="560"/>
                  </a:lnTo>
                  <a:lnTo>
                    <a:pt x="121" y="584"/>
                  </a:lnTo>
                  <a:lnTo>
                    <a:pt x="118" y="599"/>
                  </a:lnTo>
                  <a:lnTo>
                    <a:pt x="116" y="615"/>
                  </a:lnTo>
                  <a:lnTo>
                    <a:pt x="116" y="615"/>
                  </a:lnTo>
                  <a:lnTo>
                    <a:pt x="114" y="647"/>
                  </a:lnTo>
                  <a:lnTo>
                    <a:pt x="110" y="681"/>
                  </a:lnTo>
                  <a:lnTo>
                    <a:pt x="102" y="727"/>
                  </a:lnTo>
                  <a:lnTo>
                    <a:pt x="102" y="727"/>
                  </a:lnTo>
                  <a:lnTo>
                    <a:pt x="97" y="747"/>
                  </a:lnTo>
                  <a:lnTo>
                    <a:pt x="92" y="776"/>
                  </a:lnTo>
                  <a:lnTo>
                    <a:pt x="87" y="803"/>
                  </a:lnTo>
                  <a:lnTo>
                    <a:pt x="85" y="816"/>
                  </a:lnTo>
                  <a:lnTo>
                    <a:pt x="85" y="825"/>
                  </a:lnTo>
                  <a:lnTo>
                    <a:pt x="85" y="825"/>
                  </a:lnTo>
                  <a:lnTo>
                    <a:pt x="85" y="845"/>
                  </a:lnTo>
                  <a:lnTo>
                    <a:pt x="82" y="865"/>
                  </a:lnTo>
                  <a:lnTo>
                    <a:pt x="79" y="886"/>
                  </a:lnTo>
                  <a:lnTo>
                    <a:pt x="77" y="904"/>
                  </a:lnTo>
                  <a:lnTo>
                    <a:pt x="77" y="904"/>
                  </a:lnTo>
                  <a:lnTo>
                    <a:pt x="76" y="955"/>
                  </a:lnTo>
                  <a:lnTo>
                    <a:pt x="74" y="983"/>
                  </a:lnTo>
                  <a:lnTo>
                    <a:pt x="76" y="997"/>
                  </a:lnTo>
                  <a:lnTo>
                    <a:pt x="76" y="997"/>
                  </a:lnTo>
                  <a:lnTo>
                    <a:pt x="76" y="1002"/>
                  </a:lnTo>
                  <a:lnTo>
                    <a:pt x="74" y="1008"/>
                  </a:lnTo>
                  <a:lnTo>
                    <a:pt x="69" y="1028"/>
                  </a:lnTo>
                  <a:lnTo>
                    <a:pt x="66" y="1050"/>
                  </a:lnTo>
                  <a:lnTo>
                    <a:pt x="65" y="1060"/>
                  </a:lnTo>
                  <a:lnTo>
                    <a:pt x="66" y="1068"/>
                  </a:lnTo>
                  <a:lnTo>
                    <a:pt x="66" y="1068"/>
                  </a:lnTo>
                  <a:lnTo>
                    <a:pt x="68" y="1084"/>
                  </a:lnTo>
                  <a:lnTo>
                    <a:pt x="69" y="1105"/>
                  </a:lnTo>
                  <a:lnTo>
                    <a:pt x="71" y="1124"/>
                  </a:lnTo>
                  <a:lnTo>
                    <a:pt x="74" y="1142"/>
                  </a:lnTo>
                  <a:lnTo>
                    <a:pt x="74" y="1142"/>
                  </a:lnTo>
                  <a:lnTo>
                    <a:pt x="77" y="1158"/>
                  </a:lnTo>
                  <a:lnTo>
                    <a:pt x="79" y="1174"/>
                  </a:lnTo>
                  <a:lnTo>
                    <a:pt x="82" y="1188"/>
                  </a:lnTo>
                  <a:lnTo>
                    <a:pt x="85" y="1201"/>
                  </a:lnTo>
                  <a:lnTo>
                    <a:pt x="85" y="1201"/>
                  </a:lnTo>
                  <a:lnTo>
                    <a:pt x="98" y="1240"/>
                  </a:lnTo>
                  <a:lnTo>
                    <a:pt x="98" y="1240"/>
                  </a:lnTo>
                  <a:lnTo>
                    <a:pt x="108" y="1256"/>
                  </a:lnTo>
                  <a:lnTo>
                    <a:pt x="116" y="1268"/>
                  </a:lnTo>
                  <a:lnTo>
                    <a:pt x="122" y="1276"/>
                  </a:lnTo>
                  <a:lnTo>
                    <a:pt x="122" y="1276"/>
                  </a:lnTo>
                  <a:lnTo>
                    <a:pt x="143" y="1299"/>
                  </a:lnTo>
                  <a:lnTo>
                    <a:pt x="143" y="1299"/>
                  </a:lnTo>
                  <a:lnTo>
                    <a:pt x="145" y="1347"/>
                  </a:lnTo>
                  <a:lnTo>
                    <a:pt x="148" y="1392"/>
                  </a:lnTo>
                  <a:lnTo>
                    <a:pt x="151" y="1435"/>
                  </a:lnTo>
                  <a:lnTo>
                    <a:pt x="151" y="1435"/>
                  </a:lnTo>
                  <a:lnTo>
                    <a:pt x="153" y="1458"/>
                  </a:lnTo>
                  <a:lnTo>
                    <a:pt x="154" y="1485"/>
                  </a:lnTo>
                  <a:lnTo>
                    <a:pt x="154" y="1546"/>
                  </a:lnTo>
                  <a:lnTo>
                    <a:pt x="151" y="1606"/>
                  </a:lnTo>
                  <a:lnTo>
                    <a:pt x="148" y="1651"/>
                  </a:lnTo>
                  <a:lnTo>
                    <a:pt x="148" y="1651"/>
                  </a:lnTo>
                  <a:lnTo>
                    <a:pt x="135" y="1763"/>
                  </a:lnTo>
                  <a:lnTo>
                    <a:pt x="130" y="1827"/>
                  </a:lnTo>
                  <a:lnTo>
                    <a:pt x="126" y="1872"/>
                  </a:lnTo>
                  <a:lnTo>
                    <a:pt x="126" y="1872"/>
                  </a:lnTo>
                  <a:lnTo>
                    <a:pt x="119" y="1977"/>
                  </a:lnTo>
                  <a:lnTo>
                    <a:pt x="116" y="2036"/>
                  </a:lnTo>
                  <a:lnTo>
                    <a:pt x="114" y="2062"/>
                  </a:lnTo>
                  <a:lnTo>
                    <a:pt x="114" y="2083"/>
                  </a:lnTo>
                  <a:lnTo>
                    <a:pt x="114" y="2083"/>
                  </a:lnTo>
                  <a:lnTo>
                    <a:pt x="116" y="2124"/>
                  </a:lnTo>
                  <a:lnTo>
                    <a:pt x="114" y="2136"/>
                  </a:lnTo>
                  <a:lnTo>
                    <a:pt x="114" y="2136"/>
                  </a:lnTo>
                  <a:lnTo>
                    <a:pt x="116" y="2136"/>
                  </a:lnTo>
                  <a:lnTo>
                    <a:pt x="116" y="2136"/>
                  </a:lnTo>
                  <a:lnTo>
                    <a:pt x="108" y="2145"/>
                  </a:lnTo>
                  <a:lnTo>
                    <a:pt x="97" y="2155"/>
                  </a:lnTo>
                  <a:lnTo>
                    <a:pt x="89" y="2158"/>
                  </a:lnTo>
                  <a:lnTo>
                    <a:pt x="79" y="2161"/>
                  </a:lnTo>
                  <a:lnTo>
                    <a:pt x="69" y="2164"/>
                  </a:lnTo>
                  <a:lnTo>
                    <a:pt x="58" y="2164"/>
                  </a:lnTo>
                  <a:lnTo>
                    <a:pt x="58" y="2164"/>
                  </a:lnTo>
                  <a:lnTo>
                    <a:pt x="29" y="2166"/>
                  </a:lnTo>
                  <a:lnTo>
                    <a:pt x="18" y="2166"/>
                  </a:lnTo>
                  <a:lnTo>
                    <a:pt x="12" y="2168"/>
                  </a:lnTo>
                  <a:lnTo>
                    <a:pt x="5" y="2172"/>
                  </a:lnTo>
                  <a:lnTo>
                    <a:pt x="2" y="2179"/>
                  </a:lnTo>
                  <a:lnTo>
                    <a:pt x="0" y="2188"/>
                  </a:lnTo>
                  <a:lnTo>
                    <a:pt x="0" y="2203"/>
                  </a:lnTo>
                  <a:lnTo>
                    <a:pt x="0" y="2203"/>
                  </a:lnTo>
                  <a:lnTo>
                    <a:pt x="2" y="2206"/>
                  </a:lnTo>
                  <a:lnTo>
                    <a:pt x="8" y="2209"/>
                  </a:lnTo>
                  <a:lnTo>
                    <a:pt x="13" y="2213"/>
                  </a:lnTo>
                  <a:lnTo>
                    <a:pt x="21" y="2214"/>
                  </a:lnTo>
                  <a:lnTo>
                    <a:pt x="31" y="2216"/>
                  </a:lnTo>
                  <a:lnTo>
                    <a:pt x="42" y="2217"/>
                  </a:lnTo>
                  <a:lnTo>
                    <a:pt x="42" y="2217"/>
                  </a:lnTo>
                  <a:lnTo>
                    <a:pt x="188" y="2217"/>
                  </a:lnTo>
                  <a:lnTo>
                    <a:pt x="188" y="2217"/>
                  </a:lnTo>
                  <a:lnTo>
                    <a:pt x="195" y="2213"/>
                  </a:lnTo>
                  <a:lnTo>
                    <a:pt x="199" y="2209"/>
                  </a:lnTo>
                  <a:lnTo>
                    <a:pt x="204" y="2208"/>
                  </a:lnTo>
                  <a:lnTo>
                    <a:pt x="207" y="2208"/>
                  </a:lnTo>
                  <a:lnTo>
                    <a:pt x="207" y="2208"/>
                  </a:lnTo>
                  <a:lnTo>
                    <a:pt x="214" y="2211"/>
                  </a:lnTo>
                  <a:lnTo>
                    <a:pt x="217" y="2213"/>
                  </a:lnTo>
                  <a:lnTo>
                    <a:pt x="220" y="2216"/>
                  </a:lnTo>
                  <a:lnTo>
                    <a:pt x="225" y="2217"/>
                  </a:lnTo>
                  <a:lnTo>
                    <a:pt x="225" y="2217"/>
                  </a:lnTo>
                  <a:lnTo>
                    <a:pt x="252" y="2216"/>
                  </a:lnTo>
                  <a:lnTo>
                    <a:pt x="273" y="2217"/>
                  </a:lnTo>
                  <a:lnTo>
                    <a:pt x="273" y="2217"/>
                  </a:lnTo>
                  <a:lnTo>
                    <a:pt x="275" y="2209"/>
                  </a:lnTo>
                  <a:lnTo>
                    <a:pt x="275" y="2187"/>
                  </a:lnTo>
                  <a:lnTo>
                    <a:pt x="273" y="2172"/>
                  </a:lnTo>
                  <a:lnTo>
                    <a:pt x="272" y="2158"/>
                  </a:lnTo>
                  <a:lnTo>
                    <a:pt x="267" y="2144"/>
                  </a:lnTo>
                  <a:lnTo>
                    <a:pt x="260" y="2131"/>
                  </a:lnTo>
                  <a:lnTo>
                    <a:pt x="260" y="2131"/>
                  </a:lnTo>
                  <a:lnTo>
                    <a:pt x="264" y="2129"/>
                  </a:lnTo>
                  <a:lnTo>
                    <a:pt x="264" y="2129"/>
                  </a:lnTo>
                  <a:lnTo>
                    <a:pt x="278" y="2004"/>
                  </a:lnTo>
                  <a:lnTo>
                    <a:pt x="278" y="2004"/>
                  </a:lnTo>
                  <a:lnTo>
                    <a:pt x="283" y="1957"/>
                  </a:lnTo>
                  <a:lnTo>
                    <a:pt x="288" y="1898"/>
                  </a:lnTo>
                  <a:lnTo>
                    <a:pt x="291" y="1838"/>
                  </a:lnTo>
                  <a:lnTo>
                    <a:pt x="291" y="1797"/>
                  </a:lnTo>
                  <a:lnTo>
                    <a:pt x="291" y="1797"/>
                  </a:lnTo>
                  <a:lnTo>
                    <a:pt x="291" y="1776"/>
                  </a:lnTo>
                  <a:lnTo>
                    <a:pt x="294" y="1745"/>
                  </a:lnTo>
                  <a:lnTo>
                    <a:pt x="302" y="1667"/>
                  </a:lnTo>
                  <a:lnTo>
                    <a:pt x="315" y="1591"/>
                  </a:lnTo>
                  <a:lnTo>
                    <a:pt x="321" y="1562"/>
                  </a:lnTo>
                  <a:lnTo>
                    <a:pt x="326" y="1545"/>
                  </a:lnTo>
                  <a:lnTo>
                    <a:pt x="326" y="1545"/>
                  </a:lnTo>
                  <a:lnTo>
                    <a:pt x="331" y="1530"/>
                  </a:lnTo>
                  <a:lnTo>
                    <a:pt x="337" y="1508"/>
                  </a:lnTo>
                  <a:lnTo>
                    <a:pt x="350" y="1455"/>
                  </a:lnTo>
                  <a:lnTo>
                    <a:pt x="373" y="1365"/>
                  </a:lnTo>
                  <a:lnTo>
                    <a:pt x="373" y="1365"/>
                  </a:lnTo>
                  <a:lnTo>
                    <a:pt x="376" y="1354"/>
                  </a:lnTo>
                  <a:lnTo>
                    <a:pt x="382" y="1341"/>
                  </a:lnTo>
                  <a:lnTo>
                    <a:pt x="395" y="1317"/>
                  </a:lnTo>
                  <a:lnTo>
                    <a:pt x="413" y="1291"/>
                  </a:lnTo>
                  <a:lnTo>
                    <a:pt x="413" y="1291"/>
                  </a:lnTo>
                  <a:lnTo>
                    <a:pt x="440" y="1381"/>
                  </a:lnTo>
                  <a:lnTo>
                    <a:pt x="440" y="1381"/>
                  </a:lnTo>
                  <a:lnTo>
                    <a:pt x="450" y="1413"/>
                  </a:lnTo>
                  <a:lnTo>
                    <a:pt x="458" y="1455"/>
                  </a:lnTo>
                  <a:lnTo>
                    <a:pt x="474" y="1538"/>
                  </a:lnTo>
                  <a:lnTo>
                    <a:pt x="474" y="1538"/>
                  </a:lnTo>
                  <a:lnTo>
                    <a:pt x="479" y="1574"/>
                  </a:lnTo>
                  <a:lnTo>
                    <a:pt x="483" y="1614"/>
                  </a:lnTo>
                  <a:lnTo>
                    <a:pt x="488" y="1657"/>
                  </a:lnTo>
                  <a:lnTo>
                    <a:pt x="493" y="1705"/>
                  </a:lnTo>
                  <a:lnTo>
                    <a:pt x="493" y="1705"/>
                  </a:lnTo>
                  <a:lnTo>
                    <a:pt x="499" y="1736"/>
                  </a:lnTo>
                  <a:lnTo>
                    <a:pt x="508" y="1777"/>
                  </a:lnTo>
                  <a:lnTo>
                    <a:pt x="530" y="1875"/>
                  </a:lnTo>
                  <a:lnTo>
                    <a:pt x="562" y="2022"/>
                  </a:lnTo>
                  <a:lnTo>
                    <a:pt x="562" y="2022"/>
                  </a:lnTo>
                  <a:lnTo>
                    <a:pt x="568" y="2052"/>
                  </a:lnTo>
                  <a:lnTo>
                    <a:pt x="578" y="2091"/>
                  </a:lnTo>
                  <a:lnTo>
                    <a:pt x="589" y="2136"/>
                  </a:lnTo>
                  <a:lnTo>
                    <a:pt x="589" y="2136"/>
                  </a:lnTo>
                  <a:lnTo>
                    <a:pt x="599" y="2136"/>
                  </a:lnTo>
                  <a:lnTo>
                    <a:pt x="599" y="2136"/>
                  </a:lnTo>
                  <a:lnTo>
                    <a:pt x="594" y="2163"/>
                  </a:lnTo>
                  <a:lnTo>
                    <a:pt x="591" y="2180"/>
                  </a:lnTo>
                  <a:lnTo>
                    <a:pt x="591" y="2197"/>
                  </a:lnTo>
                  <a:lnTo>
                    <a:pt x="591" y="2197"/>
                  </a:lnTo>
                  <a:lnTo>
                    <a:pt x="591" y="2217"/>
                  </a:lnTo>
                  <a:lnTo>
                    <a:pt x="777" y="2217"/>
                  </a:lnTo>
                  <a:lnTo>
                    <a:pt x="777" y="2217"/>
                  </a:lnTo>
                  <a:lnTo>
                    <a:pt x="785" y="2216"/>
                  </a:lnTo>
                  <a:lnTo>
                    <a:pt x="792" y="2214"/>
                  </a:lnTo>
                  <a:lnTo>
                    <a:pt x="798" y="2211"/>
                  </a:lnTo>
                  <a:lnTo>
                    <a:pt x="806" y="2206"/>
                  </a:lnTo>
                  <a:lnTo>
                    <a:pt x="811" y="2200"/>
                  </a:lnTo>
                  <a:lnTo>
                    <a:pt x="812" y="2197"/>
                  </a:lnTo>
                  <a:lnTo>
                    <a:pt x="812" y="2192"/>
                  </a:lnTo>
                  <a:lnTo>
                    <a:pt x="812" y="2187"/>
                  </a:lnTo>
                  <a:lnTo>
                    <a:pt x="812" y="2182"/>
                  </a:lnTo>
                  <a:lnTo>
                    <a:pt x="812" y="2182"/>
                  </a:lnTo>
                  <a:lnTo>
                    <a:pt x="809" y="2177"/>
                  </a:lnTo>
                  <a:lnTo>
                    <a:pt x="806" y="2174"/>
                  </a:lnTo>
                  <a:lnTo>
                    <a:pt x="803" y="2171"/>
                  </a:lnTo>
                  <a:lnTo>
                    <a:pt x="798" y="2169"/>
                  </a:lnTo>
                  <a:lnTo>
                    <a:pt x="787" y="2168"/>
                  </a:lnTo>
                  <a:lnTo>
                    <a:pt x="776" y="2166"/>
                  </a:lnTo>
                  <a:lnTo>
                    <a:pt x="766" y="2166"/>
                  </a:lnTo>
                  <a:lnTo>
                    <a:pt x="756" y="2163"/>
                  </a:lnTo>
                  <a:lnTo>
                    <a:pt x="751" y="2161"/>
                  </a:lnTo>
                  <a:lnTo>
                    <a:pt x="748" y="2158"/>
                  </a:lnTo>
                  <a:lnTo>
                    <a:pt x="745" y="2153"/>
                  </a:lnTo>
                  <a:lnTo>
                    <a:pt x="743" y="2148"/>
                  </a:lnTo>
                  <a:lnTo>
                    <a:pt x="743" y="2148"/>
                  </a:lnTo>
                  <a:close/>
                </a:path>
              </a:pathLst>
            </a:custGeom>
            <a:no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6" name="Rectangle 5">
            <a:extLst>
              <a:ext uri="{FF2B5EF4-FFF2-40B4-BE49-F238E27FC236}">
                <a16:creationId xmlns:a16="http://schemas.microsoft.com/office/drawing/2014/main" id="{8680D884-04A5-CCAF-1501-101BDAB8F197}"/>
              </a:ext>
            </a:extLst>
          </p:cNvPr>
          <p:cNvSpPr/>
          <p:nvPr/>
        </p:nvSpPr>
        <p:spPr bwMode="auto">
          <a:xfrm>
            <a:off x="3106615" y="4665785"/>
            <a:ext cx="8475785" cy="797169"/>
          </a:xfrm>
          <a:prstGeom prst="rect">
            <a:avLst/>
          </a:prstGeom>
          <a:noFill/>
          <a:ln w="38100"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2" name="Rectangle 1">
            <a:extLst>
              <a:ext uri="{FF2B5EF4-FFF2-40B4-BE49-F238E27FC236}">
                <a16:creationId xmlns:a16="http://schemas.microsoft.com/office/drawing/2014/main" id="{EA284BAF-2044-B98C-679A-9C6AB7CE3F1F}"/>
              </a:ext>
            </a:extLst>
          </p:cNvPr>
          <p:cNvSpPr/>
          <p:nvPr/>
        </p:nvSpPr>
        <p:spPr bwMode="auto">
          <a:xfrm>
            <a:off x="3106615" y="1964724"/>
            <a:ext cx="8475785" cy="769530"/>
          </a:xfrm>
          <a:prstGeom prst="rect">
            <a:avLst/>
          </a:prstGeom>
          <a:noFill/>
          <a:ln w="38100"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BC634-00BC-4594-9C51-666125FCB4E9}"/>
              </a:ext>
            </a:extLst>
          </p:cNvPr>
          <p:cNvSpPr>
            <a:spLocks noGrp="1"/>
          </p:cNvSpPr>
          <p:nvPr>
            <p:ph type="title"/>
          </p:nvPr>
        </p:nvSpPr>
        <p:spPr/>
        <p:txBody>
          <a:bodyPr/>
          <a:lstStyle/>
          <a:p>
            <a:r>
              <a:rPr lang="en-US" dirty="0"/>
              <a:t>Ready, Set, PrEP!</a:t>
            </a:r>
          </a:p>
        </p:txBody>
      </p:sp>
      <p:sp>
        <p:nvSpPr>
          <p:cNvPr id="5" name="Content Placeholder 4">
            <a:extLst>
              <a:ext uri="{FF2B5EF4-FFF2-40B4-BE49-F238E27FC236}">
                <a16:creationId xmlns:a16="http://schemas.microsoft.com/office/drawing/2014/main" id="{7DF5DA74-0241-4A68-9212-77B48D74BBC3}"/>
              </a:ext>
            </a:extLst>
          </p:cNvPr>
          <p:cNvSpPr>
            <a:spLocks noGrp="1"/>
          </p:cNvSpPr>
          <p:nvPr>
            <p:ph idx="1"/>
          </p:nvPr>
        </p:nvSpPr>
        <p:spPr>
          <a:xfrm>
            <a:off x="4324350" y="1609727"/>
            <a:ext cx="7258050" cy="4696670"/>
          </a:xfrm>
        </p:spPr>
        <p:txBody>
          <a:bodyPr/>
          <a:lstStyle/>
          <a:p>
            <a:pPr>
              <a:spcBef>
                <a:spcPts val="400"/>
              </a:spcBef>
            </a:pPr>
            <a:r>
              <a:rPr lang="en-US" sz="2400" b="1" dirty="0">
                <a:solidFill>
                  <a:srgbClr val="0070C0"/>
                </a:solidFill>
              </a:rPr>
              <a:t>What is it?</a:t>
            </a:r>
          </a:p>
          <a:p>
            <a:pPr lvl="1">
              <a:spcBef>
                <a:spcPts val="400"/>
              </a:spcBef>
            </a:pPr>
            <a:r>
              <a:rPr lang="en-US" sz="1800" dirty="0"/>
              <a:t>Ready, Set, PrEP provides free PrEP HIV-prevention medication </a:t>
            </a:r>
          </a:p>
          <a:p>
            <a:pPr lvl="2">
              <a:spcBef>
                <a:spcPts val="400"/>
              </a:spcBef>
            </a:pPr>
            <a:r>
              <a:rPr lang="en-US" sz="1600" dirty="0"/>
              <a:t>Clinic visits and lab tests vary depending on income</a:t>
            </a:r>
          </a:p>
          <a:p>
            <a:pPr lvl="1">
              <a:spcBef>
                <a:spcPts val="400"/>
              </a:spcBef>
            </a:pPr>
            <a:r>
              <a:rPr lang="en-US" sz="1800" dirty="0"/>
              <a:t>If PrEP medication is a good option for your clients, they can choose the application process that is most convenient </a:t>
            </a:r>
          </a:p>
          <a:p>
            <a:pPr lvl="2">
              <a:spcBef>
                <a:spcPts val="400"/>
              </a:spcBef>
            </a:pPr>
            <a:r>
              <a:rPr lang="en-US" sz="1600" b="1" dirty="0"/>
              <a:t>GetYourPrEP.com</a:t>
            </a:r>
          </a:p>
          <a:p>
            <a:pPr lvl="2">
              <a:spcBef>
                <a:spcPts val="400"/>
              </a:spcBef>
            </a:pPr>
            <a:r>
              <a:rPr lang="en-US" sz="1600" dirty="0"/>
              <a:t>By phone: </a:t>
            </a:r>
            <a:r>
              <a:rPr lang="en-US" sz="1600" b="1" dirty="0"/>
              <a:t>855-447-8410</a:t>
            </a:r>
          </a:p>
          <a:p>
            <a:pPr lvl="2">
              <a:spcBef>
                <a:spcPts val="400"/>
              </a:spcBef>
            </a:pPr>
            <a:r>
              <a:rPr lang="en-US" sz="1600" dirty="0"/>
              <a:t>In person at a health care provider’s office, including a community health center where trained staff can assist</a:t>
            </a:r>
          </a:p>
          <a:p>
            <a:pPr lvl="2">
              <a:spcBef>
                <a:spcPts val="400"/>
              </a:spcBef>
            </a:pPr>
            <a:r>
              <a:rPr lang="en-US" sz="1600" dirty="0"/>
              <a:t>Patients can receive PrEP medication through a pharmacy of their choice </a:t>
            </a:r>
          </a:p>
          <a:p>
            <a:pPr>
              <a:spcBef>
                <a:spcPts val="400"/>
              </a:spcBef>
            </a:pPr>
            <a:r>
              <a:rPr lang="en-US" sz="2400" b="1" dirty="0">
                <a:solidFill>
                  <a:srgbClr val="0070C0"/>
                </a:solidFill>
              </a:rPr>
              <a:t>Clients can apply for this program if they</a:t>
            </a:r>
          </a:p>
          <a:p>
            <a:pPr lvl="1">
              <a:spcBef>
                <a:spcPts val="400"/>
              </a:spcBef>
            </a:pPr>
            <a:r>
              <a:rPr lang="en-US" sz="1800" dirty="0"/>
              <a:t>Don’t have health insurance coverage for prescription drugs</a:t>
            </a:r>
          </a:p>
          <a:p>
            <a:pPr lvl="1">
              <a:spcBef>
                <a:spcPts val="400"/>
              </a:spcBef>
            </a:pPr>
            <a:r>
              <a:rPr lang="en-US" sz="1800" dirty="0"/>
              <a:t>Have taken an HIV test and received a negative result before starting the program</a:t>
            </a:r>
          </a:p>
          <a:p>
            <a:pPr lvl="1">
              <a:spcBef>
                <a:spcPts val="400"/>
              </a:spcBef>
            </a:pPr>
            <a:r>
              <a:rPr lang="en-US" sz="1800" dirty="0"/>
              <a:t>Have a prescription for PrEP</a:t>
            </a:r>
          </a:p>
          <a:p>
            <a:pPr lvl="1">
              <a:spcBef>
                <a:spcPts val="400"/>
              </a:spcBef>
            </a:pPr>
            <a:r>
              <a:rPr lang="en-US" sz="1800" dirty="0"/>
              <a:t>Live in the US, including tribal lands or territories</a:t>
            </a:r>
          </a:p>
        </p:txBody>
      </p:sp>
      <p:sp>
        <p:nvSpPr>
          <p:cNvPr id="6" name="Footer Placeholder 5">
            <a:extLst>
              <a:ext uri="{FF2B5EF4-FFF2-40B4-BE49-F238E27FC236}">
                <a16:creationId xmlns:a16="http://schemas.microsoft.com/office/drawing/2014/main" id="{94C7C056-E7C1-44DD-93EC-DB8AEB525A13}"/>
              </a:ext>
            </a:extLst>
          </p:cNvPr>
          <p:cNvSpPr>
            <a:spLocks noGrp="1"/>
          </p:cNvSpPr>
          <p:nvPr>
            <p:ph type="ftr" sz="quarter" idx="10"/>
          </p:nvPr>
        </p:nvSpPr>
        <p:spPr/>
        <p:txBody>
          <a:bodyPr/>
          <a:lstStyle/>
          <a:p>
            <a:r>
              <a:rPr lang="en-US" dirty="0"/>
              <a:t>https://www.hiv.gov/federal-response/ending-the-hiv-epidemic/prep-program</a:t>
            </a:r>
          </a:p>
        </p:txBody>
      </p:sp>
      <p:pic>
        <p:nvPicPr>
          <p:cNvPr id="3" name="Picture 2">
            <a:extLst>
              <a:ext uri="{FF2B5EF4-FFF2-40B4-BE49-F238E27FC236}">
                <a16:creationId xmlns:a16="http://schemas.microsoft.com/office/drawing/2014/main" id="{58B5319F-1912-4231-8916-290351090B54}"/>
              </a:ext>
            </a:extLst>
          </p:cNvPr>
          <p:cNvPicPr>
            <a:picLocks noChangeAspect="1"/>
          </p:cNvPicPr>
          <p:nvPr/>
        </p:nvPicPr>
        <p:blipFill>
          <a:blip r:embed="rId3"/>
          <a:stretch>
            <a:fillRect/>
          </a:stretch>
        </p:blipFill>
        <p:spPr>
          <a:xfrm>
            <a:off x="609600" y="1609727"/>
            <a:ext cx="3524250" cy="2582731"/>
          </a:xfrm>
          <a:prstGeom prst="rect">
            <a:avLst/>
          </a:prstGeom>
          <a:solidFill>
            <a:srgbClr val="FFFFFF">
              <a:shade val="85000"/>
            </a:srgbClr>
          </a:solidFill>
          <a:ln w="127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contourClr>
              <a:srgbClr val="969696"/>
            </a:contourClr>
          </a:sp3d>
        </p:spPr>
      </p:pic>
    </p:spTree>
    <p:custDataLst>
      <p:tags r:id="rId1"/>
    </p:custDataLst>
    <p:extLst>
      <p:ext uri="{BB962C8B-B14F-4D97-AF65-F5344CB8AC3E}">
        <p14:creationId xmlns:p14="http://schemas.microsoft.com/office/powerpoint/2010/main" val="41712097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E31E2D-E5C5-4A75-82B2-AC5391E70F76}"/>
              </a:ext>
            </a:extLst>
          </p:cNvPr>
          <p:cNvSpPr>
            <a:spLocks noGrp="1"/>
          </p:cNvSpPr>
          <p:nvPr>
            <p:ph type="title"/>
          </p:nvPr>
        </p:nvSpPr>
        <p:spPr>
          <a:xfrm>
            <a:off x="609600" y="266700"/>
            <a:ext cx="10972800" cy="1243417"/>
          </a:xfrm>
        </p:spPr>
        <p:txBody>
          <a:bodyPr/>
          <a:lstStyle/>
          <a:p>
            <a:r>
              <a:rPr lang="en-US" dirty="0"/>
              <a:t>PrEP Access, Assistance, and Information</a:t>
            </a:r>
          </a:p>
        </p:txBody>
      </p:sp>
      <p:sp>
        <p:nvSpPr>
          <p:cNvPr id="4" name="Content Placeholder 3">
            <a:extLst>
              <a:ext uri="{FF2B5EF4-FFF2-40B4-BE49-F238E27FC236}">
                <a16:creationId xmlns:a16="http://schemas.microsoft.com/office/drawing/2014/main" id="{76CBD46C-15F3-40E8-8569-AF5509B6C361}"/>
              </a:ext>
            </a:extLst>
          </p:cNvPr>
          <p:cNvSpPr>
            <a:spLocks noGrp="1"/>
          </p:cNvSpPr>
          <p:nvPr>
            <p:ph sz="half" idx="1"/>
          </p:nvPr>
        </p:nvSpPr>
        <p:spPr>
          <a:xfrm>
            <a:off x="609600" y="1609727"/>
            <a:ext cx="5384800" cy="3082382"/>
          </a:xfrm>
        </p:spPr>
        <p:txBody>
          <a:bodyPr/>
          <a:lstStyle/>
          <a:p>
            <a:pPr>
              <a:spcBef>
                <a:spcPts val="300"/>
              </a:spcBef>
            </a:pPr>
            <a:r>
              <a:rPr lang="en-US" sz="1800" b="1" dirty="0"/>
              <a:t>Patient and Provider assistance: PleasePrEPMe.org</a:t>
            </a:r>
          </a:p>
          <a:p>
            <a:pPr lvl="1">
              <a:spcBef>
                <a:spcPts val="300"/>
              </a:spcBef>
            </a:pPr>
            <a:r>
              <a:rPr lang="en-US" sz="1600" dirty="0">
                <a:hlinkClick r:id="rId4"/>
              </a:rPr>
              <a:t>https://pleaseprepme.org/</a:t>
            </a:r>
            <a:r>
              <a:rPr lang="en-US" sz="1600" dirty="0"/>
              <a:t> </a:t>
            </a:r>
          </a:p>
          <a:p>
            <a:pPr lvl="1">
              <a:spcBef>
                <a:spcPts val="300"/>
              </a:spcBef>
            </a:pPr>
            <a:r>
              <a:rPr lang="en-US" sz="1600" dirty="0"/>
              <a:t>Information about PrEP, nPEP, insurance and insurance rights, finding a PrEP/</a:t>
            </a:r>
            <a:r>
              <a:rPr lang="en-US" sz="1600" dirty="0" err="1"/>
              <a:t>nPEP</a:t>
            </a:r>
            <a:r>
              <a:rPr lang="en-US" sz="1600" dirty="0"/>
              <a:t> provider, and a list of PrEP resources by state</a:t>
            </a:r>
          </a:p>
          <a:p>
            <a:pPr>
              <a:spcBef>
                <a:spcPts val="300"/>
              </a:spcBef>
            </a:pPr>
            <a:r>
              <a:rPr lang="en-US" sz="1800" b="1" dirty="0"/>
              <a:t>Provider assistance: AETC; AIDS Education &amp; Training Center Program: National Coordinating Resource Center</a:t>
            </a:r>
          </a:p>
          <a:p>
            <a:pPr lvl="1">
              <a:spcBef>
                <a:spcPts val="300"/>
              </a:spcBef>
            </a:pPr>
            <a:r>
              <a:rPr lang="en-US" sz="1600" dirty="0"/>
              <a:t>Supports national HIV priorities by providing training, consultation, and resources</a:t>
            </a:r>
          </a:p>
          <a:p>
            <a:pPr lvl="1">
              <a:spcBef>
                <a:spcPts val="300"/>
              </a:spcBef>
            </a:pPr>
            <a:r>
              <a:rPr lang="en-US" sz="1600" dirty="0">
                <a:hlinkClick r:id="rId5"/>
              </a:rPr>
              <a:t>https://aidsetc.org/</a:t>
            </a:r>
            <a:r>
              <a:rPr lang="en-US" sz="1600" dirty="0"/>
              <a:t> </a:t>
            </a:r>
          </a:p>
        </p:txBody>
      </p:sp>
      <p:sp>
        <p:nvSpPr>
          <p:cNvPr id="7" name="Content Placeholder 6">
            <a:extLst>
              <a:ext uri="{FF2B5EF4-FFF2-40B4-BE49-F238E27FC236}">
                <a16:creationId xmlns:a16="http://schemas.microsoft.com/office/drawing/2014/main" id="{A06ABF63-E4F9-80BD-4D43-828C7BD7545D}"/>
              </a:ext>
            </a:extLst>
          </p:cNvPr>
          <p:cNvSpPr>
            <a:spLocks noGrp="1"/>
          </p:cNvSpPr>
          <p:nvPr>
            <p:ph sz="half" idx="2"/>
          </p:nvPr>
        </p:nvSpPr>
        <p:spPr>
          <a:xfrm>
            <a:off x="6197600" y="1609727"/>
            <a:ext cx="5384800" cy="4371966"/>
          </a:xfrm>
        </p:spPr>
        <p:txBody>
          <a:bodyPr/>
          <a:lstStyle/>
          <a:p>
            <a:pPr>
              <a:spcBef>
                <a:spcPts val="300"/>
              </a:spcBef>
            </a:pPr>
            <a:r>
              <a:rPr lang="en-US" sz="1800" b="1" dirty="0"/>
              <a:t>Patient assistance (without insurance)</a:t>
            </a:r>
          </a:p>
          <a:p>
            <a:pPr lvl="1">
              <a:spcBef>
                <a:spcPts val="300"/>
              </a:spcBef>
            </a:pPr>
            <a:r>
              <a:rPr lang="en-US" sz="1600" dirty="0"/>
              <a:t>The PrEP patient assistance program will provide medication at no cost for those who meet income guidelines  </a:t>
            </a:r>
          </a:p>
          <a:p>
            <a:pPr lvl="1">
              <a:spcBef>
                <a:spcPts val="300"/>
              </a:spcBef>
            </a:pPr>
            <a:r>
              <a:rPr lang="en-US" sz="1600" dirty="0">
                <a:hlinkClick r:id="rId6"/>
              </a:rPr>
              <a:t>https://www.gilead.com/purpose/medication-access/us-patient-access</a:t>
            </a:r>
            <a:r>
              <a:rPr lang="en-US" sz="1600" dirty="0"/>
              <a:t> </a:t>
            </a:r>
          </a:p>
          <a:p>
            <a:pPr lvl="2">
              <a:spcBef>
                <a:spcPts val="300"/>
              </a:spcBef>
            </a:pPr>
            <a:r>
              <a:rPr lang="en-US" sz="1400" dirty="0"/>
              <a:t>Uninsured 24/7 support online, by phone during business hours and fax enrollment:       </a:t>
            </a:r>
          </a:p>
          <a:p>
            <a:pPr lvl="3">
              <a:spcBef>
                <a:spcPts val="300"/>
              </a:spcBef>
            </a:pPr>
            <a:r>
              <a:rPr lang="en-US" sz="1200" dirty="0"/>
              <a:t>https://www.gileadadvancingaccess.com/financial-support/uninsured</a:t>
            </a:r>
          </a:p>
          <a:p>
            <a:pPr>
              <a:spcBef>
                <a:spcPts val="300"/>
              </a:spcBef>
            </a:pPr>
            <a:r>
              <a:rPr lang="en-US" sz="1800" b="1" dirty="0"/>
              <a:t>Copay assistance (for patients with nongovernment insurance)</a:t>
            </a:r>
          </a:p>
          <a:p>
            <a:pPr lvl="1">
              <a:spcBef>
                <a:spcPts val="300"/>
              </a:spcBef>
            </a:pPr>
            <a:r>
              <a:rPr lang="en-US" sz="1600" dirty="0">
                <a:hlinkClick r:id="rId7"/>
              </a:rPr>
              <a:t>https://www.gileadadvancingaccess.com/copay-coupon-card</a:t>
            </a:r>
            <a:r>
              <a:rPr lang="en-US" sz="1600" dirty="0"/>
              <a:t> </a:t>
            </a:r>
          </a:p>
          <a:p>
            <a:pPr lvl="1">
              <a:spcBef>
                <a:spcPts val="300"/>
              </a:spcBef>
            </a:pPr>
            <a:r>
              <a:rPr lang="en-US" sz="1600" dirty="0"/>
              <a:t>Phone number: 1-877-505-6986 </a:t>
            </a:r>
          </a:p>
          <a:p>
            <a:pPr>
              <a:spcBef>
                <a:spcPts val="300"/>
              </a:spcBef>
            </a:pPr>
            <a:r>
              <a:rPr lang="en-US" sz="1800" b="1" dirty="0"/>
              <a:t>Copay assistance/out-of-pocket costs</a:t>
            </a:r>
          </a:p>
          <a:p>
            <a:pPr lvl="1">
              <a:spcBef>
                <a:spcPts val="300"/>
              </a:spcBef>
            </a:pPr>
            <a:r>
              <a:rPr lang="en-US" sz="1600" dirty="0"/>
              <a:t>ViiV Connect </a:t>
            </a:r>
            <a:r>
              <a:rPr lang="en-US" sz="1600" dirty="0">
                <a:hlinkClick r:id="rId8"/>
              </a:rPr>
              <a:t>https://www.viivconnect.com/for-providers/viivconnect-programs/</a:t>
            </a:r>
            <a:r>
              <a:rPr lang="en-US" sz="1600" dirty="0"/>
              <a:t> </a:t>
            </a:r>
          </a:p>
        </p:txBody>
      </p:sp>
      <p:sp>
        <p:nvSpPr>
          <p:cNvPr id="2" name="TextBox 1">
            <a:extLst>
              <a:ext uri="{FF2B5EF4-FFF2-40B4-BE49-F238E27FC236}">
                <a16:creationId xmlns:a16="http://schemas.microsoft.com/office/drawing/2014/main" id="{AC43CD77-7CFC-57E2-000E-4C4206A28DC9}"/>
              </a:ext>
            </a:extLst>
          </p:cNvPr>
          <p:cNvSpPr txBox="1"/>
          <p:nvPr/>
        </p:nvSpPr>
        <p:spPr>
          <a:xfrm>
            <a:off x="609600" y="5915358"/>
            <a:ext cx="10972800" cy="714042"/>
          </a:xfrm>
          <a:prstGeom prst="rect">
            <a:avLst/>
          </a:prstGeom>
          <a:solidFill>
            <a:srgbClr val="1B3F73"/>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45720" rtlCol="0">
            <a:spAutoFit/>
          </a:bodyPr>
          <a:lstStyle>
            <a:defPPr>
              <a:defRPr lang="en-US"/>
            </a:defPPr>
            <a:lvl1pPr indent="0" algn="ctr" defTabSz="1097280" eaLnBrk="0" fontAlgn="base" hangingPunct="0">
              <a:lnSpc>
                <a:spcPct val="85000"/>
              </a:lnSpc>
              <a:spcBef>
                <a:spcPct val="0"/>
              </a:spcBef>
              <a:spcAft>
                <a:spcPct val="0"/>
              </a:spcAft>
              <a:buClr>
                <a:srgbClr val="00AEEF"/>
              </a:buClr>
              <a:buNone/>
              <a:defRPr sz="2400" b="1" i="0">
                <a:solidFill>
                  <a:srgbClr val="FFFFFF"/>
                </a:solidFill>
                <a:latin typeface="Arial" panose="020B0604020202020204" pitchFamily="34" charset="0"/>
                <a:cs typeface="Arial" panose="020B0604020202020204" pitchFamily="34" charset="0"/>
              </a:defRPr>
            </a:lvl1pPr>
            <a:lvl2pPr marL="639763" indent="-296863" eaLnBrk="0" fontAlgn="base" hangingPunct="0">
              <a:lnSpc>
                <a:spcPct val="90000"/>
              </a:lnSpc>
              <a:spcBef>
                <a:spcPct val="20000"/>
              </a:spcBef>
              <a:spcAft>
                <a:spcPct val="0"/>
              </a:spcAft>
              <a:buClr>
                <a:srgbClr val="8DC63F"/>
              </a:buClr>
              <a:buFont typeface="Arial" panose="020B0604020202020204" pitchFamily="34" charset="0"/>
              <a:buChar char="–"/>
              <a:defRPr sz="2400">
                <a:solidFill>
                  <a:schemeClr val="lt1"/>
                </a:solidFill>
              </a:defRPr>
            </a:lvl2pPr>
            <a:lvl3pPr indent="-160338" eaLnBrk="0" fontAlgn="base" hangingPunct="0">
              <a:lnSpc>
                <a:spcPct val="90000"/>
              </a:lnSpc>
              <a:spcBef>
                <a:spcPct val="20000"/>
              </a:spcBef>
              <a:spcAft>
                <a:spcPct val="0"/>
              </a:spcAft>
              <a:buClr>
                <a:srgbClr val="FBB040"/>
              </a:buClr>
              <a:buChar char="•"/>
              <a:defRPr sz="2000">
                <a:solidFill>
                  <a:schemeClr val="lt1"/>
                </a:solidFill>
              </a:defRPr>
            </a:lvl3pPr>
            <a:lvl4pPr marL="1263650" indent="-234950" eaLnBrk="0" fontAlgn="base" hangingPunct="0">
              <a:lnSpc>
                <a:spcPct val="90000"/>
              </a:lnSpc>
              <a:spcBef>
                <a:spcPct val="20000"/>
              </a:spcBef>
              <a:spcAft>
                <a:spcPct val="0"/>
              </a:spcAft>
              <a:buClr>
                <a:srgbClr val="00AEEF"/>
              </a:buClr>
              <a:buFont typeface="Arial" panose="020B0604020202020204" pitchFamily="34" charset="0"/>
              <a:buChar char="–"/>
              <a:defRPr>
                <a:solidFill>
                  <a:schemeClr val="lt1"/>
                </a:solidFill>
              </a:defRPr>
            </a:lvl4pPr>
            <a:lvl5pPr marL="1554163" indent="-176213" eaLnBrk="0" fontAlgn="base" hangingPunct="0">
              <a:lnSpc>
                <a:spcPct val="90000"/>
              </a:lnSpc>
              <a:spcBef>
                <a:spcPct val="20000"/>
              </a:spcBef>
              <a:spcAft>
                <a:spcPct val="0"/>
              </a:spcAft>
              <a:buClr>
                <a:schemeClr val="hlink"/>
              </a:buClr>
              <a:buFont typeface="Arial" panose="020B0604020202020204" pitchFamily="34" charset="0"/>
              <a:buChar char="»"/>
              <a:defRPr>
                <a:solidFill>
                  <a:schemeClr val="lt1"/>
                </a:solidFill>
              </a:defRPr>
            </a:lvl5pPr>
            <a:lvl6pPr marL="2514600" indent="-228600" defTabSz="914400">
              <a:lnSpc>
                <a:spcPct val="90000"/>
              </a:lnSpc>
              <a:spcBef>
                <a:spcPts val="500"/>
              </a:spcBef>
              <a:buFont typeface="Arial" panose="020B0604020202020204" pitchFamily="34" charset="0"/>
              <a:buChar char="•"/>
              <a:defRPr>
                <a:solidFill>
                  <a:schemeClr val="lt1"/>
                </a:solidFill>
              </a:defRPr>
            </a:lvl6pPr>
            <a:lvl7pPr marL="2971800" indent="-228600" defTabSz="914400">
              <a:lnSpc>
                <a:spcPct val="90000"/>
              </a:lnSpc>
              <a:spcBef>
                <a:spcPts val="500"/>
              </a:spcBef>
              <a:buFont typeface="Arial" panose="020B0604020202020204" pitchFamily="34" charset="0"/>
              <a:buChar char="•"/>
              <a:defRPr>
                <a:solidFill>
                  <a:schemeClr val="lt1"/>
                </a:solidFill>
              </a:defRPr>
            </a:lvl7pPr>
            <a:lvl8pPr marL="3429000" indent="-228600" defTabSz="914400">
              <a:lnSpc>
                <a:spcPct val="90000"/>
              </a:lnSpc>
              <a:spcBef>
                <a:spcPts val="500"/>
              </a:spcBef>
              <a:buFont typeface="Arial" panose="020B0604020202020204" pitchFamily="34" charset="0"/>
              <a:buChar char="•"/>
              <a:defRPr>
                <a:solidFill>
                  <a:schemeClr val="lt1"/>
                </a:solidFill>
              </a:defRPr>
            </a:lvl8pPr>
            <a:lvl9pPr marL="3886200" indent="-228600" defTabSz="914400">
              <a:lnSpc>
                <a:spcPct val="90000"/>
              </a:lnSpc>
              <a:spcBef>
                <a:spcPts val="500"/>
              </a:spcBef>
              <a:buFont typeface="Arial" panose="020B0604020202020204" pitchFamily="34" charset="0"/>
              <a:buChar char="•"/>
              <a:defRPr>
                <a:solidFill>
                  <a:schemeClr val="lt1"/>
                </a:solidFill>
              </a:defRPr>
            </a:lvl9pPr>
          </a:lstStyle>
          <a:p>
            <a:r>
              <a:rPr lang="en-US" sz="2200" dirty="0">
                <a:sym typeface="Arial"/>
              </a:rPr>
              <a:t>Visit our Clinical Resource Center for additional information about PrEP </a:t>
            </a:r>
          </a:p>
          <a:p>
            <a:r>
              <a:rPr lang="en-US" sz="2200" dirty="0">
                <a:solidFill>
                  <a:srgbClr val="FFC000"/>
                </a:solidFill>
                <a:sym typeface="Arial"/>
              </a:rPr>
              <a:t>www.ExchangeCME.com/PrEPpcpResources</a:t>
            </a:r>
            <a:endParaRPr lang="en-US" sz="2200" dirty="0">
              <a:solidFill>
                <a:srgbClr val="FFC000"/>
              </a:solidFill>
            </a:endParaRPr>
          </a:p>
        </p:txBody>
      </p:sp>
    </p:spTree>
    <p:custDataLst>
      <p:tags r:id="rId1"/>
    </p:custDataLst>
    <p:extLst>
      <p:ext uri="{BB962C8B-B14F-4D97-AF65-F5344CB8AC3E}">
        <p14:creationId xmlns:p14="http://schemas.microsoft.com/office/powerpoint/2010/main" val="3678572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0EA34-96EA-D762-A9C7-8365BBA8F7FC}"/>
              </a:ext>
            </a:extLst>
          </p:cNvPr>
          <p:cNvSpPr>
            <a:spLocks noGrp="1"/>
          </p:cNvSpPr>
          <p:nvPr>
            <p:ph type="title"/>
          </p:nvPr>
        </p:nvSpPr>
        <p:spPr>
          <a:xfrm>
            <a:off x="609600" y="266700"/>
            <a:ext cx="10972800" cy="1138773"/>
          </a:xfrm>
        </p:spPr>
        <p:txBody>
          <a:bodyPr/>
          <a:lstStyle/>
          <a:p>
            <a:r>
              <a:rPr lang="en-US" dirty="0"/>
              <a:t>Disparities in US HIV Diagnoses in 2019</a:t>
            </a:r>
            <a:br>
              <a:rPr lang="en-US" sz="3600" b="0" i="1" dirty="0">
                <a:solidFill>
                  <a:schemeClr val="tx1"/>
                </a:solidFill>
              </a:rPr>
            </a:br>
            <a:r>
              <a:rPr lang="en-US" sz="3600" b="0" i="1" dirty="0">
                <a:solidFill>
                  <a:schemeClr val="tx1"/>
                </a:solidFill>
              </a:rPr>
              <a:t>A Look at Race/Ethnicity, Age &amp; Region</a:t>
            </a:r>
            <a:endParaRPr lang="en-US" b="0" i="1" dirty="0">
              <a:solidFill>
                <a:schemeClr val="tx1"/>
              </a:solidFill>
            </a:endParaRPr>
          </a:p>
        </p:txBody>
      </p:sp>
      <p:sp>
        <p:nvSpPr>
          <p:cNvPr id="6" name="Content Placeholder 5">
            <a:extLst>
              <a:ext uri="{FF2B5EF4-FFF2-40B4-BE49-F238E27FC236}">
                <a16:creationId xmlns:a16="http://schemas.microsoft.com/office/drawing/2014/main" id="{02F68766-1DD5-DF2B-AF58-5DA13B88F768}"/>
              </a:ext>
            </a:extLst>
          </p:cNvPr>
          <p:cNvSpPr>
            <a:spLocks noGrp="1"/>
          </p:cNvSpPr>
          <p:nvPr>
            <p:ph sz="half" idx="1"/>
          </p:nvPr>
        </p:nvSpPr>
        <p:spPr>
          <a:xfrm>
            <a:off x="609599" y="1609727"/>
            <a:ext cx="6836017" cy="757130"/>
          </a:xfrm>
        </p:spPr>
        <p:txBody>
          <a:bodyPr/>
          <a:lstStyle/>
          <a:p>
            <a:pPr marL="0" indent="0" algn="ctr">
              <a:buNone/>
            </a:pPr>
            <a:r>
              <a:rPr lang="en-US" sz="2400" b="1" dirty="0">
                <a:solidFill>
                  <a:srgbClr val="0070C0"/>
                </a:solidFill>
              </a:rPr>
              <a:t>New HIV Diagnoses in MSM by </a:t>
            </a:r>
            <a:br>
              <a:rPr lang="en-US" sz="2400" b="1" dirty="0">
                <a:solidFill>
                  <a:srgbClr val="0070C0"/>
                </a:solidFill>
              </a:rPr>
            </a:br>
            <a:r>
              <a:rPr lang="en-US" sz="2400" b="1" dirty="0">
                <a:solidFill>
                  <a:srgbClr val="0070C0"/>
                </a:solidFill>
              </a:rPr>
              <a:t>Race/Ethnicity and Age</a:t>
            </a:r>
          </a:p>
        </p:txBody>
      </p:sp>
      <p:sp>
        <p:nvSpPr>
          <p:cNvPr id="12" name="Content Placeholder 11">
            <a:extLst>
              <a:ext uri="{FF2B5EF4-FFF2-40B4-BE49-F238E27FC236}">
                <a16:creationId xmlns:a16="http://schemas.microsoft.com/office/drawing/2014/main" id="{2D28EF15-48F9-0F0F-695B-F7C649D4F439}"/>
              </a:ext>
            </a:extLst>
          </p:cNvPr>
          <p:cNvSpPr>
            <a:spLocks noGrp="1"/>
          </p:cNvSpPr>
          <p:nvPr>
            <p:ph sz="half" idx="2"/>
          </p:nvPr>
        </p:nvSpPr>
        <p:spPr>
          <a:xfrm>
            <a:off x="7864136" y="1609727"/>
            <a:ext cx="3718263" cy="757130"/>
          </a:xfrm>
        </p:spPr>
        <p:txBody>
          <a:bodyPr/>
          <a:lstStyle/>
          <a:p>
            <a:pPr marL="0" indent="0" algn="ctr">
              <a:buNone/>
            </a:pPr>
            <a:r>
              <a:rPr lang="en-US" sz="2400" b="1" dirty="0">
                <a:solidFill>
                  <a:srgbClr val="0070C0"/>
                </a:solidFill>
              </a:rPr>
              <a:t>New HIV Diagnoses in the South by Race, 2019</a:t>
            </a:r>
          </a:p>
        </p:txBody>
      </p:sp>
      <p:sp>
        <p:nvSpPr>
          <p:cNvPr id="4" name="Footer Placeholder 3">
            <a:extLst>
              <a:ext uri="{FF2B5EF4-FFF2-40B4-BE49-F238E27FC236}">
                <a16:creationId xmlns:a16="http://schemas.microsoft.com/office/drawing/2014/main" id="{E4F2B504-5476-7858-59B1-F17463B8556D}"/>
              </a:ext>
            </a:extLst>
          </p:cNvPr>
          <p:cNvSpPr>
            <a:spLocks noGrp="1"/>
          </p:cNvSpPr>
          <p:nvPr>
            <p:ph type="ftr" sz="quarter" idx="10"/>
          </p:nvPr>
        </p:nvSpPr>
        <p:spPr>
          <a:xfrm>
            <a:off x="609600" y="6260068"/>
            <a:ext cx="10972800" cy="369332"/>
          </a:xfrm>
        </p:spPr>
        <p:txBody>
          <a:bodyPr/>
          <a:lstStyle/>
          <a:p>
            <a:endParaRPr lang="en-US" dirty="0"/>
          </a:p>
          <a:p>
            <a:r>
              <a:rPr lang="en-US" dirty="0"/>
              <a:t>1. CDC. https://www.cdc.gov/hiv/pdf/library/reports/surveillance/cdc-hiv-surveillance-report-2018-updated-vol-32.pdf. Accessed August 21, 2022. </a:t>
            </a:r>
          </a:p>
        </p:txBody>
      </p:sp>
      <p:sp>
        <p:nvSpPr>
          <p:cNvPr id="3" name="TextBox 2">
            <a:extLst>
              <a:ext uri="{FF2B5EF4-FFF2-40B4-BE49-F238E27FC236}">
                <a16:creationId xmlns:a16="http://schemas.microsoft.com/office/drawing/2014/main" id="{25FE5461-E221-8200-09FB-563C4A07AB5B}"/>
              </a:ext>
            </a:extLst>
          </p:cNvPr>
          <p:cNvSpPr txBox="1"/>
          <p:nvPr/>
        </p:nvSpPr>
        <p:spPr>
          <a:xfrm>
            <a:off x="609600" y="5797403"/>
            <a:ext cx="10972800" cy="498598"/>
          </a:xfrm>
          <a:prstGeom prst="rect">
            <a:avLst/>
          </a:prstGeom>
          <a:solidFill>
            <a:srgbClr val="1B3F73"/>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defPPr>
              <a:defRPr lang="en-US"/>
            </a:defPPr>
            <a:lvl1pPr indent="0" algn="ctr" defTabSz="1097280" eaLnBrk="0" fontAlgn="base" hangingPunct="0">
              <a:lnSpc>
                <a:spcPct val="85000"/>
              </a:lnSpc>
              <a:spcBef>
                <a:spcPct val="0"/>
              </a:spcBef>
              <a:spcAft>
                <a:spcPct val="0"/>
              </a:spcAft>
              <a:buClr>
                <a:srgbClr val="00AEEF"/>
              </a:buClr>
              <a:buNone/>
              <a:defRPr sz="2400" b="1">
                <a:solidFill>
                  <a:srgbClr val="FFFFFF"/>
                </a:solidFill>
                <a:latin typeface="Arial" panose="020B0604020202020204" pitchFamily="34" charset="0"/>
                <a:cs typeface="Arial" panose="020B0604020202020204" pitchFamily="34" charset="0"/>
              </a:defRPr>
            </a:lvl1pPr>
            <a:lvl2pPr marL="639763" indent="-296863" eaLnBrk="0" fontAlgn="base" hangingPunct="0">
              <a:lnSpc>
                <a:spcPct val="90000"/>
              </a:lnSpc>
              <a:spcBef>
                <a:spcPct val="20000"/>
              </a:spcBef>
              <a:spcAft>
                <a:spcPct val="0"/>
              </a:spcAft>
              <a:buClr>
                <a:srgbClr val="8DC63F"/>
              </a:buClr>
              <a:buFont typeface="Arial" panose="020B0604020202020204" pitchFamily="34" charset="0"/>
              <a:buChar char="–"/>
              <a:defRPr sz="2400"/>
            </a:lvl2pPr>
            <a:lvl3pPr indent="-160338" eaLnBrk="0" fontAlgn="base" hangingPunct="0">
              <a:lnSpc>
                <a:spcPct val="90000"/>
              </a:lnSpc>
              <a:spcBef>
                <a:spcPct val="20000"/>
              </a:spcBef>
              <a:spcAft>
                <a:spcPct val="0"/>
              </a:spcAft>
              <a:buClr>
                <a:srgbClr val="FBB040"/>
              </a:buClr>
              <a:buChar char="•"/>
              <a:defRPr sz="2000"/>
            </a:lvl3pPr>
            <a:lvl4pPr marL="1263650" indent="-234950" eaLnBrk="0" fontAlgn="base" hangingPunct="0">
              <a:lnSpc>
                <a:spcPct val="90000"/>
              </a:lnSpc>
              <a:spcBef>
                <a:spcPct val="20000"/>
              </a:spcBef>
              <a:spcAft>
                <a:spcPct val="0"/>
              </a:spcAft>
              <a:buClr>
                <a:srgbClr val="00AEEF"/>
              </a:buClr>
              <a:buFont typeface="Arial" panose="020B0604020202020204" pitchFamily="34" charset="0"/>
              <a:buChar char="–"/>
            </a:lvl4pPr>
            <a:lvl5pPr marL="1554163" indent="-176213" eaLnBrk="0" fontAlgn="base" hangingPunct="0">
              <a:lnSpc>
                <a:spcPct val="90000"/>
              </a:lnSpc>
              <a:spcBef>
                <a:spcPct val="20000"/>
              </a:spcBef>
              <a:spcAft>
                <a:spcPct val="0"/>
              </a:spcAft>
              <a:buClr>
                <a:schemeClr val="hlink"/>
              </a:buClr>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t>21% of all new HIV diagnoses in 2019 were among 13- to 24-year-olds.</a:t>
            </a:r>
            <a:r>
              <a:rPr lang="en-US" baseline="30000" dirty="0"/>
              <a:t>1</a:t>
            </a:r>
          </a:p>
        </p:txBody>
      </p:sp>
      <p:graphicFrame>
        <p:nvGraphicFramePr>
          <p:cNvPr id="7" name="Chart 6">
            <a:extLst>
              <a:ext uri="{FF2B5EF4-FFF2-40B4-BE49-F238E27FC236}">
                <a16:creationId xmlns:a16="http://schemas.microsoft.com/office/drawing/2014/main" id="{4FBADCAE-6857-A467-BDF0-B678F635D18F}"/>
              </a:ext>
            </a:extLst>
          </p:cNvPr>
          <p:cNvGraphicFramePr/>
          <p:nvPr>
            <p:extLst>
              <p:ext uri="{D42A27DB-BD31-4B8C-83A1-F6EECF244321}">
                <p14:modId xmlns:p14="http://schemas.microsoft.com/office/powerpoint/2010/main" val="1736549991"/>
              </p:ext>
            </p:extLst>
          </p:nvPr>
        </p:nvGraphicFramePr>
        <p:xfrm>
          <a:off x="609600" y="2337719"/>
          <a:ext cx="6828593" cy="3254698"/>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6AD194C9-CA87-FCAA-0303-89584F0CB8BD}"/>
              </a:ext>
            </a:extLst>
          </p:cNvPr>
          <p:cNvSpPr txBox="1"/>
          <p:nvPr/>
        </p:nvSpPr>
        <p:spPr>
          <a:xfrm>
            <a:off x="8746435" y="4568394"/>
            <a:ext cx="283596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91440" numCol="1" anchor="t" anchorCtr="0" compatLnSpc="1">
            <a:prstTxWarp prst="textNoShape">
              <a:avLst/>
            </a:prstTxWarp>
            <a:spAutoFit/>
          </a:bodyPr>
          <a:lstStyle>
            <a:lvl1pPr marL="0" indent="0" algn="ctr">
              <a:lnSpc>
                <a:spcPct val="90000"/>
              </a:lnSpc>
              <a:spcBef>
                <a:spcPts val="600"/>
              </a:spcBef>
              <a:buClr>
                <a:srgbClr val="00AEEF"/>
              </a:buClr>
              <a:buNone/>
              <a:defRPr sz="2000" b="1">
                <a:solidFill>
                  <a:srgbClr val="0070C0"/>
                </a:solidFill>
                <a:latin typeface="+mn-lt"/>
                <a:cs typeface="+mn-cs"/>
              </a:defRPr>
            </a:lvl1pPr>
            <a:lvl2pPr marL="400034" indent="-225416">
              <a:lnSpc>
                <a:spcPct val="90000"/>
              </a:lnSpc>
              <a:spcBef>
                <a:spcPts val="600"/>
              </a:spcBef>
              <a:buClr>
                <a:srgbClr val="8DC63F"/>
              </a:buClr>
              <a:buFont typeface="Arial" panose="020B0604020202020204" pitchFamily="34" charset="0"/>
              <a:buChar char="–"/>
              <a:defRPr sz="2800">
                <a:solidFill>
                  <a:schemeClr val="tx1"/>
                </a:solidFill>
                <a:latin typeface="+mn-lt"/>
                <a:cs typeface="+mn-cs"/>
              </a:defRPr>
            </a:lvl2pPr>
            <a:lvl3pPr marL="514330" indent="-114295">
              <a:lnSpc>
                <a:spcPct val="90000"/>
              </a:lnSpc>
              <a:spcBef>
                <a:spcPts val="600"/>
              </a:spcBef>
              <a:buClr>
                <a:srgbClr val="FBB040"/>
              </a:buClr>
              <a:buChar char="•"/>
              <a:defRPr sz="2000">
                <a:solidFill>
                  <a:schemeClr val="tx1"/>
                </a:solidFill>
                <a:latin typeface="+mn-lt"/>
                <a:cs typeface="+mn-cs"/>
              </a:defRPr>
            </a:lvl3pPr>
            <a:lvl4pPr marL="804863" indent="-177800">
              <a:lnSpc>
                <a:spcPct val="90000"/>
              </a:lnSpc>
              <a:spcBef>
                <a:spcPts val="600"/>
              </a:spcBef>
              <a:buClr>
                <a:srgbClr val="00AEEF"/>
              </a:buClr>
              <a:buFont typeface="Arial" panose="020B0604020202020204" pitchFamily="34" charset="0"/>
              <a:buChar char="–"/>
              <a:defRPr sz="1800">
                <a:solidFill>
                  <a:schemeClr val="tx1"/>
                </a:solidFill>
                <a:latin typeface="+mn-lt"/>
                <a:cs typeface="+mn-cs"/>
              </a:defRPr>
            </a:lvl4pPr>
            <a:lvl5pPr marL="973138" indent="-168275">
              <a:lnSpc>
                <a:spcPct val="90000"/>
              </a:lnSpc>
              <a:spcBef>
                <a:spcPts val="600"/>
              </a:spcBef>
              <a:buClr>
                <a:schemeClr val="hlink"/>
              </a:buClr>
              <a:buFont typeface="Arial" panose="020B0604020202020204" pitchFamily="34" charset="0"/>
              <a:buChar char="»"/>
              <a:defRPr sz="1800">
                <a:solidFill>
                  <a:schemeClr val="tx1"/>
                </a:solidFill>
                <a:latin typeface="+mn-lt"/>
                <a:cs typeface="+mn-cs"/>
              </a:defRPr>
            </a:lvl5pPr>
            <a:lvl6pPr marL="2514499"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6pPr>
            <a:lvl7pPr marL="2971681"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7pPr>
            <a:lvl8pPr marL="3428863"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8pPr>
            <a:lvl9pPr marL="3886044"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9pPr>
          </a:lstStyle>
          <a:p>
            <a:pPr algn="l"/>
            <a:r>
              <a:rPr lang="en-US" sz="1600" dirty="0">
                <a:solidFill>
                  <a:schemeClr val="tx1"/>
                </a:solidFill>
                <a:latin typeface="Arial" panose="020B0604020202020204" pitchFamily="34" charset="0"/>
                <a:cs typeface="Arial" panose="020B0604020202020204" pitchFamily="34" charset="0"/>
              </a:rPr>
              <a:t>Black Americans composed </a:t>
            </a:r>
            <a:r>
              <a:rPr lang="en-US" sz="1600" b="0" dirty="0">
                <a:solidFill>
                  <a:schemeClr val="tx1"/>
                </a:solidFill>
                <a:latin typeface="Arial" panose="020B0604020202020204" pitchFamily="34" charset="0"/>
                <a:cs typeface="Arial" panose="020B0604020202020204" pitchFamily="34" charset="0"/>
              </a:rPr>
              <a:t>only 19% of the Southern population in 2019 but represent </a:t>
            </a:r>
            <a:r>
              <a:rPr lang="en-US" sz="1600" i="1" dirty="0">
                <a:solidFill>
                  <a:schemeClr val="tx1"/>
                </a:solidFill>
                <a:latin typeface="Arial" panose="020B0604020202020204" pitchFamily="34" charset="0"/>
                <a:cs typeface="Arial" panose="020B0604020202020204" pitchFamily="34" charset="0"/>
              </a:rPr>
              <a:t>HALF</a:t>
            </a:r>
            <a:r>
              <a:rPr lang="en-US" sz="1600" b="0" dirty="0">
                <a:solidFill>
                  <a:schemeClr val="tx1"/>
                </a:solidFill>
                <a:latin typeface="Arial" panose="020B0604020202020204" pitchFamily="34" charset="0"/>
                <a:cs typeface="Arial" panose="020B0604020202020204" pitchFamily="34" charset="0"/>
              </a:rPr>
              <a:t> of all new HIV diagnoses in the region.</a:t>
            </a:r>
            <a:endParaRPr lang="en-US" sz="1600" b="0" baseline="30000" dirty="0">
              <a:solidFill>
                <a:schemeClr val="tx1"/>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E71D1BEC-DA48-094C-33C2-1B111A36F4F7}"/>
              </a:ext>
            </a:extLst>
          </p:cNvPr>
          <p:cNvGraphicFramePr/>
          <p:nvPr>
            <p:extLst>
              <p:ext uri="{D42A27DB-BD31-4B8C-83A1-F6EECF244321}">
                <p14:modId xmlns:p14="http://schemas.microsoft.com/office/powerpoint/2010/main" val="4152442302"/>
              </p:ext>
            </p:extLst>
          </p:nvPr>
        </p:nvGraphicFramePr>
        <p:xfrm>
          <a:off x="7981024" y="2489906"/>
          <a:ext cx="3601376" cy="1716715"/>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10" descr="A picture containing text, clipart&#10;&#10;Description automatically generated">
            <a:extLst>
              <a:ext uri="{FF2B5EF4-FFF2-40B4-BE49-F238E27FC236}">
                <a16:creationId xmlns:a16="http://schemas.microsoft.com/office/drawing/2014/main" id="{948EA406-7ECC-5A53-E3E9-31FA838C76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1024" y="4649972"/>
            <a:ext cx="655979" cy="655979"/>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636B8B2B-7615-572F-620F-F08391C58C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4949" y="3633071"/>
            <a:ext cx="457200" cy="457200"/>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8FBF3A8D-96C7-235B-D3AB-F758B4FE1A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8375" y="3696754"/>
            <a:ext cx="457200" cy="457200"/>
          </a:xfrm>
          <a:prstGeom prst="rect">
            <a:avLst/>
          </a:prstGeom>
          <a:effectLst>
            <a:outerShdw blurRad="50800" dist="38100" dir="2700000" algn="tl" rotWithShape="0">
              <a:prstClr val="black">
                <a:alpha val="40000"/>
              </a:prstClr>
            </a:outerShdw>
          </a:effectLst>
        </p:spPr>
      </p:pic>
      <p:pic>
        <p:nvPicPr>
          <p:cNvPr id="16" name="Picture 15" descr="A picture containing text, clipart&#10;&#10;Description automatically generated">
            <a:extLst>
              <a:ext uri="{FF2B5EF4-FFF2-40B4-BE49-F238E27FC236}">
                <a16:creationId xmlns:a16="http://schemas.microsoft.com/office/drawing/2014/main" id="{7FCFF7E7-1212-B482-7C37-C8A55D2697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3600" y="2742439"/>
            <a:ext cx="457200" cy="457200"/>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51B3E329-BD7B-34F3-AD3B-33AEC86B2607}"/>
              </a:ext>
            </a:extLst>
          </p:cNvPr>
          <p:cNvSpPr txBox="1"/>
          <p:nvPr/>
        </p:nvSpPr>
        <p:spPr>
          <a:xfrm>
            <a:off x="8659787" y="3002950"/>
            <a:ext cx="5610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indent="0" algn="ctr">
              <a:lnSpc>
                <a:spcPct val="90000"/>
              </a:lnSpc>
              <a:spcBef>
                <a:spcPts val="600"/>
              </a:spcBef>
              <a:buClr>
                <a:srgbClr val="00AEEF"/>
              </a:buClr>
              <a:buNone/>
              <a:defRPr sz="2000" b="1">
                <a:solidFill>
                  <a:srgbClr val="0070C0"/>
                </a:solidFill>
                <a:latin typeface="+mn-lt"/>
                <a:cs typeface="+mn-cs"/>
              </a:defRPr>
            </a:lvl1pPr>
            <a:lvl2pPr marL="400034" indent="-225416">
              <a:lnSpc>
                <a:spcPct val="90000"/>
              </a:lnSpc>
              <a:spcBef>
                <a:spcPts val="600"/>
              </a:spcBef>
              <a:buClr>
                <a:srgbClr val="8DC63F"/>
              </a:buClr>
              <a:buFont typeface="Arial" panose="020B0604020202020204" pitchFamily="34" charset="0"/>
              <a:buChar char="–"/>
              <a:defRPr sz="2800">
                <a:solidFill>
                  <a:schemeClr val="tx1"/>
                </a:solidFill>
                <a:latin typeface="+mn-lt"/>
                <a:cs typeface="+mn-cs"/>
              </a:defRPr>
            </a:lvl2pPr>
            <a:lvl3pPr marL="514330" indent="-114295">
              <a:lnSpc>
                <a:spcPct val="90000"/>
              </a:lnSpc>
              <a:spcBef>
                <a:spcPts val="600"/>
              </a:spcBef>
              <a:buClr>
                <a:srgbClr val="FBB040"/>
              </a:buClr>
              <a:buChar char="•"/>
              <a:defRPr sz="2000">
                <a:solidFill>
                  <a:schemeClr val="tx1"/>
                </a:solidFill>
                <a:latin typeface="+mn-lt"/>
                <a:cs typeface="+mn-cs"/>
              </a:defRPr>
            </a:lvl3pPr>
            <a:lvl4pPr marL="804863" indent="-177800">
              <a:lnSpc>
                <a:spcPct val="90000"/>
              </a:lnSpc>
              <a:spcBef>
                <a:spcPts val="600"/>
              </a:spcBef>
              <a:buClr>
                <a:srgbClr val="00AEEF"/>
              </a:buClr>
              <a:buFont typeface="Arial" panose="020B0604020202020204" pitchFamily="34" charset="0"/>
              <a:buChar char="–"/>
              <a:defRPr sz="1800">
                <a:solidFill>
                  <a:schemeClr val="tx1"/>
                </a:solidFill>
                <a:latin typeface="+mn-lt"/>
                <a:cs typeface="+mn-cs"/>
              </a:defRPr>
            </a:lvl4pPr>
            <a:lvl5pPr marL="973138" indent="-168275">
              <a:lnSpc>
                <a:spcPct val="90000"/>
              </a:lnSpc>
              <a:spcBef>
                <a:spcPts val="600"/>
              </a:spcBef>
              <a:buClr>
                <a:schemeClr val="hlink"/>
              </a:buClr>
              <a:buFont typeface="Arial" panose="020B0604020202020204" pitchFamily="34" charset="0"/>
              <a:buChar char="»"/>
              <a:defRPr sz="1800">
                <a:solidFill>
                  <a:schemeClr val="tx1"/>
                </a:solidFill>
                <a:latin typeface="+mn-lt"/>
                <a:cs typeface="+mn-cs"/>
              </a:defRPr>
            </a:lvl5pPr>
            <a:lvl6pPr marL="2514499"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6pPr>
            <a:lvl7pPr marL="2971681"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7pPr>
            <a:lvl8pPr marL="3428863"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8pPr>
            <a:lvl9pPr marL="3886044"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9pPr>
          </a:lstStyle>
          <a:p>
            <a:r>
              <a:rPr lang="en-US" dirty="0">
                <a:solidFill>
                  <a:schemeClr val="bg1"/>
                </a:solidFill>
              </a:rPr>
              <a:t>Black</a:t>
            </a:r>
            <a:endParaRPr lang="en-US" baseline="30000" dirty="0">
              <a:solidFill>
                <a:schemeClr val="bg1"/>
              </a:solidFill>
            </a:endParaRPr>
          </a:p>
        </p:txBody>
      </p:sp>
      <p:sp>
        <p:nvSpPr>
          <p:cNvPr id="18" name="TextBox 17">
            <a:extLst>
              <a:ext uri="{FF2B5EF4-FFF2-40B4-BE49-F238E27FC236}">
                <a16:creationId xmlns:a16="http://schemas.microsoft.com/office/drawing/2014/main" id="{6CB148E8-3BE3-D2EE-E6D1-C2FD32EF19B7}"/>
              </a:ext>
            </a:extLst>
          </p:cNvPr>
          <p:cNvSpPr txBox="1"/>
          <p:nvPr/>
        </p:nvSpPr>
        <p:spPr>
          <a:xfrm>
            <a:off x="8980839" y="4153954"/>
            <a:ext cx="5722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indent="0" algn="ctr">
              <a:lnSpc>
                <a:spcPct val="90000"/>
              </a:lnSpc>
              <a:spcBef>
                <a:spcPts val="600"/>
              </a:spcBef>
              <a:buClr>
                <a:srgbClr val="00AEEF"/>
              </a:buClr>
              <a:buNone/>
              <a:defRPr sz="2000" b="1">
                <a:solidFill>
                  <a:srgbClr val="0070C0"/>
                </a:solidFill>
                <a:latin typeface="+mn-lt"/>
                <a:cs typeface="+mn-cs"/>
              </a:defRPr>
            </a:lvl1pPr>
            <a:lvl2pPr marL="400034" indent="-225416">
              <a:lnSpc>
                <a:spcPct val="90000"/>
              </a:lnSpc>
              <a:spcBef>
                <a:spcPts val="600"/>
              </a:spcBef>
              <a:buClr>
                <a:srgbClr val="8DC63F"/>
              </a:buClr>
              <a:buFont typeface="Arial" panose="020B0604020202020204" pitchFamily="34" charset="0"/>
              <a:buChar char="–"/>
              <a:defRPr sz="2800">
                <a:solidFill>
                  <a:schemeClr val="tx1"/>
                </a:solidFill>
                <a:latin typeface="+mn-lt"/>
                <a:cs typeface="+mn-cs"/>
              </a:defRPr>
            </a:lvl2pPr>
            <a:lvl3pPr marL="514330" indent="-114295">
              <a:lnSpc>
                <a:spcPct val="90000"/>
              </a:lnSpc>
              <a:spcBef>
                <a:spcPts val="600"/>
              </a:spcBef>
              <a:buClr>
                <a:srgbClr val="FBB040"/>
              </a:buClr>
              <a:buChar char="•"/>
              <a:defRPr sz="2000">
                <a:solidFill>
                  <a:schemeClr val="tx1"/>
                </a:solidFill>
                <a:latin typeface="+mn-lt"/>
                <a:cs typeface="+mn-cs"/>
              </a:defRPr>
            </a:lvl3pPr>
            <a:lvl4pPr marL="804863" indent="-177800">
              <a:lnSpc>
                <a:spcPct val="90000"/>
              </a:lnSpc>
              <a:spcBef>
                <a:spcPts val="600"/>
              </a:spcBef>
              <a:buClr>
                <a:srgbClr val="00AEEF"/>
              </a:buClr>
              <a:buFont typeface="Arial" panose="020B0604020202020204" pitchFamily="34" charset="0"/>
              <a:buChar char="–"/>
              <a:defRPr sz="1800">
                <a:solidFill>
                  <a:schemeClr val="tx1"/>
                </a:solidFill>
                <a:latin typeface="+mn-lt"/>
                <a:cs typeface="+mn-cs"/>
              </a:defRPr>
            </a:lvl4pPr>
            <a:lvl5pPr marL="973138" indent="-168275">
              <a:lnSpc>
                <a:spcPct val="90000"/>
              </a:lnSpc>
              <a:spcBef>
                <a:spcPts val="600"/>
              </a:spcBef>
              <a:buClr>
                <a:schemeClr val="hlink"/>
              </a:buClr>
              <a:buFont typeface="Arial" panose="020B0604020202020204" pitchFamily="34" charset="0"/>
              <a:buChar char="»"/>
              <a:defRPr sz="1800">
                <a:solidFill>
                  <a:schemeClr val="tx1"/>
                </a:solidFill>
                <a:latin typeface="+mn-lt"/>
                <a:cs typeface="+mn-cs"/>
              </a:defRPr>
            </a:lvl5pPr>
            <a:lvl6pPr marL="2514499"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6pPr>
            <a:lvl7pPr marL="2971681"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7pPr>
            <a:lvl8pPr marL="3428863"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8pPr>
            <a:lvl9pPr marL="3886044"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9pPr>
          </a:lstStyle>
          <a:p>
            <a:r>
              <a:rPr lang="en-US" dirty="0">
                <a:solidFill>
                  <a:schemeClr val="tx1"/>
                </a:solidFill>
              </a:rPr>
              <a:t>White</a:t>
            </a:r>
            <a:endParaRPr lang="en-US" baseline="30000" dirty="0">
              <a:solidFill>
                <a:schemeClr val="tx1"/>
              </a:solidFill>
            </a:endParaRPr>
          </a:p>
        </p:txBody>
      </p:sp>
      <p:sp>
        <p:nvSpPr>
          <p:cNvPr id="19" name="TextBox 18">
            <a:extLst>
              <a:ext uri="{FF2B5EF4-FFF2-40B4-BE49-F238E27FC236}">
                <a16:creationId xmlns:a16="http://schemas.microsoft.com/office/drawing/2014/main" id="{BC398FD2-CA25-E696-16F1-7A4D6604E253}"/>
              </a:ext>
            </a:extLst>
          </p:cNvPr>
          <p:cNvSpPr txBox="1"/>
          <p:nvPr/>
        </p:nvSpPr>
        <p:spPr>
          <a:xfrm>
            <a:off x="10735929" y="4114083"/>
            <a:ext cx="8752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indent="0" algn="ctr">
              <a:lnSpc>
                <a:spcPct val="90000"/>
              </a:lnSpc>
              <a:spcBef>
                <a:spcPts val="600"/>
              </a:spcBef>
              <a:buClr>
                <a:srgbClr val="00AEEF"/>
              </a:buClr>
              <a:buNone/>
              <a:defRPr sz="2000" b="1">
                <a:solidFill>
                  <a:srgbClr val="0070C0"/>
                </a:solidFill>
                <a:latin typeface="+mn-lt"/>
                <a:cs typeface="+mn-cs"/>
              </a:defRPr>
            </a:lvl1pPr>
            <a:lvl2pPr marL="400034" indent="-225416">
              <a:lnSpc>
                <a:spcPct val="90000"/>
              </a:lnSpc>
              <a:spcBef>
                <a:spcPts val="600"/>
              </a:spcBef>
              <a:buClr>
                <a:srgbClr val="8DC63F"/>
              </a:buClr>
              <a:buFont typeface="Arial" panose="020B0604020202020204" pitchFamily="34" charset="0"/>
              <a:buChar char="–"/>
              <a:defRPr sz="2800">
                <a:solidFill>
                  <a:schemeClr val="tx1"/>
                </a:solidFill>
                <a:latin typeface="+mn-lt"/>
                <a:cs typeface="+mn-cs"/>
              </a:defRPr>
            </a:lvl2pPr>
            <a:lvl3pPr marL="514330" indent="-114295">
              <a:lnSpc>
                <a:spcPct val="90000"/>
              </a:lnSpc>
              <a:spcBef>
                <a:spcPts val="600"/>
              </a:spcBef>
              <a:buClr>
                <a:srgbClr val="FBB040"/>
              </a:buClr>
              <a:buChar char="•"/>
              <a:defRPr sz="2000">
                <a:solidFill>
                  <a:schemeClr val="tx1"/>
                </a:solidFill>
                <a:latin typeface="+mn-lt"/>
                <a:cs typeface="+mn-cs"/>
              </a:defRPr>
            </a:lvl3pPr>
            <a:lvl4pPr marL="804863" indent="-177800">
              <a:lnSpc>
                <a:spcPct val="90000"/>
              </a:lnSpc>
              <a:spcBef>
                <a:spcPts val="600"/>
              </a:spcBef>
              <a:buClr>
                <a:srgbClr val="00AEEF"/>
              </a:buClr>
              <a:buFont typeface="Arial" panose="020B0604020202020204" pitchFamily="34" charset="0"/>
              <a:buChar char="–"/>
              <a:defRPr sz="1800">
                <a:solidFill>
                  <a:schemeClr val="tx1"/>
                </a:solidFill>
                <a:latin typeface="+mn-lt"/>
                <a:cs typeface="+mn-cs"/>
              </a:defRPr>
            </a:lvl4pPr>
            <a:lvl5pPr marL="973138" indent="-168275">
              <a:lnSpc>
                <a:spcPct val="90000"/>
              </a:lnSpc>
              <a:spcBef>
                <a:spcPts val="600"/>
              </a:spcBef>
              <a:buClr>
                <a:schemeClr val="hlink"/>
              </a:buClr>
              <a:buFont typeface="Arial" panose="020B0604020202020204" pitchFamily="34" charset="0"/>
              <a:buChar char="»"/>
              <a:defRPr sz="1800">
                <a:solidFill>
                  <a:schemeClr val="tx1"/>
                </a:solidFill>
                <a:latin typeface="+mn-lt"/>
                <a:cs typeface="+mn-cs"/>
              </a:defRPr>
            </a:lvl5pPr>
            <a:lvl6pPr marL="2514499"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6pPr>
            <a:lvl7pPr marL="2971681"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7pPr>
            <a:lvl8pPr marL="3428863"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8pPr>
            <a:lvl9pPr marL="3886044"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9pPr>
          </a:lstStyle>
          <a:p>
            <a:r>
              <a:rPr lang="en-US" dirty="0">
                <a:solidFill>
                  <a:schemeClr val="tx1"/>
                </a:solidFill>
              </a:rPr>
              <a:t>Hispanic</a:t>
            </a:r>
            <a:endParaRPr lang="en-US" baseline="30000" dirty="0">
              <a:solidFill>
                <a:schemeClr val="tx1"/>
              </a:solidFill>
            </a:endParaRPr>
          </a:p>
        </p:txBody>
      </p:sp>
      <p:sp>
        <p:nvSpPr>
          <p:cNvPr id="20" name="TextBox 19">
            <a:extLst>
              <a:ext uri="{FF2B5EF4-FFF2-40B4-BE49-F238E27FC236}">
                <a16:creationId xmlns:a16="http://schemas.microsoft.com/office/drawing/2014/main" id="{EB2D16B4-3110-CB85-078E-249F853735BD}"/>
              </a:ext>
            </a:extLst>
          </p:cNvPr>
          <p:cNvSpPr txBox="1"/>
          <p:nvPr/>
        </p:nvSpPr>
        <p:spPr>
          <a:xfrm>
            <a:off x="11050118" y="2337719"/>
            <a:ext cx="5610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indent="0" algn="ctr">
              <a:lnSpc>
                <a:spcPct val="90000"/>
              </a:lnSpc>
              <a:spcBef>
                <a:spcPts val="600"/>
              </a:spcBef>
              <a:buClr>
                <a:srgbClr val="00AEEF"/>
              </a:buClr>
              <a:buNone/>
              <a:defRPr sz="2000" b="1">
                <a:solidFill>
                  <a:srgbClr val="0070C0"/>
                </a:solidFill>
                <a:latin typeface="+mn-lt"/>
                <a:cs typeface="+mn-cs"/>
              </a:defRPr>
            </a:lvl1pPr>
            <a:lvl2pPr marL="400034" indent="-225416">
              <a:lnSpc>
                <a:spcPct val="90000"/>
              </a:lnSpc>
              <a:spcBef>
                <a:spcPts val="600"/>
              </a:spcBef>
              <a:buClr>
                <a:srgbClr val="8DC63F"/>
              </a:buClr>
              <a:buFont typeface="Arial" panose="020B0604020202020204" pitchFamily="34" charset="0"/>
              <a:buChar char="–"/>
              <a:defRPr sz="2800">
                <a:solidFill>
                  <a:schemeClr val="tx1"/>
                </a:solidFill>
                <a:latin typeface="+mn-lt"/>
                <a:cs typeface="+mn-cs"/>
              </a:defRPr>
            </a:lvl2pPr>
            <a:lvl3pPr marL="514330" indent="-114295">
              <a:lnSpc>
                <a:spcPct val="90000"/>
              </a:lnSpc>
              <a:spcBef>
                <a:spcPts val="600"/>
              </a:spcBef>
              <a:buClr>
                <a:srgbClr val="FBB040"/>
              </a:buClr>
              <a:buChar char="•"/>
              <a:defRPr sz="2000">
                <a:solidFill>
                  <a:schemeClr val="tx1"/>
                </a:solidFill>
                <a:latin typeface="+mn-lt"/>
                <a:cs typeface="+mn-cs"/>
              </a:defRPr>
            </a:lvl3pPr>
            <a:lvl4pPr marL="804863" indent="-177800">
              <a:lnSpc>
                <a:spcPct val="90000"/>
              </a:lnSpc>
              <a:spcBef>
                <a:spcPts val="600"/>
              </a:spcBef>
              <a:buClr>
                <a:srgbClr val="00AEEF"/>
              </a:buClr>
              <a:buFont typeface="Arial" panose="020B0604020202020204" pitchFamily="34" charset="0"/>
              <a:buChar char="–"/>
              <a:defRPr sz="1800">
                <a:solidFill>
                  <a:schemeClr val="tx1"/>
                </a:solidFill>
                <a:latin typeface="+mn-lt"/>
                <a:cs typeface="+mn-cs"/>
              </a:defRPr>
            </a:lvl4pPr>
            <a:lvl5pPr marL="973138" indent="-168275">
              <a:lnSpc>
                <a:spcPct val="90000"/>
              </a:lnSpc>
              <a:spcBef>
                <a:spcPts val="600"/>
              </a:spcBef>
              <a:buClr>
                <a:schemeClr val="hlink"/>
              </a:buClr>
              <a:buFont typeface="Arial" panose="020B0604020202020204" pitchFamily="34" charset="0"/>
              <a:buChar char="»"/>
              <a:defRPr sz="1800">
                <a:solidFill>
                  <a:schemeClr val="tx1"/>
                </a:solidFill>
                <a:latin typeface="+mn-lt"/>
                <a:cs typeface="+mn-cs"/>
              </a:defRPr>
            </a:lvl5pPr>
            <a:lvl6pPr marL="2514499"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6pPr>
            <a:lvl7pPr marL="2971681"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7pPr>
            <a:lvl8pPr marL="3428863"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8pPr>
            <a:lvl9pPr marL="3886044"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9pPr>
          </a:lstStyle>
          <a:p>
            <a:r>
              <a:rPr lang="en-US" dirty="0">
                <a:solidFill>
                  <a:schemeClr val="tx1"/>
                </a:solidFill>
              </a:rPr>
              <a:t>Other</a:t>
            </a:r>
            <a:endParaRPr lang="en-US" baseline="30000" dirty="0">
              <a:solidFill>
                <a:schemeClr val="tx1"/>
              </a:solidFill>
            </a:endParaRPr>
          </a:p>
        </p:txBody>
      </p:sp>
    </p:spTree>
    <p:custDataLst>
      <p:tags r:id="rId1"/>
    </p:custDataLst>
    <p:extLst>
      <p:ext uri="{BB962C8B-B14F-4D97-AF65-F5344CB8AC3E}">
        <p14:creationId xmlns:p14="http://schemas.microsoft.com/office/powerpoint/2010/main" val="1496249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7A104-961D-4BDF-8355-0717619307AA}"/>
              </a:ext>
            </a:extLst>
          </p:cNvPr>
          <p:cNvSpPr>
            <a:spLocks noGrp="1"/>
          </p:cNvSpPr>
          <p:nvPr>
            <p:ph type="title"/>
          </p:nvPr>
        </p:nvSpPr>
        <p:spPr>
          <a:xfrm>
            <a:off x="609600" y="266700"/>
            <a:ext cx="10972800" cy="1243417"/>
          </a:xfrm>
        </p:spPr>
        <p:txBody>
          <a:bodyPr/>
          <a:lstStyle/>
          <a:p>
            <a:r>
              <a:rPr lang="en-US" dirty="0"/>
              <a:t>1 in 5 New HIV Diagnoses in the US</a:t>
            </a:r>
            <a:br>
              <a:rPr lang="en-US" dirty="0"/>
            </a:br>
            <a:r>
              <a:rPr lang="en-US" dirty="0"/>
              <a:t>Is Among Women</a:t>
            </a:r>
          </a:p>
        </p:txBody>
      </p:sp>
      <p:sp>
        <p:nvSpPr>
          <p:cNvPr id="13" name="Content Placeholder 12">
            <a:extLst>
              <a:ext uri="{FF2B5EF4-FFF2-40B4-BE49-F238E27FC236}">
                <a16:creationId xmlns:a16="http://schemas.microsoft.com/office/drawing/2014/main" id="{4811C61A-0F82-43C5-BFD5-21100A552B08}"/>
              </a:ext>
            </a:extLst>
          </p:cNvPr>
          <p:cNvSpPr>
            <a:spLocks noGrp="1"/>
          </p:cNvSpPr>
          <p:nvPr>
            <p:ph sz="half" idx="1"/>
          </p:nvPr>
        </p:nvSpPr>
        <p:spPr>
          <a:xfrm>
            <a:off x="609600" y="1609727"/>
            <a:ext cx="4433858" cy="3856440"/>
          </a:xfrm>
        </p:spPr>
        <p:txBody>
          <a:bodyPr/>
          <a:lstStyle/>
          <a:p>
            <a:r>
              <a:rPr lang="en-US" sz="2400" b="1" dirty="0"/>
              <a:t>Black women in the US</a:t>
            </a:r>
            <a:r>
              <a:rPr lang="en-US" sz="2400" b="1" baseline="30000" dirty="0"/>
              <a:t>1</a:t>
            </a:r>
          </a:p>
          <a:p>
            <a:pPr lvl="1"/>
            <a:r>
              <a:rPr lang="en-US" sz="2000" dirty="0"/>
              <a:t>Have 15 times the AIDS rate compared with white women</a:t>
            </a:r>
          </a:p>
          <a:p>
            <a:pPr lvl="1"/>
            <a:r>
              <a:rPr lang="en-US" sz="2000" dirty="0"/>
              <a:t>Are 14.5 times as likely to die from HIV infection as white women</a:t>
            </a:r>
          </a:p>
          <a:p>
            <a:pPr lvl="1"/>
            <a:r>
              <a:rPr lang="en-US" sz="2000" dirty="0"/>
              <a:t>Are less likely to have been infected through injection drug use than white women</a:t>
            </a:r>
            <a:r>
              <a:rPr lang="en-US" sz="2000" baseline="30000" dirty="0"/>
              <a:t>2</a:t>
            </a:r>
          </a:p>
          <a:p>
            <a:pPr lvl="1"/>
            <a:r>
              <a:rPr lang="en-US" sz="2000" dirty="0"/>
              <a:t>19% of new HIV diagnoses were among women in 2019</a:t>
            </a:r>
            <a:r>
              <a:rPr lang="en-US" sz="2000" baseline="30000" dirty="0"/>
              <a:t>4</a:t>
            </a:r>
          </a:p>
          <a:p>
            <a:pPr lvl="1"/>
            <a:r>
              <a:rPr lang="en-US" sz="2000" dirty="0"/>
              <a:t>84% acquired from heterosexual transmission; 16% IDU</a:t>
            </a:r>
            <a:r>
              <a:rPr lang="en-US" sz="2000" baseline="30000" dirty="0"/>
              <a:t>4</a:t>
            </a:r>
          </a:p>
        </p:txBody>
      </p:sp>
      <p:sp>
        <p:nvSpPr>
          <p:cNvPr id="11" name="Content Placeholder 10">
            <a:extLst>
              <a:ext uri="{FF2B5EF4-FFF2-40B4-BE49-F238E27FC236}">
                <a16:creationId xmlns:a16="http://schemas.microsoft.com/office/drawing/2014/main" id="{B6CF035F-3E86-A938-9DA5-015E6BE0EED0}"/>
              </a:ext>
            </a:extLst>
          </p:cNvPr>
          <p:cNvSpPr>
            <a:spLocks noGrp="1"/>
          </p:cNvSpPr>
          <p:nvPr>
            <p:ph sz="half" idx="2"/>
          </p:nvPr>
        </p:nvSpPr>
        <p:spPr>
          <a:xfrm>
            <a:off x="5386849" y="1609727"/>
            <a:ext cx="6195551" cy="424732"/>
          </a:xfrm>
        </p:spPr>
        <p:txBody>
          <a:bodyPr/>
          <a:lstStyle/>
          <a:p>
            <a:pPr marL="0" indent="0" algn="ctr">
              <a:buNone/>
            </a:pPr>
            <a:r>
              <a:rPr lang="en-US" sz="2400" b="1" dirty="0">
                <a:solidFill>
                  <a:srgbClr val="0070C0"/>
                </a:solidFill>
              </a:rPr>
              <a:t>Burden in Women Seen Across Adulthood</a:t>
            </a:r>
          </a:p>
        </p:txBody>
      </p:sp>
      <p:sp>
        <p:nvSpPr>
          <p:cNvPr id="4" name="Footer Placeholder 3">
            <a:extLst>
              <a:ext uri="{FF2B5EF4-FFF2-40B4-BE49-F238E27FC236}">
                <a16:creationId xmlns:a16="http://schemas.microsoft.com/office/drawing/2014/main" id="{585DE580-5571-4DE1-86D3-3D403514E087}"/>
              </a:ext>
            </a:extLst>
          </p:cNvPr>
          <p:cNvSpPr>
            <a:spLocks noGrp="1"/>
          </p:cNvSpPr>
          <p:nvPr>
            <p:ph type="ftr" sz="quarter" idx="10"/>
          </p:nvPr>
        </p:nvSpPr>
        <p:spPr>
          <a:xfrm>
            <a:off x="609600" y="5521404"/>
            <a:ext cx="10972800" cy="1107996"/>
          </a:xfrm>
        </p:spPr>
        <p:txBody>
          <a:bodyPr/>
          <a:lstStyle/>
          <a:p>
            <a:r>
              <a:rPr lang="en-US" dirty="0"/>
              <a:t>IDU, injection drug use.</a:t>
            </a:r>
          </a:p>
          <a:p>
            <a:r>
              <a:rPr lang="en-US" dirty="0"/>
              <a:t>1. US Department of Health and Human Services, Office of Minority Health. HIV/AIDS and African Americans. 2019. https://www.minorityhealth.hhs.gov/omh/browse.aspx?lvl=4&amp;lvlid=21; Accessed August 21, 2022. 2. Kaiser Family Foundation. Black Americans and HIV/AIDS: The Basics. 2020. https://www.kff.org/hivaids/fact-sheet/black-americans-and-hivaids-the-basics/. Accessed August 21, 2022. 3. CDC. https://www.cdc.gov/hiv/pdf/library/reports/surveillance/cdc-hiv-surveillance-report-2018-updated-vol-32.pdf. Accessed August 17, 2022. 4. CDC. HIV and women. 2022. https://www.cdc.gov/hiv/pdf/group/gender/women/cdc-hiv-women.pdf. Accessed August 17, 2022. </a:t>
            </a:r>
          </a:p>
        </p:txBody>
      </p:sp>
      <p:graphicFrame>
        <p:nvGraphicFramePr>
          <p:cNvPr id="8" name="Chart 7">
            <a:extLst>
              <a:ext uri="{FF2B5EF4-FFF2-40B4-BE49-F238E27FC236}">
                <a16:creationId xmlns:a16="http://schemas.microsoft.com/office/drawing/2014/main" id="{AD499497-7D68-4022-BD3E-1375CC938F25}"/>
              </a:ext>
            </a:extLst>
          </p:cNvPr>
          <p:cNvGraphicFramePr/>
          <p:nvPr>
            <p:extLst>
              <p:ext uri="{D42A27DB-BD31-4B8C-83A1-F6EECF244321}">
                <p14:modId xmlns:p14="http://schemas.microsoft.com/office/powerpoint/2010/main" val="3462238619"/>
              </p:ext>
            </p:extLst>
          </p:nvPr>
        </p:nvGraphicFramePr>
        <p:xfrm>
          <a:off x="8564880" y="2269241"/>
          <a:ext cx="3017520" cy="3369559"/>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A06EF45B-9171-4CDB-9E15-A5B514301845}"/>
              </a:ext>
            </a:extLst>
          </p:cNvPr>
          <p:cNvSpPr txBox="1"/>
          <p:nvPr/>
        </p:nvSpPr>
        <p:spPr>
          <a:xfrm>
            <a:off x="8656320" y="2057400"/>
            <a:ext cx="292608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91440" numCol="1" anchor="t" anchorCtr="0" compatLnSpc="1">
            <a:prstTxWarp prst="textNoShape">
              <a:avLst/>
            </a:prstTxWarp>
            <a:spAutoFit/>
          </a:bodyPr>
          <a:lstStyle>
            <a:lvl1pPr marL="0" indent="0" algn="ctr">
              <a:lnSpc>
                <a:spcPct val="90000"/>
              </a:lnSpc>
              <a:spcBef>
                <a:spcPts val="600"/>
              </a:spcBef>
              <a:buClr>
                <a:srgbClr val="00AEEF"/>
              </a:buClr>
              <a:buNone/>
              <a:defRPr sz="2000" b="1">
                <a:solidFill>
                  <a:srgbClr val="0070C0"/>
                </a:solidFill>
                <a:latin typeface="+mn-lt"/>
                <a:cs typeface="+mn-cs"/>
              </a:defRPr>
            </a:lvl1pPr>
            <a:lvl2pPr marL="400034" indent="-225416">
              <a:lnSpc>
                <a:spcPct val="90000"/>
              </a:lnSpc>
              <a:spcBef>
                <a:spcPts val="600"/>
              </a:spcBef>
              <a:buClr>
                <a:srgbClr val="8DC63F"/>
              </a:buClr>
              <a:buFont typeface="Arial" panose="020B0604020202020204" pitchFamily="34" charset="0"/>
              <a:buChar char="–"/>
              <a:defRPr sz="2800">
                <a:solidFill>
                  <a:schemeClr val="tx1"/>
                </a:solidFill>
                <a:latin typeface="+mn-lt"/>
                <a:cs typeface="+mn-cs"/>
              </a:defRPr>
            </a:lvl2pPr>
            <a:lvl3pPr marL="514330" indent="-114295">
              <a:lnSpc>
                <a:spcPct val="90000"/>
              </a:lnSpc>
              <a:spcBef>
                <a:spcPts val="600"/>
              </a:spcBef>
              <a:buClr>
                <a:srgbClr val="FBB040"/>
              </a:buClr>
              <a:buChar char="•"/>
              <a:defRPr sz="2000">
                <a:solidFill>
                  <a:schemeClr val="tx1"/>
                </a:solidFill>
                <a:latin typeface="+mn-lt"/>
                <a:cs typeface="+mn-cs"/>
              </a:defRPr>
            </a:lvl3pPr>
            <a:lvl4pPr marL="804863" indent="-177800">
              <a:lnSpc>
                <a:spcPct val="90000"/>
              </a:lnSpc>
              <a:spcBef>
                <a:spcPts val="600"/>
              </a:spcBef>
              <a:buClr>
                <a:srgbClr val="00AEEF"/>
              </a:buClr>
              <a:buFont typeface="Arial" panose="020B0604020202020204" pitchFamily="34" charset="0"/>
              <a:buChar char="–"/>
              <a:defRPr sz="1800">
                <a:solidFill>
                  <a:schemeClr val="tx1"/>
                </a:solidFill>
                <a:latin typeface="+mn-lt"/>
                <a:cs typeface="+mn-cs"/>
              </a:defRPr>
            </a:lvl4pPr>
            <a:lvl5pPr marL="973138" indent="-168275">
              <a:lnSpc>
                <a:spcPct val="90000"/>
              </a:lnSpc>
              <a:spcBef>
                <a:spcPts val="600"/>
              </a:spcBef>
              <a:buClr>
                <a:schemeClr val="hlink"/>
              </a:buClr>
              <a:buFont typeface="Arial" panose="020B0604020202020204" pitchFamily="34" charset="0"/>
              <a:buChar char="»"/>
              <a:defRPr sz="1800">
                <a:solidFill>
                  <a:schemeClr val="tx1"/>
                </a:solidFill>
                <a:latin typeface="+mn-lt"/>
                <a:cs typeface="+mn-cs"/>
              </a:defRPr>
            </a:lvl5pPr>
            <a:lvl6pPr marL="2514499"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6pPr>
            <a:lvl7pPr marL="2971681"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7pPr>
            <a:lvl8pPr marL="3428863"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8pPr>
            <a:lvl9pPr marL="3886044"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9pPr>
          </a:lstStyle>
          <a:p>
            <a:r>
              <a:rPr lang="en-US" dirty="0">
                <a:solidFill>
                  <a:schemeClr val="tx1"/>
                </a:solidFill>
                <a:latin typeface="Arial" panose="020B0604020202020204" pitchFamily="34" charset="0"/>
                <a:cs typeface="Arial" panose="020B0604020202020204" pitchFamily="34" charset="0"/>
              </a:rPr>
              <a:t>Race/Ethnicity of Women With New HIV Diagnoses</a:t>
            </a:r>
            <a:r>
              <a:rPr lang="en-US" baseline="30000" dirty="0">
                <a:solidFill>
                  <a:schemeClr val="tx1"/>
                </a:solidFill>
                <a:latin typeface="Arial" panose="020B0604020202020204" pitchFamily="34" charset="0"/>
                <a:cs typeface="Arial" panose="020B0604020202020204" pitchFamily="34" charset="0"/>
              </a:rPr>
              <a:t>3</a:t>
            </a:r>
          </a:p>
        </p:txBody>
      </p:sp>
      <p:sp>
        <p:nvSpPr>
          <p:cNvPr id="20" name="TextBox 19">
            <a:extLst>
              <a:ext uri="{FF2B5EF4-FFF2-40B4-BE49-F238E27FC236}">
                <a16:creationId xmlns:a16="http://schemas.microsoft.com/office/drawing/2014/main" id="{B93170AE-4FE6-484F-B8D3-FDF171B49A77}"/>
              </a:ext>
            </a:extLst>
          </p:cNvPr>
          <p:cNvSpPr txBox="1"/>
          <p:nvPr/>
        </p:nvSpPr>
        <p:spPr>
          <a:xfrm>
            <a:off x="5386849" y="2057400"/>
            <a:ext cx="29260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91440" numCol="1" anchor="t" anchorCtr="0" compatLnSpc="1">
            <a:prstTxWarp prst="textNoShape">
              <a:avLst/>
            </a:prstTxWarp>
            <a:spAutoFit/>
          </a:bodyPr>
          <a:lstStyle>
            <a:lvl1pPr marL="0" indent="0" algn="ctr">
              <a:lnSpc>
                <a:spcPct val="90000"/>
              </a:lnSpc>
              <a:spcBef>
                <a:spcPts val="600"/>
              </a:spcBef>
              <a:buClr>
                <a:srgbClr val="00AEEF"/>
              </a:buClr>
              <a:buNone/>
              <a:defRPr sz="2000" b="1">
                <a:solidFill>
                  <a:srgbClr val="0070C0"/>
                </a:solidFill>
                <a:latin typeface="+mn-lt"/>
                <a:cs typeface="+mn-cs"/>
              </a:defRPr>
            </a:lvl1pPr>
            <a:lvl2pPr marL="400034" indent="-225416">
              <a:lnSpc>
                <a:spcPct val="90000"/>
              </a:lnSpc>
              <a:spcBef>
                <a:spcPts val="600"/>
              </a:spcBef>
              <a:buClr>
                <a:srgbClr val="8DC63F"/>
              </a:buClr>
              <a:buFont typeface="Arial" panose="020B0604020202020204" pitchFamily="34" charset="0"/>
              <a:buChar char="–"/>
              <a:defRPr sz="2800">
                <a:solidFill>
                  <a:schemeClr val="tx1"/>
                </a:solidFill>
                <a:latin typeface="+mn-lt"/>
                <a:cs typeface="+mn-cs"/>
              </a:defRPr>
            </a:lvl2pPr>
            <a:lvl3pPr marL="514330" indent="-114295">
              <a:lnSpc>
                <a:spcPct val="90000"/>
              </a:lnSpc>
              <a:spcBef>
                <a:spcPts val="600"/>
              </a:spcBef>
              <a:buClr>
                <a:srgbClr val="FBB040"/>
              </a:buClr>
              <a:buChar char="•"/>
              <a:defRPr sz="2000">
                <a:solidFill>
                  <a:schemeClr val="tx1"/>
                </a:solidFill>
                <a:latin typeface="+mn-lt"/>
                <a:cs typeface="+mn-cs"/>
              </a:defRPr>
            </a:lvl3pPr>
            <a:lvl4pPr marL="804863" indent="-177800">
              <a:lnSpc>
                <a:spcPct val="90000"/>
              </a:lnSpc>
              <a:spcBef>
                <a:spcPts val="600"/>
              </a:spcBef>
              <a:buClr>
                <a:srgbClr val="00AEEF"/>
              </a:buClr>
              <a:buFont typeface="Arial" panose="020B0604020202020204" pitchFamily="34" charset="0"/>
              <a:buChar char="–"/>
              <a:defRPr sz="1800">
                <a:solidFill>
                  <a:schemeClr val="tx1"/>
                </a:solidFill>
                <a:latin typeface="+mn-lt"/>
                <a:cs typeface="+mn-cs"/>
              </a:defRPr>
            </a:lvl4pPr>
            <a:lvl5pPr marL="973138" indent="-168275">
              <a:lnSpc>
                <a:spcPct val="90000"/>
              </a:lnSpc>
              <a:spcBef>
                <a:spcPts val="600"/>
              </a:spcBef>
              <a:buClr>
                <a:schemeClr val="hlink"/>
              </a:buClr>
              <a:buFont typeface="Arial" panose="020B0604020202020204" pitchFamily="34" charset="0"/>
              <a:buChar char="»"/>
              <a:defRPr sz="1800">
                <a:solidFill>
                  <a:schemeClr val="tx1"/>
                </a:solidFill>
                <a:latin typeface="+mn-lt"/>
                <a:cs typeface="+mn-cs"/>
              </a:defRPr>
            </a:lvl5pPr>
            <a:lvl6pPr marL="2514499"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6pPr>
            <a:lvl7pPr marL="2971681"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7pPr>
            <a:lvl8pPr marL="3428863"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8pPr>
            <a:lvl9pPr marL="3886044" indent="-228590" defTabSz="914364">
              <a:lnSpc>
                <a:spcPct val="90000"/>
              </a:lnSpc>
              <a:spcBef>
                <a:spcPts val="500"/>
              </a:spcBef>
              <a:buFont typeface="Arial" panose="020B0604020202020204" pitchFamily="34" charset="0"/>
              <a:buChar char="•"/>
              <a:defRPr sz="1800">
                <a:solidFill>
                  <a:schemeClr val="tx1"/>
                </a:solidFill>
                <a:latin typeface="+mn-lt"/>
                <a:cs typeface="+mn-cs"/>
              </a:defRPr>
            </a:lvl9pPr>
          </a:lstStyle>
          <a:p>
            <a:r>
              <a:rPr lang="en-US" dirty="0">
                <a:solidFill>
                  <a:schemeClr val="tx1"/>
                </a:solidFill>
                <a:latin typeface="Arial" panose="020B0604020202020204" pitchFamily="34" charset="0"/>
                <a:cs typeface="Arial" panose="020B0604020202020204" pitchFamily="34" charset="0"/>
              </a:rPr>
              <a:t>Age at HIV Diagnosis in Women</a:t>
            </a:r>
            <a:r>
              <a:rPr lang="en-US" baseline="30000" dirty="0">
                <a:solidFill>
                  <a:schemeClr val="tx1"/>
                </a:solidFill>
                <a:latin typeface="Arial" panose="020B0604020202020204" pitchFamily="34" charset="0"/>
                <a:cs typeface="Arial" panose="020B0604020202020204" pitchFamily="34" charset="0"/>
              </a:rPr>
              <a:t>3</a:t>
            </a:r>
          </a:p>
        </p:txBody>
      </p:sp>
      <p:graphicFrame>
        <p:nvGraphicFramePr>
          <p:cNvPr id="22" name="Chart 21">
            <a:extLst>
              <a:ext uri="{FF2B5EF4-FFF2-40B4-BE49-F238E27FC236}">
                <a16:creationId xmlns:a16="http://schemas.microsoft.com/office/drawing/2014/main" id="{EF4564D6-61A8-4156-9967-16AB0133FBCF}"/>
              </a:ext>
            </a:extLst>
          </p:cNvPr>
          <p:cNvGraphicFramePr/>
          <p:nvPr>
            <p:extLst>
              <p:ext uri="{D42A27DB-BD31-4B8C-83A1-F6EECF244321}">
                <p14:modId xmlns:p14="http://schemas.microsoft.com/office/powerpoint/2010/main" val="2728523126"/>
              </p:ext>
            </p:extLst>
          </p:nvPr>
        </p:nvGraphicFramePr>
        <p:xfrm>
          <a:off x="5386849" y="2269242"/>
          <a:ext cx="3017520" cy="3369559"/>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1506027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6021C-83FB-4C59-1ACC-5CD70C948B3D}"/>
              </a:ext>
            </a:extLst>
          </p:cNvPr>
          <p:cNvSpPr>
            <a:spLocks noGrp="1"/>
          </p:cNvSpPr>
          <p:nvPr>
            <p:ph type="title"/>
          </p:nvPr>
        </p:nvSpPr>
        <p:spPr>
          <a:xfrm>
            <a:off x="609600" y="266700"/>
            <a:ext cx="10972800" cy="1138773"/>
          </a:xfrm>
        </p:spPr>
        <p:txBody>
          <a:bodyPr/>
          <a:lstStyle/>
          <a:p>
            <a:r>
              <a:rPr lang="en-US" dirty="0"/>
              <a:t>Ending the HIV Epidemic in the US</a:t>
            </a:r>
            <a:br>
              <a:rPr lang="en-US" sz="3600" b="0" i="1" dirty="0">
                <a:solidFill>
                  <a:schemeClr val="tx1"/>
                </a:solidFill>
              </a:rPr>
            </a:br>
            <a:r>
              <a:rPr lang="en-US" sz="3600" b="0" i="1" dirty="0">
                <a:solidFill>
                  <a:schemeClr val="tx1"/>
                </a:solidFill>
              </a:rPr>
              <a:t>Target Goals for New Diagnoses, 2019-2030</a:t>
            </a:r>
          </a:p>
        </p:txBody>
      </p:sp>
      <p:sp>
        <p:nvSpPr>
          <p:cNvPr id="19" name="Content Placeholder 18">
            <a:extLst>
              <a:ext uri="{FF2B5EF4-FFF2-40B4-BE49-F238E27FC236}">
                <a16:creationId xmlns:a16="http://schemas.microsoft.com/office/drawing/2014/main" id="{65798340-EEBA-5E44-964C-C19941B48674}"/>
              </a:ext>
            </a:extLst>
          </p:cNvPr>
          <p:cNvSpPr>
            <a:spLocks noGrp="1"/>
          </p:cNvSpPr>
          <p:nvPr>
            <p:ph idx="1"/>
          </p:nvPr>
        </p:nvSpPr>
        <p:spPr>
          <a:xfrm>
            <a:off x="609600" y="1609727"/>
            <a:ext cx="3270738" cy="3413242"/>
          </a:xfrm>
        </p:spPr>
        <p:txBody>
          <a:bodyPr/>
          <a:lstStyle/>
          <a:p>
            <a:r>
              <a:rPr lang="en-US" sz="1800" b="1" dirty="0">
                <a:solidFill>
                  <a:srgbClr val="8F4F60"/>
                </a:solidFill>
              </a:rPr>
              <a:t>EHE</a:t>
            </a:r>
            <a:r>
              <a:rPr lang="en-US" sz="1800" dirty="0"/>
              <a:t> is the HHS plan to reduce new HIV diagnoses </a:t>
            </a:r>
          </a:p>
          <a:p>
            <a:pPr lvl="1"/>
            <a:r>
              <a:rPr lang="en-US" sz="1600" dirty="0"/>
              <a:t>By 75% by 2025</a:t>
            </a:r>
          </a:p>
          <a:p>
            <a:pPr lvl="1"/>
            <a:r>
              <a:rPr lang="en-US" sz="1600" dirty="0"/>
              <a:t>Up to 90% by 2030</a:t>
            </a:r>
          </a:p>
          <a:p>
            <a:r>
              <a:rPr lang="en-US" sz="1800" dirty="0"/>
              <a:t>By targeting prevention efforts, resources, and infrastructure where HIV transmission is most prevalent</a:t>
            </a:r>
          </a:p>
          <a:p>
            <a:r>
              <a:rPr lang="en-US" sz="1800" dirty="0"/>
              <a:t>&gt;700K lives in the US lost to HIV since 1981</a:t>
            </a:r>
          </a:p>
          <a:p>
            <a:r>
              <a:rPr lang="en-US" sz="1800" dirty="0"/>
              <a:t>The decrease in new infections has stalled</a:t>
            </a:r>
          </a:p>
        </p:txBody>
      </p:sp>
      <p:sp>
        <p:nvSpPr>
          <p:cNvPr id="5" name="Footer Placeholder 4">
            <a:extLst>
              <a:ext uri="{FF2B5EF4-FFF2-40B4-BE49-F238E27FC236}">
                <a16:creationId xmlns:a16="http://schemas.microsoft.com/office/drawing/2014/main" id="{9D1D2165-F3AE-83A9-8E30-739EE7034490}"/>
              </a:ext>
            </a:extLst>
          </p:cNvPr>
          <p:cNvSpPr>
            <a:spLocks noGrp="1"/>
          </p:cNvSpPr>
          <p:nvPr>
            <p:ph type="ftr" sz="quarter" idx="10"/>
          </p:nvPr>
        </p:nvSpPr>
        <p:spPr>
          <a:xfrm>
            <a:off x="609600" y="6075402"/>
            <a:ext cx="10972800" cy="553998"/>
          </a:xfrm>
        </p:spPr>
        <p:txBody>
          <a:bodyPr/>
          <a:lstStyle/>
          <a:p>
            <a:r>
              <a:rPr lang="en-US" dirty="0"/>
              <a:t>EHE, Ending the HIV Epidemic; HHS, US Department of Health and Human Services.</a:t>
            </a:r>
          </a:p>
          <a:p>
            <a:r>
              <a:rPr lang="en-US" dirty="0"/>
              <a:t>1. HIV.gov. Overview. https://www.hiv.gov/federal-response/ending-the-hiv-epidemic/overview. Accessed August 21, 2022; 2. CDC. 2019 National HIV Surveillance System Reports.  https://www.cdc.gov/nchhstp/newsroom/2021/2019-national-hiv-surveillance-system-reports.html#Graphics. Accessed August 21, 2022.</a:t>
            </a:r>
          </a:p>
        </p:txBody>
      </p:sp>
      <p:sp>
        <p:nvSpPr>
          <p:cNvPr id="22" name="TextBox 21">
            <a:extLst>
              <a:ext uri="{FF2B5EF4-FFF2-40B4-BE49-F238E27FC236}">
                <a16:creationId xmlns:a16="http://schemas.microsoft.com/office/drawing/2014/main" id="{B756F1C9-9C25-4AE4-6DB5-24C20F6D40F3}"/>
              </a:ext>
            </a:extLst>
          </p:cNvPr>
          <p:cNvSpPr txBox="1"/>
          <p:nvPr/>
        </p:nvSpPr>
        <p:spPr>
          <a:xfrm flipH="1">
            <a:off x="609599" y="5142920"/>
            <a:ext cx="10972800" cy="812530"/>
          </a:xfrm>
          <a:prstGeom prst="rect">
            <a:avLst/>
          </a:prstGeom>
          <a:solidFill>
            <a:srgbClr val="1B3F73"/>
          </a:solidFill>
          <a:ln w="19050" cap="flat" cmpd="sng" algn="ctr">
            <a:noFill/>
            <a:prstDash val="solid"/>
            <a:miter lim="800000"/>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tIns="91440" bIns="91440" rtlCol="0">
            <a:spAutoFit/>
          </a:bodyPr>
          <a:lstStyle>
            <a:defPPr>
              <a:defRPr lang="en-US"/>
            </a:defPPr>
            <a:lvl1pPr indent="0" algn="ctr" defTabSz="1097280" eaLnBrk="0" fontAlgn="base" hangingPunct="0">
              <a:lnSpc>
                <a:spcPct val="85000"/>
              </a:lnSpc>
              <a:spcBef>
                <a:spcPct val="0"/>
              </a:spcBef>
              <a:spcAft>
                <a:spcPct val="0"/>
              </a:spcAft>
              <a:buClr>
                <a:srgbClr val="00AEEF"/>
              </a:buClr>
              <a:buNone/>
              <a:defRPr sz="2400" b="1">
                <a:solidFill>
                  <a:srgbClr val="FFFFFF"/>
                </a:solidFill>
                <a:latin typeface="Arial" panose="020B0604020202020204" pitchFamily="34" charset="0"/>
                <a:cs typeface="Arial" panose="020B0604020202020204" pitchFamily="34" charset="0"/>
              </a:defRPr>
            </a:lvl1pPr>
            <a:lvl2pPr marL="639763" indent="-296863" eaLnBrk="0" fontAlgn="base" hangingPunct="0">
              <a:lnSpc>
                <a:spcPct val="90000"/>
              </a:lnSpc>
              <a:spcBef>
                <a:spcPct val="20000"/>
              </a:spcBef>
              <a:spcAft>
                <a:spcPct val="0"/>
              </a:spcAft>
              <a:buClr>
                <a:srgbClr val="8DC63F"/>
              </a:buClr>
              <a:buFont typeface="Arial" panose="020B0604020202020204" pitchFamily="34" charset="0"/>
              <a:buChar char="–"/>
              <a:defRPr sz="2400">
                <a:solidFill>
                  <a:schemeClr val="lt1"/>
                </a:solidFill>
              </a:defRPr>
            </a:lvl2pPr>
            <a:lvl3pPr indent="-160338" eaLnBrk="0" fontAlgn="base" hangingPunct="0">
              <a:lnSpc>
                <a:spcPct val="90000"/>
              </a:lnSpc>
              <a:spcBef>
                <a:spcPct val="20000"/>
              </a:spcBef>
              <a:spcAft>
                <a:spcPct val="0"/>
              </a:spcAft>
              <a:buClr>
                <a:srgbClr val="FBB040"/>
              </a:buClr>
              <a:buChar char="•"/>
              <a:defRPr sz="2000">
                <a:solidFill>
                  <a:schemeClr val="lt1"/>
                </a:solidFill>
              </a:defRPr>
            </a:lvl3pPr>
            <a:lvl4pPr marL="1263650" indent="-234950" eaLnBrk="0" fontAlgn="base" hangingPunct="0">
              <a:lnSpc>
                <a:spcPct val="90000"/>
              </a:lnSpc>
              <a:spcBef>
                <a:spcPct val="20000"/>
              </a:spcBef>
              <a:spcAft>
                <a:spcPct val="0"/>
              </a:spcAft>
              <a:buClr>
                <a:srgbClr val="00AEEF"/>
              </a:buClr>
              <a:buFont typeface="Arial" panose="020B0604020202020204" pitchFamily="34" charset="0"/>
              <a:buChar char="–"/>
              <a:defRPr>
                <a:solidFill>
                  <a:schemeClr val="lt1"/>
                </a:solidFill>
              </a:defRPr>
            </a:lvl4pPr>
            <a:lvl5pPr marL="1554163" indent="-176213" eaLnBrk="0" fontAlgn="base" hangingPunct="0">
              <a:lnSpc>
                <a:spcPct val="90000"/>
              </a:lnSpc>
              <a:spcBef>
                <a:spcPct val="20000"/>
              </a:spcBef>
              <a:spcAft>
                <a:spcPct val="0"/>
              </a:spcAft>
              <a:buClr>
                <a:schemeClr val="hlink"/>
              </a:buClr>
              <a:buFont typeface="Arial" panose="020B0604020202020204" pitchFamily="34" charset="0"/>
              <a:buChar char="»"/>
              <a:defRPr>
                <a:solidFill>
                  <a:schemeClr val="lt1"/>
                </a:solidFill>
              </a:defRPr>
            </a:lvl5pPr>
            <a:lvl6pPr marL="2514600" indent="-228600" defTabSz="914400">
              <a:lnSpc>
                <a:spcPct val="90000"/>
              </a:lnSpc>
              <a:spcBef>
                <a:spcPts val="500"/>
              </a:spcBef>
              <a:buFont typeface="Arial" panose="020B0604020202020204" pitchFamily="34" charset="0"/>
              <a:buChar char="•"/>
              <a:defRPr>
                <a:solidFill>
                  <a:schemeClr val="lt1"/>
                </a:solidFill>
              </a:defRPr>
            </a:lvl6pPr>
            <a:lvl7pPr marL="2971800" indent="-228600" defTabSz="914400">
              <a:lnSpc>
                <a:spcPct val="90000"/>
              </a:lnSpc>
              <a:spcBef>
                <a:spcPts val="500"/>
              </a:spcBef>
              <a:buFont typeface="Arial" panose="020B0604020202020204" pitchFamily="34" charset="0"/>
              <a:buChar char="•"/>
              <a:defRPr>
                <a:solidFill>
                  <a:schemeClr val="lt1"/>
                </a:solidFill>
              </a:defRPr>
            </a:lvl7pPr>
            <a:lvl8pPr marL="3429000" indent="-228600" defTabSz="914400">
              <a:lnSpc>
                <a:spcPct val="90000"/>
              </a:lnSpc>
              <a:spcBef>
                <a:spcPts val="500"/>
              </a:spcBef>
              <a:buFont typeface="Arial" panose="020B0604020202020204" pitchFamily="34" charset="0"/>
              <a:buChar char="•"/>
              <a:defRPr>
                <a:solidFill>
                  <a:schemeClr val="lt1"/>
                </a:solidFill>
              </a:defRPr>
            </a:lvl8pPr>
            <a:lvl9pPr marL="3886200" indent="-228600" defTabSz="914400">
              <a:lnSpc>
                <a:spcPct val="90000"/>
              </a:lnSpc>
              <a:spcBef>
                <a:spcPts val="500"/>
              </a:spcBef>
              <a:buFont typeface="Arial" panose="020B0604020202020204" pitchFamily="34" charset="0"/>
              <a:buChar char="•"/>
              <a:defRPr>
                <a:solidFill>
                  <a:schemeClr val="lt1"/>
                </a:solidFill>
              </a:defRPr>
            </a:lvl9pPr>
          </a:lstStyle>
          <a:p>
            <a:r>
              <a:rPr lang="en-US" dirty="0"/>
              <a:t>We need your help to work toward the EHE goal of </a:t>
            </a:r>
            <a:br>
              <a:rPr lang="en-US" dirty="0"/>
            </a:br>
            <a:r>
              <a:rPr lang="en-US" dirty="0"/>
              <a:t>3000 new HIV infections by 2030!</a:t>
            </a:r>
          </a:p>
        </p:txBody>
      </p:sp>
      <p:sp>
        <p:nvSpPr>
          <p:cNvPr id="8" name="Arrow: Down 7">
            <a:extLst>
              <a:ext uri="{FF2B5EF4-FFF2-40B4-BE49-F238E27FC236}">
                <a16:creationId xmlns:a16="http://schemas.microsoft.com/office/drawing/2014/main" id="{96297F3B-3306-1B68-70AB-9B4DC0B31E36}"/>
              </a:ext>
            </a:extLst>
          </p:cNvPr>
          <p:cNvSpPr/>
          <p:nvPr/>
        </p:nvSpPr>
        <p:spPr bwMode="auto">
          <a:xfrm>
            <a:off x="4126079" y="1609727"/>
            <a:ext cx="1969921" cy="3413242"/>
          </a:xfrm>
          <a:prstGeom prst="downArrow">
            <a:avLst>
              <a:gd name="adj1" fmla="val 100000"/>
              <a:gd name="adj2" fmla="val 14800"/>
            </a:avLst>
          </a:prstGeom>
          <a:solidFill>
            <a:schemeClr val="bg1">
              <a:lumMod val="95000"/>
            </a:schemeClr>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sp>
        <p:nvSpPr>
          <p:cNvPr id="7" name="Content Placeholder 5">
            <a:extLst>
              <a:ext uri="{FF2B5EF4-FFF2-40B4-BE49-F238E27FC236}">
                <a16:creationId xmlns:a16="http://schemas.microsoft.com/office/drawing/2014/main" id="{12CA3FAD-0143-6342-6B2F-2D25CC37E74A}"/>
              </a:ext>
            </a:extLst>
          </p:cNvPr>
          <p:cNvSpPr txBox="1">
            <a:spLocks noChangeArrowheads="1"/>
          </p:cNvSpPr>
          <p:nvPr/>
        </p:nvSpPr>
        <p:spPr>
          <a:xfrm>
            <a:off x="4444190" y="1716661"/>
            <a:ext cx="1333699" cy="498598"/>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ctr">
              <a:buNone/>
            </a:pPr>
            <a:r>
              <a:rPr lang="en-US" sz="3600" b="1" kern="0" dirty="0">
                <a:latin typeface="Arial" panose="020B0604020202020204" pitchFamily="34" charset="0"/>
                <a:cs typeface="Arial" panose="020B0604020202020204" pitchFamily="34" charset="0"/>
              </a:rPr>
              <a:t>GOAL</a:t>
            </a:r>
          </a:p>
        </p:txBody>
      </p:sp>
      <p:sp>
        <p:nvSpPr>
          <p:cNvPr id="10" name="Content Placeholder 5">
            <a:extLst>
              <a:ext uri="{FF2B5EF4-FFF2-40B4-BE49-F238E27FC236}">
                <a16:creationId xmlns:a16="http://schemas.microsoft.com/office/drawing/2014/main" id="{2D945E55-690B-8E47-6E4C-67CB988262DD}"/>
              </a:ext>
            </a:extLst>
          </p:cNvPr>
          <p:cNvSpPr txBox="1">
            <a:spLocks noChangeArrowheads="1"/>
          </p:cNvSpPr>
          <p:nvPr/>
        </p:nvSpPr>
        <p:spPr>
          <a:xfrm>
            <a:off x="4240381" y="2872731"/>
            <a:ext cx="1741316" cy="738664"/>
          </a:xfrm>
          <a:prstGeom prst="rect">
            <a:avLst/>
          </a:prstGeom>
        </p:spPr>
        <p:txBody>
          <a:bodyPr wrap="squar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ctr">
              <a:lnSpc>
                <a:spcPct val="100000"/>
              </a:lnSpc>
              <a:buNone/>
            </a:pPr>
            <a:r>
              <a:rPr lang="en-US" sz="1600" b="1" kern="0" dirty="0">
                <a:latin typeface="Arial" panose="020B0604020202020204" pitchFamily="34" charset="0"/>
                <a:cs typeface="Arial" panose="020B0604020202020204" pitchFamily="34" charset="0"/>
              </a:rPr>
              <a:t>reduction in new HIV infections by 2025 and at least</a:t>
            </a:r>
          </a:p>
        </p:txBody>
      </p:sp>
      <p:grpSp>
        <p:nvGrpSpPr>
          <p:cNvPr id="12" name="Group 11">
            <a:extLst>
              <a:ext uri="{FF2B5EF4-FFF2-40B4-BE49-F238E27FC236}">
                <a16:creationId xmlns:a16="http://schemas.microsoft.com/office/drawing/2014/main" id="{415D40DE-A619-6896-85C5-E0CCC7F08A7D}"/>
              </a:ext>
            </a:extLst>
          </p:cNvPr>
          <p:cNvGrpSpPr/>
          <p:nvPr/>
        </p:nvGrpSpPr>
        <p:grpSpPr>
          <a:xfrm>
            <a:off x="4688768" y="2290974"/>
            <a:ext cx="844542" cy="664797"/>
            <a:chOff x="4733893" y="2290974"/>
            <a:chExt cx="844542" cy="664797"/>
          </a:xfrm>
        </p:grpSpPr>
        <p:sp>
          <p:nvSpPr>
            <p:cNvPr id="9" name="Content Placeholder 5">
              <a:extLst>
                <a:ext uri="{FF2B5EF4-FFF2-40B4-BE49-F238E27FC236}">
                  <a16:creationId xmlns:a16="http://schemas.microsoft.com/office/drawing/2014/main" id="{242976F8-5F61-B3BA-6D42-6B2594D9F7C3}"/>
                </a:ext>
              </a:extLst>
            </p:cNvPr>
            <p:cNvSpPr txBox="1">
              <a:spLocks noChangeArrowheads="1"/>
            </p:cNvSpPr>
            <p:nvPr/>
          </p:nvSpPr>
          <p:spPr>
            <a:xfrm>
              <a:off x="4733893" y="2290974"/>
              <a:ext cx="647613" cy="664797"/>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ctr">
                <a:buNone/>
              </a:pPr>
              <a:r>
                <a:rPr lang="en-US" sz="4800" b="1" kern="0" spc="-150" dirty="0">
                  <a:solidFill>
                    <a:srgbClr val="8F4F60"/>
                  </a:solidFill>
                  <a:latin typeface="Arial" panose="020B0604020202020204" pitchFamily="34" charset="0"/>
                  <a:cs typeface="Arial" panose="020B0604020202020204" pitchFamily="34" charset="0"/>
                </a:rPr>
                <a:t>75</a:t>
              </a:r>
            </a:p>
          </p:txBody>
        </p:sp>
        <p:sp>
          <p:nvSpPr>
            <p:cNvPr id="11" name="Content Placeholder 5">
              <a:extLst>
                <a:ext uri="{FF2B5EF4-FFF2-40B4-BE49-F238E27FC236}">
                  <a16:creationId xmlns:a16="http://schemas.microsoft.com/office/drawing/2014/main" id="{F7081DBB-09F5-EC15-2524-8C0CAC386A26}"/>
                </a:ext>
              </a:extLst>
            </p:cNvPr>
            <p:cNvSpPr txBox="1">
              <a:spLocks noChangeArrowheads="1"/>
            </p:cNvSpPr>
            <p:nvPr/>
          </p:nvSpPr>
          <p:spPr>
            <a:xfrm>
              <a:off x="5392486" y="2336680"/>
              <a:ext cx="185949" cy="249299"/>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ctr">
                <a:buNone/>
              </a:pPr>
              <a:r>
                <a:rPr lang="en-US" sz="1800" b="1" kern="0" spc="-150" dirty="0">
                  <a:solidFill>
                    <a:srgbClr val="8F4F60"/>
                  </a:solidFill>
                  <a:latin typeface="Arial" panose="020B0604020202020204" pitchFamily="34" charset="0"/>
                  <a:cs typeface="Arial" panose="020B0604020202020204" pitchFamily="34" charset="0"/>
                </a:rPr>
                <a:t>%</a:t>
              </a:r>
            </a:p>
          </p:txBody>
        </p:sp>
      </p:grpSp>
      <p:grpSp>
        <p:nvGrpSpPr>
          <p:cNvPr id="13" name="Group 12">
            <a:extLst>
              <a:ext uri="{FF2B5EF4-FFF2-40B4-BE49-F238E27FC236}">
                <a16:creationId xmlns:a16="http://schemas.microsoft.com/office/drawing/2014/main" id="{A0F41771-483F-462C-9211-81175543CCB7}"/>
              </a:ext>
            </a:extLst>
          </p:cNvPr>
          <p:cNvGrpSpPr/>
          <p:nvPr/>
        </p:nvGrpSpPr>
        <p:grpSpPr>
          <a:xfrm>
            <a:off x="4715438" y="3713522"/>
            <a:ext cx="791203" cy="664797"/>
            <a:chOff x="4787232" y="2290974"/>
            <a:chExt cx="791203" cy="664797"/>
          </a:xfrm>
        </p:grpSpPr>
        <p:sp>
          <p:nvSpPr>
            <p:cNvPr id="14" name="Content Placeholder 5">
              <a:extLst>
                <a:ext uri="{FF2B5EF4-FFF2-40B4-BE49-F238E27FC236}">
                  <a16:creationId xmlns:a16="http://schemas.microsoft.com/office/drawing/2014/main" id="{08397FEF-C9EA-B324-00ED-4E15FDC9DC1B}"/>
                </a:ext>
              </a:extLst>
            </p:cNvPr>
            <p:cNvSpPr txBox="1">
              <a:spLocks noChangeArrowheads="1"/>
            </p:cNvSpPr>
            <p:nvPr/>
          </p:nvSpPr>
          <p:spPr>
            <a:xfrm>
              <a:off x="4787232" y="2290974"/>
              <a:ext cx="647613" cy="664797"/>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ctr">
                <a:buNone/>
              </a:pPr>
              <a:r>
                <a:rPr lang="en-US" sz="4800" b="1" kern="0" spc="-150" dirty="0">
                  <a:solidFill>
                    <a:srgbClr val="8F4F60"/>
                  </a:solidFill>
                  <a:latin typeface="Arial" panose="020B0604020202020204" pitchFamily="34" charset="0"/>
                  <a:cs typeface="Arial" panose="020B0604020202020204" pitchFamily="34" charset="0"/>
                </a:rPr>
                <a:t>90</a:t>
              </a:r>
            </a:p>
          </p:txBody>
        </p:sp>
        <p:sp>
          <p:nvSpPr>
            <p:cNvPr id="15" name="Content Placeholder 5">
              <a:extLst>
                <a:ext uri="{FF2B5EF4-FFF2-40B4-BE49-F238E27FC236}">
                  <a16:creationId xmlns:a16="http://schemas.microsoft.com/office/drawing/2014/main" id="{C9EFEB28-8B38-B866-ED1B-889973EF0743}"/>
                </a:ext>
              </a:extLst>
            </p:cNvPr>
            <p:cNvSpPr txBox="1">
              <a:spLocks noChangeArrowheads="1"/>
            </p:cNvSpPr>
            <p:nvPr/>
          </p:nvSpPr>
          <p:spPr>
            <a:xfrm>
              <a:off x="5392486" y="2336680"/>
              <a:ext cx="185949" cy="249299"/>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ctr">
                <a:buNone/>
              </a:pPr>
              <a:r>
                <a:rPr lang="en-US" sz="1800" b="1" kern="0" spc="-150" dirty="0">
                  <a:solidFill>
                    <a:srgbClr val="8F4F60"/>
                  </a:solidFill>
                  <a:latin typeface="Arial" panose="020B0604020202020204" pitchFamily="34" charset="0"/>
                  <a:cs typeface="Arial" panose="020B0604020202020204" pitchFamily="34" charset="0"/>
                </a:rPr>
                <a:t>%</a:t>
              </a:r>
            </a:p>
          </p:txBody>
        </p:sp>
      </p:grpSp>
      <p:sp>
        <p:nvSpPr>
          <p:cNvPr id="16" name="Content Placeholder 5">
            <a:extLst>
              <a:ext uri="{FF2B5EF4-FFF2-40B4-BE49-F238E27FC236}">
                <a16:creationId xmlns:a16="http://schemas.microsoft.com/office/drawing/2014/main" id="{BBCB6CA8-D6DD-6320-4B2E-BD5E1B94B74B}"/>
              </a:ext>
            </a:extLst>
          </p:cNvPr>
          <p:cNvSpPr txBox="1">
            <a:spLocks noChangeArrowheads="1"/>
          </p:cNvSpPr>
          <p:nvPr/>
        </p:nvSpPr>
        <p:spPr>
          <a:xfrm>
            <a:off x="4240381" y="4337755"/>
            <a:ext cx="1741316" cy="246221"/>
          </a:xfrm>
          <a:prstGeom prst="rect">
            <a:avLst/>
          </a:prstGeom>
        </p:spPr>
        <p:txBody>
          <a:bodyPr wrap="squar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lgn="ctr">
              <a:lnSpc>
                <a:spcPct val="100000"/>
              </a:lnSpc>
              <a:buNone/>
            </a:pPr>
            <a:r>
              <a:rPr lang="en-US" sz="1600" b="1" kern="0" dirty="0">
                <a:latin typeface="Arial" panose="020B0604020202020204" pitchFamily="34" charset="0"/>
                <a:cs typeface="Arial" panose="020B0604020202020204" pitchFamily="34" charset="0"/>
              </a:rPr>
              <a:t>reduction by 2030</a:t>
            </a:r>
          </a:p>
        </p:txBody>
      </p:sp>
      <p:cxnSp>
        <p:nvCxnSpPr>
          <p:cNvPr id="18" name="Straight Connector 17">
            <a:extLst>
              <a:ext uri="{FF2B5EF4-FFF2-40B4-BE49-F238E27FC236}">
                <a16:creationId xmlns:a16="http://schemas.microsoft.com/office/drawing/2014/main" id="{50F8290D-EE2E-EB3A-6EB2-9CC38040D952}"/>
              </a:ext>
            </a:extLst>
          </p:cNvPr>
          <p:cNvCxnSpPr>
            <a:cxnSpLocks/>
          </p:cNvCxnSpPr>
          <p:nvPr/>
        </p:nvCxnSpPr>
        <p:spPr bwMode="auto">
          <a:xfrm>
            <a:off x="4211881" y="2222394"/>
            <a:ext cx="1798317" cy="0"/>
          </a:xfrm>
          <a:prstGeom prst="line">
            <a:avLst/>
          </a:prstGeom>
          <a:solidFill>
            <a:schemeClr val="hlink"/>
          </a:solidFill>
          <a:ln w="28575" cap="flat" cmpd="sng" algn="ctr">
            <a:solidFill>
              <a:srgbClr val="C3C28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Content Placeholder 18">
            <a:extLst>
              <a:ext uri="{FF2B5EF4-FFF2-40B4-BE49-F238E27FC236}">
                <a16:creationId xmlns:a16="http://schemas.microsoft.com/office/drawing/2014/main" id="{C081A51C-90C6-DEE0-67BF-4ED1049602E4}"/>
              </a:ext>
            </a:extLst>
          </p:cNvPr>
          <p:cNvSpPr txBox="1">
            <a:spLocks/>
          </p:cNvSpPr>
          <p:nvPr/>
        </p:nvSpPr>
        <p:spPr bwMode="auto">
          <a:xfrm>
            <a:off x="6299807" y="1609727"/>
            <a:ext cx="52825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91440" numCol="1" anchor="t" anchorCtr="0" compatLnSpc="1">
            <a:prstTxWarp prst="textNoShape">
              <a:avLst/>
            </a:prstTxWarp>
            <a:spAutoFit/>
          </a:bodyPr>
          <a:lstStyle>
            <a:lvl1pPr marL="174618" indent="-174618" algn="l" rtl="0" eaLnBrk="0" fontAlgn="base" hangingPunct="0">
              <a:lnSpc>
                <a:spcPct val="90000"/>
              </a:lnSpc>
              <a:spcBef>
                <a:spcPts val="600"/>
              </a:spcBef>
              <a:spcAft>
                <a:spcPct val="0"/>
              </a:spcAft>
              <a:buClr>
                <a:srgbClr val="0070C0"/>
              </a:buClr>
              <a:buChar char="•"/>
              <a:defRPr sz="2800" kern="1200">
                <a:solidFill>
                  <a:schemeClr val="tx1"/>
                </a:solidFill>
                <a:latin typeface="Arial" panose="020B0604020202020204" pitchFamily="34" charset="0"/>
                <a:ea typeface="+mn-ea"/>
                <a:cs typeface="Arial" panose="020B0604020202020204" pitchFamily="34" charset="0"/>
              </a:defRPr>
            </a:lvl1pPr>
            <a:lvl2pPr marL="400034" indent="-225416" algn="l" rtl="0" eaLnBrk="0" fontAlgn="base" hangingPunct="0">
              <a:lnSpc>
                <a:spcPct val="90000"/>
              </a:lnSpc>
              <a:spcBef>
                <a:spcPts val="600"/>
              </a:spcBef>
              <a:spcAft>
                <a:spcPct val="0"/>
              </a:spcAft>
              <a:buClr>
                <a:srgbClr val="F2652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14330" indent="-114295" algn="l" rtl="0" eaLnBrk="0" fontAlgn="base" hangingPunct="0">
              <a:lnSpc>
                <a:spcPct val="90000"/>
              </a:lnSpc>
              <a:spcBef>
                <a:spcPts val="600"/>
              </a:spcBef>
              <a:spcAft>
                <a:spcPct val="0"/>
              </a:spcAft>
              <a:buClr>
                <a:srgbClr val="00B050"/>
              </a:buClr>
              <a:buChar char="•"/>
              <a:defRPr sz="2000" kern="1200">
                <a:solidFill>
                  <a:schemeClr val="tx1"/>
                </a:solidFill>
                <a:latin typeface="Arial" panose="020B0604020202020204" pitchFamily="34" charset="0"/>
                <a:ea typeface="+mn-ea"/>
                <a:cs typeface="Arial" panose="020B0604020202020204" pitchFamily="34" charset="0"/>
              </a:defRPr>
            </a:lvl3pPr>
            <a:lvl4pPr marL="804863" indent="-177800" algn="l" rtl="0" eaLnBrk="0" fontAlgn="base" hangingPunct="0">
              <a:lnSpc>
                <a:spcPct val="90000"/>
              </a:lnSpc>
              <a:spcBef>
                <a:spcPts val="600"/>
              </a:spcBef>
              <a:spcAft>
                <a:spcPct val="0"/>
              </a:spcAft>
              <a:buClr>
                <a:srgbClr val="00AEE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973138" indent="-168275" algn="l" rtl="0" eaLnBrk="0" fontAlgn="base" hangingPunct="0">
              <a:lnSpc>
                <a:spcPct val="90000"/>
              </a:lnSpc>
              <a:spcBef>
                <a:spcPts val="600"/>
              </a:spcBef>
              <a:spcAft>
                <a:spcPct val="0"/>
              </a:spcAft>
              <a:buClr>
                <a:schemeClr val="hlink"/>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2000" b="1" dirty="0">
                <a:solidFill>
                  <a:srgbClr val="0070C0"/>
                </a:solidFill>
              </a:rPr>
              <a:t>Annual HIV Infections in the US, 2015-2019</a:t>
            </a:r>
          </a:p>
        </p:txBody>
      </p:sp>
      <p:grpSp>
        <p:nvGrpSpPr>
          <p:cNvPr id="38" name="Group 37">
            <a:extLst>
              <a:ext uri="{FF2B5EF4-FFF2-40B4-BE49-F238E27FC236}">
                <a16:creationId xmlns:a16="http://schemas.microsoft.com/office/drawing/2014/main" id="{7949C2DB-303D-8675-F7AC-17513752EF0F}"/>
              </a:ext>
            </a:extLst>
          </p:cNvPr>
          <p:cNvGrpSpPr/>
          <p:nvPr/>
        </p:nvGrpSpPr>
        <p:grpSpPr>
          <a:xfrm>
            <a:off x="6252945" y="1912620"/>
            <a:ext cx="5329455" cy="3125588"/>
            <a:chOff x="6252945" y="1912620"/>
            <a:chExt cx="5329455" cy="3125588"/>
          </a:xfrm>
        </p:grpSpPr>
        <p:cxnSp>
          <p:nvCxnSpPr>
            <p:cNvPr id="28" name="Straight Connector 27">
              <a:extLst>
                <a:ext uri="{FF2B5EF4-FFF2-40B4-BE49-F238E27FC236}">
                  <a16:creationId xmlns:a16="http://schemas.microsoft.com/office/drawing/2014/main" id="{D20CEAC1-A3F1-B3F8-4FC4-C8463FF48FF1}"/>
                </a:ext>
              </a:extLst>
            </p:cNvPr>
            <p:cNvCxnSpPr/>
            <p:nvPr/>
          </p:nvCxnSpPr>
          <p:spPr bwMode="auto">
            <a:xfrm>
              <a:off x="8122920" y="2585979"/>
              <a:ext cx="3299460" cy="1792340"/>
            </a:xfrm>
            <a:prstGeom prst="line">
              <a:avLst/>
            </a:prstGeom>
            <a:solidFill>
              <a:schemeClr val="hlink"/>
            </a:solidFill>
            <a:ln w="57150" cap="flat" cmpd="sng" algn="ctr">
              <a:solidFill>
                <a:srgbClr val="F36622"/>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26" name="Chart 25">
              <a:extLst>
                <a:ext uri="{FF2B5EF4-FFF2-40B4-BE49-F238E27FC236}">
                  <a16:creationId xmlns:a16="http://schemas.microsoft.com/office/drawing/2014/main" id="{3DF0DF4A-5541-F127-36DB-5478E4C2D29D}"/>
                </a:ext>
              </a:extLst>
            </p:cNvPr>
            <p:cNvGraphicFramePr/>
            <p:nvPr>
              <p:extLst>
                <p:ext uri="{D42A27DB-BD31-4B8C-83A1-F6EECF244321}">
                  <p14:modId xmlns:p14="http://schemas.microsoft.com/office/powerpoint/2010/main" val="1686470541"/>
                </p:ext>
              </p:extLst>
            </p:nvPr>
          </p:nvGraphicFramePr>
          <p:xfrm>
            <a:off x="6252945" y="1912620"/>
            <a:ext cx="5329455" cy="3077962"/>
          </p:xfrm>
          <a:graphic>
            <a:graphicData uri="http://schemas.openxmlformats.org/drawingml/2006/chart">
              <c:chart xmlns:c="http://schemas.openxmlformats.org/drawingml/2006/chart" xmlns:r="http://schemas.openxmlformats.org/officeDocument/2006/relationships" r:id="rId4"/>
            </a:graphicData>
          </a:graphic>
        </p:graphicFrame>
        <p:grpSp>
          <p:nvGrpSpPr>
            <p:cNvPr id="35" name="Group 34">
              <a:extLst>
                <a:ext uri="{FF2B5EF4-FFF2-40B4-BE49-F238E27FC236}">
                  <a16:creationId xmlns:a16="http://schemas.microsoft.com/office/drawing/2014/main" id="{64E5441E-96FA-3BF5-4CD3-9C8979FBA235}"/>
                </a:ext>
              </a:extLst>
            </p:cNvPr>
            <p:cNvGrpSpPr/>
            <p:nvPr/>
          </p:nvGrpSpPr>
          <p:grpSpPr>
            <a:xfrm>
              <a:off x="7002736" y="3615745"/>
              <a:ext cx="2635463" cy="784149"/>
              <a:chOff x="9204916" y="2068257"/>
              <a:chExt cx="2635463" cy="784149"/>
            </a:xfrm>
          </p:grpSpPr>
          <p:sp>
            <p:nvSpPr>
              <p:cNvPr id="31" name="Rectangle 30">
                <a:extLst>
                  <a:ext uri="{FF2B5EF4-FFF2-40B4-BE49-F238E27FC236}">
                    <a16:creationId xmlns:a16="http://schemas.microsoft.com/office/drawing/2014/main" id="{EEFFF03B-4408-F835-117F-659C14F3CE5D}"/>
                  </a:ext>
                </a:extLst>
              </p:cNvPr>
              <p:cNvSpPr/>
              <p:nvPr/>
            </p:nvSpPr>
            <p:spPr>
              <a:xfrm>
                <a:off x="9204916" y="2082268"/>
                <a:ext cx="164682" cy="170769"/>
              </a:xfrm>
              <a:prstGeom prst="rect">
                <a:avLst/>
              </a:prstGeom>
              <a:solidFill>
                <a:srgbClr val="0070C0"/>
              </a:solidFill>
              <a:ln w="28575">
                <a:no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32" name="Content Placeholder 5">
                <a:extLst>
                  <a:ext uri="{FF2B5EF4-FFF2-40B4-BE49-F238E27FC236}">
                    <a16:creationId xmlns:a16="http://schemas.microsoft.com/office/drawing/2014/main" id="{8D03399B-BD99-BBF0-2DBA-0577726EDEB2}"/>
                  </a:ext>
                </a:extLst>
              </p:cNvPr>
              <p:cNvSpPr txBox="1">
                <a:spLocks noChangeArrowheads="1"/>
              </p:cNvSpPr>
              <p:nvPr/>
            </p:nvSpPr>
            <p:spPr>
              <a:xfrm>
                <a:off x="9411829" y="2068257"/>
                <a:ext cx="2120773" cy="221599"/>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buNone/>
                </a:pPr>
                <a:r>
                  <a:rPr lang="en-US" sz="1600" b="1" kern="0" dirty="0">
                    <a:latin typeface="Arial" panose="020B0604020202020204" pitchFamily="34" charset="0"/>
                    <a:cs typeface="Arial" panose="020B0604020202020204" pitchFamily="34" charset="0"/>
                  </a:rPr>
                  <a:t>Annual HIV Infections</a:t>
                </a:r>
              </a:p>
            </p:txBody>
          </p:sp>
          <p:sp>
            <p:nvSpPr>
              <p:cNvPr id="33" name="Rectangle 32">
                <a:extLst>
                  <a:ext uri="{FF2B5EF4-FFF2-40B4-BE49-F238E27FC236}">
                    <a16:creationId xmlns:a16="http://schemas.microsoft.com/office/drawing/2014/main" id="{97A5BBD3-BE8C-2628-4FF2-5A0AD2297CEF}"/>
                  </a:ext>
                </a:extLst>
              </p:cNvPr>
              <p:cNvSpPr/>
              <p:nvPr/>
            </p:nvSpPr>
            <p:spPr>
              <a:xfrm>
                <a:off x="9204916" y="2426174"/>
                <a:ext cx="164682" cy="170769"/>
              </a:xfrm>
              <a:prstGeom prst="rect">
                <a:avLst/>
              </a:prstGeom>
              <a:solidFill>
                <a:srgbClr val="F36622"/>
              </a:solidFill>
              <a:ln w="28575">
                <a:no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34" name="Content Placeholder 5">
                <a:extLst>
                  <a:ext uri="{FF2B5EF4-FFF2-40B4-BE49-F238E27FC236}">
                    <a16:creationId xmlns:a16="http://schemas.microsoft.com/office/drawing/2014/main" id="{308FAEA8-985A-AAD7-595E-818ED9397571}"/>
                  </a:ext>
                </a:extLst>
              </p:cNvPr>
              <p:cNvSpPr txBox="1">
                <a:spLocks noChangeArrowheads="1"/>
              </p:cNvSpPr>
              <p:nvPr/>
            </p:nvSpPr>
            <p:spPr>
              <a:xfrm>
                <a:off x="9411829" y="2409208"/>
                <a:ext cx="2428550" cy="443198"/>
              </a:xfrm>
              <a:prstGeom prst="rect">
                <a:avLst/>
              </a:prstGeom>
            </p:spPr>
            <p:txBody>
              <a:bodyPr wrap="none" lIns="0" tIns="0" rIns="0" bIns="0" anchor="ctr">
                <a:spAutoFit/>
              </a:bodyPr>
              <a:lstStyle>
                <a:lvl1pPr marL="225425" indent="-225425" algn="l" rtl="0" eaLnBrk="0" fontAlgn="base" hangingPunct="0">
                  <a:lnSpc>
                    <a:spcPct val="90000"/>
                  </a:lnSpc>
                  <a:spcBef>
                    <a:spcPts val="900"/>
                  </a:spcBef>
                  <a:spcAft>
                    <a:spcPct val="0"/>
                  </a:spcAft>
                  <a:buClr>
                    <a:srgbClr val="0070C0"/>
                  </a:buClr>
                  <a:buChar char="•"/>
                  <a:defRPr sz="2800">
                    <a:solidFill>
                      <a:schemeClr val="tx1"/>
                    </a:solidFill>
                    <a:latin typeface="+mn-lt"/>
                    <a:ea typeface="MS PGothic" pitchFamily="34" charset="-128"/>
                    <a:cs typeface="+mn-cs"/>
                  </a:defRPr>
                </a:lvl1pPr>
                <a:lvl2pPr marL="688975" indent="-349250" algn="l" rtl="0" eaLnBrk="0" fontAlgn="base" hangingPunct="0">
                  <a:lnSpc>
                    <a:spcPct val="90000"/>
                  </a:lnSpc>
                  <a:spcBef>
                    <a:spcPts val="900"/>
                  </a:spcBef>
                  <a:spcAft>
                    <a:spcPct val="0"/>
                  </a:spcAft>
                  <a:buClr>
                    <a:srgbClr val="CC0000"/>
                  </a:buClr>
                  <a:buFont typeface="Arial" charset="0"/>
                  <a:buChar char="–"/>
                  <a:defRPr sz="2400">
                    <a:solidFill>
                      <a:schemeClr val="tx1"/>
                    </a:solidFill>
                    <a:latin typeface="+mn-lt"/>
                    <a:ea typeface="MS PGothic" pitchFamily="34" charset="-128"/>
                    <a:cs typeface="+mn-cs"/>
                  </a:defRPr>
                </a:lvl2pPr>
                <a:lvl3pPr marL="1031875" indent="-228600" algn="l" rtl="0" eaLnBrk="0" fontAlgn="base" hangingPunct="0">
                  <a:lnSpc>
                    <a:spcPct val="90000"/>
                  </a:lnSpc>
                  <a:spcBef>
                    <a:spcPts val="900"/>
                  </a:spcBef>
                  <a:spcAft>
                    <a:spcPct val="0"/>
                  </a:spcAft>
                  <a:buClr>
                    <a:srgbClr val="00B050"/>
                  </a:buClr>
                  <a:buChar char="•"/>
                  <a:defRPr sz="2000">
                    <a:solidFill>
                      <a:schemeClr val="tx1"/>
                    </a:solidFill>
                    <a:latin typeface="+mn-lt"/>
                    <a:ea typeface="MS PGothic" pitchFamily="34" charset="-128"/>
                    <a:cs typeface="+mn-cs"/>
                  </a:defRPr>
                </a:lvl3pPr>
                <a:lvl4pPr marL="1484313" indent="-338138" algn="l" rtl="0" eaLnBrk="0" fontAlgn="base" hangingPunct="0">
                  <a:lnSpc>
                    <a:spcPct val="90000"/>
                  </a:lnSpc>
                  <a:spcBef>
                    <a:spcPts val="900"/>
                  </a:spcBef>
                  <a:spcAft>
                    <a:spcPct val="0"/>
                  </a:spcAft>
                  <a:buClr>
                    <a:srgbClr val="931574"/>
                  </a:buClr>
                  <a:buFont typeface="Arial" charset="0"/>
                  <a:buChar char="–"/>
                  <a:defRPr>
                    <a:solidFill>
                      <a:schemeClr val="tx1"/>
                    </a:solidFill>
                    <a:latin typeface="+mn-lt"/>
                    <a:ea typeface="MS PGothic" pitchFamily="34" charset="-128"/>
                    <a:cs typeface="+mn-cs"/>
                  </a:defRPr>
                </a:lvl4pPr>
                <a:lvl5pPr marL="1828800" indent="-230188" algn="l" rtl="0" eaLnBrk="0" fontAlgn="base" hangingPunct="0">
                  <a:lnSpc>
                    <a:spcPct val="90000"/>
                  </a:lnSpc>
                  <a:spcBef>
                    <a:spcPts val="900"/>
                  </a:spcBef>
                  <a:spcAft>
                    <a:spcPct val="0"/>
                  </a:spcAft>
                  <a:buClr>
                    <a:srgbClr val="5ABAE9"/>
                  </a:buClr>
                  <a:buFont typeface="Arial" charset="0"/>
                  <a:buChar char="»"/>
                  <a:defRPr>
                    <a:solidFill>
                      <a:schemeClr val="tx1"/>
                    </a:solidFill>
                    <a:latin typeface="+mn-lt"/>
                    <a:ea typeface="MS PGothic" pitchFamily="34" charset="-128"/>
                    <a:cs typeface="+mn-cs"/>
                  </a:defRPr>
                </a:lvl5pPr>
                <a:lvl6pPr marL="22860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6pPr>
                <a:lvl7pPr marL="27432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7pPr>
                <a:lvl8pPr marL="32004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8pPr>
                <a:lvl9pPr marL="3657600" indent="-230188" algn="l" rtl="0" fontAlgn="base">
                  <a:lnSpc>
                    <a:spcPct val="90000"/>
                  </a:lnSpc>
                  <a:spcBef>
                    <a:spcPct val="20000"/>
                  </a:spcBef>
                  <a:spcAft>
                    <a:spcPct val="0"/>
                  </a:spcAft>
                  <a:buClr>
                    <a:srgbClr val="5ABAE9"/>
                  </a:buClr>
                  <a:buFont typeface="Arial" charset="0"/>
                  <a:buChar char="»"/>
                  <a:defRPr>
                    <a:solidFill>
                      <a:schemeClr val="tx1"/>
                    </a:solidFill>
                    <a:latin typeface="+mn-lt"/>
                    <a:ea typeface="+mn-ea"/>
                    <a:cs typeface="+mn-cs"/>
                  </a:defRPr>
                </a:lvl9pPr>
              </a:lstStyle>
              <a:p>
                <a:pPr marL="0" indent="0">
                  <a:buNone/>
                </a:pPr>
                <a:r>
                  <a:rPr lang="en-US" sz="1600" b="1" kern="0" dirty="0">
                    <a:latin typeface="Arial" panose="020B0604020202020204" pitchFamily="34" charset="0"/>
                    <a:cs typeface="Arial" panose="020B0604020202020204" pitchFamily="34" charset="0"/>
                  </a:rPr>
                  <a:t>Ending the HIV Epidemic</a:t>
                </a:r>
                <a:br>
                  <a:rPr lang="en-US" sz="1600" b="1" kern="0" dirty="0">
                    <a:latin typeface="Arial" panose="020B0604020202020204" pitchFamily="34" charset="0"/>
                    <a:cs typeface="Arial" panose="020B0604020202020204" pitchFamily="34" charset="0"/>
                  </a:rPr>
                </a:br>
                <a:r>
                  <a:rPr lang="en-US" sz="1600" b="1" kern="0" dirty="0">
                    <a:latin typeface="Arial" panose="020B0604020202020204" pitchFamily="34" charset="0"/>
                    <a:cs typeface="Arial" panose="020B0604020202020204" pitchFamily="34" charset="0"/>
                  </a:rPr>
                  <a:t>in the US Target Goal</a:t>
                </a:r>
              </a:p>
            </p:txBody>
          </p:sp>
        </p:grpSp>
        <p:sp>
          <p:nvSpPr>
            <p:cNvPr id="37" name="Rectangle 36">
              <a:extLst>
                <a:ext uri="{FF2B5EF4-FFF2-40B4-BE49-F238E27FC236}">
                  <a16:creationId xmlns:a16="http://schemas.microsoft.com/office/drawing/2014/main" id="{7751C475-EA58-2EA2-A88B-6451D97D5FA3}"/>
                </a:ext>
              </a:extLst>
            </p:cNvPr>
            <p:cNvSpPr/>
            <p:nvPr/>
          </p:nvSpPr>
          <p:spPr bwMode="auto">
            <a:xfrm>
              <a:off x="8336280" y="4599216"/>
              <a:ext cx="2926080" cy="438992"/>
            </a:xfrm>
            <a:prstGeom prst="rect">
              <a:avLst/>
            </a:prstGeom>
            <a:solidFill>
              <a:srgbClr val="FFFFFF">
                <a:alpha val="80000"/>
              </a:srgbClr>
            </a:solidFill>
            <a:ln w="285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bg1"/>
                </a:solidFill>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27902965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5_DEFAULT DESIGN" val="vIWFXEdS"/>
  <p:tag name="ARTICULATE_DESIGN_ID_OFFICE THEME" val="pNtLjD36"/>
  <p:tag name="ARTICULATE_DESIGN_ID_7_DEFAULT DESIGN" val="gLt8TDqn"/>
  <p:tag name="ARTICULATE_DESIGN_ID_6_DEFAULT DESIGN" val="ijmre7LD"/>
  <p:tag name="ARTICULATE_SLIDE_THUMBNAIL_REFRESH" val="1"/>
  <p:tag name="ARTICULATE_PROJECT_OPEN" val="0"/>
  <p:tag name="ARTICULATE_SLIDE_COUNT" val="8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84.021"/>
  <p:tag name="ISPRING_SLIDE_ID_2" val="{E929F6E5-FDA6-4B4F-AA67-40FD2AC2B586}"/>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55.556"/>
  <p:tag name="ISPRING_SLIDE_ID_2" val="{827B1C9A-CDB3-444A-9AA1-4B645DBBB5E3}"/>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58.694"/>
  <p:tag name="ISPRING_SLIDE_ID_2" val="{AD05F98E-CC2A-45E6-B8AF-70817286DA4D}"/>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68.201"/>
  <p:tag name="ISPRING_SLIDE_ID_2" val="{34E11606-82BC-4424-B32F-1AF37ECA362B}"/>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46.847"/>
  <p:tag name="ISPRING_SLIDE_ID_2" val="{E84844BF-B945-4E97-8A7B-52B6B62A93D9}"/>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68.201"/>
  <p:tag name="ISPRING_SLIDE_ID_2" val="{34E11606-82BC-4424-B32F-1AF37ECA362B}"/>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29.198"/>
  <p:tag name="ISPRING_SLIDE_ID_2" val="{0DEDE6AC-FA05-4D91-AB80-71D3E3C397C1}"/>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47.382"/>
  <p:tag name="ISPRING_SLIDE_ID_2" val="{C9A7549E-C8B6-47AE-9958-F3E421414D5C}"/>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7_Default Design">
  <a:themeElements>
    <a:clrScheme name="3_Default Design 14">
      <a:dk1>
        <a:srgbClr val="000000"/>
      </a:dk1>
      <a:lt1>
        <a:srgbClr val="FFFFFF"/>
      </a:lt1>
      <a:dk2>
        <a:srgbClr val="000000"/>
      </a:dk2>
      <a:lt2>
        <a:srgbClr val="808080"/>
      </a:lt2>
      <a:accent1>
        <a:srgbClr val="BBE0E3"/>
      </a:accent1>
      <a:accent2>
        <a:srgbClr val="006699"/>
      </a:accent2>
      <a:accent3>
        <a:srgbClr val="FFFFFF"/>
      </a:accent3>
      <a:accent4>
        <a:srgbClr val="000000"/>
      </a:accent4>
      <a:accent5>
        <a:srgbClr val="DAEDEF"/>
      </a:accent5>
      <a:accent6>
        <a:srgbClr val="005C8A"/>
      </a:accent6>
      <a:hlink>
        <a:srgbClr val="008298"/>
      </a:hlink>
      <a:folHlink>
        <a:srgbClr val="666699"/>
      </a:folHlink>
    </a:clrScheme>
    <a:fontScheme name="3_Default Design">
      <a:majorFont>
        <a:latin typeface="Arial Narrow"/>
        <a:ea typeface=""/>
        <a:cs typeface="Arial"/>
      </a:majorFont>
      <a:minorFont>
        <a:latin typeface="Arial Narrow"/>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hlink"/>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hlink"/>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8298"/>
        </a:hlink>
        <a:folHlink>
          <a:srgbClr val="99CC00"/>
        </a:folHlink>
      </a:clrScheme>
      <a:clrMap bg1="lt1" tx1="dk1" bg2="lt2" tx2="dk2" accent1="accent1" accent2="accent2" accent3="accent3" accent4="accent4" accent5="accent5" accent6="accent6" hlink="hlink" folHlink="folHlink"/>
    </a:extraClrScheme>
    <a:extraClrScheme>
      <a:clrScheme name="3_Default Design 14">
        <a:dk1>
          <a:srgbClr val="000000"/>
        </a:dk1>
        <a:lt1>
          <a:srgbClr val="FFFFFF"/>
        </a:lt1>
        <a:dk2>
          <a:srgbClr val="000000"/>
        </a:dk2>
        <a:lt2>
          <a:srgbClr val="808080"/>
        </a:lt2>
        <a:accent1>
          <a:srgbClr val="BBE0E3"/>
        </a:accent1>
        <a:accent2>
          <a:srgbClr val="006699"/>
        </a:accent2>
        <a:accent3>
          <a:srgbClr val="FFFFFF"/>
        </a:accent3>
        <a:accent4>
          <a:srgbClr val="000000"/>
        </a:accent4>
        <a:accent5>
          <a:srgbClr val="DAEDEF"/>
        </a:accent5>
        <a:accent6>
          <a:srgbClr val="005C8A"/>
        </a:accent6>
        <a:hlink>
          <a:srgbClr val="008298"/>
        </a:hlink>
        <a:folHlink>
          <a:srgbClr val="6666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50046</TotalTime>
  <Words>10653</Words>
  <Application>Microsoft Macintosh PowerPoint</Application>
  <PresentationFormat>Widescreen</PresentationFormat>
  <Paragraphs>987</Paragraphs>
  <Slides>61</Slides>
  <Notes>38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61</vt:i4>
      </vt:variant>
    </vt:vector>
  </HeadingPairs>
  <TitlesOfParts>
    <vt:vector size="75" baseType="lpstr">
      <vt:lpstr>Arial</vt:lpstr>
      <vt:lpstr>Arial Narrow</vt:lpstr>
      <vt:lpstr>Calibri</vt:lpstr>
      <vt:lpstr>Hind</vt:lpstr>
      <vt:lpstr>Lato</vt:lpstr>
      <vt:lpstr>merriweather</vt:lpstr>
      <vt:lpstr>Open Sans</vt:lpstr>
      <vt:lpstr>proxima-nova</vt:lpstr>
      <vt:lpstr>Quire Sans</vt:lpstr>
      <vt:lpstr>Segoe UI</vt:lpstr>
      <vt:lpstr>Times New Roman</vt:lpstr>
      <vt:lpstr>Trade Gothic Next</vt:lpstr>
      <vt:lpstr>Wingdings</vt:lpstr>
      <vt:lpstr>7_Default Design</vt:lpstr>
      <vt:lpstr>PowerPoint Presentation</vt:lpstr>
      <vt:lpstr>Learning Objectives</vt:lpstr>
      <vt:lpstr>PART 1: ACTIVATING PCPs IN HIV PREVENTION</vt:lpstr>
      <vt:lpstr>Epidemiology and Burden of HIV in the US</vt:lpstr>
      <vt:lpstr>More Than Half of US HIV Diagnoses  Occur in 48 Counties Washington, DC, and San Juan, PR1</vt:lpstr>
      <vt:lpstr>Who Will Contract HIV in  Their Lifetimes?</vt:lpstr>
      <vt:lpstr>Disparities in US HIV Diagnoses in 2019 A Look at Race/Ethnicity, Age &amp; Region</vt:lpstr>
      <vt:lpstr>1 in 5 New HIV Diagnoses in the US Is Among Women</vt:lpstr>
      <vt:lpstr>Ending the HIV Epidemic in the US Target Goals for New Diagnoses, 2019-2030</vt:lpstr>
      <vt:lpstr>There Is Something You Can Do to Prevent HIV! Initiate PrEP (Preexposure Prophylaxis)</vt:lpstr>
      <vt:lpstr>PrEP Is for the Individual Who…</vt:lpstr>
      <vt:lpstr>HIV Prevention Is Primary Care!</vt:lpstr>
      <vt:lpstr>Yet PrEP Is More Cost-effective Than Other Routine Preventive Measures</vt:lpstr>
      <vt:lpstr>PrEP Gap in the US Most of Those Eligible for Prep Are Not Receiving It</vt:lpstr>
      <vt:lpstr>And Only 1 in 5 US Clinicians Has Ever Prescribed PrEP2</vt:lpstr>
      <vt:lpstr>Racial Disparities in  PrEP Use in the US1</vt:lpstr>
      <vt:lpstr>Techniques for Effective Patient-Clinician Communication</vt:lpstr>
      <vt:lpstr>Address Patients’ Sexual Health   As Well as HIV Prevention</vt:lpstr>
      <vt:lpstr>So How Do You Begin the Conversation? </vt:lpstr>
      <vt:lpstr>Another Approach Is the CDC’s “5 Ps”  of  Sexual Risk Assessment</vt:lpstr>
      <vt:lpstr>Remove Bias, Stigma, and Judgment From the Conversation</vt:lpstr>
      <vt:lpstr>PART 2: IMPLEMENTATION OF PrEP IN PRIMARY CARE</vt:lpstr>
      <vt:lpstr>Approaches to  HIV Risk Assessment:  Who Is Eligible for PrEP?</vt:lpstr>
      <vt:lpstr>2021 Updated Guidelines Assessing HIV Risk</vt:lpstr>
      <vt:lpstr>2021 Updated Guidelines Assessing HIV Risk</vt:lpstr>
      <vt:lpstr>Determining Clinical Eligibility and Confirming HIV-Negative Status</vt:lpstr>
      <vt:lpstr>Clinical Eligibility for PrEP 2021 Updated CDC Practice Guidelines</vt:lpstr>
      <vt:lpstr>Assess for Clinical Signs &amp; Symptoms of AHI in Last 4 Weeks</vt:lpstr>
      <vt:lpstr>CDC Guidelines for Universal HIV Screening as Part of Primary Care</vt:lpstr>
      <vt:lpstr>HIV and STI Testing for PrEP Initiation</vt:lpstr>
      <vt:lpstr>Evidence for Oral PrEP</vt:lpstr>
      <vt:lpstr>Efficacy of TDF/FTC for PrEP</vt:lpstr>
      <vt:lpstr>PrEP Efficacy TAF/FTC vs TDF/FTC</vt:lpstr>
      <vt:lpstr>PrEP Efficacy Is Tied to Adherence</vt:lpstr>
      <vt:lpstr>Emerging Data on TAF vs TDF Pharmacokinetics</vt:lpstr>
      <vt:lpstr>Prescribing Oral PrEP</vt:lpstr>
      <vt:lpstr>Lab Testing and Monitoring for Oral PrEP</vt:lpstr>
      <vt:lpstr>Prescribing Oral PrEP</vt:lpstr>
      <vt:lpstr>Safety Considerations TDF/FTC &amp; TAF/FTC Black Box Warnings1,2</vt:lpstr>
      <vt:lpstr>On-Demand PrEP With Oral TDF/FTC An Alternative to a Daily Pill </vt:lpstr>
      <vt:lpstr>Evidence for CAB Long-Acting Injectable (LAI) PrEP</vt:lpstr>
      <vt:lpstr>PrEP Efficacy CAB vs TDF/FTC</vt:lpstr>
      <vt:lpstr>Prescribing CAB LAI</vt:lpstr>
      <vt:lpstr>Lab Testing and Monitoring for CAB LAI</vt:lpstr>
      <vt:lpstr>Prescribing CAB LAI</vt:lpstr>
      <vt:lpstr>Safety Considerations CAB LAI Warnings</vt:lpstr>
      <vt:lpstr>Monitoring and  Follow-up Care</vt:lpstr>
      <vt:lpstr>How Long Until PrEP Works? Time to Maximum HIV Protection (Tissue Concentration), by Mode of HIV Exposure</vt:lpstr>
      <vt:lpstr>Counseling and Monitoring Topics</vt:lpstr>
      <vt:lpstr>For Patients Who Miss a Dose of CAB</vt:lpstr>
      <vt:lpstr>The CAB “Tail”</vt:lpstr>
      <vt:lpstr>For Patients Who Wish to  Discontinue CAB </vt:lpstr>
      <vt:lpstr>Emerging PrEP for  HIV Prevention</vt:lpstr>
      <vt:lpstr>Clinical Trials Underway for Lenacapavir Long-Acting SQ Injectable And TAF/FTC for Cisgender Women</vt:lpstr>
      <vt:lpstr>2 New Studies Show Potential for  Self-administration of High-Concentration CAB LAI </vt:lpstr>
      <vt:lpstr>Developing Personalized PrEP Strategies</vt:lpstr>
      <vt:lpstr>Individualizing Care PrEP Selection</vt:lpstr>
      <vt:lpstr>Comparing PrEP Options</vt:lpstr>
      <vt:lpstr>History of PrEP Cost and Access</vt:lpstr>
      <vt:lpstr>Ready, Set, PrEP!</vt:lpstr>
      <vt:lpstr>PrEP Access, Assistance, and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Pollack</dc:creator>
  <cp:lastModifiedBy>Katie Anderton</cp:lastModifiedBy>
  <cp:revision>1163</cp:revision>
  <cp:lastPrinted>2022-06-10T21:27:48Z</cp:lastPrinted>
  <dcterms:created xsi:type="dcterms:W3CDTF">2019-06-19T22:52:40Z</dcterms:created>
  <dcterms:modified xsi:type="dcterms:W3CDTF">2022-09-01T16:20:06Z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B2AED5C0-98DB-4CE1-BB51-C7A778BD96D0</vt:lpwstr>
  </property>
  <property fmtid="{D5CDD505-2E9C-101B-9397-08002B2CF9AE}" pid="3" name="ArticulatePath">
    <vt:lpwstr>Needs_PrEP_2023_Integritas_R8</vt:lpwstr>
  </property>
</Properties>
</file>